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72" r:id="rId3"/>
    <p:sldId id="271" r:id="rId4"/>
    <p:sldId id="273" r:id="rId5"/>
    <p:sldId id="257" r:id="rId6"/>
    <p:sldId id="274" r:id="rId7"/>
    <p:sldId id="259" r:id="rId8"/>
    <p:sldId id="262" r:id="rId9"/>
    <p:sldId id="263" r:id="rId10"/>
    <p:sldId id="278" r:id="rId11"/>
    <p:sldId id="286" r:id="rId12"/>
    <p:sldId id="284" r:id="rId13"/>
    <p:sldId id="287" r:id="rId14"/>
    <p:sldId id="288" r:id="rId15"/>
    <p:sldId id="285" r:id="rId16"/>
    <p:sldId id="260" r:id="rId17"/>
    <p:sldId id="275" r:id="rId18"/>
    <p:sldId id="283" r:id="rId19"/>
    <p:sldId id="282" r:id="rId20"/>
    <p:sldId id="279" r:id="rId21"/>
    <p:sldId id="280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2D8D8-F098-47CD-B3AF-09EAE437C901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5CDA-254E-4EF4-9C6C-C19C9529BC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28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5CDA-254E-4EF4-9C6C-C19C9529BC0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97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92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82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2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5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61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55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83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6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28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2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8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C5AD-501F-4433-A2BA-540D1FCE2BB5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FE8B-E608-4E6A-AA26-C4A0E123F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831226" y="1886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FF00"/>
                </a:solidFill>
                <a:latin typeface="Comic Sans MS" pitchFamily="66" charset="0"/>
              </a:rPr>
              <a:t>Measuring</a:t>
            </a:r>
            <a:r>
              <a:rPr lang="it-IT" sz="2000" b="1" dirty="0" smtClean="0">
                <a:solidFill>
                  <a:srgbClr val="FFFF00"/>
                </a:solidFill>
                <a:latin typeface="Comic Sans MS" pitchFamily="66" charset="0"/>
              </a:rPr>
              <a:t> the </a:t>
            </a:r>
            <a:r>
              <a:rPr lang="it-IT" sz="2000" b="1" dirty="0" err="1" smtClean="0">
                <a:solidFill>
                  <a:srgbClr val="FFFF00"/>
                </a:solidFill>
                <a:latin typeface="Comic Sans MS" pitchFamily="66" charset="0"/>
              </a:rPr>
              <a:t>cosmic</a:t>
            </a:r>
            <a:r>
              <a:rPr lang="it-IT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omic Sans MS" pitchFamily="66" charset="0"/>
              </a:rPr>
              <a:t>radiation</a:t>
            </a:r>
            <a:r>
              <a:rPr lang="it-IT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omic Sans MS" pitchFamily="66" charset="0"/>
              </a:rPr>
              <a:t>at</a:t>
            </a:r>
            <a:r>
              <a:rPr lang="it-IT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omic Sans MS" pitchFamily="66" charset="0"/>
              </a:rPr>
              <a:t>different</a:t>
            </a:r>
            <a:r>
              <a:rPr lang="it-IT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omic Sans MS" pitchFamily="66" charset="0"/>
              </a:rPr>
              <a:t>altitudes</a:t>
            </a:r>
            <a:r>
              <a:rPr lang="it-IT" sz="2000" b="1" dirty="0" smtClean="0">
                <a:solidFill>
                  <a:srgbClr val="FFFF00"/>
                </a:solidFill>
                <a:latin typeface="Comic Sans MS" pitchFamily="66" charset="0"/>
              </a:rPr>
              <a:t>; an educational trip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6211669"/>
            <a:ext cx="573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F.Riggi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8° Conferenza dei Progetti del Centro Fermi, Erice, 6-8 Dicembre 2017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44008" y="764704"/>
            <a:ext cx="43451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Hess life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was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not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easy..</a:t>
            </a:r>
          </a:p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Surviving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to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amputation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of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his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left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thumb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and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surgery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for a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larynx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carcinoma in 1934,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after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getting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the Nobel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Prize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in 1936, Austria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was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occupied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in 1938 by Germany and he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was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arrested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for a short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period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endParaRPr lang="it-IT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Accused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to be a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believing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catholic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actually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his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wife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was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Comic Sans MS" pitchFamily="66" charset="0"/>
              </a:rPr>
              <a:t>J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ewish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), and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against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the National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Socialism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, he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was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dismissed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from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his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academic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position, and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lost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everything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including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his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pension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endParaRPr lang="it-IT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In 1938, he and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his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wife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emigrated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to the US,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where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he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got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a position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Fordham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University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in New York.</a:t>
            </a:r>
          </a:p>
          <a:p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He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did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go on with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research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on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radiations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even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after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his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retirement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in 1958. 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Hess life and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legacy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873">
            <a:off x="2115990" y="2800209"/>
            <a:ext cx="2274887" cy="2601165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357">
            <a:off x="216365" y="1160688"/>
            <a:ext cx="2808365" cy="1950487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870">
            <a:off x="406494" y="4467857"/>
            <a:ext cx="3167860" cy="2083537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Extensive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air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showers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in the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atmosphere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95" y="980728"/>
            <a:ext cx="56864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Extensive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air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showers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in the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atmosphere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15" y="764704"/>
            <a:ext cx="812439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destra 1"/>
          <p:cNvSpPr/>
          <p:nvPr/>
        </p:nvSpPr>
        <p:spPr>
          <a:xfrm rot="16200000">
            <a:off x="-2254340" y="3415308"/>
            <a:ext cx="556378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25215" y="64085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Sea </a:t>
            </a:r>
            <a:r>
              <a:rPr lang="it-IT" dirty="0" err="1" smtClean="0">
                <a:solidFill>
                  <a:schemeClr val="bg1"/>
                </a:solidFill>
              </a:rPr>
              <a:t>level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08422" y="105472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15-20 km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Extensive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air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showers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in the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atmosphere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36" y="1852919"/>
            <a:ext cx="6457572" cy="50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62" y="837256"/>
            <a:ext cx="476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latin typeface="Comic Sans MS" pitchFamily="66" charset="0"/>
              </a:rPr>
              <a:t>Most</a:t>
            </a: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it-IT" sz="2000" b="1" dirty="0" err="1" smtClean="0">
                <a:solidFill>
                  <a:srgbClr val="FF0000"/>
                </a:solidFill>
                <a:latin typeface="Comic Sans MS" pitchFamily="66" charset="0"/>
              </a:rPr>
              <a:t>cosmic</a:t>
            </a: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omic Sans MS" pitchFamily="66" charset="0"/>
              </a:rPr>
              <a:t>showers</a:t>
            </a: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 are </a:t>
            </a:r>
            <a:r>
              <a:rPr lang="it-IT" sz="2000" b="1" dirty="0" err="1" smtClean="0">
                <a:solidFill>
                  <a:srgbClr val="FF0000"/>
                </a:solidFill>
                <a:latin typeface="Comic Sans MS" pitchFamily="66" charset="0"/>
              </a:rPr>
              <a:t>initiated</a:t>
            </a: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 in the </a:t>
            </a:r>
            <a:r>
              <a:rPr lang="it-IT" sz="2000" b="1" dirty="0" err="1" smtClean="0">
                <a:solidFill>
                  <a:srgbClr val="FF0000"/>
                </a:solidFill>
                <a:latin typeface="Comic Sans MS" pitchFamily="66" charset="0"/>
              </a:rPr>
              <a:t>upper</a:t>
            </a: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 part of the </a:t>
            </a:r>
            <a:r>
              <a:rPr lang="it-IT" sz="2000" b="1" dirty="0" err="1" smtClean="0">
                <a:solidFill>
                  <a:srgbClr val="FF0000"/>
                </a:solidFill>
                <a:latin typeface="Comic Sans MS" pitchFamily="66" charset="0"/>
              </a:rPr>
              <a:t>atmosphere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Freccia a sinistra 3"/>
          <p:cNvSpPr/>
          <p:nvPr/>
        </p:nvSpPr>
        <p:spPr>
          <a:xfrm rot="13365768">
            <a:off x="1640296" y="1658964"/>
            <a:ext cx="1117080" cy="4916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58342" y="5229200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COSMOS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calculations</a:t>
            </a:r>
            <a:endParaRPr lang="it-IT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225780" cy="40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Altitude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dependence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0132" y="5445224"/>
            <a:ext cx="550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Electron and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muon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flux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different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altitudes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: </a:t>
            </a:r>
          </a:p>
          <a:p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COSMOS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calculations</a:t>
            </a:r>
            <a:endParaRPr lang="it-IT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Altitude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dependence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05273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Quantitative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measurements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altitude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dependence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flux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carried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out for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various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components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muons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electrons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,…)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5" descr="od4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041650"/>
            <a:ext cx="2776538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rossi_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0642"/>
            <a:ext cx="3878139" cy="564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1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9" y="2217906"/>
            <a:ext cx="3864337" cy="256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Educational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measurements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105273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Measurements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flux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different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altitudes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are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powerful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educational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tool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may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carried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out with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different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detectors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5169" y="5309690"/>
            <a:ext cx="3871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Count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rate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measured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with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portable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Geiger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counters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during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a trip to Mount Etna by a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school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team in Catania.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722675"/>
            <a:ext cx="4383385" cy="300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828674" y="2522346"/>
            <a:ext cx="4383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Count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rate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measured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during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two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commercial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flights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(CT-MI)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a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function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of the time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elapsed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from take-off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42821" y="4597313"/>
            <a:ext cx="1809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Altitude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(m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584752" y="2937845"/>
            <a:ext cx="1809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Count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/minut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3729096" y="4484279"/>
            <a:ext cx="1892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Count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/minut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292174" y="6483447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Time from take-off (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min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1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role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of detectors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05273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Geiger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counters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are sensitive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charged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particles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muons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electrons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 with a high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efficiency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but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also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–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even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though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 small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efficiency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– to gamma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radiations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originating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from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ground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Possible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solution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when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operating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with Geiger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counters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Insert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heavy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metal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shield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below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Geiger (Lead,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Iron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,..)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bo 8"/>
          <p:cNvSpPr/>
          <p:nvPr/>
        </p:nvSpPr>
        <p:spPr>
          <a:xfrm>
            <a:off x="6315164" y="3212976"/>
            <a:ext cx="2088232" cy="972898"/>
          </a:xfrm>
          <a:prstGeom prst="cube">
            <a:avLst>
              <a:gd name="adj" fmla="val 8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Memoria ad accesso diretto 6"/>
          <p:cNvSpPr/>
          <p:nvPr/>
        </p:nvSpPr>
        <p:spPr>
          <a:xfrm rot="974455">
            <a:off x="7041303" y="3290224"/>
            <a:ext cx="936104" cy="283964"/>
          </a:xfrm>
          <a:prstGeom prst="flowChartMagneticDru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7020271" y="4077072"/>
            <a:ext cx="339009" cy="108012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role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of detectors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052736"/>
            <a:ext cx="6207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Alternative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solution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: Use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two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detectors in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coincidence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telescope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configuration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COSMIC BOX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muons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penetrating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particles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 pass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easily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through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two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detectors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Gammas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low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energy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particles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from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below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are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not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able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give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signals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in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both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detectors, so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they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not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contribute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collected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events</a:t>
            </a:r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bo 8"/>
          <p:cNvSpPr/>
          <p:nvPr/>
        </p:nvSpPr>
        <p:spPr>
          <a:xfrm>
            <a:off x="6315164" y="3212976"/>
            <a:ext cx="2088232" cy="972898"/>
          </a:xfrm>
          <a:prstGeom prst="cube">
            <a:avLst>
              <a:gd name="adj" fmla="val 8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7020271" y="4077072"/>
            <a:ext cx="339009" cy="108012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o 9"/>
          <p:cNvSpPr/>
          <p:nvPr/>
        </p:nvSpPr>
        <p:spPr>
          <a:xfrm>
            <a:off x="6588224" y="2060848"/>
            <a:ext cx="2088232" cy="972898"/>
          </a:xfrm>
          <a:prstGeom prst="cube">
            <a:avLst>
              <a:gd name="adj" fmla="val 8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7359280" y="1268760"/>
            <a:ext cx="741112" cy="3600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6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experiment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tomorrow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052736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Measure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flux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with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several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Box detectors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3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different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altitudes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: 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                       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Near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Trapani, </a:t>
            </a:r>
          </a:p>
          <a:p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                       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sea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level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( 0 m )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</a:t>
            </a:r>
          </a:p>
          <a:p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Segesta  (350 m)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Erice  (750 m)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26" y="1479128"/>
            <a:ext cx="2561971" cy="192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181816" cy="179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437112"/>
            <a:ext cx="3120218" cy="208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Theodor Wulf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experiment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Riggi\Documents\inprogress\Cosmici\Presentazione_Erice_Dicembre2017\Wulf1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191">
            <a:off x="395536" y="1014961"/>
            <a:ext cx="2170469" cy="1872208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1244" y="3053199"/>
            <a:ext cx="328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Theodor Wulf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(1868-1946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03848" y="980728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March 30, 1910: Theodor Wulf,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german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physicist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jesuit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priest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bringing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his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electroscope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up to the Eiffel Tour,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perform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air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ionization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measurements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Why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Eiffel Tour?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Actually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had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already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done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measurements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in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different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places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mountains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mines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caves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 with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variable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results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So,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again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why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Eiffel Tour</a:t>
            </a:r>
          </a:p>
          <a:p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not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mountains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99530"/>
            <a:ext cx="1865036" cy="22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11560" y="6211669"/>
            <a:ext cx="8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Wulf</a:t>
            </a:r>
            <a:r>
              <a:rPr lang="en-US" i="1" dirty="0"/>
              <a:t>, Theodor (1910). "Observations on the radiation of high penetration power on the Eiffel tower". </a:t>
            </a:r>
            <a:r>
              <a:rPr lang="it-IT" i="1" dirty="0" err="1"/>
              <a:t>Physikalische</a:t>
            </a:r>
            <a:r>
              <a:rPr lang="it-IT" i="1" dirty="0"/>
              <a:t> </a:t>
            </a:r>
            <a:r>
              <a:rPr lang="it-IT" i="1" dirty="0" err="1"/>
              <a:t>Zeitschrschift</a:t>
            </a:r>
            <a:r>
              <a:rPr lang="it-IT" i="1" dirty="0"/>
              <a:t>. </a:t>
            </a:r>
            <a:r>
              <a:rPr lang="it-IT" b="1" i="1" dirty="0"/>
              <a:t>11</a:t>
            </a:r>
            <a:r>
              <a:rPr lang="it-IT" i="1" dirty="0"/>
              <a:t>: 811.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4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experiment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tomorrow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052736"/>
            <a:ext cx="8712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Statistical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considerations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Due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geometrical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size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detectors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their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r>
              <a:rPr lang="it-IT" dirty="0" err="1">
                <a:solidFill>
                  <a:schemeClr val="tx2"/>
                </a:solidFill>
                <a:latin typeface="Comic Sans MS" pitchFamily="66" charset="0"/>
              </a:rPr>
              <a:t>m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utual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distance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expected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coincidence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rate</a:t>
            </a:r>
          </a:p>
          <a:p>
            <a:r>
              <a:rPr lang="it-IT" dirty="0" err="1">
                <a:solidFill>
                  <a:schemeClr val="tx2"/>
                </a:solidFill>
                <a:latin typeface="Comic Sans MS" pitchFamily="66" charset="0"/>
              </a:rPr>
              <a:t>i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about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0.5 Hz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Expected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number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counts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in 30’:    30x60x0.5 = 900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Summing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data from 15 detectors:     900x15 ~13000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counts</a:t>
            </a:r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Statistical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error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(from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Poisson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distribution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 = √N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Relative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error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= 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√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N / N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√N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√N /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N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For a single detector  (N=900)              30                   3.3 %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For 15 detectors (N=13500)                 116                   0.9 %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With 15 detectors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should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able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see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variations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few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percent</a:t>
            </a:r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</a:t>
            </a:r>
          </a:p>
          <a:p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</a:t>
            </a:r>
            <a:endParaRPr lang="it-IT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94409" y="278092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794409" y="170080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6588224" y="1052736"/>
            <a:ext cx="998273" cy="216024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6794409" y="908720"/>
            <a:ext cx="945943" cy="230425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experiment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tomorrow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052736"/>
            <a:ext cx="8712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Statistical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considerations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Due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geometrical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size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detectors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their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r>
              <a:rPr lang="it-IT" dirty="0" err="1">
                <a:solidFill>
                  <a:schemeClr val="tx2"/>
                </a:solidFill>
                <a:latin typeface="Comic Sans MS" pitchFamily="66" charset="0"/>
              </a:rPr>
              <a:t>m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utual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distance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expected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coincidence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rate</a:t>
            </a:r>
          </a:p>
          <a:p>
            <a:r>
              <a:rPr lang="it-IT" dirty="0" err="1">
                <a:solidFill>
                  <a:schemeClr val="tx2"/>
                </a:solidFill>
                <a:latin typeface="Comic Sans MS" pitchFamily="66" charset="0"/>
              </a:rPr>
              <a:t>i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about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0.5 Hz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Expected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number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counts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in 30’:    30x60x0.5 = 900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Summing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data from 15 detectors:     900x15 ~13000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counts</a:t>
            </a:r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Statistical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error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(from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Poisson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distribution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 = √N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Relative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error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= 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√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N / N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√N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√N /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N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For a single detector  (N=900)              30                   3.3 %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For 15 detectors (N=13500)                 116                   0.9 %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With 15 detectors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should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able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see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variations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few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percent</a:t>
            </a:r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</a:t>
            </a:r>
          </a:p>
          <a:p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ENJOY THE TRIP!</a:t>
            </a:r>
            <a:endParaRPr lang="it-IT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94409" y="278092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794409" y="170080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6588224" y="1052736"/>
            <a:ext cx="998273" cy="216024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6794409" y="908720"/>
            <a:ext cx="945943" cy="230425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1082887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7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Theodor Wulf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experiment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30449"/>
          <a:stretch/>
        </p:blipFill>
        <p:spPr bwMode="auto">
          <a:xfrm>
            <a:off x="5796000" y="758942"/>
            <a:ext cx="3240000" cy="609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923" y="987095"/>
            <a:ext cx="7059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Eiffel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Tower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: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tallest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building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time…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about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300 m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… </a:t>
            </a:r>
            <a:r>
              <a:rPr lang="it-IT" dirty="0" err="1">
                <a:solidFill>
                  <a:schemeClr val="tx2"/>
                </a:solidFill>
                <a:latin typeface="Comic Sans MS" pitchFamily="66" charset="0"/>
              </a:rPr>
              <a:t>b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ut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with just a moderate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shielding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below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…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In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other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words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his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goal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: 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Going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far from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ground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rather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than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closer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to the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sky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experimental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result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actually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slightly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smaller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not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higher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!)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measured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top with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respect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ground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8470"/>
            <a:ext cx="4293747" cy="221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051720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Wulf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original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results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75656" y="4941168"/>
            <a:ext cx="3069611" cy="674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4816683"/>
            <a:ext cx="172819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Averages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17.9  Ground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15.7  Top</a:t>
            </a:r>
          </a:p>
        </p:txBody>
      </p:sp>
    </p:spTree>
    <p:extLst>
      <p:ext uri="{BB962C8B-B14F-4D97-AF65-F5344CB8AC3E}">
        <p14:creationId xmlns:p14="http://schemas.microsoft.com/office/powerpoint/2010/main" val="21534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Theodor Wulf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experiment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reanalyzed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Riggi\Documents\inprogress\Cosmici\Presentazione_Erice_Dicembre2017\Gamma_absorption_a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40789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796136" y="2780928"/>
            <a:ext cx="3176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emitted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from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rocks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(due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radioactivity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already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known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time.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Expected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decrease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due to gamma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absorption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in air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Freccia a sinistra 4"/>
          <p:cNvSpPr/>
          <p:nvPr/>
        </p:nvSpPr>
        <p:spPr>
          <a:xfrm rot="1617026">
            <a:off x="3508574" y="4782967"/>
            <a:ext cx="2556699" cy="322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419872" y="2564904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948536" y="109512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Observed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value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on  the Eiffel Tour (300 m)</a:t>
            </a:r>
            <a:endParaRPr lang="it-IT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Freccia a sinistra 9"/>
          <p:cNvSpPr/>
          <p:nvPr/>
        </p:nvSpPr>
        <p:spPr>
          <a:xfrm rot="19936384">
            <a:off x="3693910" y="1810431"/>
            <a:ext cx="2161942" cy="41965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012799" y="5493131"/>
            <a:ext cx="478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The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value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obtained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at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300 m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was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smaller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than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at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ground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but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larger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than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expected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, and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influenced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by an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additional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radiation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coming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from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above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it-IT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51520" y="5877272"/>
            <a:ext cx="792088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 flipV="1">
            <a:off x="1085488" y="2020256"/>
            <a:ext cx="159421" cy="2076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051720" y="91046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Observed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value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ground</a:t>
            </a:r>
            <a:endParaRPr lang="it-IT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Freccia a sinistra 13"/>
          <p:cNvSpPr/>
          <p:nvPr/>
        </p:nvSpPr>
        <p:spPr>
          <a:xfrm rot="19936384">
            <a:off x="1217379" y="1457840"/>
            <a:ext cx="1169960" cy="3937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653593" y="2267580"/>
            <a:ext cx="348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How to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interpret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this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</a:rPr>
              <a:t>result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it-IT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Hess and balloon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flights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041172"/>
            <a:ext cx="680424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In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same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years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an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austrian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physicist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- Victor Hess -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became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interested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in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problem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air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ionization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reconsidering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results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by Wulf:</a:t>
            </a:r>
          </a:p>
          <a:p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These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could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be due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two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causes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1)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Absorption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of gamma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rays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in air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could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be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much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smaller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2)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Another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ionizing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source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could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be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active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</a:rPr>
              <a:t>atmosphere</a:t>
            </a:r>
            <a:endParaRPr lang="it-IT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absorption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gammas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from Radium C (Bi</a:t>
            </a:r>
            <a:r>
              <a:rPr lang="it-IT" baseline="30000" dirty="0" smtClean="0">
                <a:solidFill>
                  <a:schemeClr val="tx2"/>
                </a:solidFill>
                <a:latin typeface="Comic Sans MS" pitchFamily="66" charset="0"/>
              </a:rPr>
              <a:t>214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) in air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first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studied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by Hess with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greater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precision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Under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hypothesis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uniform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distribution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on the Earth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calculated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1000 m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from Earth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should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reduce to 0.1% of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ground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value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understand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results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from Wulf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make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quantitative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measurements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Hess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decided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use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electroscopes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during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balloon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flights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Several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balloon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flights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were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organized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                     </a:t>
            </a:r>
          </a:p>
          <a:p>
            <a:endParaRPr lang="it-IT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5">
            <a:off x="6811597" y="1458574"/>
            <a:ext cx="2177517" cy="2621086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127776" y="414480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Victor Hess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(1883-1964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62769" y="5686194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2 in 1911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7 in 1912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1 in 1913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Hess and balloon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flights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940">
            <a:off x="5584783" y="1865806"/>
            <a:ext cx="3054735" cy="4292920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836712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On  August 7th 1912 a decisive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flight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up to 5350 m, 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brougth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a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firm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evidence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that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after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an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initial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decrease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with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height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ionization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started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increase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again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demonstrating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extra-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terrestrial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origin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this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r>
              <a:rPr lang="it-IT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No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difference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between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night and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day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observed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In 1936 Hess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received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the Nobel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Prize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for «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his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discovery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of the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 pitchFamily="66" charset="0"/>
              </a:rPr>
              <a:t>radiation</a:t>
            </a:r>
            <a:r>
              <a:rPr lang="it-IT" dirty="0" smtClean="0">
                <a:solidFill>
                  <a:schemeClr val="tx2"/>
                </a:solidFill>
                <a:latin typeface="Comic Sans MS" pitchFamily="66" charset="0"/>
              </a:rPr>
              <a:t>»</a:t>
            </a:r>
            <a:endParaRPr lang="it-IT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765">
            <a:off x="981818" y="4206625"/>
            <a:ext cx="3373268" cy="2473730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Hess and balloon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flights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6185925" cy="463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084168" y="2865861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Results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from Hess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measurements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with balloon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flights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were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soon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confirmed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by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other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experimenters</a:t>
            </a:r>
            <a:endParaRPr lang="it-IT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064">
            <a:off x="328862" y="1412776"/>
            <a:ext cx="4389701" cy="3125536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High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altitude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laboratories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32040" y="1172113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Systematic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investigation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of the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cosmic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ray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flux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was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then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carried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out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high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altitudes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with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permanent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installations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on the top of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several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mountains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, by Hess and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later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by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many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other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physicists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till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today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1032" y="4869160"/>
            <a:ext cx="367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Hess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laboratory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near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Innsbruck,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at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2300 m (1932)</a:t>
            </a:r>
          </a:p>
        </p:txBody>
      </p:sp>
    </p:spTree>
    <p:extLst>
      <p:ext uri="{BB962C8B-B14F-4D97-AF65-F5344CB8AC3E}">
        <p14:creationId xmlns:p14="http://schemas.microsoft.com/office/powerpoint/2010/main" val="4101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3242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55844" y="46531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Jungfraujoch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(Svizzera), 3454 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1" y="1052736"/>
            <a:ext cx="3333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3788" y="3153545"/>
            <a:ext cx="352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Pic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du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Midi (Pirenei), 2887 m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High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altitude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</a:rPr>
              <a:t>laboratories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4" name="Picture 6" descr="https://www.asimmetrie.it/cache/9/f98d9d7b2fa179905430bcd225790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439696" cy="26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840092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Chacaltaya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(Ande, Bolivia), 5230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27288" y="783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Just a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few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examples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101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1257</Words>
  <Application>Microsoft Office PowerPoint</Application>
  <PresentationFormat>Presentazione su schermo (4:3)</PresentationFormat>
  <Paragraphs>178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Riggi</dc:creator>
  <cp:lastModifiedBy>Riggi</cp:lastModifiedBy>
  <cp:revision>87</cp:revision>
  <dcterms:created xsi:type="dcterms:W3CDTF">2017-11-08T08:43:50Z</dcterms:created>
  <dcterms:modified xsi:type="dcterms:W3CDTF">2017-12-06T13:44:24Z</dcterms:modified>
</cp:coreProperties>
</file>