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3" r:id="rId3"/>
    <p:sldId id="278" r:id="rId4"/>
    <p:sldId id="277" r:id="rId5"/>
    <p:sldId id="279" r:id="rId6"/>
    <p:sldId id="283" r:id="rId7"/>
    <p:sldId id="282" r:id="rId8"/>
    <p:sldId id="280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8630"/>
    <a:srgbClr val="FF0000"/>
    <a:srgbClr val="32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76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E909A-F49A-4D1D-B060-3D1A0EE83710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53AF0-8CE3-4338-9918-26F46954EDC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45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88278-8B93-425F-BFD3-E3C274EFD2C6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19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7999-E48F-4B4A-B461-F07CBC49F619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4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F122-516F-4C17-97A8-FEA802FDE229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4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937-0594-48E5-80D1-FD69711D16B4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3F80-B051-44C7-A0D4-A7FF75857A27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41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2377E-7C1B-4004-8185-2F8AEBDEAACE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06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1EC-0364-48CB-8E0F-A07A035902B3}" type="datetime1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7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E674E-D929-4153-9F7D-0BC0B1E7C921}" type="datetime1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6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1982-F0BF-4F6E-9ACE-C6DAE51A0D44}" type="datetime1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79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A80FA-8B56-43EC-84B4-A00082E56DF4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02075-932D-46E2-BF19-BC8581B0AE2E}" type="datetime1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6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EA77C-6371-4162-9DB1-CC3EBED76FD0}" type="datetime1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9EF59-B25C-4F1F-9AAD-1BF68F4164A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13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genda.centrofermi.it/indico/event/3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Search for coincidences and study of cosmic rays spectrum 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F. Coccetti, M. Garbini, </a:t>
            </a:r>
            <a:r>
              <a:rPr lang="it-IT" u="sng" dirty="0"/>
              <a:t>F. Noferini</a:t>
            </a:r>
            <a:endParaRPr lang="en-US" u="sng" dirty="0"/>
          </a:p>
        </p:txBody>
      </p:sp>
      <p:pic>
        <p:nvPicPr>
          <p:cNvPr id="7" name="Pictur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35747" y="80962"/>
            <a:ext cx="1091226" cy="107315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1297" y="137887"/>
            <a:ext cx="2962817" cy="1112646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640" y="5659210"/>
            <a:ext cx="1767703" cy="98107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413"/>
          <a:stretch/>
        </p:blipFill>
        <p:spPr>
          <a:xfrm>
            <a:off x="362857" y="5589331"/>
            <a:ext cx="2532743" cy="106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1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update available here:</a:t>
            </a:r>
            <a:endParaRPr lang="en-US" dirty="0"/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http://agenda.centrofermi.it/indico/event/33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goal and open points</a:t>
            </a:r>
          </a:p>
          <a:p>
            <a:r>
              <a:rPr lang="en-US" dirty="0" smtClean="0"/>
              <a:t>Recent developments</a:t>
            </a:r>
          </a:p>
          <a:p>
            <a:r>
              <a:rPr lang="en-US" dirty="0" smtClean="0"/>
              <a:t>The roadmap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065407" cy="1325563"/>
          </a:xfrm>
        </p:spPr>
        <p:txBody>
          <a:bodyPr/>
          <a:lstStyle/>
          <a:p>
            <a:r>
              <a:rPr lang="en-US" dirty="0" smtClean="0"/>
              <a:t>Goal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add </a:t>
            </a:r>
            <a:r>
              <a:rPr lang="en-US" dirty="0" smtClean="0"/>
              <a:t>EEE points on the energy spectrum of primary CRs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3</a:t>
            </a:fld>
            <a:endParaRPr lang="en-US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72" y="1690233"/>
            <a:ext cx="3672700" cy="2504396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022" y="1882840"/>
            <a:ext cx="2941864" cy="2101331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254173" y="2162628"/>
            <a:ext cx="15239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FF0000"/>
                </a:solidFill>
              </a:rPr>
              <a:t>&lt;E&gt; </a:t>
            </a:r>
            <a:r>
              <a:rPr lang="it-IT" sz="1400" dirty="0" smtClean="0">
                <a:solidFill>
                  <a:srgbClr val="FF0000"/>
                </a:solidFill>
                <a:sym typeface="Symbol" panose="05050102010706020507" pitchFamily="18" charset="2"/>
              </a:rPr>
              <a:t> 2.5 10</a:t>
            </a:r>
            <a:r>
              <a:rPr lang="it-IT" sz="1400" baseline="30000" dirty="0" smtClean="0">
                <a:solidFill>
                  <a:srgbClr val="FF0000"/>
                </a:solidFill>
                <a:sym typeface="Symbol" panose="05050102010706020507" pitchFamily="18" charset="2"/>
              </a:rPr>
              <a:t>15</a:t>
            </a:r>
            <a:r>
              <a:rPr lang="it-IT" sz="14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1400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eV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361543" y="4013200"/>
            <a:ext cx="431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Preliminary simulations (</a:t>
            </a:r>
            <a:r>
              <a:rPr lang="en-US" dirty="0" err="1" smtClean="0"/>
              <a:t>Corsika</a:t>
            </a:r>
            <a:r>
              <a:rPr lang="en-US" dirty="0" smtClean="0"/>
              <a:t>) show EAS energies have a very small dependence on the distance between two telescopes</a:t>
            </a:r>
            <a:endParaRPr lang="en-US" dirty="0"/>
          </a:p>
        </p:txBody>
      </p:sp>
      <p:sp>
        <p:nvSpPr>
          <p:cNvPr id="15" name="Freccia a destra 14"/>
          <p:cNvSpPr/>
          <p:nvPr/>
        </p:nvSpPr>
        <p:spPr>
          <a:xfrm>
            <a:off x="3802743" y="2699657"/>
            <a:ext cx="587828" cy="283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ccia a destra 15"/>
          <p:cNvSpPr/>
          <p:nvPr/>
        </p:nvSpPr>
        <p:spPr>
          <a:xfrm rot="8455933">
            <a:off x="3541486" y="4542971"/>
            <a:ext cx="587828" cy="2830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66" y="4369755"/>
            <a:ext cx="2639105" cy="1884315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20271" y="3906156"/>
            <a:ext cx="1961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we got so far</a:t>
            </a:r>
            <a:endParaRPr lang="en-US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42900" y="6211669"/>
            <a:ext cx="3445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Multitrack events may be more sensitive to the EAS energy</a:t>
            </a:r>
            <a:endParaRPr lang="en-US" dirty="0"/>
          </a:p>
        </p:txBody>
      </p:sp>
      <p:sp>
        <p:nvSpPr>
          <p:cNvPr id="19" name="Freccia a destra 18"/>
          <p:cNvSpPr/>
          <p:nvPr/>
        </p:nvSpPr>
        <p:spPr>
          <a:xfrm>
            <a:off x="3701143" y="5624285"/>
            <a:ext cx="587828" cy="2830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asellaDiTesto 19"/>
          <p:cNvSpPr txBox="1"/>
          <p:nvPr/>
        </p:nvSpPr>
        <p:spPr>
          <a:xfrm>
            <a:off x="4434114" y="5261429"/>
            <a:ext cx="40059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We need new </a:t>
            </a:r>
            <a:r>
              <a:rPr lang="en-US" sz="1400" dirty="0" err="1">
                <a:solidFill>
                  <a:srgbClr val="00B050"/>
                </a:solidFill>
              </a:rPr>
              <a:t>Corsika</a:t>
            </a:r>
            <a:r>
              <a:rPr lang="en-US" sz="1400" dirty="0">
                <a:solidFill>
                  <a:srgbClr val="00B050"/>
                </a:solidFill>
              </a:rPr>
              <a:t> sims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accent4"/>
                </a:solidFill>
              </a:rPr>
              <a:t>We need more detailed simulations (including material effects)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FF0000"/>
                </a:solidFill>
              </a:rPr>
              <a:t>We probably can improve multi-track selection (new clock card </a:t>
            </a:r>
            <a:r>
              <a:rPr lang="en-US" sz="14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time can be used to build tracks)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9" y="1299031"/>
            <a:ext cx="5331403" cy="461554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tool: Coincidences DQM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4</a:t>
            </a:fld>
            <a:endParaRPr lang="en-US"/>
          </a:p>
        </p:txBody>
      </p:sp>
      <p:sp>
        <p:nvSpPr>
          <p:cNvPr id="5" name="Rettangolo 4"/>
          <p:cNvSpPr/>
          <p:nvPr/>
        </p:nvSpPr>
        <p:spPr>
          <a:xfrm>
            <a:off x="0" y="0"/>
            <a:ext cx="4511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eee.centrofermi.it/monitor/coincidences.html</a:t>
            </a:r>
          </a:p>
        </p:txBody>
      </p:sp>
      <p:cxnSp>
        <p:nvCxnSpPr>
          <p:cNvPr id="8" name="Connettore 2 7"/>
          <p:cNvCxnSpPr/>
          <p:nvPr/>
        </p:nvCxnSpPr>
        <p:spPr>
          <a:xfrm flipH="1">
            <a:off x="2085975" y="4297767"/>
            <a:ext cx="2969031" cy="731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 rot="19642459">
            <a:off x="6778173" y="1146628"/>
            <a:ext cx="1436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4"/>
                </a:solidFill>
              </a:rPr>
              <a:t>u</a:t>
            </a:r>
            <a:r>
              <a:rPr lang="en-US" dirty="0" smtClean="0">
                <a:solidFill>
                  <a:schemeClr val="accent4"/>
                </a:solidFill>
              </a:rPr>
              <a:t>nder testing</a:t>
            </a:r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745" y="2728685"/>
            <a:ext cx="3278622" cy="271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6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Simulation: </a:t>
            </a:r>
            <a:r>
              <a:rPr lang="en-US" dirty="0" err="1" smtClean="0"/>
              <a:t>Corsika</a:t>
            </a:r>
            <a:r>
              <a:rPr lang="en-US" dirty="0" smtClean="0"/>
              <a:t> showers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7564" y="1382939"/>
            <a:ext cx="8450036" cy="495980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W</a:t>
            </a:r>
            <a:r>
              <a:rPr lang="en-US" sz="2400" dirty="0" smtClean="0"/>
              <a:t>e </a:t>
            </a:r>
            <a:r>
              <a:rPr lang="en-US" sz="2400" dirty="0" smtClean="0"/>
              <a:t>need to build a new sample of </a:t>
            </a:r>
            <a:r>
              <a:rPr lang="en-US" sz="2400" dirty="0" err="1" smtClean="0"/>
              <a:t>Corsika</a:t>
            </a:r>
            <a:r>
              <a:rPr lang="en-US" sz="2400" dirty="0" smtClean="0"/>
              <a:t> </a:t>
            </a:r>
            <a:r>
              <a:rPr lang="en-US" sz="2400" dirty="0" smtClean="0"/>
              <a:t>shower.</a:t>
            </a:r>
          </a:p>
          <a:p>
            <a:pPr marL="0" indent="0">
              <a:buNone/>
            </a:pPr>
            <a:r>
              <a:rPr lang="en-US" sz="2400" dirty="0" smtClean="0"/>
              <a:t>This because </a:t>
            </a:r>
            <a:r>
              <a:rPr lang="en-US" sz="2400" dirty="0" smtClean="0"/>
              <a:t>we adjusted </a:t>
            </a:r>
            <a:r>
              <a:rPr lang="en-US" sz="2400" dirty="0" smtClean="0"/>
              <a:t>some parameters in the configuration </a:t>
            </a:r>
            <a:r>
              <a:rPr lang="en-US" sz="2400" dirty="0" smtClean="0"/>
              <a:t>file </a:t>
            </a:r>
            <a:r>
              <a:rPr lang="en-US" sz="2400" dirty="0" smtClean="0">
                <a:sym typeface="Wingdings" panose="05000000000000000000" pitchFamily="2" charset="2"/>
              </a:rPr>
              <a:t> in particular we decided to remove the weighting factor which </a:t>
            </a:r>
            <a:r>
              <a:rPr lang="en-US" sz="2400" dirty="0" smtClean="0">
                <a:sym typeface="Wingdings" panose="05000000000000000000" pitchFamily="2" charset="2"/>
              </a:rPr>
              <a:t>increases </a:t>
            </a:r>
            <a:r>
              <a:rPr lang="en-US" sz="2400" dirty="0" smtClean="0">
                <a:sym typeface="Wingdings" panose="05000000000000000000" pitchFamily="2" charset="2"/>
              </a:rPr>
              <a:t>the production for vertical cosmic rays (usually implemented for plane detectors)  </a:t>
            </a:r>
            <a:r>
              <a:rPr lang="en-US" sz="2400" dirty="0" smtClean="0">
                <a:sym typeface="Wingdings" panose="05000000000000000000" pitchFamily="2" charset="2"/>
              </a:rPr>
              <a:t>now we are simulating isotropic primaries.</a:t>
            </a: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/>
              <a:t>We added more cores (8</a:t>
            </a:r>
            <a:r>
              <a:rPr lang="en-US" sz="2400" b="1" dirty="0"/>
              <a:t>+4</a:t>
            </a:r>
            <a:r>
              <a:rPr lang="en-US" sz="2400" dirty="0"/>
              <a:t>) and we planned to increase up to </a:t>
            </a:r>
            <a:r>
              <a:rPr lang="en-US" sz="2400" dirty="0" smtClean="0"/>
              <a:t>16 and hopefully more (we open a ticket with a request of </a:t>
            </a:r>
            <a:r>
              <a:rPr lang="en-US" sz="2400" dirty="0"/>
              <a:t>more </a:t>
            </a:r>
            <a:r>
              <a:rPr lang="en-US" sz="2400" dirty="0" smtClean="0"/>
              <a:t>resources).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We started from 10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GeV showers and we are increasing the energy of the primary.</a:t>
            </a:r>
            <a:endParaRPr lang="en-US" sz="2400" dirty="0"/>
          </a:p>
          <a:p>
            <a:pPr marL="0" indent="0">
              <a:buNone/>
            </a:pPr>
            <a:endParaRPr lang="en-US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5</a:t>
            </a:fld>
            <a:endParaRPr lang="en-US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549" y="4294415"/>
            <a:ext cx="3977595" cy="106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4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of simulations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816247"/>
              </p:ext>
            </p:extLst>
          </p:nvPr>
        </p:nvGraphicFramePr>
        <p:xfrm>
          <a:off x="573309" y="1287426"/>
          <a:ext cx="7953834" cy="5113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748"/>
                <a:gridCol w="1962555"/>
                <a:gridCol w="1830177"/>
                <a:gridCol w="1830177"/>
                <a:gridCol w="1830177"/>
              </a:tblGrid>
              <a:tr h="4502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Dir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Energy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range (GeV)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</a:t>
                      </a:r>
                      <a:r>
                        <a:rPr lang="en-US" sz="1200" baseline="0" dirty="0" smtClean="0"/>
                        <a:t> showers </a:t>
                      </a:r>
                      <a:r>
                        <a:rPr lang="en-US" sz="1200" baseline="0" dirty="0" smtClean="0"/>
                        <a:t>planned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status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Size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1x10</a:t>
                      </a:r>
                      <a:r>
                        <a:rPr lang="en-US" sz="1200" baseline="30000" dirty="0" smtClean="0"/>
                        <a:t>3</a:t>
                      </a:r>
                      <a:r>
                        <a:rPr lang="en-US" sz="1200" baseline="0" dirty="0" smtClean="0"/>
                        <a:t> – 1x10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TO BE DONE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TO BE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2x10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945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0.50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3x10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0.57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4x10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813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0.51</a:t>
                      </a:r>
                      <a:r>
                        <a:rPr lang="en-US" sz="1200" baseline="0" dirty="0" smtClean="0"/>
                        <a:t>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5x10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0.67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6x10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0.71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7x10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826 (ongoing)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8x10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514 (ongoing)</a:t>
                      </a:r>
                      <a:endParaRPr lang="en-US" sz="12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9x10</a:t>
                      </a:r>
                      <a:r>
                        <a:rPr lang="en-US" sz="1200" baseline="300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TO BE DONE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4e9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9x10</a:t>
                      </a:r>
                      <a:r>
                        <a:rPr lang="en-US" sz="1200" baseline="30000" dirty="0" smtClean="0"/>
                        <a:t>4</a:t>
                      </a:r>
                      <a:r>
                        <a:rPr lang="en-US" sz="1200" baseline="0" dirty="0" smtClean="0"/>
                        <a:t> – 1x10</a:t>
                      </a:r>
                      <a:r>
                        <a:rPr lang="en-US" sz="1200" baseline="300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TO BE DONE</a:t>
                      </a:r>
                      <a:endParaRPr lang="en-US" sz="12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5e1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1x10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– 2x10</a:t>
                      </a:r>
                      <a:r>
                        <a:rPr lang="en-US" sz="1200" baseline="300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2x10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– 3x10</a:t>
                      </a:r>
                      <a:r>
                        <a:rPr lang="en-US" sz="1200" baseline="30000" dirty="0" smtClean="0"/>
                        <a:t>5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1.7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3x10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– 4x10</a:t>
                      </a:r>
                      <a:r>
                        <a:rPr lang="en-US" sz="1200" baseline="30000" dirty="0" smtClean="0"/>
                        <a:t>5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4x10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– 5x10</a:t>
                      </a:r>
                      <a:r>
                        <a:rPr lang="en-US" sz="1200" baseline="30000" dirty="0" smtClean="0"/>
                        <a:t>5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5e5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5x10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– 6x10</a:t>
                      </a:r>
                      <a:r>
                        <a:rPr lang="en-US" sz="1200" baseline="30000" dirty="0" smtClean="0"/>
                        <a:t>5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1.7 GB</a:t>
                      </a:r>
                      <a:endParaRPr lang="en-US" sz="1200" dirty="0"/>
                    </a:p>
                  </a:txBody>
                  <a:tcPr/>
                </a:tc>
              </a:tr>
              <a:tr h="2701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5e6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6x10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– 7x10</a:t>
                      </a:r>
                      <a:r>
                        <a:rPr lang="en-US" sz="1200" baseline="30000" dirty="0" smtClean="0"/>
                        <a:t>5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F8630"/>
                          </a:solidFill>
                        </a:rPr>
                        <a:t>DONE</a:t>
                      </a:r>
                      <a:endParaRPr lang="en-US" sz="1200" dirty="0">
                        <a:solidFill>
                          <a:srgbClr val="0F863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2.1 GB</a:t>
                      </a:r>
                      <a:endParaRPr lang="en-US" sz="1200" dirty="0"/>
                    </a:p>
                  </a:txBody>
                  <a:tcPr/>
                </a:tc>
              </a:tr>
              <a:tr h="2533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7x10</a:t>
                      </a:r>
                      <a:r>
                        <a:rPr lang="en-US" sz="1200" baseline="30000" dirty="0" smtClean="0"/>
                        <a:t>5</a:t>
                      </a:r>
                      <a:r>
                        <a:rPr lang="en-US" sz="1200" baseline="0" dirty="0" smtClean="0"/>
                        <a:t> – …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TO BE DONE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TO BE DONE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9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simulation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Event generator available:</a:t>
            </a:r>
          </a:p>
          <a:p>
            <a:pPr lvl="2"/>
            <a:r>
              <a:rPr lang="en-US" dirty="0" err="1" smtClean="0"/>
              <a:t>Corsika</a:t>
            </a:r>
            <a:endParaRPr lang="en-US" dirty="0"/>
          </a:p>
          <a:p>
            <a:pPr lvl="2"/>
            <a:r>
              <a:rPr lang="en-US" dirty="0" smtClean="0"/>
              <a:t>Isotropic muon generator (i.e. used to compute detector acceptance)</a:t>
            </a:r>
            <a:endParaRPr lang="en-US" dirty="0"/>
          </a:p>
          <a:p>
            <a:r>
              <a:rPr lang="en-US" dirty="0" smtClean="0"/>
              <a:t>We</a:t>
            </a:r>
            <a:r>
              <a:rPr lang="en-US" dirty="0" smtClean="0"/>
              <a:t> </a:t>
            </a:r>
            <a:r>
              <a:rPr lang="en-US" dirty="0" smtClean="0"/>
              <a:t>generate events accordingly to a known flux</a:t>
            </a:r>
          </a:p>
          <a:p>
            <a:r>
              <a:rPr lang="en-US" dirty="0" smtClean="0"/>
              <a:t>We keep events with at least one muon in one </a:t>
            </a:r>
            <a:r>
              <a:rPr lang="en-US" dirty="0" smtClean="0"/>
              <a:t>detector</a:t>
            </a:r>
          </a:p>
          <a:p>
            <a:r>
              <a:rPr lang="en-US" dirty="0" smtClean="0"/>
              <a:t>We propagate events using geant4 and EEE telescope geometry (see MC group presentation)</a:t>
            </a:r>
          </a:p>
          <a:p>
            <a:r>
              <a:rPr lang="en-US" dirty="0" smtClean="0"/>
              <a:t>We reconstruct DST as for data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Multitrack events (data)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8</a:t>
            </a:fld>
            <a:endParaRPr lang="en-US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2423" y="1603827"/>
            <a:ext cx="3557208" cy="275045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8342"/>
            <a:ext cx="3891463" cy="2634344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08858" y="4492172"/>
            <a:ext cx="5515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Currently we are able to reconstruct multitrack events up to 10 tracks in a single event.</a:t>
            </a:r>
          </a:p>
          <a:p>
            <a:r>
              <a:rPr lang="en-US" dirty="0" smtClean="0"/>
              <a:t>Are they really particles or </a:t>
            </a:r>
            <a:r>
              <a:rPr lang="en-US" dirty="0" smtClean="0"/>
              <a:t>noise </a:t>
            </a:r>
            <a:r>
              <a:rPr lang="en-US" dirty="0" smtClean="0"/>
              <a:t>may mimic such an effect?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need a comparison with MC (available soon)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can use timing to see if clusters associated to the track are consistent also in time (to be verified)</a:t>
            </a:r>
            <a:endParaRPr lang="en-US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4637" y="4477657"/>
            <a:ext cx="2240750" cy="1896382"/>
          </a:xfrm>
          <a:prstGeom prst="rect">
            <a:avLst/>
          </a:prstGeom>
        </p:spPr>
      </p:pic>
      <p:cxnSp>
        <p:nvCxnSpPr>
          <p:cNvPr id="9" name="Connettore 2 8"/>
          <p:cNvCxnSpPr/>
          <p:nvPr/>
        </p:nvCxnSpPr>
        <p:spPr>
          <a:xfrm>
            <a:off x="6233886" y="5283200"/>
            <a:ext cx="38462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62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roadmap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8225064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Priority is to provide full simulation to identify the best quantities (and templates) to characterize the EAS energy</a:t>
            </a:r>
          </a:p>
          <a:p>
            <a:pPr lvl="1"/>
            <a:r>
              <a:rPr lang="en-US" dirty="0" smtClean="0"/>
              <a:t>Old code was adapted to be able to include full </a:t>
            </a:r>
            <a:r>
              <a:rPr lang="en-US" dirty="0" smtClean="0"/>
              <a:t>Geant4 </a:t>
            </a:r>
            <a:r>
              <a:rPr lang="en-US" dirty="0" smtClean="0"/>
              <a:t>propagation (</a:t>
            </a:r>
            <a:r>
              <a:rPr lang="en-US" dirty="0" smtClean="0"/>
              <a:t>see MC group presentation)</a:t>
            </a:r>
            <a:endParaRPr lang="en-US" dirty="0" smtClean="0"/>
          </a:p>
          <a:p>
            <a:pPr lvl="1"/>
            <a:r>
              <a:rPr lang="en-US" dirty="0" smtClean="0"/>
              <a:t>Generation of </a:t>
            </a:r>
            <a:r>
              <a:rPr lang="en-US" dirty="0" err="1" smtClean="0"/>
              <a:t>Corsika</a:t>
            </a:r>
            <a:r>
              <a:rPr lang="en-US" dirty="0" smtClean="0"/>
              <a:t> showers </a:t>
            </a:r>
            <a:r>
              <a:rPr lang="en-US" dirty="0" smtClean="0"/>
              <a:t>sample </a:t>
            </a:r>
            <a:r>
              <a:rPr lang="en-US" dirty="0" smtClean="0"/>
              <a:t>is </a:t>
            </a:r>
            <a:r>
              <a:rPr lang="en-US" dirty="0" smtClean="0"/>
              <a:t>running at CNAF</a:t>
            </a:r>
          </a:p>
          <a:p>
            <a:pPr lvl="2"/>
            <a:r>
              <a:rPr lang="en-US" dirty="0" smtClean="0"/>
              <a:t>Time to have the showers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by the end of the month (</a:t>
            </a:r>
            <a:r>
              <a:rPr lang="en-US" dirty="0" err="1" smtClean="0">
                <a:sym typeface="Wingdings" panose="05000000000000000000" pitchFamily="2" charset="2"/>
              </a:rPr>
              <a:t>nov</a:t>
            </a:r>
            <a:r>
              <a:rPr lang="en-US" dirty="0" smtClean="0">
                <a:sym typeface="Wingdings" panose="05000000000000000000" pitchFamily="2" charset="2"/>
              </a:rPr>
              <a:t> 17)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Time to have the input for </a:t>
            </a:r>
            <a:r>
              <a:rPr lang="en-US" dirty="0" smtClean="0">
                <a:sym typeface="Wingdings" panose="05000000000000000000" pitchFamily="2" charset="2"/>
              </a:rPr>
              <a:t>Geant4 </a:t>
            </a:r>
            <a:r>
              <a:rPr lang="en-US" dirty="0" smtClean="0">
                <a:sym typeface="Wingdings" panose="05000000000000000000" pitchFamily="2" charset="2"/>
              </a:rPr>
              <a:t>propagation  </a:t>
            </a:r>
            <a:r>
              <a:rPr lang="en-US" dirty="0">
                <a:sym typeface="Wingdings" panose="05000000000000000000" pitchFamily="2" charset="2"/>
              </a:rPr>
              <a:t>to be calculated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Time to have the output from </a:t>
            </a:r>
            <a:r>
              <a:rPr lang="en-US" dirty="0" smtClean="0">
                <a:sym typeface="Wingdings" panose="05000000000000000000" pitchFamily="2" charset="2"/>
              </a:rPr>
              <a:t>Geant4 </a:t>
            </a:r>
            <a:r>
              <a:rPr lang="en-US" dirty="0" smtClean="0">
                <a:sym typeface="Wingdings" panose="05000000000000000000" pitchFamily="2" charset="2"/>
              </a:rPr>
              <a:t>propagation  to be calculated</a:t>
            </a:r>
            <a:endParaRPr lang="en-US" dirty="0" smtClean="0"/>
          </a:p>
          <a:p>
            <a:r>
              <a:rPr lang="en-US" dirty="0" smtClean="0"/>
              <a:t>Once we will be able to reproduce the main features of data we need to define the strategy for the measurement/paper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9EF59-B25C-4F1F-9AAD-1BF68F4164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25877</TotalTime>
  <Words>639</Words>
  <Application>Microsoft Office PowerPoint</Application>
  <PresentationFormat>Presentazione su schermo (4:3)</PresentationFormat>
  <Paragraphs>143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Tema di Office</vt:lpstr>
      <vt:lpstr>Search for coincidences and study of cosmic rays spectrum </vt:lpstr>
      <vt:lpstr>Outline</vt:lpstr>
      <vt:lpstr>Goal  add EEE points on the energy spectrum of primary CRs</vt:lpstr>
      <vt:lpstr>New tool: Coincidences DQM</vt:lpstr>
      <vt:lpstr>Simulation: Corsika showers</vt:lpstr>
      <vt:lpstr>Status of simulations</vt:lpstr>
      <vt:lpstr>Structure of the simulation</vt:lpstr>
      <vt:lpstr>Multitrack events (data)</vt:lpstr>
      <vt:lpstr>The roadmap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noferini</dc:creator>
  <cp:lastModifiedBy>francesco noferini</cp:lastModifiedBy>
  <cp:revision>98</cp:revision>
  <dcterms:created xsi:type="dcterms:W3CDTF">2017-06-13T07:39:06Z</dcterms:created>
  <dcterms:modified xsi:type="dcterms:W3CDTF">2017-11-08T14:17:53Z</dcterms:modified>
</cp:coreProperties>
</file>