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15" r:id="rId2"/>
    <p:sldId id="317" r:id="rId3"/>
    <p:sldId id="318" r:id="rId4"/>
  </p:sldIdLst>
  <p:sldSz cx="9144000" cy="6858000" type="screen4x3"/>
  <p:notesSz cx="6858000" cy="9144000"/>
  <p:defaultTextStyle>
    <a:defPPr>
      <a:defRPr lang="it-IT"/>
    </a:defPPr>
    <a:lvl1pPr marL="0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FF9999"/>
    <a:srgbClr val="00FF99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2141F-C046-4865-B34A-E885E41ADEF4}" type="datetimeFigureOut">
              <a:rPr lang="it-IT" smtClean="0"/>
              <a:pPr/>
              <a:t>09/11/2017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A6FFA-ACE8-4932-A3EA-1D380669250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66"/>
          <p:cNvGraphicFramePr>
            <a:graphicFrameLocks noChangeAspect="1"/>
          </p:cNvGraphicFramePr>
          <p:nvPr/>
        </p:nvGraphicFramePr>
        <p:xfrm>
          <a:off x="0" y="6459538"/>
          <a:ext cx="9147175" cy="412750"/>
        </p:xfrm>
        <a:graphic>
          <a:graphicData uri="http://schemas.openxmlformats.org/presentationml/2006/ole">
            <p:oleObj spid="_x0000_s33794" name="Image" r:id="rId3" imgW="13003175" imgH="583921" progId="">
              <p:embed/>
            </p:oleObj>
          </a:graphicData>
        </a:graphic>
      </p:graphicFrame>
      <p:graphicFrame>
        <p:nvGraphicFramePr>
          <p:cNvPr id="3" name="Object 265"/>
          <p:cNvGraphicFramePr>
            <a:graphicFrameLocks noChangeAspect="1"/>
          </p:cNvGraphicFramePr>
          <p:nvPr/>
        </p:nvGraphicFramePr>
        <p:xfrm>
          <a:off x="0" y="-1588"/>
          <a:ext cx="9144000" cy="366713"/>
        </p:xfrm>
        <a:graphic>
          <a:graphicData uri="http://schemas.openxmlformats.org/presentationml/2006/ole">
            <p:oleObj spid="_x0000_s33795" name="Image" r:id="rId4" imgW="13003175" imgH="520635" progId="">
              <p:embed/>
            </p:oleObj>
          </a:graphicData>
        </a:graphic>
      </p:graphicFrame>
      <p:sp>
        <p:nvSpPr>
          <p:cNvPr id="4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5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6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68343" y="6502400"/>
            <a:ext cx="1512169" cy="355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Abrescia</a:t>
            </a:r>
            <a:r>
              <a:rPr lang="en-US" altLang="en-US" dirty="0" smtClean="0"/>
              <a:t>   pg. </a:t>
            </a:r>
            <a:fld id="{CAC25ABE-01D0-4E3E-ADD9-3B2B263440FC}" type="slidenum">
              <a:rPr lang="en-US" altLang="en-US" smtClean="0"/>
              <a:pPr>
                <a:defRPr/>
              </a:pPr>
              <a:t>‹N›</a:t>
            </a:fld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66"/>
          <p:cNvGraphicFramePr>
            <a:graphicFrameLocks noChangeAspect="1"/>
          </p:cNvGraphicFramePr>
          <p:nvPr/>
        </p:nvGraphicFramePr>
        <p:xfrm>
          <a:off x="36" y="6459538"/>
          <a:ext cx="9147175" cy="412750"/>
        </p:xfrm>
        <a:graphic>
          <a:graphicData uri="http://schemas.openxmlformats.org/presentationml/2006/ole">
            <p:oleObj spid="_x0000_s1026" name="Image" r:id="rId4" imgW="13003175" imgH="583921" progId="">
              <p:embed/>
            </p:oleObj>
          </a:graphicData>
        </a:graphic>
      </p:graphicFrame>
      <p:graphicFrame>
        <p:nvGraphicFramePr>
          <p:cNvPr id="1027" name="Object 265"/>
          <p:cNvGraphicFramePr>
            <a:graphicFrameLocks noChangeAspect="1"/>
          </p:cNvGraphicFramePr>
          <p:nvPr/>
        </p:nvGraphicFramePr>
        <p:xfrm>
          <a:off x="0" y="-1552"/>
          <a:ext cx="9144000" cy="366713"/>
        </p:xfrm>
        <a:graphic>
          <a:graphicData uri="http://schemas.openxmlformats.org/presentationml/2006/ole">
            <p:oleObj spid="_x0000_s1027" name="Image" r:id="rId5" imgW="13003175" imgH="520635" progId="">
              <p:embed/>
            </p:oleObj>
          </a:graphicData>
        </a:graphic>
      </p:graphicFrame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3988" y="622300"/>
            <a:ext cx="8245475" cy="49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2838" y="1776449"/>
            <a:ext cx="7348537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156176" y="6502436"/>
            <a:ext cx="2808313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RPC2012, </a:t>
            </a:r>
            <a:r>
              <a:rPr lang="en-US" altLang="en-US" dirty="0" err="1" smtClean="0"/>
              <a:t>Frascati</a:t>
            </a:r>
            <a:r>
              <a:rPr lang="en-US" altLang="en-US" dirty="0" smtClean="0"/>
              <a:t>, 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February 2012, </a:t>
            </a:r>
            <a:fld id="{731C71A6-EB7D-4845-9B5F-6292CD3D990C}" type="slidenum">
              <a:rPr lang="en-US" altLang="en-US" smtClean="0"/>
              <a:pPr fontAlgn="base">
                <a:spcAft>
                  <a:spcPct val="0"/>
                </a:spcAft>
                <a:defRPr/>
              </a:pPr>
              <a:t>‹N›</a:t>
            </a:fld>
            <a:endParaRPr lang="en-US" altLang="en-US" dirty="0"/>
          </a:p>
        </p:txBody>
      </p:sp>
      <p:sp>
        <p:nvSpPr>
          <p:cNvPr id="32990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086" tIns="45545" rIns="91086" bIns="45545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dirty="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33001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33004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 txBox="1">
            <a:spLocks noChangeArrowheads="1"/>
          </p:cNvSpPr>
          <p:nvPr userDrawn="1"/>
        </p:nvSpPr>
        <p:spPr bwMode="black">
          <a:xfrm>
            <a:off x="35532" y="6492737"/>
            <a:ext cx="1006475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Abbrescia</a:t>
            </a:r>
            <a:endParaRPr lang="en-US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9" r:id="rId1"/>
  </p:sldLayoutIdLst>
  <p:transition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5pPr>
      <a:lvl6pPr marL="455493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6pPr>
      <a:lvl7pPr marL="9109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7pPr>
      <a:lvl8pPr marL="13664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8pPr>
      <a:lvl9pPr marL="1821987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9pPr>
    </p:titleStyle>
    <p:bodyStyle>
      <a:lvl1pPr marL="227747" indent="-227747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8084" indent="-284692" algn="l" rtl="0" eaLnBrk="0" fontAlgn="base" hangingPunct="0">
        <a:spcBef>
          <a:spcPct val="25000"/>
        </a:spcBef>
        <a:spcAft>
          <a:spcPct val="15000"/>
        </a:spcAft>
        <a:buClr>
          <a:schemeClr val="accent2"/>
        </a:buClr>
        <a:buFont typeface="Arial" charset="0"/>
        <a:buChar char="–"/>
        <a:defRPr sz="1600">
          <a:solidFill>
            <a:schemeClr val="bg1"/>
          </a:solidFill>
          <a:latin typeface="+mn-lt"/>
          <a:cs typeface="+mn-cs"/>
        </a:defRPr>
      </a:lvl2pPr>
      <a:lvl3pPr marL="113874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1600">
          <a:solidFill>
            <a:schemeClr val="bg1"/>
          </a:solidFill>
          <a:latin typeface="+mn-lt"/>
          <a:cs typeface="+mn-cs"/>
        </a:defRPr>
      </a:lvl3pPr>
      <a:lvl4pPr marL="159422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2049735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2505232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6pPr>
      <a:lvl7pPr marL="2960730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7pPr>
      <a:lvl8pPr marL="34162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8pPr>
      <a:lvl9pPr marL="38717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49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9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4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19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74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298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8469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3972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03649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36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MoU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between</a:t>
            </a:r>
            <a:r>
              <a:rPr lang="it-IT" sz="3200" dirty="0" smtClean="0">
                <a:solidFill>
                  <a:srgbClr val="C00000"/>
                </a:solidFill>
              </a:rPr>
              <a:t> Centro Fermi and </a:t>
            </a:r>
            <a:r>
              <a:rPr lang="it-IT" sz="3200" dirty="0" err="1" smtClean="0">
                <a:solidFill>
                  <a:srgbClr val="C00000"/>
                </a:solidFill>
              </a:rPr>
              <a:t>University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of</a:t>
            </a:r>
            <a:r>
              <a:rPr lang="it-IT" sz="3200" dirty="0" smtClean="0">
                <a:solidFill>
                  <a:srgbClr val="C00000"/>
                </a:solidFill>
              </a:rPr>
              <a:t> Santiago del Compostela </a:t>
            </a:r>
            <a:r>
              <a:rPr lang="it-IT" sz="3200" dirty="0" err="1" smtClean="0">
                <a:solidFill>
                  <a:srgbClr val="C00000"/>
                </a:solidFill>
              </a:rPr>
              <a:t>signed</a:t>
            </a:r>
            <a:endParaRPr lang="it-IT" sz="3200" dirty="0" smtClean="0">
              <a:solidFill>
                <a:srgbClr val="C0000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it-IT" sz="3200" dirty="0" err="1" smtClean="0">
                <a:solidFill>
                  <a:schemeClr val="bg1"/>
                </a:solidFill>
              </a:rPr>
              <a:t>They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will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analyse</a:t>
            </a:r>
            <a:r>
              <a:rPr lang="it-IT" sz="3200" dirty="0" smtClean="0">
                <a:solidFill>
                  <a:schemeClr val="bg1"/>
                </a:solidFill>
              </a:rPr>
              <a:t> EEE data </a:t>
            </a:r>
            <a:r>
              <a:rPr lang="it-IT" sz="3200" dirty="0" err="1" smtClean="0">
                <a:solidFill>
                  <a:schemeClr val="bg1"/>
                </a:solidFill>
              </a:rPr>
              <a:t>to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find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correlations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between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cosmic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rays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flux</a:t>
            </a:r>
            <a:r>
              <a:rPr lang="it-IT" sz="3200" dirty="0" smtClean="0">
                <a:solidFill>
                  <a:schemeClr val="bg1"/>
                </a:solidFill>
              </a:rPr>
              <a:t> and </a:t>
            </a:r>
            <a:r>
              <a:rPr lang="it-IT" sz="3200" dirty="0" err="1" smtClean="0">
                <a:solidFill>
                  <a:schemeClr val="bg1"/>
                </a:solidFill>
              </a:rPr>
              <a:t>conditions</a:t>
            </a:r>
            <a:r>
              <a:rPr lang="it-IT" sz="3200" dirty="0" smtClean="0">
                <a:solidFill>
                  <a:schemeClr val="bg1"/>
                </a:solidFill>
              </a:rPr>
              <a:t> in the high atmosphere</a:t>
            </a:r>
          </a:p>
          <a:p>
            <a:pPr lvl="1">
              <a:buFont typeface="Wingdings" pitchFamily="2" charset="2"/>
              <a:buChar char="ü"/>
            </a:pPr>
            <a:r>
              <a:rPr lang="it-IT" sz="3200" dirty="0" err="1" smtClean="0">
                <a:solidFill>
                  <a:schemeClr val="bg1"/>
                </a:solidFill>
              </a:rPr>
              <a:t>All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results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to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be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presented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agreed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between</a:t>
            </a:r>
            <a:r>
              <a:rPr lang="it-IT" sz="3200" dirty="0" smtClean="0">
                <a:solidFill>
                  <a:schemeClr val="bg1"/>
                </a:solidFill>
              </a:rPr>
              <a:t> EEE and USC</a:t>
            </a:r>
          </a:p>
          <a:p>
            <a:pPr lvl="1">
              <a:buFont typeface="Wingdings" pitchFamily="2" charset="2"/>
              <a:buChar char="ü"/>
            </a:pPr>
            <a:r>
              <a:rPr lang="it-IT" sz="3200" dirty="0" err="1" smtClean="0">
                <a:solidFill>
                  <a:schemeClr val="bg1"/>
                </a:solidFill>
              </a:rPr>
              <a:t>All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papers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signed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by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both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groups</a:t>
            </a:r>
            <a:endParaRPr lang="it-IT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03649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36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Possibility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for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schools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to</a:t>
            </a:r>
            <a:r>
              <a:rPr lang="it-IT" sz="3200" dirty="0" smtClean="0">
                <a:solidFill>
                  <a:srgbClr val="C00000"/>
                </a:solidFill>
              </a:rPr>
              <a:t> go </a:t>
            </a:r>
            <a:r>
              <a:rPr lang="it-IT" sz="3200" dirty="0" err="1" smtClean="0">
                <a:solidFill>
                  <a:srgbClr val="C00000"/>
                </a:solidFill>
              </a:rPr>
              <a:t>to</a:t>
            </a:r>
            <a:r>
              <a:rPr lang="it-IT" sz="3200" dirty="0" smtClean="0">
                <a:solidFill>
                  <a:srgbClr val="C00000"/>
                </a:solidFill>
              </a:rPr>
              <a:t> CERN and </a:t>
            </a:r>
            <a:r>
              <a:rPr lang="it-IT" sz="3200" dirty="0" err="1" smtClean="0">
                <a:solidFill>
                  <a:srgbClr val="C00000"/>
                </a:solidFill>
              </a:rPr>
              <a:t>build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spare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chambers</a:t>
            </a:r>
            <a:endParaRPr lang="it-IT" sz="3200" dirty="0" smtClean="0">
              <a:solidFill>
                <a:srgbClr val="C0000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it-IT" sz="3200" dirty="0" err="1" smtClean="0">
                <a:solidFill>
                  <a:schemeClr val="bg1"/>
                </a:solidFill>
              </a:rPr>
              <a:t>Already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availability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for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two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students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from</a:t>
            </a:r>
            <a:r>
              <a:rPr lang="it-IT" sz="3200" dirty="0" smtClean="0">
                <a:solidFill>
                  <a:schemeClr val="bg1"/>
                </a:solidFill>
              </a:rPr>
              <a:t> Liguria, </a:t>
            </a:r>
            <a:r>
              <a:rPr lang="it-IT" sz="3200" dirty="0" err="1" smtClean="0">
                <a:solidFill>
                  <a:schemeClr val="bg1"/>
                </a:solidFill>
              </a:rPr>
              <a:t>maybe</a:t>
            </a:r>
            <a:r>
              <a:rPr lang="it-IT" sz="3200" dirty="0" smtClean="0">
                <a:solidFill>
                  <a:schemeClr val="bg1"/>
                </a:solidFill>
              </a:rPr>
              <a:t> more</a:t>
            </a:r>
          </a:p>
          <a:p>
            <a:pPr lvl="1">
              <a:buFont typeface="Wingdings" pitchFamily="2" charset="2"/>
              <a:buChar char="ü"/>
            </a:pPr>
            <a:r>
              <a:rPr lang="it-IT" sz="3200" dirty="0" err="1" smtClean="0">
                <a:solidFill>
                  <a:schemeClr val="bg1"/>
                </a:solidFill>
              </a:rPr>
              <a:t>Kindly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ask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all</a:t>
            </a:r>
            <a:r>
              <a:rPr lang="it-IT" sz="3200" dirty="0" smtClean="0">
                <a:solidFill>
                  <a:schemeClr val="bg1"/>
                </a:solidFill>
              </a:rPr>
              <a:t> the </a:t>
            </a:r>
            <a:r>
              <a:rPr lang="it-IT" sz="3200" dirty="0" err="1" smtClean="0">
                <a:solidFill>
                  <a:schemeClr val="bg1"/>
                </a:solidFill>
              </a:rPr>
              <a:t>local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responsibles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to</a:t>
            </a:r>
            <a:r>
              <a:rPr lang="it-IT" sz="3200" dirty="0" smtClean="0">
                <a:solidFill>
                  <a:schemeClr val="bg1"/>
                </a:solidFill>
              </a:rPr>
              <a:t> investigate </a:t>
            </a:r>
            <a:r>
              <a:rPr lang="it-IT" sz="3200" dirty="0" err="1" smtClean="0">
                <a:solidFill>
                  <a:schemeClr val="bg1"/>
                </a:solidFill>
              </a:rPr>
              <a:t>if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there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is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availability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from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other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schools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</a:p>
          <a:p>
            <a:pPr lvl="1">
              <a:buFont typeface="Wingdings" pitchFamily="2" charset="2"/>
              <a:buChar char="ü"/>
            </a:pPr>
            <a:r>
              <a:rPr lang="it-IT" sz="3200" dirty="0" err="1" smtClean="0">
                <a:solidFill>
                  <a:schemeClr val="bg1"/>
                </a:solidFill>
              </a:rPr>
              <a:t>They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should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find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local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funds</a:t>
            </a:r>
            <a:r>
              <a:rPr lang="it-IT" sz="3200" dirty="0" smtClean="0">
                <a:solidFill>
                  <a:schemeClr val="bg1"/>
                </a:solidFill>
              </a:rPr>
              <a:t> (</a:t>
            </a:r>
            <a:r>
              <a:rPr lang="it-IT" sz="3200" dirty="0" err="1" smtClean="0">
                <a:solidFill>
                  <a:schemeClr val="bg1"/>
                </a:solidFill>
              </a:rPr>
              <a:t>schools</a:t>
            </a:r>
            <a:r>
              <a:rPr lang="it-IT" sz="3200" dirty="0" smtClean="0">
                <a:solidFill>
                  <a:schemeClr val="bg1"/>
                </a:solidFill>
              </a:rPr>
              <a:t>, …)</a:t>
            </a:r>
          </a:p>
          <a:p>
            <a:pPr lvl="1">
              <a:buFont typeface="Wingdings" pitchFamily="2" charset="2"/>
              <a:buChar char="ü"/>
            </a:pPr>
            <a:r>
              <a:rPr lang="it-IT" sz="3200" dirty="0" err="1" smtClean="0">
                <a:solidFill>
                  <a:schemeClr val="bg1"/>
                </a:solidFill>
              </a:rPr>
              <a:t>Maybe</a:t>
            </a:r>
            <a:r>
              <a:rPr lang="it-IT" sz="3200" dirty="0" smtClean="0">
                <a:solidFill>
                  <a:schemeClr val="bg1"/>
                </a:solidFill>
              </a:rPr>
              <a:t> a </a:t>
            </a:r>
            <a:r>
              <a:rPr lang="it-IT" sz="3200" dirty="0" err="1" smtClean="0">
                <a:solidFill>
                  <a:schemeClr val="bg1"/>
                </a:solidFill>
              </a:rPr>
              <a:t>very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little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support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from</a:t>
            </a:r>
            <a:r>
              <a:rPr lang="it-IT" sz="3200" dirty="0" smtClean="0">
                <a:solidFill>
                  <a:schemeClr val="bg1"/>
                </a:solidFill>
              </a:rPr>
              <a:t> EEE</a:t>
            </a:r>
          </a:p>
          <a:p>
            <a:pPr lvl="1">
              <a:buFont typeface="Wingdings" pitchFamily="2" charset="2"/>
              <a:buChar char="ü"/>
            </a:pPr>
            <a:r>
              <a:rPr lang="it-IT" sz="3200" dirty="0" err="1" smtClean="0">
                <a:solidFill>
                  <a:schemeClr val="bg1"/>
                </a:solidFill>
              </a:rPr>
              <a:t>Deadline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to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present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nominations</a:t>
            </a:r>
            <a:r>
              <a:rPr lang="it-IT" sz="3200" dirty="0" smtClean="0">
                <a:solidFill>
                  <a:schemeClr val="bg1"/>
                </a:solidFill>
              </a:rPr>
              <a:t>: </a:t>
            </a:r>
            <a:r>
              <a:rPr lang="it-IT" sz="3200" dirty="0" err="1" smtClean="0">
                <a:solidFill>
                  <a:schemeClr val="bg1"/>
                </a:solidFill>
              </a:rPr>
              <a:t>two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weeks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from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now</a:t>
            </a:r>
            <a:r>
              <a:rPr lang="it-IT" sz="3200" dirty="0" smtClean="0">
                <a:solidFill>
                  <a:schemeClr val="bg1"/>
                </a:solidFill>
              </a:rPr>
              <a:t>, </a:t>
            </a:r>
            <a:r>
              <a:rPr lang="it-IT" sz="3200" dirty="0" err="1" smtClean="0">
                <a:solidFill>
                  <a:schemeClr val="bg1"/>
                </a:solidFill>
              </a:rPr>
              <a:t>during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our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next</a:t>
            </a:r>
            <a:r>
              <a:rPr lang="it-IT" sz="3200" dirty="0" smtClean="0">
                <a:solidFill>
                  <a:schemeClr val="bg1"/>
                </a:solidFill>
              </a:rPr>
              <a:t> EEE </a:t>
            </a:r>
            <a:r>
              <a:rPr lang="it-IT" sz="3200" dirty="0" err="1" smtClean="0">
                <a:solidFill>
                  <a:schemeClr val="bg1"/>
                </a:solidFill>
              </a:rPr>
              <a:t>general</a:t>
            </a:r>
            <a:r>
              <a:rPr lang="it-IT" sz="3200" dirty="0" smtClean="0">
                <a:solidFill>
                  <a:schemeClr val="bg1"/>
                </a:solidFill>
              </a:rPr>
              <a:t>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19174"/>
            <a:ext cx="90364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3600" dirty="0" smtClean="0">
                <a:solidFill>
                  <a:srgbClr val="C00000"/>
                </a:solidFill>
              </a:rPr>
              <a:t> </a:t>
            </a:r>
            <a:r>
              <a:rPr lang="it-IT" sz="3200" dirty="0" smtClean="0">
                <a:solidFill>
                  <a:srgbClr val="C00000"/>
                </a:solidFill>
              </a:rPr>
              <a:t>Run-4 </a:t>
            </a:r>
            <a:r>
              <a:rPr lang="it-IT" sz="3200" dirty="0" err="1" smtClean="0">
                <a:solidFill>
                  <a:srgbClr val="C00000"/>
                </a:solidFill>
              </a:rPr>
              <a:t>with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fewer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stations</a:t>
            </a:r>
            <a:r>
              <a:rPr lang="it-IT" sz="3200" dirty="0" smtClean="0">
                <a:solidFill>
                  <a:srgbClr val="C00000"/>
                </a:solidFill>
              </a:rPr>
              <a:t> in </a:t>
            </a:r>
            <a:r>
              <a:rPr lang="it-IT" sz="3200" dirty="0" err="1" smtClean="0">
                <a:solidFill>
                  <a:srgbClr val="C00000"/>
                </a:solidFill>
              </a:rPr>
              <a:t>operation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with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respect</a:t>
            </a:r>
            <a:r>
              <a:rPr lang="it-IT" sz="3200" dirty="0" smtClean="0">
                <a:solidFill>
                  <a:srgbClr val="C00000"/>
                </a:solidFill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</a:rPr>
              <a:t>to</a:t>
            </a:r>
            <a:r>
              <a:rPr lang="it-IT" sz="3200" dirty="0" smtClean="0">
                <a:solidFill>
                  <a:srgbClr val="C00000"/>
                </a:solidFill>
              </a:rPr>
              <a:t> Run-3</a:t>
            </a:r>
          </a:p>
          <a:p>
            <a:pPr lvl="1">
              <a:buFont typeface="Wingdings" pitchFamily="2" charset="2"/>
              <a:buChar char="ü"/>
            </a:pPr>
            <a:r>
              <a:rPr lang="it-IT" sz="3200" dirty="0" err="1" smtClean="0">
                <a:solidFill>
                  <a:schemeClr val="bg1"/>
                </a:solidFill>
              </a:rPr>
              <a:t>Please</a:t>
            </a:r>
            <a:r>
              <a:rPr lang="it-IT" sz="3200" dirty="0" smtClean="0">
                <a:solidFill>
                  <a:schemeClr val="bg1"/>
                </a:solidFill>
              </a:rPr>
              <a:t>, </a:t>
            </a:r>
            <a:r>
              <a:rPr lang="it-IT" sz="3200" dirty="0" err="1" smtClean="0">
                <a:solidFill>
                  <a:schemeClr val="bg1"/>
                </a:solidFill>
              </a:rPr>
              <a:t>anybody</a:t>
            </a:r>
            <a:r>
              <a:rPr lang="it-IT" sz="3200" dirty="0" smtClean="0">
                <a:solidFill>
                  <a:schemeClr val="bg1"/>
                </a:solidFill>
              </a:rPr>
              <a:t>, put the </a:t>
            </a:r>
            <a:r>
              <a:rPr lang="it-IT" sz="3200" dirty="0" err="1" smtClean="0">
                <a:solidFill>
                  <a:schemeClr val="bg1"/>
                </a:solidFill>
              </a:rPr>
              <a:t>maximum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effort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to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have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all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stations</a:t>
            </a:r>
            <a:r>
              <a:rPr lang="it-IT" sz="3200" dirty="0" smtClean="0">
                <a:solidFill>
                  <a:schemeClr val="bg1"/>
                </a:solidFill>
              </a:rPr>
              <a:t> in </a:t>
            </a:r>
            <a:r>
              <a:rPr lang="it-IT" sz="3200" dirty="0" err="1" smtClean="0">
                <a:solidFill>
                  <a:schemeClr val="bg1"/>
                </a:solidFill>
              </a:rPr>
              <a:t>operation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smtClean="0">
                <a:solidFill>
                  <a:schemeClr val="bg1"/>
                </a:solidFill>
              </a:rPr>
              <a:t>h24!</a:t>
            </a:r>
            <a:endParaRPr lang="it-IT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b2sm">
  <a:themeElements>
    <a:clrScheme name="eb2sm 1">
      <a:dk1>
        <a:srgbClr val="CCCCFF"/>
      </a:dk1>
      <a:lt1>
        <a:srgbClr val="FFFFFF"/>
      </a:lt1>
      <a:dk2>
        <a:srgbClr val="000000"/>
      </a:dk2>
      <a:lt2>
        <a:srgbClr val="808080"/>
      </a:lt2>
      <a:accent1>
        <a:srgbClr val="7889FB"/>
      </a:accent1>
      <a:accent2>
        <a:srgbClr val="2DB6B3"/>
      </a:accent2>
      <a:accent3>
        <a:srgbClr val="AAAAAA"/>
      </a:accent3>
      <a:accent4>
        <a:srgbClr val="DADADA"/>
      </a:accent4>
      <a:accent5>
        <a:srgbClr val="BEC4FD"/>
      </a:accent5>
      <a:accent6>
        <a:srgbClr val="28A5A2"/>
      </a:accent6>
      <a:hlink>
        <a:srgbClr val="C0C0C0"/>
      </a:hlink>
      <a:folHlink>
        <a:srgbClr val="D18213"/>
      </a:folHlink>
    </a:clrScheme>
    <a:fontScheme name="eb2s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>
    <a:extraClrScheme>
      <a:clrScheme name="eb2sm 1">
        <a:dk1>
          <a:srgbClr val="CCCCFF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145</Words>
  <Application>Microsoft Office PowerPoint</Application>
  <PresentationFormat>Presentazione su schermo (4:3)</PresentationFormat>
  <Paragraphs>15</Paragraphs>
  <Slides>3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5" baseType="lpstr">
      <vt:lpstr>eb2sm</vt:lpstr>
      <vt:lpstr>Image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sulle analisi in corso</dc:title>
  <dc:creator>Marcello</dc:creator>
  <cp:lastModifiedBy>Marcello</cp:lastModifiedBy>
  <cp:revision>139</cp:revision>
  <dcterms:created xsi:type="dcterms:W3CDTF">2013-12-04T15:03:56Z</dcterms:created>
  <dcterms:modified xsi:type="dcterms:W3CDTF">2017-11-09T10:00:12Z</dcterms:modified>
</cp:coreProperties>
</file>