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67" r:id="rId3"/>
    <p:sldId id="272" r:id="rId4"/>
    <p:sldId id="266" r:id="rId5"/>
    <p:sldId id="275" r:id="rId6"/>
    <p:sldId id="274" r:id="rId7"/>
    <p:sldId id="276" r:id="rId8"/>
    <p:sldId id="277" r:id="rId9"/>
    <p:sldId id="278" r:id="rId10"/>
    <p:sldId id="279" r:id="rId11"/>
    <p:sldId id="282" r:id="rId12"/>
    <p:sldId id="283" r:id="rId13"/>
    <p:sldId id="285" r:id="rId14"/>
    <p:sldId id="286" r:id="rId15"/>
    <p:sldId id="270" r:id="rId16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A9206A9-66AD-4DB1-9D0C-B47479CE0637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4C0485D-5D72-450B-8A70-6FC34C796F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0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7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0485D-5D72-450B-8A70-6FC34C796FA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39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82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04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16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15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15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21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85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95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75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6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69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F853-088D-4635-926E-6E97BAF63F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9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42379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The EEE network: central data management and student activities</a:t>
            </a:r>
            <a:endParaRPr kumimoji="0" lang="en-US" altLang="it-IT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39652" y="3897630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entury Schoolbook" panose="02040604050505020304" pitchFamily="18" charset="0"/>
              </a:rPr>
              <a:t>Edoardo</a:t>
            </a:r>
            <a:r>
              <a:rPr lang="en-US" sz="2400" b="1" dirty="0" smtClean="0">
                <a:latin typeface="Century Schoolbook" panose="02040604050505020304" pitchFamily="18" charset="0"/>
              </a:rPr>
              <a:t> Bossini</a:t>
            </a:r>
          </a:p>
          <a:p>
            <a:pPr algn="ctr"/>
            <a:endParaRPr lang="en-US" sz="2400" b="1" dirty="0" smtClean="0">
              <a:latin typeface="Century Schoolbook" panose="02040604050505020304" pitchFamily="18" charset="0"/>
            </a:endParaRPr>
          </a:p>
          <a:p>
            <a:pPr algn="ctr"/>
            <a:r>
              <a:rPr lang="en-US" sz="2000" dirty="0" smtClean="0">
                <a:latin typeface="Century Schoolbook" panose="02040604050505020304" pitchFamily="18" charset="0"/>
              </a:rPr>
              <a:t>Centro Fermi and INFN-Pisa</a:t>
            </a:r>
          </a:p>
          <a:p>
            <a:pPr algn="ctr"/>
            <a:r>
              <a:rPr lang="en-US" sz="2000" dirty="0" smtClean="0">
                <a:latin typeface="Century Schoolbook" panose="02040604050505020304" pitchFamily="18" charset="0"/>
              </a:rPr>
              <a:t>(</a:t>
            </a:r>
            <a:r>
              <a:rPr lang="en-US" sz="2000" b="1" dirty="0" smtClean="0">
                <a:latin typeface="Century Schoolbook" panose="02040604050505020304" pitchFamily="18" charset="0"/>
              </a:rPr>
              <a:t>on behalf of the EEE collaboration</a:t>
            </a:r>
            <a:r>
              <a:rPr lang="en-US" sz="2000" dirty="0" smtClean="0">
                <a:latin typeface="Century Schoolbook" panose="02040604050505020304" pitchFamily="18" charset="0"/>
              </a:rPr>
              <a:t>)</a:t>
            </a:r>
          </a:p>
          <a:p>
            <a:pPr algn="ctr"/>
            <a:endParaRPr lang="en-US" sz="2000" dirty="0" smtClean="0">
              <a:latin typeface="Century Schoolbook" panose="02040604050505020304" pitchFamily="18" charset="0"/>
            </a:endParaRPr>
          </a:p>
          <a:p>
            <a:pPr algn="ctr"/>
            <a:r>
              <a:rPr lang="en-US" sz="2000" dirty="0" err="1" smtClean="0">
                <a:latin typeface="Century Schoolbook" panose="02040604050505020304" pitchFamily="18" charset="0"/>
              </a:rPr>
              <a:t>Padova</a:t>
            </a:r>
            <a:r>
              <a:rPr lang="en-US" sz="2000" dirty="0" smtClean="0">
                <a:latin typeface="Century Schoolbook" panose="02040604050505020304" pitchFamily="18" charset="0"/>
              </a:rPr>
              <a:t>, 30 </a:t>
            </a:r>
            <a:r>
              <a:rPr lang="en-US" sz="2000" dirty="0" err="1" smtClean="0">
                <a:latin typeface="Century Schoolbook" panose="02040604050505020304" pitchFamily="18" charset="0"/>
              </a:rPr>
              <a:t>Settembre</a:t>
            </a:r>
            <a:r>
              <a:rPr lang="en-US" sz="2000" dirty="0" smtClean="0">
                <a:latin typeface="Century Schoolbook" panose="02040604050505020304" pitchFamily="18" charset="0"/>
              </a:rPr>
              <a:t> 2016</a:t>
            </a:r>
            <a:endParaRPr lang="en-US" sz="2000" dirty="0">
              <a:latin typeface="Century Schoolbook" panose="020406040505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865080" y="6576724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7CFA8F8-4580-45A9-A31B-830314DF13D5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entury Schoolbook" panose="02040604050505020304" pitchFamily="18" charset="0"/>
              </a:rPr>
              <a:t>1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94" y="573126"/>
            <a:ext cx="1368152" cy="10678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4" y="647906"/>
            <a:ext cx="2232248" cy="91826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6434"/>
            <a:ext cx="1714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10</a:t>
            </a:fld>
            <a:endParaRPr lang="it-IT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21704" y="44624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Trend</a:t>
            </a:r>
            <a:r>
              <a:rPr lang="en-US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 monitor</a:t>
            </a:r>
            <a:endParaRPr lang="en-US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801159" y="60004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18383" r="12086" b="6320"/>
          <a:stretch/>
        </p:blipFill>
        <p:spPr bwMode="auto">
          <a:xfrm>
            <a:off x="64644" y="908720"/>
            <a:ext cx="891487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96268" y="5409218"/>
            <a:ext cx="3456384" cy="2160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Freccia in giù 10"/>
          <p:cNvSpPr/>
          <p:nvPr/>
        </p:nvSpPr>
        <p:spPr>
          <a:xfrm rot="16200000">
            <a:off x="4190256" y="5301208"/>
            <a:ext cx="288032" cy="4320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73457" y="4172886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data are available in root format</a:t>
            </a:r>
          </a:p>
          <a:p>
            <a:endParaRPr lang="en-US" dirty="0" smtClean="0"/>
          </a:p>
          <a:p>
            <a:r>
              <a:rPr lang="en-US" dirty="0" smtClean="0"/>
              <a:t>Trending can be downloaded in csv format</a:t>
            </a:r>
          </a:p>
          <a:p>
            <a:endParaRPr lang="en-US" dirty="0" smtClean="0"/>
          </a:p>
          <a:p>
            <a:r>
              <a:rPr lang="en-US" dirty="0" smtClean="0"/>
              <a:t>File can be used for students (and expert) analysis, but first…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11</a:t>
            </a:fld>
            <a:endParaRPr lang="it-IT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" y="44623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Shift</a:t>
            </a:r>
            <a:endParaRPr lang="en-US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801159" y="60004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33171" r="27836" b="7775"/>
          <a:stretch/>
        </p:blipFill>
        <p:spPr bwMode="auto">
          <a:xfrm>
            <a:off x="133931" y="2189111"/>
            <a:ext cx="8208912" cy="378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01157" y="692696"/>
            <a:ext cx="7947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school performs a daily check on the instrumentation and the data are reported on the dedicated logbook.</a:t>
            </a:r>
          </a:p>
          <a:p>
            <a:endParaRPr lang="en-US" sz="2000" dirty="0" smtClean="0"/>
          </a:p>
          <a:p>
            <a:r>
              <a:rPr lang="en-US" sz="2000" dirty="0" smtClean="0"/>
              <a:t>Students become our eyes!</a:t>
            </a:r>
            <a:endParaRPr lang="en-US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460432" y="2996952"/>
            <a:ext cx="288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</a:t>
            </a:r>
          </a:p>
          <a:p>
            <a:endParaRPr lang="en-US" dirty="0" smtClean="0"/>
          </a:p>
          <a:p>
            <a:r>
              <a:rPr lang="en-US" dirty="0" smtClean="0"/>
              <a:t>more!</a:t>
            </a:r>
            <a:endParaRPr lang="en-US" dirty="0"/>
          </a:p>
        </p:txBody>
      </p:sp>
      <p:pic>
        <p:nvPicPr>
          <p:cNvPr id="10" name="Picture 6" descr="Schermata 2015-11-02 alle 17.4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26288"/>
            <a:ext cx="3773579" cy="2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93" y="688133"/>
            <a:ext cx="338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12</a:t>
            </a:fld>
            <a:endParaRPr lang="it-IT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" y="44623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Master class</a:t>
            </a:r>
            <a:endParaRPr lang="en-US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801159" y="60004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" y="3355585"/>
            <a:ext cx="4037514" cy="280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54333" y="676448"/>
            <a:ext cx="4190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school can develop its own analysis, but we give periodic master classes: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Shower simulation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Coincidence search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Forbush</a:t>
            </a:r>
            <a:r>
              <a:rPr lang="en-US" sz="2000" dirty="0" smtClean="0"/>
              <a:t> decrease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Telescope maintenance and </a:t>
            </a:r>
            <a:r>
              <a:rPr lang="en-US" sz="2000" dirty="0" err="1" smtClean="0"/>
              <a:t>dqm</a:t>
            </a:r>
            <a:endParaRPr lang="en-US" sz="2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/>
              <p:cNvSpPr txBox="1"/>
              <p:nvPr/>
            </p:nvSpPr>
            <p:spPr>
              <a:xfrm>
                <a:off x="5113387" y="4869160"/>
                <a:ext cx="3313066" cy="10191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Ground muon distribution of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ev</a:t>
                </a:r>
                <a:r>
                  <a:rPr lang="en-US" sz="2000" dirty="0" smtClean="0"/>
                  <a:t> proton shower simulated with «</a:t>
                </a:r>
                <a:r>
                  <a:rPr lang="en-US" sz="2000" dirty="0" err="1" smtClean="0"/>
                  <a:t>corsica</a:t>
                </a:r>
                <a:r>
                  <a:rPr lang="en-US" sz="2000" dirty="0" smtClean="0"/>
                  <a:t>»</a:t>
                </a:r>
                <a:endParaRPr lang="en-US" sz="2000" dirty="0"/>
              </a:p>
            </p:txBody>
          </p:sp>
        </mc:Choice>
        <mc:Fallback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387" y="4869160"/>
                <a:ext cx="3313066" cy="1019190"/>
              </a:xfrm>
              <a:prstGeom prst="rect">
                <a:avLst/>
              </a:prstGeom>
              <a:blipFill rotWithShape="1">
                <a:blip r:embed="rId4"/>
                <a:stretch>
                  <a:fillRect l="-1835" t="-2367" b="-946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/>
          <p:cNvSpPr txBox="1"/>
          <p:nvPr/>
        </p:nvSpPr>
        <p:spPr>
          <a:xfrm>
            <a:off x="5508104" y="4109010"/>
            <a:ext cx="2664296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Shower particle profile</a:t>
            </a:r>
            <a:endParaRPr lang="en-US" sz="2000" dirty="0"/>
          </a:p>
        </p:txBody>
      </p:sp>
      <p:sp>
        <p:nvSpPr>
          <p:cNvPr id="19" name="Freccia in giù 18"/>
          <p:cNvSpPr/>
          <p:nvPr/>
        </p:nvSpPr>
        <p:spPr>
          <a:xfrm rot="10800000">
            <a:off x="6697013" y="3640461"/>
            <a:ext cx="216024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ccia in giù 19"/>
          <p:cNvSpPr/>
          <p:nvPr/>
        </p:nvSpPr>
        <p:spPr>
          <a:xfrm rot="5400000">
            <a:off x="4654862" y="5151879"/>
            <a:ext cx="288030" cy="45375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13</a:t>
            </a:fld>
            <a:endParaRPr lang="it-IT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" y="44623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Master class</a:t>
            </a:r>
            <a:endParaRPr lang="en-US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801159" y="60004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073554" y="386104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Arrival time difference between LAQU-01 and LAQU-02 stations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74047" cy="478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645125" y="909424"/>
            <a:ext cx="66002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EEE (after pressure correction) Vs Oulu neutron monitor observatory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545928" y="583662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3" name="CasellaDiTesto 22"/>
          <p:cNvSpPr txBox="1"/>
          <p:nvPr/>
        </p:nvSpPr>
        <p:spPr>
          <a:xfrm rot="16200000">
            <a:off x="-343615" y="1708649"/>
            <a:ext cx="122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variation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747560" y="4077072"/>
            <a:ext cx="25922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Pressure correction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Data comparison with international observatory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14</a:t>
            </a:fld>
            <a:endParaRPr lang="it-IT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" y="44623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Master class</a:t>
            </a:r>
            <a:endParaRPr lang="en-US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801159" y="60004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3" y="1046190"/>
            <a:ext cx="8522567" cy="38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017835" y="1694262"/>
            <a:ext cx="316267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Arrival time difference between LAQU-01 and LAQU-02 stations.</a:t>
            </a:r>
          </a:p>
          <a:p>
            <a:endParaRPr lang="en-US" sz="2000" dirty="0" smtClean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15975" y="1234099"/>
            <a:ext cx="9068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Entries</a:t>
            </a:r>
            <a:endParaRPr lang="en-US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52120" y="4709306"/>
            <a:ext cx="32767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Arrival time difference [</a:t>
            </a:r>
            <a:r>
              <a:rPr lang="en-US" sz="2000" dirty="0" err="1" smtClean="0"/>
              <a:t>msec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10" name="Rettangolo 9"/>
          <p:cNvSpPr/>
          <p:nvPr/>
        </p:nvSpPr>
        <p:spPr>
          <a:xfrm>
            <a:off x="720080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Concept of background and statistics must be carefully introduced!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-21704" y="-27384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Conclusion</a:t>
            </a:r>
            <a:endParaRPr lang="en-US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801159" y="60004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15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005849" y="1196752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The EEE project is designed to combine scientific research and outreach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Students actively construct, maintain and perform data analysis of the detectors with outstanding enthusiasm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They can also take part in detector test and characterization, having a deeper overview of the research  process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The introduction to the analysis is done through master classes on several topics</a:t>
            </a:r>
            <a:r>
              <a:rPr lang="en-US" sz="2000" dirty="0" smtClean="0"/>
              <a:t>. Main concept as background and calibration are given.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Many other talk has been presented during the congress!!</a:t>
            </a:r>
          </a:p>
        </p:txBody>
      </p:sp>
    </p:spTree>
    <p:extLst>
      <p:ext uri="{BB962C8B-B14F-4D97-AF65-F5344CB8AC3E}">
        <p14:creationId xmlns:p14="http://schemas.microsoft.com/office/powerpoint/2010/main" val="19920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548680"/>
            <a:ext cx="9144000" cy="15841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0" tIns="190500" rIns="190500" bIns="19050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75"/>
              </a:spcAft>
            </a:pP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 </a:t>
            </a:r>
            <a:r>
              <a:rPr lang="en-US" altLang="it-IT" sz="2000" b="1" dirty="0" smtClean="0">
                <a:solidFill>
                  <a:srgbClr val="C00000"/>
                </a:solidFill>
                <a:cs typeface="Arial" pitchFamily="34" charset="0"/>
              </a:rPr>
              <a:t>Extreme Energy Events (EEE) </a:t>
            </a:r>
            <a:r>
              <a:rPr lang="en-US" altLang="it-IT" sz="2000" dirty="0" smtClean="0">
                <a:cs typeface="Arial" pitchFamily="34" charset="0"/>
              </a:rPr>
              <a:t>project is a special experiment of Centro </a:t>
            </a:r>
            <a:r>
              <a:rPr lang="en-US" altLang="it-IT" sz="2000" dirty="0" err="1" smtClean="0">
                <a:cs typeface="Arial" pitchFamily="34" charset="0"/>
              </a:rPr>
              <a:t>Studi</a:t>
            </a:r>
            <a:r>
              <a:rPr lang="en-US" altLang="it-IT" sz="2000" dirty="0" smtClean="0">
                <a:cs typeface="Arial" pitchFamily="34" charset="0"/>
              </a:rPr>
              <a:t> e </a:t>
            </a:r>
            <a:r>
              <a:rPr lang="en-US" altLang="it-IT" sz="2000" dirty="0" err="1" smtClean="0">
                <a:cs typeface="Arial" pitchFamily="34" charset="0"/>
              </a:rPr>
              <a:t>Ricerche</a:t>
            </a:r>
            <a:r>
              <a:rPr lang="en-US" altLang="it-IT" sz="2000" dirty="0" smtClean="0">
                <a:cs typeface="Arial" pitchFamily="34" charset="0"/>
              </a:rPr>
              <a:t> Enrico Fermi (Roma) in collaboration with CERN, INFN and MIUR, focused on the study of high energy cosmic rays, carried out with the </a:t>
            </a:r>
            <a:r>
              <a:rPr lang="en-US" altLang="it-IT" sz="2000" b="1" dirty="0" smtClean="0">
                <a:solidFill>
                  <a:srgbClr val="C00000"/>
                </a:solidFill>
                <a:cs typeface="Arial" pitchFamily="34" charset="0"/>
              </a:rPr>
              <a:t>decisive contribution of students and teachers from high schools</a:t>
            </a:r>
            <a:r>
              <a:rPr lang="en-US" altLang="it-IT" sz="2000" dirty="0" smtClean="0">
                <a:cs typeface="Arial" pitchFamily="34" charset="0"/>
              </a:rPr>
              <a:t>.</a:t>
            </a:r>
            <a:endParaRPr lang="en-US" altLang="it-IT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75"/>
              </a:spcAft>
              <a:buClrTx/>
              <a:buSzTx/>
              <a:buFontTx/>
              <a:buNone/>
              <a:tabLst/>
            </a:pPr>
            <a:endParaRPr kumimoji="0" lang="en-US" alt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74234" y="2276872"/>
            <a:ext cx="5078286" cy="37444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0" tIns="190500" rIns="190500" bIns="19050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675"/>
              </a:spcAft>
            </a:pPr>
            <a:r>
              <a:rPr lang="en-US" altLang="it-IT" sz="2000" dirty="0" smtClean="0">
                <a:solidFill>
                  <a:srgbClr val="000000"/>
                </a:solidFill>
                <a:cs typeface="Arial" pitchFamily="34" charset="0"/>
              </a:rPr>
              <a:t>A large network of cosmic ray telescopes is deployed on the Italian territory. </a:t>
            </a:r>
            <a:r>
              <a:rPr lang="en-US" altLang="it-IT" sz="2000" b="1" dirty="0" smtClean="0">
                <a:solidFill>
                  <a:srgbClr val="C00000"/>
                </a:solidFill>
                <a:cs typeface="Arial" pitchFamily="34" charset="0"/>
              </a:rPr>
              <a:t>Students participate in the construction, maintenance and data analysis</a:t>
            </a:r>
            <a:r>
              <a:rPr lang="en-US" altLang="it-IT" sz="2000" dirty="0" smtClean="0">
                <a:solidFill>
                  <a:srgbClr val="006600"/>
                </a:solidFill>
                <a:cs typeface="Arial" pitchFamily="34" charset="0"/>
              </a:rPr>
              <a:t> </a:t>
            </a:r>
            <a:r>
              <a:rPr lang="en-US" altLang="it-IT" sz="2000" dirty="0" smtClean="0">
                <a:cs typeface="Arial" pitchFamily="34" charset="0"/>
              </a:rPr>
              <a:t>of  the telescopes.</a:t>
            </a:r>
          </a:p>
          <a:p>
            <a:pPr lvl="0" fontAlgn="base">
              <a:spcBef>
                <a:spcPct val="0"/>
              </a:spcBef>
              <a:spcAft>
                <a:spcPts val="675"/>
              </a:spcAft>
            </a:pPr>
            <a:endParaRPr lang="en-US" altLang="it-IT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675"/>
              </a:spcAft>
            </a:pPr>
            <a:endParaRPr lang="en-US" altLang="it-IT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675"/>
              </a:spcAft>
            </a:pPr>
            <a:r>
              <a:rPr lang="en-US" altLang="it-IT" sz="2000" b="1" dirty="0" smtClean="0">
                <a:solidFill>
                  <a:srgbClr val="C00000"/>
                </a:solidFill>
                <a:cs typeface="Arial" pitchFamily="34" charset="0"/>
              </a:rPr>
              <a:t>Synchronization within stations is performed through GPS system</a:t>
            </a:r>
            <a:r>
              <a:rPr lang="en-US" altLang="it-IT" sz="2000" dirty="0" smtClean="0">
                <a:solidFill>
                  <a:srgbClr val="000000"/>
                </a:solidFill>
                <a:cs typeface="Arial" pitchFamily="34" charset="0"/>
              </a:rPr>
              <a:t>. The network is able to identify and study high energy cosmic rays (&gt;10</a:t>
            </a:r>
            <a:r>
              <a:rPr lang="en-US" altLang="it-IT" sz="2000" baseline="30000" dirty="0" smtClean="0">
                <a:solidFill>
                  <a:srgbClr val="000000"/>
                </a:solidFill>
                <a:cs typeface="Arial" pitchFamily="34" charset="0"/>
              </a:rPr>
              <a:t>11</a:t>
            </a:r>
            <a:r>
              <a:rPr lang="en-US" altLang="it-IT" sz="2000" dirty="0" smtClean="0">
                <a:solidFill>
                  <a:srgbClr val="000000"/>
                </a:solidFill>
                <a:cs typeface="Arial" pitchFamily="34" charset="0"/>
              </a:rPr>
              <a:t> eV). </a:t>
            </a:r>
            <a:endParaRPr lang="en-US" altLang="it-IT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1373197" y="8179529"/>
            <a:ext cx="6480720" cy="7344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0" tIns="190500" rIns="190500" bIns="1905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75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Mappa dei telescopi in</a:t>
            </a:r>
            <a:r>
              <a:rPr kumimoji="0" lang="it-IT" altLang="it-IT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 funzione o in installazione</a:t>
            </a:r>
            <a:endParaRPr lang="it-IT" altLang="it-IT" sz="1800" dirty="0"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-21704" y="63685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The EEE </a:t>
            </a:r>
            <a:r>
              <a:rPr lang="it-IT" altLang="it-IT" sz="2800" b="1" dirty="0" err="1" smtClean="0">
                <a:solidFill>
                  <a:srgbClr val="D50000"/>
                </a:solidFill>
                <a:latin typeface="Century Schoolbook" pitchFamily="16" charset="0"/>
              </a:rPr>
              <a:t>project</a:t>
            </a:r>
            <a:endParaRPr lang="it-IT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801159" y="60004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2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pic>
        <p:nvPicPr>
          <p:cNvPr id="1029" name="Picture 5" descr="http://eee.centrofermi.it/images/eee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0064"/>
            <a:ext cx="3600400" cy="42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-21704" y="63685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PISA-01 </a:t>
            </a:r>
            <a:r>
              <a:rPr lang="it-IT" altLang="it-IT" sz="2800" b="1" dirty="0" err="1" smtClean="0">
                <a:solidFill>
                  <a:srgbClr val="D50000"/>
                </a:solidFill>
                <a:latin typeface="Century Schoolbook" pitchFamily="16" charset="0"/>
              </a:rPr>
              <a:t>telescope</a:t>
            </a:r>
            <a:endParaRPr lang="it-IT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801159" y="60004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" name="Picture 4" descr="C:\Users\Boss\Desktop\DSC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0" y="764704"/>
            <a:ext cx="6960731" cy="522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3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1948" y="3933056"/>
            <a:ext cx="9062052" cy="226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SzPts val="2400"/>
              <a:buFont typeface="Wingdings" panose="05000000000000000000" pitchFamily="2" charset="2"/>
              <a:buChar char="Ø"/>
            </a:pP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3 </a:t>
            </a:r>
            <a:r>
              <a:rPr kumimoji="0" lang="en-US" altLang="it-IT" sz="2000" b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cs typeface="Arial" pitchFamily="34" charset="0"/>
              </a:rPr>
              <a:t>Multi-Gap Resistive Plate Chambers</a:t>
            </a: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lang="en-US" altLang="it-IT" sz="2000" dirty="0" smtClean="0">
                <a:solidFill>
                  <a:srgbClr val="000000"/>
                </a:solidFill>
                <a:cs typeface="Arial" pitchFamily="34" charset="0"/>
              </a:rPr>
              <a:t>, with active surface of ~168x80 cm²,  readout by 24 longitudinal strips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SzPts val="2400"/>
              <a:buFont typeface="Wingdings" panose="05000000000000000000" pitchFamily="2" charset="2"/>
              <a:buChar char="Ø"/>
            </a:pP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Each</a:t>
            </a:r>
            <a:r>
              <a:rPr kumimoji="0" lang="en-US" altLang="it-IT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side of the chamber host two front-end card,  for signals discrimination and digitization</a:t>
            </a:r>
            <a:endParaRPr kumimoji="0" lang="en-US" altLang="it-IT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SzPts val="2400"/>
              <a:buFont typeface="Wingdings" panose="05000000000000000000" pitchFamily="2" charset="2"/>
              <a:buChar char="Ø"/>
            </a:pPr>
            <a:r>
              <a:rPr kumimoji="0" lang="en-US" alt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Particle longitudinal coordinate is extrapolated measuring the difference of the signal arrival</a:t>
            </a:r>
            <a:r>
              <a:rPr kumimoji="0" lang="en-US" altLang="it-IT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time between the two edges,  using Time to Digital Converter with </a:t>
            </a:r>
            <a:r>
              <a:rPr lang="en-US" altLang="it-IT" sz="2000" dirty="0" smtClean="0">
                <a:solidFill>
                  <a:srgbClr val="000000"/>
                </a:solidFill>
                <a:cs typeface="Arial" pitchFamily="34" charset="0"/>
              </a:rPr>
              <a:t>&lt;</a:t>
            </a:r>
            <a:r>
              <a:rPr kumimoji="0" lang="en-US" altLang="it-IT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100 </a:t>
            </a:r>
            <a:r>
              <a:rPr kumimoji="0" lang="en-US" altLang="it-IT" sz="2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ps</a:t>
            </a:r>
            <a:r>
              <a:rPr kumimoji="0" lang="en-US" altLang="it-IT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resolution</a:t>
            </a:r>
            <a:endParaRPr kumimoji="0" lang="en-US" altLang="it-IT" sz="20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t="17589" r="9161" b="7899"/>
          <a:stretch/>
        </p:blipFill>
        <p:spPr>
          <a:xfrm>
            <a:off x="4605610" y="757417"/>
            <a:ext cx="4537677" cy="3024336"/>
          </a:xfrm>
          <a:prstGeom prst="rect">
            <a:avLst/>
          </a:prstGeom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-21704" y="63685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The </a:t>
            </a:r>
            <a:r>
              <a:rPr lang="it-IT" altLang="it-IT" sz="2800" b="1" dirty="0" err="1" smtClean="0">
                <a:solidFill>
                  <a:srgbClr val="D50000"/>
                </a:solidFill>
                <a:latin typeface="Century Schoolbook" pitchFamily="16" charset="0"/>
              </a:rPr>
              <a:t>telescope</a:t>
            </a:r>
            <a:endParaRPr lang="it-IT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801159" y="54868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1" y="648072"/>
            <a:ext cx="4490053" cy="306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635896" y="2138780"/>
            <a:ext cx="44595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X axis</a:t>
            </a:r>
            <a:endParaRPr lang="en-US" sz="9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483768" y="893912"/>
            <a:ext cx="439544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y axis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421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-21704" y="63685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Not only tracking</a:t>
            </a:r>
            <a:endParaRPr lang="en-US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801159" y="54868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749408" y="724854"/>
            <a:ext cx="3927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Weather station: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Temperature (int., ext.)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Humidity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Pressure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Change in chamber efficiency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 Impact on the muon flux (pressure)</a:t>
            </a:r>
            <a:endParaRPr lang="en-US" sz="2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/>
              <p:cNvSpPr txBox="1"/>
              <p:nvPr/>
            </p:nvSpPr>
            <p:spPr>
              <a:xfrm>
                <a:off x="395537" y="3933056"/>
                <a:ext cx="396044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GPS system (</a:t>
                </a:r>
                <a:r>
                  <a:rPr lang="en-US" sz="2000" dirty="0" err="1" smtClean="0"/>
                  <a:t>Spectracom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TSynch</a:t>
                </a:r>
                <a:r>
                  <a:rPr lang="en-US" sz="2000" dirty="0" smtClean="0"/>
                  <a:t>)</a:t>
                </a:r>
              </a:p>
              <a:p>
                <a:pPr algn="ctr"/>
                <a:r>
                  <a:rPr lang="en-US" sz="2000" dirty="0" smtClean="0"/>
                  <a:t>can provide a event timestamp with a resolution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en-US" sz="2000" dirty="0" smtClean="0"/>
                  <a:t>80 ns, synchronizing different stations. </a:t>
                </a:r>
              </a:p>
              <a:p>
                <a:pPr algn="ctr"/>
                <a:endParaRPr lang="en-US" sz="2000" dirty="0"/>
              </a:p>
            </p:txBody>
          </p:sp>
        </mc:Choice>
        <mc:Fallback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3933056"/>
                <a:ext cx="3960440" cy="1631216"/>
              </a:xfrm>
              <a:prstGeom prst="rect">
                <a:avLst/>
              </a:prstGeom>
              <a:blipFill rotWithShape="1">
                <a:blip r:embed="rId2"/>
                <a:stretch>
                  <a:fillRect l="-923" t="-1866" r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C:\Users\Boss\Desktop\a_cosa_serve_gp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" b="-35"/>
          <a:stretch/>
        </p:blipFill>
        <p:spPr bwMode="auto">
          <a:xfrm>
            <a:off x="895201" y="724854"/>
            <a:ext cx="3128706" cy="31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virtual weather station barometric sta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t="14217" r="10837" b="6456"/>
          <a:stretch/>
        </p:blipFill>
        <p:spPr bwMode="auto">
          <a:xfrm>
            <a:off x="4550296" y="3717032"/>
            <a:ext cx="3926619" cy="25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ccia in giù 12"/>
          <p:cNvSpPr/>
          <p:nvPr/>
        </p:nvSpPr>
        <p:spPr>
          <a:xfrm>
            <a:off x="2129969" y="5328222"/>
            <a:ext cx="180020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33339" y="5698123"/>
            <a:ext cx="367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2841" y="5811858"/>
            <a:ext cx="297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Search for extended showers!</a:t>
            </a:r>
            <a:endParaRPr lang="en-US" dirty="0"/>
          </a:p>
        </p:txBody>
      </p:sp>
      <p:sp>
        <p:nvSpPr>
          <p:cNvPr id="16" name="Freccia in giù 15"/>
          <p:cNvSpPr/>
          <p:nvPr/>
        </p:nvSpPr>
        <p:spPr>
          <a:xfrm>
            <a:off x="6425564" y="2156015"/>
            <a:ext cx="180020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764704"/>
            <a:ext cx="4872512" cy="2923507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0" y="3429000"/>
            <a:ext cx="4782628" cy="286957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4"/>
              <p:cNvSpPr>
                <a:spLocks noChangeArrowheads="1"/>
              </p:cNvSpPr>
              <p:nvPr/>
            </p:nvSpPr>
            <p:spPr bwMode="auto">
              <a:xfrm>
                <a:off x="323528" y="788637"/>
                <a:ext cx="3419872" cy="2616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en-US" sz="2000" dirty="0" smtClean="0"/>
                  <a:t> 80 high schools are currently involved in the project.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47 telescopes are already fully operational and took data during the Run 2 (October 2015-May 2016) </a:t>
                </a:r>
              </a:p>
              <a:p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788637"/>
                <a:ext cx="3419872" cy="2616101"/>
              </a:xfrm>
              <a:prstGeom prst="rect">
                <a:avLst/>
              </a:prstGeom>
              <a:blipFill rotWithShape="1">
                <a:blip r:embed="rId5"/>
                <a:stretch>
                  <a:fillRect l="-1783" t="-1163" r="-26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5335428" y="4149080"/>
            <a:ext cx="3485044" cy="193899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Need for a centralized data collection center :</a:t>
            </a:r>
          </a:p>
          <a:p>
            <a:pPr lvl="0"/>
            <a:endParaRPr lang="en-US" sz="2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Common (expert) 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analysis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Data Quality monitor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Redistribution to 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schools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-21704" y="44624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Network </a:t>
            </a:r>
            <a:r>
              <a:rPr lang="it-IT" altLang="it-IT" sz="2800" b="1" dirty="0" err="1" smtClean="0">
                <a:solidFill>
                  <a:srgbClr val="D50000"/>
                </a:solidFill>
                <a:latin typeface="Century Schoolbook" pitchFamily="16" charset="0"/>
              </a:rPr>
              <a:t>size</a:t>
            </a:r>
            <a:endParaRPr lang="it-IT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801159" y="60004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6</a:t>
            </a:fld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 smtClean="0"/>
              <a:t>E.Bossini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01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7</a:t>
            </a:fld>
            <a:endParaRPr lang="it-IT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21704" y="44624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Network </a:t>
            </a:r>
            <a:r>
              <a:rPr lang="it-IT" altLang="it-IT" sz="2800" b="1" dirty="0" err="1" smtClean="0">
                <a:solidFill>
                  <a:srgbClr val="D50000"/>
                </a:solidFill>
                <a:latin typeface="Century Schoolbook" pitchFamily="16" charset="0"/>
              </a:rPr>
              <a:t>size</a:t>
            </a:r>
            <a:endParaRPr lang="it-IT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801159" y="60004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395536" y="908719"/>
            <a:ext cx="8249009" cy="4104457"/>
            <a:chOff x="395536" y="908719"/>
            <a:chExt cx="8249009" cy="410445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57" y="908719"/>
              <a:ext cx="8145088" cy="397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tangolo 6"/>
            <p:cNvSpPr/>
            <p:nvPr/>
          </p:nvSpPr>
          <p:spPr>
            <a:xfrm>
              <a:off x="395536" y="4725144"/>
              <a:ext cx="405623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4144673" y="4675693"/>
              <a:ext cx="1003391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7641154" y="4406558"/>
              <a:ext cx="1003391" cy="538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Freccia in giù 10"/>
          <p:cNvSpPr/>
          <p:nvPr/>
        </p:nvSpPr>
        <p:spPr>
          <a:xfrm>
            <a:off x="2825941" y="4999906"/>
            <a:ext cx="180020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30039" y="5522748"/>
            <a:ext cx="2750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quality monitoring 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491881" y="5522748"/>
            <a:ext cx="563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Database of analyzed files (with analysis relevant information)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Web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E.Bossini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Padova, 30 Settembre 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it-IT" smtClean="0"/>
              <a:t>8</a:t>
            </a:fld>
            <a:endParaRPr lang="it-IT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21704" y="44624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Online DQM</a:t>
            </a:r>
            <a:endParaRPr lang="it-IT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801159" y="60004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"/>
          <a:stretch/>
        </p:blipFill>
        <p:spPr bwMode="auto">
          <a:xfrm>
            <a:off x="404027" y="836712"/>
            <a:ext cx="8342843" cy="543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Rettangolo 26"/>
          <p:cNvSpPr/>
          <p:nvPr/>
        </p:nvSpPr>
        <p:spPr>
          <a:xfrm>
            <a:off x="8028384" y="3554712"/>
            <a:ext cx="718486" cy="271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6156176" y="3554712"/>
            <a:ext cx="792088" cy="271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Freccia in giù 28"/>
          <p:cNvSpPr/>
          <p:nvPr/>
        </p:nvSpPr>
        <p:spPr>
          <a:xfrm rot="10800000">
            <a:off x="8279615" y="3068960"/>
            <a:ext cx="216024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ccia in giù 29"/>
          <p:cNvSpPr/>
          <p:nvPr/>
        </p:nvSpPr>
        <p:spPr>
          <a:xfrm rot="10800000">
            <a:off x="6444208" y="3092140"/>
            <a:ext cx="216024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740352" y="2422629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Single file 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5890022" y="2396733"/>
            <a:ext cx="132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Trend, daily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t="18457" r="19568" b="9042"/>
          <a:stretch/>
        </p:blipFill>
        <p:spPr bwMode="auto">
          <a:xfrm>
            <a:off x="611560" y="3501008"/>
            <a:ext cx="3923736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E.Bossini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Padova</a:t>
            </a:r>
            <a:r>
              <a:rPr lang="en-US" dirty="0" smtClean="0"/>
              <a:t>, 30 </a:t>
            </a:r>
            <a:r>
              <a:rPr lang="en-US" dirty="0" err="1" smtClean="0"/>
              <a:t>Settembre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F853-088D-4635-926E-6E97BAF63F8E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21704" y="44624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it-IT" sz="2800" b="1" dirty="0" smtClean="0">
                <a:solidFill>
                  <a:srgbClr val="D50000"/>
                </a:solidFill>
                <a:latin typeface="Century Schoolbook" pitchFamily="16" charset="0"/>
              </a:rPr>
              <a:t>DQM monitor</a:t>
            </a:r>
            <a:endParaRPr lang="en-US" altLang="it-IT" sz="2800" b="1" dirty="0">
              <a:solidFill>
                <a:srgbClr val="D50000"/>
              </a:solidFill>
              <a:latin typeface="Century Schoolbook" pitchFamily="16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801159" y="600040"/>
            <a:ext cx="7541684" cy="1587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28666" r="12312" b="20518"/>
          <a:stretch/>
        </p:blipFill>
        <p:spPr bwMode="auto">
          <a:xfrm>
            <a:off x="676457" y="703414"/>
            <a:ext cx="7704857" cy="279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18614" r="19535" b="8279"/>
          <a:stretch/>
        </p:blipFill>
        <p:spPr bwMode="auto">
          <a:xfrm>
            <a:off x="4644008" y="3573016"/>
            <a:ext cx="3781707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835696" y="1556792"/>
            <a:ext cx="188231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Rate of candidate </a:t>
            </a:r>
          </a:p>
          <a:p>
            <a:pPr algn="ctr"/>
            <a:r>
              <a:rPr lang="en-US" dirty="0" smtClean="0"/>
              <a:t>tracks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447190" y="2420888"/>
            <a:ext cx="25458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Reconstruction efficiency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835696" y="5159310"/>
            <a:ext cx="144016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/>
              <p:cNvSpPr txBox="1"/>
              <p:nvPr/>
            </p:nvSpPr>
            <p:spPr>
              <a:xfrm>
                <a:off x="6228184" y="4630342"/>
                <a:ext cx="1440160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630342"/>
                <a:ext cx="144016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6452" b="-2419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3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714</Words>
  <Application>Microsoft Office PowerPoint</Application>
  <PresentationFormat>Presentazione su schermo (4:3)</PresentationFormat>
  <Paragraphs>150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Boss</dc:creator>
  <cp:lastModifiedBy>Boss</cp:lastModifiedBy>
  <cp:revision>80</cp:revision>
  <cp:lastPrinted>2015-09-21T13:45:00Z</cp:lastPrinted>
  <dcterms:created xsi:type="dcterms:W3CDTF">2015-09-19T15:14:30Z</dcterms:created>
  <dcterms:modified xsi:type="dcterms:W3CDTF">2016-09-28T16:45:59Z</dcterms:modified>
</cp:coreProperties>
</file>