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7" r:id="rId9"/>
    <p:sldId id="264" r:id="rId10"/>
    <p:sldId id="272" r:id="rId11"/>
    <p:sldId id="268" r:id="rId12"/>
    <p:sldId id="282" r:id="rId13"/>
    <p:sldId id="269" r:id="rId14"/>
    <p:sldId id="273" r:id="rId15"/>
    <p:sldId id="270" r:id="rId16"/>
    <p:sldId id="277" r:id="rId17"/>
    <p:sldId id="275" r:id="rId18"/>
    <p:sldId id="276" r:id="rId19"/>
    <p:sldId id="278" r:id="rId20"/>
    <p:sldId id="279" r:id="rId21"/>
    <p:sldId id="281" r:id="rId22"/>
    <p:sldId id="266" r:id="rId23"/>
    <p:sldId id="261" r:id="rId24"/>
    <p:sldId id="262" r:id="rId25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aola" initials="m" lastIdx="1" clrIdx="0">
    <p:extLst>
      <p:ext uri="{19B8F6BF-5375-455C-9EA6-DF929625EA0E}">
        <p15:presenceInfo xmlns:p15="http://schemas.microsoft.com/office/powerpoint/2012/main" userId="mpa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1203" autoAdjust="0"/>
  </p:normalViewPr>
  <p:slideViewPr>
    <p:cSldViewPr snapToGrid="0">
      <p:cViewPr>
        <p:scale>
          <a:sx n="70" d="100"/>
          <a:sy n="70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FC3BADC-0F42-409E-BA2F-01EFD85EE8B7}" type="datetimeFigureOut">
              <a:rPr lang="it-IT" smtClean="0"/>
              <a:t>29/09/2016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0480A4C-6635-46CF-9906-BCA3014561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of the upward-going events is actually originating</a:t>
            </a:r>
          </a:p>
          <a:p>
            <a:r>
              <a:rPr lang="en-US" sz="1300" dirty="0"/>
              <a:t>from downward-going </a:t>
            </a:r>
            <a:r>
              <a:rPr lang="en-US" sz="1300" dirty="0" err="1"/>
              <a:t>muons</a:t>
            </a:r>
            <a:r>
              <a:rPr lang="en-US" sz="1300" dirty="0"/>
              <a:t> which range out in the</a:t>
            </a:r>
          </a:p>
          <a:p>
            <a:r>
              <a:rPr lang="en-US" sz="1300" dirty="0"/>
              <a:t>lowermost MRPC assembly or in the concrete immediately below</a:t>
            </a:r>
          </a:p>
          <a:p>
            <a:r>
              <a:rPr lang="en-US" sz="1300" dirty="0"/>
              <a:t>the telescope where</a:t>
            </a:r>
          </a:p>
          <a:p>
            <a:r>
              <a:rPr lang="en-US" sz="1300" dirty="0"/>
              <a:t>The two neutrinos produced in the </a:t>
            </a:r>
            <a:r>
              <a:rPr lang="en-US" sz="1300" dirty="0" err="1"/>
              <a:t>muon</a:t>
            </a:r>
            <a:r>
              <a:rPr lang="en-US" sz="1300" dirty="0"/>
              <a:t> beta decay would then</a:t>
            </a:r>
          </a:p>
          <a:p>
            <a:r>
              <a:rPr lang="en-US" sz="1300" dirty="0"/>
              <a:t>travel undetected, while the outgoing electron could occasionally</a:t>
            </a:r>
          </a:p>
          <a:p>
            <a:r>
              <a:rPr lang="en-US" sz="1300" dirty="0"/>
              <a:t>escape the concrete and traverse the three chambers, triggering</a:t>
            </a:r>
          </a:p>
          <a:p>
            <a:r>
              <a:rPr lang="it-IT" sz="1300" dirty="0"/>
              <a:t>the telescope.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0A4C-6635-46CF-9906-BCA3014561C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33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Upgoing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 are observed (∼ 1/2000) in EEE telescopes. </a:t>
            </a:r>
          </a:p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fraction of them can be clearly identified as electrons coming from </a:t>
            </a:r>
            <a:r>
              <a:rPr lang="en-US" sz="1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muon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decays, 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previous </a:t>
            </a:r>
            <a:r>
              <a:rPr lang="en-US" sz="1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downgoing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  and after delay of 2 </a:t>
            </a:r>
            <a:r>
              <a:rPr lang="en-US" sz="1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micro_s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Divido il campione mi aspetto muone che decade sia di minore energia </a:t>
            </a:r>
            <a:br>
              <a:rPr lang="it-IT" baseline="0" dirty="0" smtClean="0"/>
            </a:br>
            <a:r>
              <a:rPr lang="it-IT" baseline="0" dirty="0" smtClean="0"/>
              <a:t>slow muon 50 MeV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Prev  = previous -&gt; pr</a:t>
            </a:r>
            <a:r>
              <a:rPr lang="it-IT" baseline="0" dirty="0" smtClean="0"/>
              <a:t> - ev</a:t>
            </a:r>
            <a:r>
              <a:rPr lang="it-IT" dirty="0" smtClean="0"/>
              <a:t>= precedente evento</a:t>
            </a:r>
          </a:p>
          <a:p>
            <a:r>
              <a:rPr lang="en-US" sz="1300" dirty="0"/>
              <a:t>We deﬁne the square root d of the quadratic sum of the </a:t>
            </a:r>
            <a:r>
              <a:rPr lang="it-IT" sz="1300" dirty="0"/>
              <a:t>three-dimensional distances d </a:t>
            </a:r>
            <a:r>
              <a:rPr lang="en-US" sz="1300" dirty="0"/>
              <a:t>between the cluster positions and </a:t>
            </a:r>
            <a:r>
              <a:rPr lang="it-IT" sz="1300" dirty="0"/>
              <a:t>the best-ﬁt track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0A4C-6635-46CF-9906-BCA3014561C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2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Muoni</a:t>
            </a:r>
            <a:r>
              <a:rPr lang="it-IT" baseline="0" dirty="0" smtClean="0"/>
              <a:t> lenti e veloci, correlati co beta</a:t>
            </a:r>
          </a:p>
          <a:p>
            <a:r>
              <a:rPr lang="it-IT" baseline="0" dirty="0" smtClean="0"/>
              <a:t>Residuo sopra i 6 cm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0A4C-6635-46CF-9906-BCA3014561C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48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3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3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7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0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2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5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1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40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7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3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5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2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gif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960" y="3682969"/>
            <a:ext cx="5470539" cy="1568251"/>
          </a:xfrm>
        </p:spPr>
        <p:txBody>
          <a:bodyPr>
            <a:normAutofit lnSpcReduction="10000"/>
          </a:bodyPr>
          <a:lstStyle/>
          <a:p>
            <a:pPr algn="l">
              <a:spcBef>
                <a:spcPct val="0"/>
              </a:spcBef>
            </a:pPr>
            <a:r>
              <a:rPr lang="en-US" sz="1900" cap="small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Maria Paola Panetta</a:t>
            </a:r>
          </a:p>
          <a:p>
            <a:pPr algn="l">
              <a:spcBef>
                <a:spcPct val="0"/>
              </a:spcBef>
            </a:pPr>
            <a:r>
              <a:rPr lang="en-US" sz="1300" b="1" cap="small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on behalf</a:t>
            </a:r>
          </a:p>
          <a:p>
            <a:pPr algn="l">
              <a:spcBef>
                <a:spcPct val="0"/>
              </a:spcBef>
            </a:pPr>
            <a:r>
              <a:rPr lang="en-US" sz="1700" b="1" cap="small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The EEE </a:t>
            </a:r>
            <a:r>
              <a:rPr lang="en-US" sz="1700" b="1" cap="small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Collaboration</a:t>
            </a:r>
          </a:p>
          <a:p>
            <a:pPr algn="l">
              <a:spcBef>
                <a:spcPct val="0"/>
              </a:spcBef>
            </a:pPr>
            <a:endParaRPr lang="en-US" sz="1800" cap="small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it-IT" sz="13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Centro </a:t>
            </a:r>
            <a:r>
              <a:rPr lang="it-IT" sz="13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Fermi Roma - Università del Salento and </a:t>
            </a:r>
            <a:r>
              <a:rPr lang="it-IT" sz="13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INFN</a:t>
            </a:r>
            <a:endParaRPr lang="it-IT" sz="13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135" r="6315" b="53693"/>
          <a:stretch/>
        </p:blipFill>
        <p:spPr>
          <a:xfrm>
            <a:off x="2368837" y="89662"/>
            <a:ext cx="4577874" cy="1196636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5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58" y="89662"/>
            <a:ext cx="1796834" cy="1285859"/>
          </a:xfrm>
          <a:prstGeom prst="rect">
            <a:avLst/>
          </a:prstGeom>
          <a:noFill/>
        </p:spPr>
      </p:pic>
      <p:sp>
        <p:nvSpPr>
          <p:cNvPr id="6" name="Title 8"/>
          <p:cNvSpPr>
            <a:spLocks noGrp="1"/>
          </p:cNvSpPr>
          <p:nvPr>
            <p:ph type="ctrTitle"/>
          </p:nvPr>
        </p:nvSpPr>
        <p:spPr>
          <a:xfrm>
            <a:off x="1977960" y="1627643"/>
            <a:ext cx="5196813" cy="1581838"/>
          </a:xfrm>
        </p:spPr>
        <p:txBody>
          <a:bodyPr/>
          <a:lstStyle/>
          <a:p>
            <a:pPr algn="l"/>
            <a:r>
              <a:rPr lang="it-IT" sz="28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Muon Decay Observation </a:t>
            </a:r>
            <a:r>
              <a:rPr lang="it-IT" sz="20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with</a:t>
            </a:r>
            <a:r>
              <a:rPr lang="it-IT" sz="18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 </a:t>
            </a:r>
            <a:r>
              <a:rPr lang="it-IT" sz="28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The Telescopes of The </a:t>
            </a:r>
            <a:r>
              <a:rPr lang="it-IT" sz="2800" b="1" cap="small" dirty="0">
                <a:solidFill>
                  <a:srgbClr val="D20000"/>
                </a:solidFill>
                <a:latin typeface="Trebuchet MS" panose="020B0603020202020204" pitchFamily="34" charset="0"/>
              </a:rPr>
              <a:t>Ex</a:t>
            </a:r>
            <a:r>
              <a:rPr lang="it-IT" sz="28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treme Energy </a:t>
            </a:r>
            <a:r>
              <a:rPr lang="it-IT" sz="2800" b="1" cap="small" dirty="0">
                <a:solidFill>
                  <a:srgbClr val="D20000"/>
                </a:solidFill>
                <a:latin typeface="Trebuchet MS" panose="020B0603020202020204" pitchFamily="34" charset="0"/>
              </a:rPr>
              <a:t>E</a:t>
            </a:r>
            <a:r>
              <a:rPr lang="it-IT" sz="2800" b="1" cap="small" dirty="0" smtClean="0">
                <a:solidFill>
                  <a:srgbClr val="D20000"/>
                </a:solidFill>
                <a:latin typeface="Trebuchet MS" panose="020B0603020202020204" pitchFamily="34" charset="0"/>
              </a:rPr>
              <a:t>vents Project</a:t>
            </a:r>
            <a:endParaRPr lang="it-IT" sz="2800" dirty="0">
              <a:latin typeface="Trebuchet MS" panose="020B0603020202020204" pitchFamily="34" charset="0"/>
            </a:endParaRPr>
          </a:p>
        </p:txBody>
      </p:sp>
      <p:pic>
        <p:nvPicPr>
          <p:cNvPr id="9" name="Picture 3" descr="C:\Users\mpaola\Dropbox\paolaXme\E3poster\sal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9812" y="6020372"/>
            <a:ext cx="785786" cy="718994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4"/>
          <a:stretch/>
        </p:blipFill>
        <p:spPr bwMode="auto">
          <a:xfrm>
            <a:off x="407847" y="6072741"/>
            <a:ext cx="2278938" cy="614256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7" y="3238387"/>
            <a:ext cx="1031101" cy="1241197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sellaDiTesto 14"/>
          <p:cNvSpPr txBox="1"/>
          <p:nvPr/>
        </p:nvSpPr>
        <p:spPr>
          <a:xfrm>
            <a:off x="7245483" y="6465194"/>
            <a:ext cx="18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2060"/>
          <p:cNvSpPr txBox="1"/>
          <p:nvPr/>
        </p:nvSpPr>
        <p:spPr>
          <a:xfrm>
            <a:off x="2422566" y="509149"/>
            <a:ext cx="480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Events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06" y="1779056"/>
            <a:ext cx="7916615" cy="33781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68357" y="5244672"/>
            <a:ext cx="336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blue</a:t>
            </a:r>
            <a:r>
              <a:rPr lang="it-IT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– downward going  muon</a:t>
            </a:r>
            <a:endParaRPr lang="it-IT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3882" y="5203292"/>
            <a:ext cx="369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red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– Upward going  electron</a:t>
            </a:r>
            <a:endParaRPr lang="it-IT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2060"/>
          <p:cNvSpPr txBox="1"/>
          <p:nvPr/>
        </p:nvSpPr>
        <p:spPr>
          <a:xfrm>
            <a:off x="1353787" y="470165"/>
            <a:ext cx="505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Events: Timing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5" y="331044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3" y="1801811"/>
            <a:ext cx="6122892" cy="4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314" y="1225993"/>
            <a:ext cx="54494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 smtClean="0"/>
              <a:t>Time </a:t>
            </a:r>
            <a:r>
              <a:rPr lang="it-IT" dirty="0"/>
              <a:t>difference </a:t>
            </a:r>
            <a:r>
              <a:rPr lang="it-IT" dirty="0" smtClean="0"/>
              <a:t>to </a:t>
            </a:r>
            <a:r>
              <a:rPr lang="it-IT" dirty="0"/>
              <a:t>the previous </a:t>
            </a:r>
            <a:r>
              <a:rPr lang="it-IT" dirty="0" smtClean="0"/>
              <a:t>event TDP   </a:t>
            </a:r>
            <a:r>
              <a:rPr lang="it-IT" dirty="0" smtClean="0">
                <a:latin typeface="Verdana" panose="020B0604030504040204" pitchFamily="34" charset="0"/>
              </a:rPr>
              <a:t>vs </a:t>
            </a:r>
            <a:r>
              <a:rPr lang="el-GR" dirty="0" smtClean="0">
                <a:latin typeface="Verdana" panose="020B0604030504040204" pitchFamily="34" charset="0"/>
              </a:rPr>
              <a:t>β</a:t>
            </a:r>
            <a:r>
              <a:rPr lang="it-IT" baseline="-25000" dirty="0" smtClean="0">
                <a:latin typeface="Verdana" panose="020B0604030504040204" pitchFamily="34" charset="0"/>
              </a:rPr>
              <a:t>e</a:t>
            </a: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28" y="4089030"/>
            <a:ext cx="238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∼ </a:t>
            </a:r>
            <a:r>
              <a:rPr lang="it-IT" dirty="0" smtClean="0"/>
              <a:t>6%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clearly identified as </a:t>
            </a:r>
            <a:r>
              <a:rPr lang="en-US" b="1" dirty="0" smtClean="0">
                <a:solidFill>
                  <a:srgbClr val="C8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68831" y="2214029"/>
            <a:ext cx="19606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Telescopes event rate </a:t>
            </a:r>
            <a:r>
              <a:rPr lang="en-US" dirty="0" smtClean="0"/>
              <a:t>∼</a:t>
            </a:r>
            <a:r>
              <a:rPr lang="it-IT" dirty="0" smtClean="0"/>
              <a:t>42 </a:t>
            </a:r>
            <a:r>
              <a:rPr lang="it-IT" dirty="0"/>
              <a:t>Hz </a:t>
            </a:r>
          </a:p>
        </p:txBody>
      </p:sp>
    </p:spTree>
    <p:extLst>
      <p:ext uri="{BB962C8B-B14F-4D97-AF65-F5344CB8AC3E}">
        <p14:creationId xmlns:p14="http://schemas.microsoft.com/office/powerpoint/2010/main" val="40193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2048"/>
          <p:cNvCxnSpPr/>
          <p:nvPr/>
        </p:nvCxnSpPr>
        <p:spPr>
          <a:xfrm flipV="1">
            <a:off x="899289" y="1100810"/>
            <a:ext cx="7046465" cy="2910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5" y="331044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78" y="1430408"/>
            <a:ext cx="4656886" cy="324570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746943" y="2039141"/>
            <a:ext cx="269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Green 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– Upward going event generated by a muon 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l-GR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el-GR" sz="1600" baseline="-25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&gt;0,75 </a:t>
            </a:r>
            <a:endParaRPr lang="it-IT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967" y="4341700"/>
            <a:ext cx="51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C000"/>
                </a:solidFill>
                <a:latin typeface="Trebuchet MS" panose="020B0603020202020204" pitchFamily="34" charset="0"/>
              </a:rPr>
              <a:t>μ</a:t>
            </a:r>
            <a:r>
              <a:rPr lang="it-IT" dirty="0">
                <a:solidFill>
                  <a:srgbClr val="FFC000"/>
                </a:solidFill>
                <a:latin typeface="Trebuchet MS" panose="020B0603020202020204" pitchFamily="34" charset="0"/>
              </a:rPr>
              <a:t>s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46375" y="4060382"/>
            <a:ext cx="186467" cy="564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806819" y="4120465"/>
            <a:ext cx="146207" cy="442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37900" y="4373617"/>
            <a:ext cx="112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C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it-IT" sz="1400" dirty="0" smtClean="0"/>
              <a:t>(40)</a:t>
            </a:r>
            <a:r>
              <a:rPr lang="it-IT" dirty="0" smtClean="0"/>
              <a:t> Hz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5778642" y="3062017"/>
            <a:ext cx="258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Red 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– Upward going event generated by a muon 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l-GR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el-GR" sz="1600" baseline="-25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0,75   (the </a:t>
            </a:r>
            <a:r>
              <a:rPr lang="it-IT" sz="1400" b="1" u="sng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correlated in time with 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l-GR" sz="1600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μ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 </a:t>
            </a:r>
            <a:endParaRPr lang="it-IT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698" y="5229686"/>
            <a:ext cx="20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τ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= 2,04 ± 0,04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μ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8" y="4834383"/>
            <a:ext cx="5109830" cy="11361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20877" y="1392810"/>
            <a:ext cx="257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solidFill>
                  <a:srgbClr val="0000FF"/>
                </a:solidFill>
                <a:latin typeface="Trebuchet MS" panose="020B0603020202020204" pitchFamily="34" charset="0"/>
              </a:rPr>
              <a:t>B</a:t>
            </a:r>
            <a:r>
              <a:rPr lang="it-IT" sz="1600" u="sng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lue</a:t>
            </a:r>
            <a:r>
              <a:rPr lang="it-IT" sz="16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– All downward going events</a:t>
            </a:r>
            <a:endParaRPr lang="it-IT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4545" y="5130140"/>
            <a:ext cx="2129706" cy="581891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6046374" y="5811577"/>
            <a:ext cx="239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τ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&lt;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τ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(decay)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∼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2,2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μ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CasellaDiTesto 2060"/>
          <p:cNvSpPr txBox="1"/>
          <p:nvPr/>
        </p:nvSpPr>
        <p:spPr>
          <a:xfrm>
            <a:off x="1353787" y="470165"/>
            <a:ext cx="505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Events :  </a:t>
            </a:r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τ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812929" y="1155479"/>
            <a:ext cx="6844583" cy="3303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52" y="1299396"/>
            <a:ext cx="3499120" cy="22987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23" y="3717593"/>
            <a:ext cx="4809400" cy="30877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22002" y="1802491"/>
            <a:ext cx="364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sum of </a:t>
            </a:r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it-IT" dirty="0" smtClean="0">
                <a:latin typeface="Trebuchet MS" panose="020B0603020202020204" pitchFamily="34" charset="0"/>
              </a:rPr>
              <a:t>three- dimensional </a:t>
            </a:r>
            <a:r>
              <a:rPr lang="it-IT" dirty="0">
                <a:latin typeface="Trebuchet MS" panose="020B0603020202020204" pitchFamily="34" charset="0"/>
              </a:rPr>
              <a:t>distances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between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the cluster positions </a:t>
            </a:r>
            <a:r>
              <a:rPr lang="en-US" dirty="0" smtClean="0">
                <a:latin typeface="Trebuchet MS" panose="020B0603020202020204" pitchFamily="34" charset="0"/>
              </a:rPr>
              <a:t>and </a:t>
            </a:r>
            <a:r>
              <a:rPr lang="it-IT" dirty="0" smtClean="0">
                <a:latin typeface="Trebuchet MS" panose="020B0603020202020204" pitchFamily="34" charset="0"/>
              </a:rPr>
              <a:t>the </a:t>
            </a:r>
            <a:r>
              <a:rPr lang="it-IT" dirty="0">
                <a:latin typeface="Trebuchet MS" panose="020B0603020202020204" pitchFamily="34" charset="0"/>
              </a:rPr>
              <a:t>best-ﬁt </a:t>
            </a:r>
            <a:r>
              <a:rPr lang="it-IT" dirty="0" smtClean="0">
                <a:latin typeface="Trebuchet MS" panose="020B0603020202020204" pitchFamily="34" charset="0"/>
              </a:rPr>
              <a:t>track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562" y="5116769"/>
            <a:ext cx="1885950" cy="4667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732066" y="4637969"/>
            <a:ext cx="283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u="sng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Track </a:t>
            </a:r>
            <a:r>
              <a:rPr lang="it-IT" i="1" dirty="0">
                <a:solidFill>
                  <a:srgbClr val="C00000"/>
                </a:solidFill>
              </a:rPr>
              <a:t>shape</a:t>
            </a:r>
            <a:r>
              <a:rPr lang="it-IT" dirty="0">
                <a:solidFill>
                  <a:srgbClr val="C00000"/>
                </a:solidFill>
              </a:rPr>
              <a:t> indicator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5460" y="1565134"/>
            <a:ext cx="57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_</a:t>
            </a:r>
            <a:endParaRPr lang="it-IT" dirty="0"/>
          </a:p>
        </p:txBody>
      </p:sp>
      <p:sp>
        <p:nvSpPr>
          <p:cNvPr id="20" name="CasellaDiTesto 2060"/>
          <p:cNvSpPr txBox="1"/>
          <p:nvPr/>
        </p:nvSpPr>
        <p:spPr>
          <a:xfrm rot="21600000">
            <a:off x="1353787" y="470165"/>
            <a:ext cx="57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Events: 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‘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ck 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hape</a:t>
            </a:r>
            <a:endParaRPr lang="en-US" sz="3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1660" t="4354" b="7471"/>
          <a:stretch/>
        </p:blipFill>
        <p:spPr>
          <a:xfrm>
            <a:off x="5732066" y="3020972"/>
            <a:ext cx="1517408" cy="76427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4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32" y="1404986"/>
            <a:ext cx="5561215" cy="34885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220" y="2687411"/>
            <a:ext cx="1885950" cy="4667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3807" y="5023213"/>
            <a:ext cx="71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The differences in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i="1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shape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indicator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can be used to infer the relative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abundance of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the different upward-going populations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20" y="2177660"/>
            <a:ext cx="283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u="sng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Track </a:t>
            </a:r>
            <a:r>
              <a:rPr lang="it-IT" i="1" dirty="0">
                <a:solidFill>
                  <a:srgbClr val="C00000"/>
                </a:solidFill>
              </a:rPr>
              <a:t>shape</a:t>
            </a:r>
            <a:r>
              <a:rPr lang="it-IT" dirty="0">
                <a:solidFill>
                  <a:srgbClr val="C00000"/>
                </a:solidFill>
              </a:rPr>
              <a:t> indicator</a:t>
            </a:r>
          </a:p>
        </p:txBody>
      </p:sp>
      <p:sp>
        <p:nvSpPr>
          <p:cNvPr id="14" name="CasellaDiTesto 2060"/>
          <p:cNvSpPr txBox="1"/>
          <p:nvPr/>
        </p:nvSpPr>
        <p:spPr>
          <a:xfrm rot="21600000">
            <a:off x="1353787" y="470165"/>
            <a:ext cx="57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Events: 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‘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ck 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hape</a:t>
            </a:r>
            <a:endParaRPr lang="en-US" sz="3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3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39" y="51426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7" y="2421382"/>
            <a:ext cx="6626312" cy="840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647" y="1666156"/>
            <a:ext cx="695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A </a:t>
            </a:r>
            <a:r>
              <a:rPr lang="en-US" dirty="0">
                <a:latin typeface="Trebuchet MS" panose="020B0603020202020204" pitchFamily="34" charset="0"/>
              </a:rPr>
              <a:t>study of upward going particles with the Extreme Energy Events </a:t>
            </a:r>
            <a:r>
              <a:rPr lang="en-US" dirty="0" smtClean="0">
                <a:latin typeface="Trebuchet MS" panose="020B0603020202020204" pitchFamily="34" charset="0"/>
              </a:rPr>
              <a:t>telescopes   (</a:t>
            </a:r>
            <a:r>
              <a:rPr lang="en-US" sz="1400" i="1" dirty="0" smtClean="0">
                <a:latin typeface="Trebuchet MS" panose="020B0603020202020204" pitchFamily="34" charset="0"/>
              </a:rPr>
              <a:t>M</a:t>
            </a:r>
            <a:r>
              <a:rPr lang="en-US" sz="1400" i="1" dirty="0">
                <a:latin typeface="Trebuchet MS" panose="020B0603020202020204" pitchFamily="34" charset="0"/>
              </a:rPr>
              <a:t>. </a:t>
            </a:r>
            <a:r>
              <a:rPr lang="en-US" sz="1400" i="1" dirty="0" err="1">
                <a:latin typeface="Trebuchet MS" panose="020B0603020202020204" pitchFamily="34" charset="0"/>
              </a:rPr>
              <a:t>Abbrescia</a:t>
            </a:r>
            <a:r>
              <a:rPr lang="en-US" sz="1400" i="1" dirty="0">
                <a:latin typeface="Trebuchet MS" panose="020B0603020202020204" pitchFamily="34" charset="0"/>
              </a:rPr>
              <a:t> et al., </a:t>
            </a:r>
            <a:r>
              <a:rPr lang="it-IT" sz="1400" i="1" dirty="0" smtClean="0">
                <a:latin typeface="Trebuchet MS" panose="020B0603020202020204" pitchFamily="34" charset="0"/>
              </a:rPr>
              <a:t>Nucl</a:t>
            </a:r>
            <a:r>
              <a:rPr lang="it-IT" sz="1400" i="1" dirty="0">
                <a:latin typeface="Trebuchet MS" panose="020B0603020202020204" pitchFamily="34" charset="0"/>
              </a:rPr>
              <a:t>. Instrum. Meth. A 816 (2016) </a:t>
            </a:r>
            <a:r>
              <a:rPr lang="it-IT" sz="1400" i="1" dirty="0" smtClean="0">
                <a:latin typeface="Trebuchet MS" panose="020B0603020202020204" pitchFamily="34" charset="0"/>
              </a:rPr>
              <a:t>142148</a:t>
            </a:r>
            <a:r>
              <a:rPr lang="it-IT" sz="1400" i="1" dirty="0">
                <a:latin typeface="Trebuchet MS" panose="020B0603020202020204" pitchFamily="34" charset="0"/>
              </a:rPr>
              <a:t>.</a:t>
            </a:r>
            <a:r>
              <a:rPr lang="it-IT" dirty="0" smtClean="0">
                <a:latin typeface="Trebuchet MS" panose="020B0603020202020204" pitchFamily="34" charset="0"/>
              </a:rPr>
              <a:t>)</a:t>
            </a: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1" name="CasellaDiTesto 2060"/>
          <p:cNvSpPr txBox="1"/>
          <p:nvPr/>
        </p:nvSpPr>
        <p:spPr>
          <a:xfrm>
            <a:off x="2422566" y="509149"/>
            <a:ext cx="480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Events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2060"/>
          <p:cNvSpPr txBox="1"/>
          <p:nvPr/>
        </p:nvSpPr>
        <p:spPr>
          <a:xfrm>
            <a:off x="2618341" y="498810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84" y="1333183"/>
            <a:ext cx="3278315" cy="1821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4" y="3351396"/>
            <a:ext cx="4932852" cy="3506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9537" y="4629985"/>
            <a:ext cx="276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EEEViewer v2.1 :</a:t>
            </a:r>
          </a:p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EEE event track monitor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85" y="3385395"/>
            <a:ext cx="2232192" cy="60194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966549" y="3767804"/>
            <a:ext cx="4945487" cy="3931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4257499" y="2465129"/>
            <a:ext cx="25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eee.centrofermi.it</a:t>
            </a:r>
            <a:endParaRPr lang="it-IT" i="1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8348" y="1756468"/>
            <a:ext cx="42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Software helps Students to monitor and operate the EEE telescope station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82" y="1318271"/>
            <a:ext cx="3739452" cy="2077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2" y="3258655"/>
            <a:ext cx="4285397" cy="3063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65" y="3258655"/>
            <a:ext cx="4495935" cy="30250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2007" y="2178812"/>
            <a:ext cx="391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rebuchet MS" panose="020B0603020202020204" pitchFamily="34" charset="0"/>
              </a:rPr>
              <a:t>Students by means of EEEViewer can directly visualise the single event track in the telescopes.</a:t>
            </a: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7" name="CasellaDiTesto 2060"/>
          <p:cNvSpPr txBox="1"/>
          <p:nvPr/>
        </p:nvSpPr>
        <p:spPr>
          <a:xfrm>
            <a:off x="2312050" y="468434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5649" y="1672291"/>
            <a:ext cx="25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eee.centrofermi.it</a:t>
            </a:r>
            <a:endParaRPr lang="it-IT" i="1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352" y="3788599"/>
            <a:ext cx="314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Downward going</a:t>
            </a:r>
          </a:p>
          <a:p>
            <a:r>
              <a:rPr lang="it-IT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muon</a:t>
            </a:r>
            <a:endParaRPr lang="it-IT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3256" y="3788599"/>
            <a:ext cx="369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Upward going  </a:t>
            </a:r>
          </a:p>
          <a:p>
            <a:r>
              <a:rPr lang="it-IT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electron</a:t>
            </a:r>
            <a:endParaRPr lang="it-IT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78" y="26959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285914"/>
            <a:ext cx="3565936" cy="2371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8" y="1285914"/>
            <a:ext cx="3303339" cy="2366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3755282"/>
            <a:ext cx="3681175" cy="22838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8" y="3835548"/>
            <a:ext cx="3286429" cy="24239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20145" y="1923803"/>
            <a:ext cx="8312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Speed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2848080" y="1923803"/>
            <a:ext cx="96741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Time of Flight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2848080" y="4206107"/>
            <a:ext cx="114005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Phi angle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6455070" y="4206107"/>
            <a:ext cx="153733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Theta angle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5" name="CasellaDiTesto 2060"/>
          <p:cNvSpPr txBox="1"/>
          <p:nvPr/>
        </p:nvSpPr>
        <p:spPr>
          <a:xfrm>
            <a:off x="2312050" y="468434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20" y="2754420"/>
            <a:ext cx="5842292" cy="3734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6" y="1381922"/>
            <a:ext cx="5273519" cy="350780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44709" y="4043966"/>
            <a:ext cx="1456356" cy="878795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168785" y="1877218"/>
            <a:ext cx="255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rebuchet MS" panose="020B0603020202020204" pitchFamily="34" charset="0"/>
              </a:rPr>
              <a:t>5 x 10</a:t>
            </a:r>
            <a:r>
              <a:rPr lang="it-IT" u="sng" baseline="30000" dirty="0" smtClean="0">
                <a:latin typeface="Trebuchet MS" panose="020B0603020202020204" pitchFamily="34" charset="0"/>
              </a:rPr>
              <a:t>4</a:t>
            </a:r>
            <a:r>
              <a:rPr lang="it-IT" u="sng" dirty="0" smtClean="0">
                <a:latin typeface="Trebuchet MS" panose="020B0603020202020204" pitchFamily="34" charset="0"/>
              </a:rPr>
              <a:t> events </a:t>
            </a:r>
          </a:p>
          <a:p>
            <a:r>
              <a:rPr lang="it-IT" dirty="0" smtClean="0">
                <a:latin typeface="Trebuchet MS" panose="020B0603020202020204" pitchFamily="34" charset="0"/>
              </a:rPr>
              <a:t>in the single Run</a:t>
            </a:r>
            <a:endParaRPr lang="it-IT" u="sng" dirty="0">
              <a:latin typeface="Trebuchet MS" panose="020B0603020202020204" pitchFamily="34" charset="0"/>
            </a:endParaRPr>
          </a:p>
        </p:txBody>
      </p:sp>
      <p:sp>
        <p:nvSpPr>
          <p:cNvPr id="12" name="CasellaDiTesto 2060"/>
          <p:cNvSpPr txBox="1"/>
          <p:nvPr/>
        </p:nvSpPr>
        <p:spPr>
          <a:xfrm>
            <a:off x="2312050" y="468434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                   M. P. Panetta                     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Padova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30/9/2016</a:t>
            </a: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643" y="1564622"/>
            <a:ext cx="3442478" cy="262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mpaola\Desktop\powerPoint\logo_centroferm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10" y="3356590"/>
            <a:ext cx="1781825" cy="7329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2065"/>
          <p:cNvSpPr txBox="1"/>
          <p:nvPr/>
        </p:nvSpPr>
        <p:spPr>
          <a:xfrm>
            <a:off x="737852" y="1481070"/>
            <a:ext cx="468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Extreme Energy Events (EEE) Project is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experiment for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detection of Extensive Air Showers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uppo 2069"/>
          <p:cNvGrpSpPr/>
          <p:nvPr/>
        </p:nvGrpSpPr>
        <p:grpSpPr>
          <a:xfrm>
            <a:off x="557023" y="4282100"/>
            <a:ext cx="5043676" cy="2246769"/>
            <a:chOff x="343573" y="2516988"/>
            <a:chExt cx="4608512" cy="2246769"/>
          </a:xfrm>
        </p:grpSpPr>
        <p:sp>
          <p:nvSpPr>
            <p:cNvPr id="15" name="Titolo 10"/>
            <p:cNvSpPr txBox="1">
              <a:spLocks/>
            </p:cNvSpPr>
            <p:nvPr/>
          </p:nvSpPr>
          <p:spPr>
            <a:xfrm>
              <a:off x="343573" y="2516988"/>
              <a:ext cx="4608512" cy="22467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It is a joint </a:t>
              </a:r>
              <a:r>
                <a:rPr lang="en-US" sz="2000" dirty="0">
                  <a:solidFill>
                    <a:srgbClr val="C00000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scientific </a:t>
              </a:r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educational 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 by </a:t>
              </a:r>
              <a:r>
                <a:rPr lang="en-US" sz="2000" cap="small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Centro Fermi 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collaboration with </a:t>
              </a:r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r>
                <a:rPr lang="en-US" sz="2000" dirty="0" smtClean="0"/>
                <a:t> </a:t>
              </a:r>
            </a:p>
          </p:txBody>
        </p:sp>
        <p:pic>
          <p:nvPicPr>
            <p:cNvPr id="16" name="Picture 13" descr="C:\Users\mpaola\Dropbox\paolaXme\E3poster\logo_inf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62" y="3213460"/>
              <a:ext cx="904180" cy="57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sellaDiTesto 2063"/>
            <p:cNvSpPr txBox="1"/>
            <p:nvPr/>
          </p:nvSpPr>
          <p:spPr>
            <a:xfrm>
              <a:off x="1908262" y="3191234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8" name="Picture 14" descr="C:\Users\mpaola\Desktop\powerPoint\CERN-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678" y="3163557"/>
              <a:ext cx="626654" cy="62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2060"/>
          <p:cNvSpPr txBox="1"/>
          <p:nvPr/>
        </p:nvSpPr>
        <p:spPr>
          <a:xfrm>
            <a:off x="2582377" y="544433"/>
            <a:ext cx="421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Project</a:t>
            </a:r>
          </a:p>
        </p:txBody>
      </p:sp>
      <p:pic>
        <p:nvPicPr>
          <p:cNvPr id="21" name="Picture 12" descr="logoEE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49933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6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78" y="1875376"/>
            <a:ext cx="6520188" cy="4380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4" y="1270878"/>
            <a:ext cx="4351609" cy="311711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36370" y="3417765"/>
            <a:ext cx="1456356" cy="878795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2060"/>
          <p:cNvSpPr txBox="1"/>
          <p:nvPr/>
        </p:nvSpPr>
        <p:spPr>
          <a:xfrm>
            <a:off x="2312050" y="468434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37" y="1321081"/>
            <a:ext cx="3185777" cy="17702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6560" y="2176334"/>
            <a:ext cx="225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EEEAnalyzer 2.7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7248" y="1612984"/>
            <a:ext cx="270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 Project v2.7.0</a:t>
            </a:r>
            <a:endParaRPr lang="it-IT" sz="20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5293026" y="2048842"/>
            <a:ext cx="363534" cy="300582"/>
          </a:xfrm>
          <a:prstGeom prst="bentConnector3">
            <a:avLst>
              <a:gd name="adj1" fmla="val 1000"/>
            </a:avLst>
          </a:prstGeom>
          <a:ln w="28575">
            <a:solidFill>
              <a:schemeClr val="accent4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552"/>
            <a:ext cx="9144000" cy="15742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925151"/>
            <a:ext cx="91440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rebuchet MS" panose="020B0603020202020204" pitchFamily="34" charset="0"/>
              </a:rPr>
              <a:t>Run 	    Event		s	ns		</a:t>
            </a:r>
            <a:r>
              <a:rPr lang="el-GR" dirty="0" smtClean="0">
                <a:latin typeface="Trebuchet MS" panose="020B0603020202020204" pitchFamily="34" charset="0"/>
              </a:rPr>
              <a:t> μ</a:t>
            </a:r>
            <a:r>
              <a:rPr lang="it-IT" dirty="0" smtClean="0">
                <a:latin typeface="Trebuchet MS" panose="020B0603020202020204" pitchFamily="34" charset="0"/>
              </a:rPr>
              <a:t>s	   </a:t>
            </a:r>
            <a:r>
              <a:rPr lang="it-IT" sz="1600" dirty="0" smtClean="0">
                <a:latin typeface="Trebuchet MS" panose="020B0603020202020204" pitchFamily="34" charset="0"/>
              </a:rPr>
              <a:t>cos(X)</a:t>
            </a:r>
            <a:r>
              <a:rPr lang="it-IT" sz="1600" dirty="0">
                <a:latin typeface="Trebuchet MS" panose="020B0603020202020204" pitchFamily="34" charset="0"/>
              </a:rPr>
              <a:t> </a:t>
            </a:r>
            <a:r>
              <a:rPr lang="it-IT" sz="1600" dirty="0" smtClean="0">
                <a:latin typeface="Trebuchet MS" panose="020B0603020202020204" pitchFamily="34" charset="0"/>
              </a:rPr>
              <a:t>    cos(Y)    cos(Z)       </a:t>
            </a:r>
            <a:r>
              <a:rPr lang="it-IT" dirty="0" smtClean="0">
                <a:latin typeface="Trebuchet MS" panose="020B0603020202020204" pitchFamily="34" charset="0"/>
                <a:cs typeface="Aparajita" panose="020B0604020202020204" pitchFamily="34" charset="0"/>
              </a:rPr>
              <a:t>d	      ToF      Tr length</a:t>
            </a:r>
            <a:r>
              <a:rPr lang="it-IT" dirty="0" smtClean="0">
                <a:latin typeface="Trebuchet MS" panose="020B0603020202020204" pitchFamily="34" charset="0"/>
              </a:rPr>
              <a:t> 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45" y="5292586"/>
            <a:ext cx="3469632" cy="56604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4572000" y="4376433"/>
            <a:ext cx="1795861" cy="916153"/>
          </a:xfrm>
          <a:prstGeom prst="straightConnector1">
            <a:avLst/>
          </a:prstGeom>
          <a:ln w="34925" cmpd="sng">
            <a:solidFill>
              <a:srgbClr val="00B05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886081" y="4330713"/>
            <a:ext cx="790618" cy="1332925"/>
          </a:xfrm>
          <a:prstGeom prst="straightConnector1">
            <a:avLst/>
          </a:prstGeom>
          <a:ln w="34925" cmpd="sng">
            <a:solidFill>
              <a:srgbClr val="00B05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209380" y="5597014"/>
            <a:ext cx="3589659" cy="5308"/>
          </a:xfrm>
          <a:prstGeom prst="line">
            <a:avLst/>
          </a:prstGeom>
          <a:ln w="222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3823856" y="5774010"/>
            <a:ext cx="3975183" cy="119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26092" y="5256740"/>
            <a:ext cx="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μ</a:t>
            </a:r>
            <a:endParaRPr lang="it-IT" dirty="0"/>
          </a:p>
        </p:txBody>
      </p:sp>
      <p:sp>
        <p:nvSpPr>
          <p:cNvPr id="47" name="TextBox 46"/>
          <p:cNvSpPr txBox="1"/>
          <p:nvPr/>
        </p:nvSpPr>
        <p:spPr>
          <a:xfrm>
            <a:off x="3804786" y="5428985"/>
            <a:ext cx="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8" name="CasellaDiTesto 2060"/>
          <p:cNvSpPr txBox="1"/>
          <p:nvPr/>
        </p:nvSpPr>
        <p:spPr>
          <a:xfrm>
            <a:off x="2312050" y="468434"/>
            <a:ext cx="4088493" cy="6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Software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2827587" y="509149"/>
            <a:ext cx="230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Summary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mpaola\Desktop\IMG-20150918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254" y="2678579"/>
            <a:ext cx="3636760" cy="2727570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471" y="1516897"/>
            <a:ext cx="41677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Being able to perform such an analysis is a clear indication the </a:t>
            </a:r>
            <a:r>
              <a:rPr lang="en-US" dirty="0">
                <a:solidFill>
                  <a:srgbClr val="C80000"/>
                </a:solidFill>
                <a:latin typeface="Trebuchet MS" panose="020B0603020202020204" pitchFamily="34" charset="0"/>
              </a:rPr>
              <a:t>excellent performance of the EEE network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and its telescopes.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(This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is relevant for the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measurements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about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coincidences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cosmic rays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variations, etc.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muon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decay observation has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a clear value from the educative point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view: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	-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muon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Beta decay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	- Data analysis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Statistical concepts (d, </a:t>
            </a:r>
            <a:r>
              <a:rPr lang="el-GR" dirty="0" smtClean="0">
                <a:latin typeface="Trebuchet MS" panose="020B0603020202020204" pitchFamily="34" charset="0"/>
                <a:cs typeface="Aparajita" panose="020B0604020202020204" pitchFamily="34" charset="0"/>
              </a:rPr>
              <a:t>χ</a:t>
            </a:r>
            <a:r>
              <a:rPr lang="it-IT" baseline="30000" dirty="0">
                <a:latin typeface="Trebuchet MS" panose="020B0603020202020204" pitchFamily="34" charset="0"/>
                <a:cs typeface="Aparajita" panose="020B0604020202020204" pitchFamily="34" charset="0"/>
              </a:rPr>
              <a:t>2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…)</a:t>
            </a:r>
            <a:endParaRPr lang="it-IT" dirty="0" smtClean="0"/>
          </a:p>
          <a:p>
            <a:pPr marL="0"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   which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is one of the goals of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</a:t>
            </a:r>
          </a:p>
          <a:p>
            <a:pPr marL="0" lvl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   Project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49933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Users\mpaola\Desktop\PowerPoint_LENOVO\disegno-di-l-alieno-di-toy-story-disney-da-color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55" y="2783922"/>
            <a:ext cx="2579498" cy="29052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2237377" y="1293456"/>
            <a:ext cx="6663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cap="small" dirty="0" smtClean="0">
                <a:solidFill>
                  <a:srgbClr val="CC0000"/>
                </a:solidFill>
                <a:latin typeface="PenultimateLightItal" pitchFamily="2" charset="0"/>
              </a:rPr>
              <a:t>Thanks for your attention</a:t>
            </a:r>
            <a:endParaRPr lang="en-US" sz="7200" b="1" cap="small" dirty="0">
              <a:solidFill>
                <a:srgbClr val="CC0000"/>
              </a:solidFill>
              <a:latin typeface="PenultimateLightIt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2582377" y="544433"/>
            <a:ext cx="421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Project</a:t>
            </a: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49933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8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592288" y="2442462"/>
            <a:ext cx="3207051" cy="3865498"/>
            <a:chOff x="5783447" y="2420888"/>
            <a:chExt cx="3207051" cy="3865498"/>
          </a:xfrm>
        </p:grpSpPr>
        <p:pic>
          <p:nvPicPr>
            <p:cNvPr id="27" name="Picture 1" descr="C:\Users\mpaola\Dropbox\paolaXme\E3poster\eee_ma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3447" y="2420888"/>
              <a:ext cx="2930520" cy="3663148"/>
            </a:xfrm>
            <a:prstGeom prst="rect">
              <a:avLst/>
            </a:prstGeom>
            <a:noFill/>
          </p:spPr>
        </p:pic>
        <p:cxnSp>
          <p:nvCxnSpPr>
            <p:cNvPr id="28" name="Connettore 2 5"/>
            <p:cNvCxnSpPr/>
            <p:nvPr/>
          </p:nvCxnSpPr>
          <p:spPr>
            <a:xfrm flipH="1">
              <a:off x="5945816" y="5947832"/>
              <a:ext cx="2658632" cy="0"/>
            </a:xfrm>
            <a:prstGeom prst="straightConnector1">
              <a:avLst/>
            </a:prstGeom>
            <a:ln w="31750" cmpd="sng">
              <a:solidFill>
                <a:srgbClr val="C00000"/>
              </a:solidFill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6"/>
            <p:cNvSpPr txBox="1"/>
            <p:nvPr/>
          </p:nvSpPr>
          <p:spPr>
            <a:xfrm>
              <a:off x="6372200" y="5947832"/>
              <a:ext cx="208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2">
                      <a:lumMod val="25000"/>
                    </a:schemeClr>
                  </a:solidFill>
                </a:rPr>
                <a:t>10 </a:t>
              </a:r>
              <a:r>
                <a:rPr lang="it-IT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deg</a:t>
              </a:r>
              <a:r>
                <a:rPr lang="it-IT" sz="1400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L</a:t>
              </a:r>
              <a:r>
                <a:rPr lang="it-IT" sz="1600" dirty="0" err="1" smtClean="0">
                  <a:solidFill>
                    <a:schemeClr val="bg2">
                      <a:lumMod val="25000"/>
                    </a:schemeClr>
                  </a:solidFill>
                </a:rPr>
                <a:t>ongitude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0" name="CasellaDiTesto 35"/>
            <p:cNvSpPr txBox="1"/>
            <p:nvPr/>
          </p:nvSpPr>
          <p:spPr>
            <a:xfrm rot="5400000">
              <a:off x="7921120" y="3439743"/>
              <a:ext cx="1800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2">
                      <a:lumMod val="25000"/>
                    </a:schemeClr>
                  </a:solidFill>
                </a:defRPr>
              </a:lvl1pPr>
            </a:lstStyle>
            <a:p>
              <a:r>
                <a:rPr lang="it-IT" dirty="0"/>
                <a:t>11 </a:t>
              </a:r>
              <a:r>
                <a:rPr lang="it-IT" dirty="0" err="1"/>
                <a:t>deg</a:t>
              </a:r>
              <a:r>
                <a:rPr lang="it-IT" dirty="0"/>
                <a:t> </a:t>
              </a:r>
              <a:r>
                <a:rPr lang="it-IT" dirty="0" err="1"/>
                <a:t>Latitude</a:t>
              </a:r>
              <a:endParaRPr lang="en-US" dirty="0"/>
            </a:p>
          </p:txBody>
        </p:sp>
        <p:cxnSp>
          <p:nvCxnSpPr>
            <p:cNvPr id="31" name="Connettore 2 36"/>
            <p:cNvCxnSpPr/>
            <p:nvPr/>
          </p:nvCxnSpPr>
          <p:spPr>
            <a:xfrm flipV="1">
              <a:off x="8639262" y="2564904"/>
              <a:ext cx="0" cy="3240360"/>
            </a:xfrm>
            <a:prstGeom prst="straightConnector1">
              <a:avLst/>
            </a:prstGeom>
            <a:ln w="31750" cmpd="sng">
              <a:solidFill>
                <a:schemeClr val="bg2">
                  <a:lumMod val="25000"/>
                </a:schemeClr>
              </a:solidFill>
              <a:headEnd type="stealth" w="lg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22"/>
              <p:cNvSpPr txBox="1"/>
              <p:nvPr/>
            </p:nvSpPr>
            <p:spPr>
              <a:xfrm>
                <a:off x="551540" y="3164361"/>
                <a:ext cx="507950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2004        Pilot project 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7 towns,  in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High Schools </a:t>
                </a:r>
              </a:p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2015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&gt;50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EEE telescopes 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across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 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overall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area of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1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0.5 x 10</a:t>
                </a:r>
                <a:r>
                  <a:rPr lang="en-US" sz="1600" baseline="300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km</a:t>
                </a:r>
                <a:r>
                  <a:rPr lang="en-US" sz="1600" baseline="300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  <a:endParaRPr lang="en-US" sz="1600" dirty="0">
                  <a:solidFill>
                    <a:schemeClr val="accent4">
                      <a:lumMod val="50000"/>
                    </a:schemeClr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2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0" y="3164361"/>
                <a:ext cx="507950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600" t="-2941" r="-1079" b="-80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in giù 26"/>
          <p:cNvSpPr/>
          <p:nvPr/>
        </p:nvSpPr>
        <p:spPr>
          <a:xfrm rot="16200000">
            <a:off x="1461524" y="3185238"/>
            <a:ext cx="214315" cy="321471"/>
          </a:xfrm>
          <a:prstGeom prst="downArrow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ccia in giù 27"/>
          <p:cNvSpPr/>
          <p:nvPr/>
        </p:nvSpPr>
        <p:spPr>
          <a:xfrm rot="16200000">
            <a:off x="1461525" y="3448036"/>
            <a:ext cx="214314" cy="321471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sellaDiTesto 15"/>
          <p:cNvSpPr txBox="1"/>
          <p:nvPr/>
        </p:nvSpPr>
        <p:spPr>
          <a:xfrm>
            <a:off x="954981" y="4413887"/>
            <a:ext cx="407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2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EEE Station in school buildings</a:t>
            </a:r>
            <a:endParaRPr lang="it-IT" sz="1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at INFN sections</a:t>
            </a:r>
            <a:endParaRPr lang="it-IT" sz="1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it-IT" sz="16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CERN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ttangolo 16"/>
          <p:cNvSpPr/>
          <p:nvPr/>
        </p:nvSpPr>
        <p:spPr>
          <a:xfrm>
            <a:off x="835483" y="5431596"/>
            <a:ext cx="5125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Telescopes are organized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clusters (10m -4 km d.)  </a:t>
            </a: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telescope stations</a:t>
            </a:r>
          </a:p>
        </p:txBody>
      </p:sp>
      <p:sp>
        <p:nvSpPr>
          <p:cNvPr id="37" name="CasellaDiTesto 18"/>
          <p:cNvSpPr txBox="1"/>
          <p:nvPr/>
        </p:nvSpPr>
        <p:spPr>
          <a:xfrm>
            <a:off x="614689" y="1455808"/>
            <a:ext cx="783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aims to reveal </a:t>
            </a:r>
            <a:r>
              <a:rPr lang="en-US" sz="16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Extensive Atmospheric Shower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detecting </a:t>
            </a:r>
            <a:r>
              <a:rPr lang="en-US" sz="1600" b="1" dirty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distance </a:t>
            </a:r>
            <a:r>
              <a:rPr lang="en-US" sz="16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coincidences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[&gt;km]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muons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ground, coming from very high energy primary cosmic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rays. It consists of a network of tracking detectors hosted in </a:t>
            </a:r>
            <a:r>
              <a:rPr lang="en-US" sz="16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Schools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spread on the Italian territory, each made of </a:t>
            </a:r>
          </a:p>
          <a:p>
            <a:pPr algn="just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Multigap</a:t>
            </a:r>
            <a:r>
              <a:rPr lang="en-US" sz="16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Resistive Plate Chambers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(MRPCs).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9" name="Connettore 1 2048"/>
          <p:cNvCxnSpPr/>
          <p:nvPr/>
        </p:nvCxnSpPr>
        <p:spPr>
          <a:xfrm flipV="1">
            <a:off x="656737" y="1188513"/>
            <a:ext cx="7000775" cy="1208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060"/>
          <p:cNvSpPr txBox="1"/>
          <p:nvPr/>
        </p:nvSpPr>
        <p:spPr>
          <a:xfrm>
            <a:off x="2582377" y="544433"/>
            <a:ext cx="421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Project</a:t>
            </a:r>
          </a:p>
        </p:txBody>
      </p:sp>
      <p:pic>
        <p:nvPicPr>
          <p:cNvPr id="21" name="Picture 12" descr="logoEE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2" y="486939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8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1024544" y="542182"/>
            <a:ext cx="663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EEE Project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 dual role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49933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9"/>
              <p:cNvSpPr txBox="1"/>
              <p:nvPr/>
            </p:nvSpPr>
            <p:spPr>
              <a:xfrm>
                <a:off x="4161644" y="1721467"/>
                <a:ext cx="450760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u="sng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- Education instrument for students </a:t>
                </a:r>
              </a:p>
              <a:p>
                <a:pPr algn="just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The MRPCs  are built and managed at CERN by small teams of students and teachers.  </a:t>
                </a:r>
              </a:p>
              <a:p>
                <a:pPr algn="just"/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In their schools </a:t>
                </a:r>
                <a14:m>
                  <m:oMath xmlns:m="http://schemas.openxmlformats.org/officeDocument/2006/math">
                    <m:r>
                      <a:rPr lang="en-US" sz="1600" b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500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students and 100 teachers  are directly involved in </a:t>
                </a:r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the EEE Project, </a:t>
                </a: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with the </a:t>
                </a:r>
                <a:r>
                  <a:rPr lang="en-US" sz="1600" b="1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aim to introduce them in an advanced physics 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research.</a:t>
                </a:r>
                <a:endParaRPr lang="en-US" sz="1600" b="1" dirty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12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4" y="1721467"/>
                <a:ext cx="4507605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1218" t="-1980" r="-677" b="-2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452" y="1465466"/>
            <a:ext cx="2815600" cy="21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C:\Users\mpaola\Desktop\PowerPoint_LENOVO\EEE-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452" y="3754735"/>
            <a:ext cx="3286113" cy="2183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87278" y="4033127"/>
            <a:ext cx="41510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MRPCs at CERN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Operating </a:t>
            </a:r>
            <a:r>
              <a:rPr lang="en-US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and monitoring  EEE </a:t>
            </a:r>
            <a:r>
              <a:rPr lang="en-US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Trebuchet MS" panose="020B0603020202020204" pitchFamily="34" charset="0"/>
              </a:rPr>
              <a:t>M</a:t>
            </a:r>
            <a:r>
              <a:rPr lang="it-IT" sz="1600" dirty="0" smtClean="0">
                <a:latin typeface="Trebuchet MS" panose="020B0603020202020204" pitchFamily="34" charset="0"/>
              </a:rPr>
              <a:t>easurement campaingn </a:t>
            </a:r>
          </a:p>
          <a:p>
            <a:r>
              <a:rPr lang="it-IT" sz="1600" dirty="0">
                <a:latin typeface="Trebuchet MS" panose="020B0603020202020204" pitchFamily="34" charset="0"/>
              </a:rPr>
              <a:t> </a:t>
            </a:r>
            <a:r>
              <a:rPr lang="it-IT" sz="1600" dirty="0" smtClean="0">
                <a:latin typeface="Trebuchet MS" panose="020B0603020202020204" pitchFamily="34" charset="0"/>
              </a:rPr>
              <a:t>     - Efficency</a:t>
            </a:r>
          </a:p>
          <a:p>
            <a:r>
              <a:rPr lang="it-IT" sz="1600" dirty="0" smtClean="0">
                <a:latin typeface="Trebuchet MS" panose="020B0603020202020204" pitchFamily="34" charset="0"/>
              </a:rPr>
              <a:t>      - Telescopes </a:t>
            </a:r>
            <a:r>
              <a:rPr lang="it-IT" sz="1600" dirty="0">
                <a:latin typeface="Trebuchet MS" panose="020B0603020202020204" pitchFamily="34" charset="0"/>
              </a:rPr>
              <a:t>orientation with the North</a:t>
            </a:r>
            <a:endParaRPr lang="it-IT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rebuchet MS" panose="020B0603020202020204" pitchFamily="34" charset="0"/>
              </a:rPr>
              <a:t>Analysis Master Classes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87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2582377" y="544433"/>
            <a:ext cx="421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EEE Project</a:t>
            </a: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49933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"/>
              <p:cNvSpPr txBox="1"/>
              <p:nvPr/>
            </p:nvSpPr>
            <p:spPr>
              <a:xfrm>
                <a:off x="602303" y="1400453"/>
                <a:ext cx="7984523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b="1" u="sng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Scientific instrument for physicists </a:t>
                </a:r>
              </a:p>
              <a:p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EEE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Collaboration involves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it-IT" sz="16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0 </a:t>
                </a: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physicists. </a:t>
                </a:r>
                <a:r>
                  <a:rPr lang="it-IT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Many </a:t>
                </a:r>
                <a:r>
                  <a:rPr lang="it-IT" sz="1600" b="1" dirty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different topic in the cosmic ray physics</a:t>
                </a:r>
                <a:r>
                  <a:rPr lang="it-IT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:        </a:t>
                </a:r>
                <a:r>
                  <a:rPr lang="it-IT" sz="1600" b="1" u="sng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Search of coincidences</a:t>
                </a:r>
                <a:r>
                  <a:rPr lang="it-IT" sz="1600" b="1" dirty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it-IT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it-IT" sz="1600" b="1" u="sng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Correlations </a:t>
                </a:r>
                <a:r>
                  <a:rPr lang="it-IT" sz="1600" b="1" u="sng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to solar activity</a:t>
                </a:r>
                <a:r>
                  <a:rPr lang="it-IT" sz="1600" b="1" dirty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, </a:t>
                </a:r>
              </a:p>
              <a:p>
                <a:r>
                  <a:rPr lang="it-IT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                                                    </a:t>
                </a:r>
                <a:r>
                  <a:rPr lang="it-IT" sz="1600" b="1" u="sng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Upgoing  </a:t>
                </a:r>
                <a:r>
                  <a:rPr lang="it-IT" sz="1600" b="1" u="sng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tracks</a:t>
                </a:r>
                <a:r>
                  <a:rPr lang="it-IT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,    </a:t>
                </a:r>
                <a:r>
                  <a:rPr lang="it-IT" sz="1600" b="1" u="sng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Search </a:t>
                </a:r>
                <a:r>
                  <a:rPr lang="it-IT" sz="1600" b="1" u="sng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of </a:t>
                </a:r>
                <a:r>
                  <a:rPr lang="it-IT" sz="1600" b="1" u="sng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anisotropy</a:t>
                </a:r>
                <a:r>
                  <a:rPr lang="it-IT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, ….</a:t>
                </a:r>
                <a:endParaRPr lang="en-US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endParaRPr>
              </a:p>
              <a:p>
                <a:r>
                  <a:rPr lang="it-IT" sz="1600" b="1" dirty="0">
                    <a:solidFill>
                      <a:schemeClr val="bg2">
                        <a:lumMod val="25000"/>
                      </a:schemeClr>
                    </a:solidFill>
                    <a:latin typeface="Trebuchet MS" panose="020B0603020202020204" pitchFamily="34" charset="0"/>
                  </a:rPr>
                  <a:t>	</a:t>
                </a:r>
                <a:r>
                  <a:rPr lang="it-IT" sz="1200" dirty="0"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it-IT" sz="1200" dirty="0" smtClean="0"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</a:t>
                </a:r>
                <a:r>
                  <a:rPr lang="en-US" sz="1400" dirty="0">
                    <a:latin typeface="Trebuchet MS" panose="020B0603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3" y="1400453"/>
                <a:ext cx="7984523" cy="1354217"/>
              </a:xfrm>
              <a:prstGeom prst="rect">
                <a:avLst/>
              </a:prstGeom>
              <a:blipFill rotWithShape="0">
                <a:blip r:embed="rId4"/>
                <a:stretch>
                  <a:fillRect l="-458" t="-3153" r="-4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533380" y="2581416"/>
            <a:ext cx="5038086" cy="3983538"/>
            <a:chOff x="2915816" y="1975445"/>
            <a:chExt cx="5837714" cy="44273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4947"/>
            <a:stretch>
              <a:fillRect/>
            </a:stretch>
          </p:blipFill>
          <p:spPr bwMode="auto">
            <a:xfrm>
              <a:off x="2915816" y="1975445"/>
              <a:ext cx="5837714" cy="3925324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magine 20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923286"/>
              <a:ext cx="2759600" cy="479522"/>
            </a:xfrm>
            <a:prstGeom prst="rect">
              <a:avLst/>
            </a:prstGeom>
          </p:spPr>
        </p:pic>
        <p:sp>
          <p:nvSpPr>
            <p:cNvPr id="15" name="Parentesi graffa chiusa 2077"/>
            <p:cNvSpPr/>
            <p:nvPr/>
          </p:nvSpPr>
          <p:spPr>
            <a:xfrm rot="5400000">
              <a:off x="4238818" y="4692001"/>
              <a:ext cx="270662" cy="1955864"/>
            </a:xfrm>
            <a:prstGeom prst="rightBrace">
              <a:avLst>
                <a:gd name="adj1" fmla="val 8333"/>
                <a:gd name="adj2" fmla="val 39286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rebuchet MS" panose="020B0603020202020204" pitchFamily="34" charset="0"/>
              </a:endParaRPr>
            </a:p>
          </p:txBody>
        </p:sp>
        <p:sp>
          <p:nvSpPr>
            <p:cNvPr id="16" name="Parentesi graffa chiusa 69"/>
            <p:cNvSpPr/>
            <p:nvPr/>
          </p:nvSpPr>
          <p:spPr>
            <a:xfrm rot="5400000">
              <a:off x="6029959" y="4930425"/>
              <a:ext cx="270663" cy="1479015"/>
            </a:xfrm>
            <a:prstGeom prst="rightBrace">
              <a:avLst>
                <a:gd name="adj1" fmla="val 8333"/>
                <a:gd name="adj2" fmla="val 56519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6" y="3042093"/>
            <a:ext cx="31601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As a </a:t>
            </a:r>
            <a:r>
              <a:rPr lang="en-US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single detector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: the EEE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telescope is a high precision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tracking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detector that can study  the flux of secondary cosmic </a:t>
            </a:r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muons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As </a:t>
            </a:r>
            <a:r>
              <a:rPr lang="en-US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telescopes </a:t>
            </a:r>
            <a:r>
              <a:rPr lang="en-US" sz="16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cluster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in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the same town, it aims to study the properties of the EAS  in which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muons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are originated, 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array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using sites far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apart: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makes possible to investigate time correlations  between different EAS events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Connettore 1 2048"/>
          <p:cNvCxnSpPr/>
          <p:nvPr/>
        </p:nvCxnSpPr>
        <p:spPr>
          <a:xfrm>
            <a:off x="273204" y="6983731"/>
            <a:ext cx="8425685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2254077" y="470102"/>
            <a:ext cx="454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The EEE Telescope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664611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po 145"/>
          <p:cNvGrpSpPr/>
          <p:nvPr/>
        </p:nvGrpSpPr>
        <p:grpSpPr>
          <a:xfrm>
            <a:off x="840470" y="3097590"/>
            <a:ext cx="2500330" cy="2362492"/>
            <a:chOff x="1146038" y="1371549"/>
            <a:chExt cx="4100544" cy="4038894"/>
          </a:xfrm>
        </p:grpSpPr>
        <p:sp>
          <p:nvSpPr>
            <p:cNvPr id="12" name="Parallelogramma 160"/>
            <p:cNvSpPr/>
            <p:nvPr/>
          </p:nvSpPr>
          <p:spPr>
            <a:xfrm>
              <a:off x="4101033" y="3435815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Parallelogramma 146"/>
            <p:cNvSpPr/>
            <p:nvPr/>
          </p:nvSpPr>
          <p:spPr>
            <a:xfrm>
              <a:off x="2125074" y="3580440"/>
              <a:ext cx="3018737" cy="1381784"/>
            </a:xfrm>
            <a:prstGeom prst="parallelogram">
              <a:avLst>
                <a:gd name="adj" fmla="val 120200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 dirty="0"/>
            </a:p>
          </p:txBody>
        </p:sp>
        <p:sp>
          <p:nvSpPr>
            <p:cNvPr id="14" name="Parallelogramma 147"/>
            <p:cNvSpPr/>
            <p:nvPr/>
          </p:nvSpPr>
          <p:spPr>
            <a:xfrm>
              <a:off x="2134513" y="2797171"/>
              <a:ext cx="3018736" cy="1381785"/>
            </a:xfrm>
            <a:prstGeom prst="parallelogram">
              <a:avLst>
                <a:gd name="adj" fmla="val 120200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 dirty="0"/>
            </a:p>
          </p:txBody>
        </p:sp>
        <p:cxnSp>
          <p:nvCxnSpPr>
            <p:cNvPr id="15" name="Connettore 1 148"/>
            <p:cNvCxnSpPr/>
            <p:nvPr/>
          </p:nvCxnSpPr>
          <p:spPr>
            <a:xfrm flipH="1">
              <a:off x="2433588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49"/>
            <p:cNvCxnSpPr/>
            <p:nvPr/>
          </p:nvCxnSpPr>
          <p:spPr>
            <a:xfrm flipH="1">
              <a:off x="2363413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50"/>
            <p:cNvCxnSpPr/>
            <p:nvPr/>
          </p:nvCxnSpPr>
          <p:spPr>
            <a:xfrm flipH="1">
              <a:off x="2298836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51"/>
            <p:cNvCxnSpPr/>
            <p:nvPr/>
          </p:nvCxnSpPr>
          <p:spPr>
            <a:xfrm flipH="1">
              <a:off x="2223063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52"/>
            <p:cNvSpPr/>
            <p:nvPr/>
          </p:nvSpPr>
          <p:spPr>
            <a:xfrm>
              <a:off x="2120901" y="3300996"/>
              <a:ext cx="1345480" cy="91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20" name="Parallelogramma 153"/>
            <p:cNvSpPr/>
            <p:nvPr/>
          </p:nvSpPr>
          <p:spPr>
            <a:xfrm>
              <a:off x="2111409" y="1912457"/>
              <a:ext cx="3035491" cy="1381784"/>
            </a:xfrm>
            <a:prstGeom prst="parallelogram">
              <a:avLst>
                <a:gd name="adj" fmla="val 120200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 dirty="0"/>
            </a:p>
          </p:txBody>
        </p:sp>
        <p:cxnSp>
          <p:nvCxnSpPr>
            <p:cNvPr id="21" name="Connettore 1 154"/>
            <p:cNvCxnSpPr/>
            <p:nvPr/>
          </p:nvCxnSpPr>
          <p:spPr>
            <a:xfrm>
              <a:off x="4294245" y="4178957"/>
              <a:ext cx="625823" cy="11494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155"/>
            <p:cNvSpPr/>
            <p:nvPr/>
          </p:nvSpPr>
          <p:spPr>
            <a:xfrm>
              <a:off x="2040496" y="2900171"/>
              <a:ext cx="74392" cy="24340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23" name="Figura a mano libera 157"/>
            <p:cNvSpPr/>
            <p:nvPr/>
          </p:nvSpPr>
          <p:spPr>
            <a:xfrm rot="577256">
              <a:off x="2027150" y="2831300"/>
              <a:ext cx="197510" cy="95098"/>
            </a:xfrm>
            <a:custGeom>
              <a:avLst/>
              <a:gdLst>
                <a:gd name="connsiteX0" fmla="*/ 0 w 197510"/>
                <a:gd name="connsiteY0" fmla="*/ 80468 h 95098"/>
                <a:gd name="connsiteX1" fmla="*/ 87782 w 197510"/>
                <a:gd name="connsiteY1" fmla="*/ 95098 h 95098"/>
                <a:gd name="connsiteX2" fmla="*/ 197510 w 197510"/>
                <a:gd name="connsiteY2" fmla="*/ 0 h 95098"/>
                <a:gd name="connsiteX3" fmla="*/ 102413 w 197510"/>
                <a:gd name="connsiteY3" fmla="*/ 0 h 95098"/>
                <a:gd name="connsiteX4" fmla="*/ 0 w 197510"/>
                <a:gd name="connsiteY4" fmla="*/ 80468 h 9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10" h="95098">
                  <a:moveTo>
                    <a:pt x="0" y="80468"/>
                  </a:moveTo>
                  <a:lnTo>
                    <a:pt x="87782" y="95098"/>
                  </a:lnTo>
                  <a:lnTo>
                    <a:pt x="197510" y="0"/>
                  </a:lnTo>
                  <a:lnTo>
                    <a:pt x="102413" y="0"/>
                  </a:lnTo>
                  <a:lnTo>
                    <a:pt x="0" y="804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696" y="1480212"/>
              <a:ext cx="261938" cy="2573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ttangolo 159"/>
            <p:cNvSpPr/>
            <p:nvPr/>
          </p:nvSpPr>
          <p:spPr>
            <a:xfrm>
              <a:off x="2124779" y="4976973"/>
              <a:ext cx="1345480" cy="91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26" name="CasellaDiTesto 161"/>
            <p:cNvSpPr txBox="1"/>
            <p:nvPr/>
          </p:nvSpPr>
          <p:spPr>
            <a:xfrm>
              <a:off x="1596920" y="2056991"/>
              <a:ext cx="1653236" cy="85766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329184" tIns="164592" rIns="329184" bIns="164592" rtlCol="0">
              <a:spAutoFit/>
            </a:bodyPr>
            <a:lstStyle/>
            <a:p>
              <a:r>
                <a:rPr lang="it-IT" sz="1100" i="1" dirty="0"/>
                <a:t>t</a:t>
              </a:r>
              <a:r>
                <a:rPr lang="it-IT" sz="1100" i="1" baseline="-25000" dirty="0"/>
                <a:t>1</a:t>
              </a:r>
              <a:endParaRPr lang="en-US" sz="1100" i="1" dirty="0"/>
            </a:p>
          </p:txBody>
        </p:sp>
        <p:cxnSp>
          <p:nvCxnSpPr>
            <p:cNvPr id="27" name="Connettore 1 162"/>
            <p:cNvCxnSpPr/>
            <p:nvPr/>
          </p:nvCxnSpPr>
          <p:spPr>
            <a:xfrm flipH="1">
              <a:off x="2169176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163"/>
            <p:cNvCxnSpPr/>
            <p:nvPr/>
          </p:nvCxnSpPr>
          <p:spPr>
            <a:xfrm flipH="1">
              <a:off x="2244949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164"/>
            <p:cNvCxnSpPr/>
            <p:nvPr/>
          </p:nvCxnSpPr>
          <p:spPr>
            <a:xfrm flipH="1">
              <a:off x="2379701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165"/>
            <p:cNvCxnSpPr/>
            <p:nvPr/>
          </p:nvCxnSpPr>
          <p:spPr>
            <a:xfrm flipH="1">
              <a:off x="2309526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166"/>
            <p:cNvCxnSpPr/>
            <p:nvPr/>
          </p:nvCxnSpPr>
          <p:spPr>
            <a:xfrm flipH="1">
              <a:off x="2449876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67"/>
            <p:cNvCxnSpPr/>
            <p:nvPr/>
          </p:nvCxnSpPr>
          <p:spPr>
            <a:xfrm>
              <a:off x="3920865" y="3488064"/>
              <a:ext cx="281386" cy="50034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68"/>
            <p:cNvCxnSpPr/>
            <p:nvPr/>
          </p:nvCxnSpPr>
          <p:spPr>
            <a:xfrm>
              <a:off x="3530139" y="2766881"/>
              <a:ext cx="289014" cy="5079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arallelogramma 169"/>
            <p:cNvSpPr/>
            <p:nvPr/>
          </p:nvSpPr>
          <p:spPr>
            <a:xfrm>
              <a:off x="2264514" y="4969180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Parallelogramma 170"/>
            <p:cNvSpPr/>
            <p:nvPr/>
          </p:nvSpPr>
          <p:spPr>
            <a:xfrm>
              <a:off x="4169796" y="2656205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6" name="Connettore 1 172"/>
            <p:cNvCxnSpPr/>
            <p:nvPr/>
          </p:nvCxnSpPr>
          <p:spPr>
            <a:xfrm flipH="1">
              <a:off x="2530019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173"/>
            <p:cNvCxnSpPr/>
            <p:nvPr/>
          </p:nvCxnSpPr>
          <p:spPr>
            <a:xfrm flipH="1">
              <a:off x="2605792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174"/>
            <p:cNvCxnSpPr/>
            <p:nvPr/>
          </p:nvCxnSpPr>
          <p:spPr>
            <a:xfrm flipH="1">
              <a:off x="2670369" y="358679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175"/>
            <p:cNvCxnSpPr/>
            <p:nvPr/>
          </p:nvCxnSpPr>
          <p:spPr>
            <a:xfrm flipH="1">
              <a:off x="2740544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176"/>
            <p:cNvCxnSpPr/>
            <p:nvPr/>
          </p:nvCxnSpPr>
          <p:spPr>
            <a:xfrm flipH="1">
              <a:off x="2810719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177"/>
            <p:cNvCxnSpPr/>
            <p:nvPr/>
          </p:nvCxnSpPr>
          <p:spPr>
            <a:xfrm flipH="1">
              <a:off x="2901282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178"/>
            <p:cNvCxnSpPr/>
            <p:nvPr/>
          </p:nvCxnSpPr>
          <p:spPr>
            <a:xfrm flipH="1">
              <a:off x="2977055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179"/>
            <p:cNvCxnSpPr/>
            <p:nvPr/>
          </p:nvCxnSpPr>
          <p:spPr>
            <a:xfrm flipH="1">
              <a:off x="3041632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180"/>
            <p:cNvCxnSpPr/>
            <p:nvPr/>
          </p:nvCxnSpPr>
          <p:spPr>
            <a:xfrm flipH="1">
              <a:off x="3111807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181"/>
            <p:cNvCxnSpPr/>
            <p:nvPr/>
          </p:nvCxnSpPr>
          <p:spPr>
            <a:xfrm flipH="1">
              <a:off x="3181982" y="3580440"/>
              <a:ext cx="1684198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182"/>
            <p:cNvCxnSpPr/>
            <p:nvPr/>
          </p:nvCxnSpPr>
          <p:spPr>
            <a:xfrm flipH="1">
              <a:off x="3291973" y="3580440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183"/>
            <p:cNvCxnSpPr/>
            <p:nvPr/>
          </p:nvCxnSpPr>
          <p:spPr>
            <a:xfrm flipV="1">
              <a:off x="4251352" y="3580440"/>
              <a:ext cx="447035" cy="374160"/>
            </a:xfrm>
            <a:prstGeom prst="straightConnector1">
              <a:avLst/>
            </a:prstGeom>
            <a:ln w="19050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184"/>
            <p:cNvCxnSpPr/>
            <p:nvPr/>
          </p:nvCxnSpPr>
          <p:spPr>
            <a:xfrm flipH="1">
              <a:off x="2503763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185"/>
            <p:cNvCxnSpPr/>
            <p:nvPr/>
          </p:nvCxnSpPr>
          <p:spPr>
            <a:xfrm flipH="1">
              <a:off x="2583907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186"/>
            <p:cNvCxnSpPr/>
            <p:nvPr/>
          </p:nvCxnSpPr>
          <p:spPr>
            <a:xfrm flipH="1">
              <a:off x="2659680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87"/>
            <p:cNvCxnSpPr/>
            <p:nvPr/>
          </p:nvCxnSpPr>
          <p:spPr>
            <a:xfrm flipH="1">
              <a:off x="2724257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188"/>
            <p:cNvCxnSpPr/>
            <p:nvPr/>
          </p:nvCxnSpPr>
          <p:spPr>
            <a:xfrm flipH="1">
              <a:off x="2794432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189"/>
            <p:cNvCxnSpPr/>
            <p:nvPr/>
          </p:nvCxnSpPr>
          <p:spPr>
            <a:xfrm flipH="1">
              <a:off x="2864607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190"/>
            <p:cNvCxnSpPr/>
            <p:nvPr/>
          </p:nvCxnSpPr>
          <p:spPr>
            <a:xfrm flipH="1">
              <a:off x="2955168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191"/>
            <p:cNvCxnSpPr/>
            <p:nvPr/>
          </p:nvCxnSpPr>
          <p:spPr>
            <a:xfrm flipH="1">
              <a:off x="3030941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92"/>
            <p:cNvCxnSpPr/>
            <p:nvPr/>
          </p:nvCxnSpPr>
          <p:spPr>
            <a:xfrm flipH="1">
              <a:off x="3095518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193"/>
            <p:cNvCxnSpPr/>
            <p:nvPr/>
          </p:nvCxnSpPr>
          <p:spPr>
            <a:xfrm flipH="1">
              <a:off x="3165693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194"/>
            <p:cNvCxnSpPr/>
            <p:nvPr/>
          </p:nvCxnSpPr>
          <p:spPr>
            <a:xfrm flipH="1">
              <a:off x="3235868" y="2797172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195"/>
            <p:cNvCxnSpPr/>
            <p:nvPr/>
          </p:nvCxnSpPr>
          <p:spPr>
            <a:xfrm flipH="1">
              <a:off x="3345863" y="2797172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196"/>
            <p:cNvCxnSpPr/>
            <p:nvPr/>
          </p:nvCxnSpPr>
          <p:spPr>
            <a:xfrm flipH="1">
              <a:off x="2206310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197"/>
            <p:cNvCxnSpPr/>
            <p:nvPr/>
          </p:nvCxnSpPr>
          <p:spPr>
            <a:xfrm flipH="1">
              <a:off x="2282083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198"/>
            <p:cNvCxnSpPr/>
            <p:nvPr/>
          </p:nvCxnSpPr>
          <p:spPr>
            <a:xfrm flipH="1">
              <a:off x="2346660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199"/>
            <p:cNvCxnSpPr/>
            <p:nvPr/>
          </p:nvCxnSpPr>
          <p:spPr>
            <a:xfrm flipH="1">
              <a:off x="2416835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00"/>
            <p:cNvCxnSpPr/>
            <p:nvPr/>
          </p:nvCxnSpPr>
          <p:spPr>
            <a:xfrm flipH="1">
              <a:off x="2487010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01"/>
            <p:cNvCxnSpPr/>
            <p:nvPr/>
          </p:nvCxnSpPr>
          <p:spPr>
            <a:xfrm flipH="1">
              <a:off x="2567152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02"/>
            <p:cNvCxnSpPr/>
            <p:nvPr/>
          </p:nvCxnSpPr>
          <p:spPr>
            <a:xfrm flipH="1">
              <a:off x="2642925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03"/>
            <p:cNvCxnSpPr/>
            <p:nvPr/>
          </p:nvCxnSpPr>
          <p:spPr>
            <a:xfrm flipH="1">
              <a:off x="2707503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04"/>
            <p:cNvCxnSpPr/>
            <p:nvPr/>
          </p:nvCxnSpPr>
          <p:spPr>
            <a:xfrm flipH="1">
              <a:off x="2777677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05"/>
            <p:cNvCxnSpPr/>
            <p:nvPr/>
          </p:nvCxnSpPr>
          <p:spPr>
            <a:xfrm flipH="1">
              <a:off x="2847854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06"/>
            <p:cNvCxnSpPr/>
            <p:nvPr/>
          </p:nvCxnSpPr>
          <p:spPr>
            <a:xfrm>
              <a:off x="2777677" y="1371549"/>
              <a:ext cx="625823" cy="11494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e 207"/>
            <p:cNvSpPr/>
            <p:nvPr/>
          </p:nvSpPr>
          <p:spPr>
            <a:xfrm>
              <a:off x="3372118" y="2511622"/>
              <a:ext cx="70175" cy="6761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Ovale 208"/>
            <p:cNvSpPr/>
            <p:nvPr/>
          </p:nvSpPr>
          <p:spPr>
            <a:xfrm>
              <a:off x="3820333" y="3274817"/>
              <a:ext cx="70175" cy="6761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Ovale 209"/>
            <p:cNvSpPr/>
            <p:nvPr/>
          </p:nvSpPr>
          <p:spPr>
            <a:xfrm>
              <a:off x="4191939" y="3954600"/>
              <a:ext cx="44556" cy="6761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4" name="Connettore 2 210"/>
            <p:cNvCxnSpPr>
              <a:stCxn id="71" idx="7"/>
            </p:cNvCxnSpPr>
            <p:nvPr/>
          </p:nvCxnSpPr>
          <p:spPr>
            <a:xfrm flipV="1">
              <a:off x="3432017" y="1912457"/>
              <a:ext cx="782200" cy="609067"/>
            </a:xfrm>
            <a:prstGeom prst="straightConnector1">
              <a:avLst/>
            </a:prstGeom>
            <a:ln w="22225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211"/>
            <p:cNvCxnSpPr/>
            <p:nvPr/>
          </p:nvCxnSpPr>
          <p:spPr>
            <a:xfrm flipV="1">
              <a:off x="3873042" y="2797174"/>
              <a:ext cx="626401" cy="481674"/>
            </a:xfrm>
            <a:prstGeom prst="straightConnector1">
              <a:avLst/>
            </a:prstGeom>
            <a:ln w="19050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212"/>
            <p:cNvCxnSpPr/>
            <p:nvPr/>
          </p:nvCxnSpPr>
          <p:spPr>
            <a:xfrm flipV="1">
              <a:off x="2717759" y="3308625"/>
              <a:ext cx="1104891" cy="890970"/>
            </a:xfrm>
            <a:prstGeom prst="straightConnector1">
              <a:avLst/>
            </a:prstGeom>
            <a:ln w="19050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213"/>
            <p:cNvCxnSpPr/>
            <p:nvPr/>
          </p:nvCxnSpPr>
          <p:spPr>
            <a:xfrm flipV="1">
              <a:off x="2449874" y="2575577"/>
              <a:ext cx="914448" cy="733047"/>
            </a:xfrm>
            <a:prstGeom prst="straightConnector1">
              <a:avLst/>
            </a:prstGeom>
            <a:ln w="19050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214"/>
            <p:cNvCxnSpPr/>
            <p:nvPr/>
          </p:nvCxnSpPr>
          <p:spPr>
            <a:xfrm flipV="1">
              <a:off x="2935276" y="3988406"/>
              <a:ext cx="1252686" cy="991372"/>
            </a:xfrm>
            <a:prstGeom prst="straightConnector1">
              <a:avLst/>
            </a:prstGeom>
            <a:ln w="19050" cmpd="sng">
              <a:solidFill>
                <a:srgbClr val="0066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15"/>
            <p:cNvCxnSpPr/>
            <p:nvPr/>
          </p:nvCxnSpPr>
          <p:spPr>
            <a:xfrm flipH="1">
              <a:off x="2938416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216"/>
            <p:cNvCxnSpPr/>
            <p:nvPr/>
          </p:nvCxnSpPr>
          <p:spPr>
            <a:xfrm flipH="1">
              <a:off x="3014189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217"/>
            <p:cNvCxnSpPr/>
            <p:nvPr/>
          </p:nvCxnSpPr>
          <p:spPr>
            <a:xfrm flipH="1">
              <a:off x="3078766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218"/>
            <p:cNvCxnSpPr/>
            <p:nvPr/>
          </p:nvCxnSpPr>
          <p:spPr>
            <a:xfrm flipH="1">
              <a:off x="3148941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219"/>
            <p:cNvCxnSpPr/>
            <p:nvPr/>
          </p:nvCxnSpPr>
          <p:spPr>
            <a:xfrm flipH="1">
              <a:off x="3219116" y="1912457"/>
              <a:ext cx="1684199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220"/>
            <p:cNvCxnSpPr/>
            <p:nvPr/>
          </p:nvCxnSpPr>
          <p:spPr>
            <a:xfrm flipH="1">
              <a:off x="3329108" y="1912457"/>
              <a:ext cx="1684200" cy="138178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2 221"/>
            <p:cNvCxnSpPr/>
            <p:nvPr/>
          </p:nvCxnSpPr>
          <p:spPr>
            <a:xfrm flipV="1">
              <a:off x="1434384" y="3052161"/>
              <a:ext cx="377597" cy="304534"/>
            </a:xfrm>
            <a:prstGeom prst="straightConnector1">
              <a:avLst/>
            </a:prstGeom>
            <a:ln w="3175">
              <a:solidFill>
                <a:schemeClr val="accent1">
                  <a:lumMod val="7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222"/>
            <p:cNvCxnSpPr/>
            <p:nvPr/>
          </p:nvCxnSpPr>
          <p:spPr>
            <a:xfrm flipV="1">
              <a:off x="1437255" y="3337479"/>
              <a:ext cx="431019" cy="9902"/>
            </a:xfrm>
            <a:prstGeom prst="straightConnector1">
              <a:avLst/>
            </a:prstGeom>
            <a:ln w="3175">
              <a:solidFill>
                <a:schemeClr val="accent1">
                  <a:lumMod val="7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2 223"/>
            <p:cNvCxnSpPr/>
            <p:nvPr/>
          </p:nvCxnSpPr>
          <p:spPr>
            <a:xfrm flipV="1">
              <a:off x="2900660" y="1912456"/>
              <a:ext cx="718497" cy="5991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2 224"/>
            <p:cNvCxnSpPr/>
            <p:nvPr/>
          </p:nvCxnSpPr>
          <p:spPr>
            <a:xfrm flipH="1">
              <a:off x="2223063" y="2545429"/>
              <a:ext cx="641546" cy="54060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asellaDiTesto 225"/>
            <p:cNvSpPr txBox="1"/>
            <p:nvPr/>
          </p:nvSpPr>
          <p:spPr>
            <a:xfrm>
              <a:off x="2949569" y="1533124"/>
              <a:ext cx="762801" cy="44724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i="1" dirty="0"/>
                <a:t>t</a:t>
              </a:r>
              <a:r>
                <a:rPr lang="it-IT" sz="1100" i="1" baseline="-25000" dirty="0"/>
                <a:t>2</a:t>
              </a:r>
              <a:endParaRPr lang="en-US" sz="1100" i="1" dirty="0"/>
            </a:p>
          </p:txBody>
        </p:sp>
        <p:sp>
          <p:nvSpPr>
            <p:cNvPr id="90" name="CasellaDiTesto 226"/>
            <p:cNvSpPr txBox="1"/>
            <p:nvPr/>
          </p:nvSpPr>
          <p:spPr>
            <a:xfrm>
              <a:off x="1296333" y="3320947"/>
              <a:ext cx="350408" cy="44724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 i="1">
                  <a:solidFill>
                    <a:schemeClr val="accent1">
                      <a:lumMod val="75000"/>
                    </a:schemeClr>
                  </a:solidFill>
                  <a:latin typeface="LubalinGraph" pitchFamily="18" charset="0"/>
                </a:defRPr>
              </a:lvl1pPr>
            </a:lstStyle>
            <a:p>
              <a:r>
                <a:rPr lang="it-IT" sz="1100" dirty="0"/>
                <a:t>x</a:t>
              </a:r>
              <a:endParaRPr lang="en-US" sz="1100" dirty="0"/>
            </a:p>
          </p:txBody>
        </p:sp>
        <p:sp>
          <p:nvSpPr>
            <p:cNvPr id="91" name="CasellaDiTesto 227"/>
            <p:cNvSpPr txBox="1"/>
            <p:nvPr/>
          </p:nvSpPr>
          <p:spPr>
            <a:xfrm>
              <a:off x="1146038" y="2523057"/>
              <a:ext cx="350408" cy="44724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i="1" dirty="0">
                  <a:solidFill>
                    <a:schemeClr val="accent1">
                      <a:lumMod val="75000"/>
                    </a:schemeClr>
                  </a:solidFill>
                  <a:latin typeface="LubalinGraph" pitchFamily="18" charset="0"/>
                </a:rPr>
                <a:t>y</a:t>
              </a:r>
              <a:endParaRPr lang="en-US" sz="1100" b="1" i="1" dirty="0">
                <a:solidFill>
                  <a:schemeClr val="accent1">
                    <a:lumMod val="75000"/>
                  </a:schemeClr>
                </a:solidFill>
                <a:latin typeface="LubalinGraph" pitchFamily="18" charset="0"/>
              </a:endParaRPr>
            </a:p>
          </p:txBody>
        </p:sp>
        <p:sp>
          <p:nvSpPr>
            <p:cNvPr id="92" name="Figura a mano libera 228"/>
            <p:cNvSpPr/>
            <p:nvPr/>
          </p:nvSpPr>
          <p:spPr>
            <a:xfrm>
              <a:off x="3466381" y="1912947"/>
              <a:ext cx="1680519" cy="1479378"/>
            </a:xfrm>
            <a:custGeom>
              <a:avLst/>
              <a:gdLst>
                <a:gd name="connsiteX0" fmla="*/ 1638066 w 1643676"/>
                <a:gd name="connsiteY0" fmla="*/ 0 h 1480992"/>
                <a:gd name="connsiteX1" fmla="*/ 1643676 w 1643676"/>
                <a:gd name="connsiteY1" fmla="*/ 100977 h 1480992"/>
                <a:gd name="connsiteX2" fmla="*/ 0 w 1643676"/>
                <a:gd name="connsiteY2" fmla="*/ 1480992 h 1480992"/>
                <a:gd name="connsiteX3" fmla="*/ 5610 w 1643676"/>
                <a:gd name="connsiteY3" fmla="*/ 1391235 h 1480992"/>
                <a:gd name="connsiteX4" fmla="*/ 1638066 w 1643676"/>
                <a:gd name="connsiteY4" fmla="*/ 0 h 148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676" h="1480992">
                  <a:moveTo>
                    <a:pt x="1638066" y="0"/>
                  </a:moveTo>
                  <a:lnTo>
                    <a:pt x="1643676" y="100977"/>
                  </a:lnTo>
                  <a:lnTo>
                    <a:pt x="0" y="1480992"/>
                  </a:lnTo>
                  <a:lnTo>
                    <a:pt x="5610" y="1391235"/>
                  </a:lnTo>
                  <a:lnTo>
                    <a:pt x="163806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93" name="Figura a mano libera 229"/>
            <p:cNvSpPr/>
            <p:nvPr/>
          </p:nvSpPr>
          <p:spPr>
            <a:xfrm>
              <a:off x="3464355" y="3580485"/>
              <a:ext cx="1680519" cy="1479378"/>
            </a:xfrm>
            <a:custGeom>
              <a:avLst/>
              <a:gdLst>
                <a:gd name="connsiteX0" fmla="*/ 1638066 w 1643676"/>
                <a:gd name="connsiteY0" fmla="*/ 0 h 1480992"/>
                <a:gd name="connsiteX1" fmla="*/ 1643676 w 1643676"/>
                <a:gd name="connsiteY1" fmla="*/ 100977 h 1480992"/>
                <a:gd name="connsiteX2" fmla="*/ 0 w 1643676"/>
                <a:gd name="connsiteY2" fmla="*/ 1480992 h 1480992"/>
                <a:gd name="connsiteX3" fmla="*/ 5610 w 1643676"/>
                <a:gd name="connsiteY3" fmla="*/ 1391235 h 1480992"/>
                <a:gd name="connsiteX4" fmla="*/ 1638066 w 1643676"/>
                <a:gd name="connsiteY4" fmla="*/ 0 h 148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676" h="1480992">
                  <a:moveTo>
                    <a:pt x="1638066" y="0"/>
                  </a:moveTo>
                  <a:lnTo>
                    <a:pt x="1643676" y="100977"/>
                  </a:lnTo>
                  <a:lnTo>
                    <a:pt x="0" y="1480992"/>
                  </a:lnTo>
                  <a:lnTo>
                    <a:pt x="5610" y="1391235"/>
                  </a:lnTo>
                  <a:lnTo>
                    <a:pt x="163806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94" name="Figura a mano libera 230"/>
            <p:cNvSpPr/>
            <p:nvPr/>
          </p:nvSpPr>
          <p:spPr>
            <a:xfrm>
              <a:off x="3466380" y="2794265"/>
              <a:ext cx="1680519" cy="1479378"/>
            </a:xfrm>
            <a:custGeom>
              <a:avLst/>
              <a:gdLst>
                <a:gd name="connsiteX0" fmla="*/ 1638066 w 1643676"/>
                <a:gd name="connsiteY0" fmla="*/ 0 h 1480992"/>
                <a:gd name="connsiteX1" fmla="*/ 1643676 w 1643676"/>
                <a:gd name="connsiteY1" fmla="*/ 100977 h 1480992"/>
                <a:gd name="connsiteX2" fmla="*/ 0 w 1643676"/>
                <a:gd name="connsiteY2" fmla="*/ 1480992 h 1480992"/>
                <a:gd name="connsiteX3" fmla="*/ 5610 w 1643676"/>
                <a:gd name="connsiteY3" fmla="*/ 1391235 h 1480992"/>
                <a:gd name="connsiteX4" fmla="*/ 1638066 w 1643676"/>
                <a:gd name="connsiteY4" fmla="*/ 0 h 148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676" h="1480992">
                  <a:moveTo>
                    <a:pt x="1638066" y="0"/>
                  </a:moveTo>
                  <a:lnTo>
                    <a:pt x="1643676" y="100977"/>
                  </a:lnTo>
                  <a:lnTo>
                    <a:pt x="0" y="1480992"/>
                  </a:lnTo>
                  <a:lnTo>
                    <a:pt x="5610" y="1391235"/>
                  </a:lnTo>
                  <a:lnTo>
                    <a:pt x="163806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95" name="Parallelogramma 231"/>
            <p:cNvSpPr/>
            <p:nvPr/>
          </p:nvSpPr>
          <p:spPr>
            <a:xfrm>
              <a:off x="2324299" y="4178956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Parallelogramma 232"/>
            <p:cNvSpPr/>
            <p:nvPr/>
          </p:nvSpPr>
          <p:spPr>
            <a:xfrm>
              <a:off x="2363798" y="3301206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645" y="1522038"/>
              <a:ext cx="261937" cy="2573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048" y="2837106"/>
              <a:ext cx="261938" cy="257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Figura a mano libera 156"/>
            <p:cNvSpPr/>
            <p:nvPr/>
          </p:nvSpPr>
          <p:spPr>
            <a:xfrm>
              <a:off x="2083305" y="2857457"/>
              <a:ext cx="112537" cy="2476262"/>
            </a:xfrm>
            <a:custGeom>
              <a:avLst/>
              <a:gdLst>
                <a:gd name="connsiteX0" fmla="*/ 0 w 77638"/>
                <a:gd name="connsiteY0" fmla="*/ 60385 h 2527540"/>
                <a:gd name="connsiteX1" fmla="*/ 8626 w 77638"/>
                <a:gd name="connsiteY1" fmla="*/ 2527540 h 2527540"/>
                <a:gd name="connsiteX2" fmla="*/ 77638 w 77638"/>
                <a:gd name="connsiteY2" fmla="*/ 2432649 h 2527540"/>
                <a:gd name="connsiteX3" fmla="*/ 69011 w 77638"/>
                <a:gd name="connsiteY3" fmla="*/ 0 h 2527540"/>
                <a:gd name="connsiteX4" fmla="*/ 0 w 77638"/>
                <a:gd name="connsiteY4" fmla="*/ 60385 h 25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8" h="2527540">
                  <a:moveTo>
                    <a:pt x="0" y="60385"/>
                  </a:moveTo>
                  <a:cubicBezTo>
                    <a:pt x="2875" y="882770"/>
                    <a:pt x="5751" y="1705155"/>
                    <a:pt x="8626" y="2527540"/>
                  </a:cubicBezTo>
                  <a:lnTo>
                    <a:pt x="77638" y="2432649"/>
                  </a:lnTo>
                  <a:cubicBezTo>
                    <a:pt x="74762" y="1621766"/>
                    <a:pt x="71887" y="810883"/>
                    <a:pt x="69011" y="0"/>
                  </a:cubicBezTo>
                  <a:lnTo>
                    <a:pt x="0" y="603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600"/>
            </a:p>
          </p:txBody>
        </p:sp>
        <p:sp>
          <p:nvSpPr>
            <p:cNvPr id="100" name="Parallelogramma 171"/>
            <p:cNvSpPr/>
            <p:nvPr/>
          </p:nvSpPr>
          <p:spPr>
            <a:xfrm>
              <a:off x="4101033" y="1800055"/>
              <a:ext cx="670762" cy="135226"/>
            </a:xfrm>
            <a:prstGeom prst="parallelogram">
              <a:avLst>
                <a:gd name="adj" fmla="val 132657"/>
              </a:avLst>
            </a:prstGeom>
            <a:solidFill>
              <a:srgbClr val="008E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01" name="CasellaDiTesto 2060"/>
          <p:cNvSpPr txBox="1"/>
          <p:nvPr/>
        </p:nvSpPr>
        <p:spPr>
          <a:xfrm>
            <a:off x="910630" y="1328510"/>
            <a:ext cx="7187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Three MRPC Layers for tracking particles</a:t>
            </a:r>
          </a:p>
          <a:p>
            <a:pPr algn="just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Multi-Gap Resistive Plate Chambers (MRPCs) of 1.60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0.80 m</a:t>
            </a:r>
            <a:r>
              <a:rPr lang="en-US" sz="1400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with similar operation characteristics to the ones built for the Time Of Flight array of the ALICE experiment </a:t>
            </a:r>
            <a:endParaRPr lang="en-US" sz="14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6722" y="2333465"/>
            <a:ext cx="8176518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it-IT" sz="1400" b="1" cap="small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GPS </a:t>
            </a:r>
            <a:r>
              <a:rPr lang="en-US" altLang="it-IT" sz="14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unit provides the event time stamp (UTC time) to record and </a:t>
            </a:r>
            <a:r>
              <a:rPr lang="en-US" altLang="it-IT" sz="14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synchronize  </a:t>
            </a:r>
            <a:r>
              <a:rPr lang="en-US" altLang="it-IT" sz="1400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informations</a:t>
            </a:r>
            <a:r>
              <a:rPr lang="en-US" altLang="it-IT" sz="14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altLang="it-IT" sz="1400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9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it-IT" sz="1400" b="1" cap="small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Weather Station </a:t>
            </a:r>
            <a:r>
              <a:rPr lang="en-US" altLang="it-IT" sz="14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to monitor the temperature and the pressure inside and outside </a:t>
            </a:r>
          </a:p>
          <a:p>
            <a:pPr algn="just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US" altLang="it-IT" sz="14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altLang="it-IT" sz="140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   </a:t>
            </a:r>
            <a:r>
              <a:rPr lang="en-US" altLang="it-IT" sz="140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altLang="it-IT" sz="14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telescopes building</a:t>
            </a:r>
          </a:p>
          <a:p>
            <a:pPr algn="just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3" name="Picture 3" descr="C:\Users\mpaola\Dropbox\paolaXme\CameraZOOM-20150609110552593 (1).jpg"/>
          <p:cNvPicPr>
            <a:picLocks noChangeAspect="1" noChangeArrowheads="1"/>
          </p:cNvPicPr>
          <p:nvPr/>
        </p:nvPicPr>
        <p:blipFill rotWithShape="1">
          <a:blip r:embed="rId6" cstate="print"/>
          <a:srcRect l="3282" t="826" r="10041" b="1"/>
          <a:stretch/>
        </p:blipFill>
        <p:spPr bwMode="auto">
          <a:xfrm>
            <a:off x="3668114" y="3094265"/>
            <a:ext cx="4458809" cy="2868387"/>
          </a:xfrm>
          <a:prstGeom prst="rect">
            <a:avLst/>
          </a:prstGeom>
          <a:noFill/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65" y="5388219"/>
            <a:ext cx="2524758" cy="7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53797" y="6449411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57998" y="6387922"/>
            <a:ext cx="2115546" cy="417388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1764407" y="509149"/>
            <a:ext cx="473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Some Physics Results  </a:t>
            </a: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6" y="44628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784138" y="1459362"/>
            <a:ext cx="5999254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Pilot 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27 October </a:t>
            </a:r>
            <a:r>
              <a:rPr lang="en-US" sz="105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14 November 2014</a:t>
            </a:r>
            <a:r>
              <a:rPr lang="en-US" sz="1200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(23) of the EEE array,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Run-1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 February -30 April 2015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35 EEE telescopes, 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5x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Run-2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 February -30 April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2016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43 EEE stations, 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15x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Run-3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 Start October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2016,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objective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to double </a:t>
            </a:r>
            <a:r>
              <a:rPr lang="it-IT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total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statistic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endParaRPr lang="en-US" sz="24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530" y="1515801"/>
            <a:ext cx="139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Coordinated</a:t>
            </a:r>
          </a:p>
          <a:p>
            <a:r>
              <a:rPr lang="it-IT" sz="1600" b="1" u="sng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data taking </a:t>
            </a:r>
            <a:endParaRPr lang="it-IT" sz="1600" b="1" u="sng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Freccia in giù 14"/>
          <p:cNvSpPr/>
          <p:nvPr/>
        </p:nvSpPr>
        <p:spPr>
          <a:xfrm rot="-5400000">
            <a:off x="2352886" y="1518866"/>
            <a:ext cx="361470" cy="501034"/>
          </a:xfrm>
          <a:prstGeom prst="downArrow">
            <a:avLst/>
          </a:prstGeom>
          <a:solidFill>
            <a:srgbClr val="C00000">
              <a:alpha val="80000"/>
            </a:srgbClr>
          </a:solidFill>
          <a:ln w="3810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30" y="2489491"/>
            <a:ext cx="7106674" cy="40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53797" y="6449411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57998" y="6387922"/>
            <a:ext cx="2115546" cy="417388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Connettore 1 2048"/>
          <p:cNvCxnSpPr/>
          <p:nvPr/>
        </p:nvCxnSpPr>
        <p:spPr>
          <a:xfrm>
            <a:off x="979184" y="1155480"/>
            <a:ext cx="6678328" cy="3303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060"/>
          <p:cNvSpPr txBox="1"/>
          <p:nvPr/>
        </p:nvSpPr>
        <p:spPr>
          <a:xfrm>
            <a:off x="1764407" y="509149"/>
            <a:ext cx="473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Some Physics Results  </a:t>
            </a:r>
          </a:p>
        </p:txBody>
      </p:sp>
      <p:pic>
        <p:nvPicPr>
          <p:cNvPr id="10" name="Picture 12" descr="logoE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6" y="446283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784138" y="1459362"/>
            <a:ext cx="5999254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Pilot 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27 October </a:t>
            </a:r>
            <a:r>
              <a:rPr lang="en-US" sz="105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14 November 2014</a:t>
            </a:r>
            <a:r>
              <a:rPr lang="en-US" sz="1200" b="1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(23) of the EEE array,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Run-1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 February -30 April 2015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35 EEE telescopes, 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5x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Run-2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 February -30 April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2016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43 EEE stations, </a:t>
            </a:r>
            <a:r>
              <a:rPr lang="it-IT" alt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15x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it-IT" sz="1400" b="1" baseline="300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tracks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Run-3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 Start October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2016,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objective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to double </a:t>
            </a:r>
            <a:r>
              <a:rPr lang="it-IT" sz="1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total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statistic</a:t>
            </a:r>
            <a:r>
              <a:rPr lang="it-IT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²"/>
            </a:pPr>
            <a:endParaRPr lang="en-US" sz="24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530" y="1515801"/>
            <a:ext cx="139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>
                <a:solidFill>
                  <a:schemeClr val="accent4">
                    <a:lumMod val="50000"/>
                  </a:schemeClr>
                </a:solidFill>
              </a:rPr>
              <a:t>Coordinated</a:t>
            </a:r>
          </a:p>
          <a:p>
            <a:r>
              <a:rPr lang="it-IT" sz="1600" b="1" u="sng" dirty="0" smtClean="0">
                <a:solidFill>
                  <a:schemeClr val="accent4">
                    <a:lumMod val="50000"/>
                  </a:schemeClr>
                </a:solidFill>
              </a:rPr>
              <a:t> data taking </a:t>
            </a:r>
            <a:endParaRPr lang="it-IT" sz="16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Freccia in giù 14"/>
          <p:cNvSpPr/>
          <p:nvPr/>
        </p:nvSpPr>
        <p:spPr>
          <a:xfrm rot="-5400000">
            <a:off x="2352886" y="1518866"/>
            <a:ext cx="361470" cy="501034"/>
          </a:xfrm>
          <a:prstGeom prst="downArrow">
            <a:avLst/>
          </a:prstGeom>
          <a:solidFill>
            <a:srgbClr val="C00000">
              <a:alpha val="80000"/>
            </a:srgbClr>
          </a:solidFill>
          <a:ln w="3810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30" y="2489491"/>
            <a:ext cx="7106674" cy="40629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475867" y="4494652"/>
            <a:ext cx="3379931" cy="2184224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/>
          <p:cNvSpPr txBox="1"/>
          <p:nvPr/>
        </p:nvSpPr>
        <p:spPr>
          <a:xfrm>
            <a:off x="1041647" y="6488668"/>
            <a:ext cx="81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102°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Congresso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SIF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M. P. Panetta                    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Padova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30/9/2016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C:\Users\mpaola\Desktop\PowerPoint_LENOVO\sif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7" y="6127251"/>
            <a:ext cx="1010073" cy="722834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40184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6" y="2418696"/>
            <a:ext cx="4740754" cy="3521000"/>
          </a:xfrm>
          <a:prstGeom prst="rect">
            <a:avLst/>
          </a:prstGeom>
        </p:spPr>
      </p:pic>
      <p:sp>
        <p:nvSpPr>
          <p:cNvPr id="22" name="CasellaDiTesto 2"/>
          <p:cNvSpPr txBox="1"/>
          <p:nvPr/>
        </p:nvSpPr>
        <p:spPr>
          <a:xfrm>
            <a:off x="1020296" y="1400145"/>
            <a:ext cx="761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Upgoing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observed (∼ 1/2000) in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EEE telescopes. 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fraction of them can be clearly identified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sz="1600" b="1" dirty="0" smtClean="0">
                <a:solidFill>
                  <a:srgbClr val="C8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C8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from </a:t>
            </a:r>
            <a:r>
              <a:rPr lang="en-US" sz="1600" dirty="0" err="1" smtClean="0">
                <a:solidFill>
                  <a:srgbClr val="C8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muon</a:t>
            </a:r>
            <a:r>
              <a:rPr lang="en-US" sz="1600" dirty="0" smtClean="0">
                <a:solidFill>
                  <a:srgbClr val="C8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decays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means of a time correlation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previous events (∼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cxnSp>
        <p:nvCxnSpPr>
          <p:cNvPr id="23" name="Connettore 1 2048"/>
          <p:cNvCxnSpPr/>
          <p:nvPr/>
        </p:nvCxnSpPr>
        <p:spPr>
          <a:xfrm>
            <a:off x="864936" y="1160166"/>
            <a:ext cx="6792576" cy="2834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060"/>
          <p:cNvSpPr txBox="1"/>
          <p:nvPr/>
        </p:nvSpPr>
        <p:spPr>
          <a:xfrm>
            <a:off x="2422566" y="509149"/>
            <a:ext cx="480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Upward going Events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5" name="Picture 12" descr="logoEE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551709"/>
            <a:ext cx="843853" cy="9817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5547417" y="2604434"/>
            <a:ext cx="2696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en-US" dirty="0" smtClean="0"/>
              <a:t>The </a:t>
            </a:r>
            <a:r>
              <a:rPr lang="en-US" dirty="0"/>
              <a:t>upward-going events is actually originating from </a:t>
            </a:r>
            <a:r>
              <a:rPr lang="en-US" dirty="0" smtClean="0"/>
              <a:t>downward-going </a:t>
            </a:r>
            <a:r>
              <a:rPr lang="en-US" dirty="0" err="1"/>
              <a:t>muons</a:t>
            </a:r>
            <a:r>
              <a:rPr lang="en-US" dirty="0"/>
              <a:t> which range out in </a:t>
            </a:r>
            <a:r>
              <a:rPr lang="en-US" dirty="0"/>
              <a:t>the lowermost </a:t>
            </a:r>
            <a:r>
              <a:rPr lang="en-US" dirty="0"/>
              <a:t>MRPC assembly or in </a:t>
            </a:r>
            <a:r>
              <a:rPr lang="en-US" dirty="0" smtClean="0"/>
              <a:t>the concrete </a:t>
            </a:r>
            <a:r>
              <a:rPr lang="en-US" dirty="0"/>
              <a:t>immediately </a:t>
            </a:r>
            <a:r>
              <a:rPr lang="en-US" dirty="0" smtClean="0"/>
              <a:t>below the </a:t>
            </a:r>
            <a:r>
              <a:rPr lang="en-US" dirty="0"/>
              <a:t>telescope</a:t>
            </a:r>
            <a:r>
              <a:rPr lang="en-US" dirty="0" smtClean="0"/>
              <a:t>. They </a:t>
            </a:r>
            <a:r>
              <a:rPr lang="en-US" dirty="0"/>
              <a:t>stop and subsequently decay at </a:t>
            </a:r>
            <a:r>
              <a:rPr lang="en-US" dirty="0" smtClean="0"/>
              <a:t>rest.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5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1915</TotalTime>
  <Words>1426</Words>
  <Application>Microsoft Office PowerPoint</Application>
  <PresentationFormat>On-screen Show (4:3)</PresentationFormat>
  <Paragraphs>201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Aparajita</vt:lpstr>
      <vt:lpstr>Arial</vt:lpstr>
      <vt:lpstr>Calibri</vt:lpstr>
      <vt:lpstr>Cambria Math</vt:lpstr>
      <vt:lpstr>Garamond</vt:lpstr>
      <vt:lpstr>LubalinGraph</vt:lpstr>
      <vt:lpstr>PenultimateLightItal</vt:lpstr>
      <vt:lpstr>Times New Roman</vt:lpstr>
      <vt:lpstr>Trebuchet MS</vt:lpstr>
      <vt:lpstr>Verdana</vt:lpstr>
      <vt:lpstr>Wingdings</vt:lpstr>
      <vt:lpstr>Organic</vt:lpstr>
      <vt:lpstr>Muon Decay Observation with The Telescopes of The Extreme Energy Events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mpaola</dc:creator>
  <cp:lastModifiedBy>mpaola</cp:lastModifiedBy>
  <cp:revision>86</cp:revision>
  <cp:lastPrinted>2016-09-30T07:45:02Z</cp:lastPrinted>
  <dcterms:created xsi:type="dcterms:W3CDTF">2016-09-28T16:25:01Z</dcterms:created>
  <dcterms:modified xsi:type="dcterms:W3CDTF">2016-09-30T08:33:17Z</dcterms:modified>
</cp:coreProperties>
</file>