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68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127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3CA5-02F7-4FC6-A053-11C4D9851346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352B-C9BC-47BD-A538-92DD0DE8C631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 descr="C:\Users\Paola\Desktop\logo_EE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9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>
            <a:off x="-7016" y="6209548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 userDrawn="1"/>
        </p:nvSpPr>
        <p:spPr>
          <a:xfrm>
            <a:off x="7016" y="6079900"/>
            <a:ext cx="9144000" cy="720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173410" y="6444044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EEE Meeting 20/09/2017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5652120" y="6413546"/>
            <a:ext cx="348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Paola La Rocca &amp; Marina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Trimarchi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4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3CA5-02F7-4FC6-A053-11C4D9851346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352B-C9BC-47BD-A538-92DD0DE8C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37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3CA5-02F7-4FC6-A053-11C4D9851346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352B-C9BC-47BD-A538-92DD0DE8C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4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3CA5-02F7-4FC6-A053-11C4D9851346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352B-C9BC-47BD-A538-92DD0DE8C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31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3CA5-02F7-4FC6-A053-11C4D9851346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352B-C9BC-47BD-A538-92DD0DE8C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93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3CA5-02F7-4FC6-A053-11C4D9851346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352B-C9BC-47BD-A538-92DD0DE8C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38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3CA5-02F7-4FC6-A053-11C4D9851346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352B-C9BC-47BD-A538-92DD0DE8C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25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3CA5-02F7-4FC6-A053-11C4D9851346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352B-C9BC-47BD-A538-92DD0DE8C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02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3CA5-02F7-4FC6-A053-11C4D9851346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352B-C9BC-47BD-A538-92DD0DE8C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85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3CA5-02F7-4FC6-A053-11C4D9851346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352B-C9BC-47BD-A538-92DD0DE8C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65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3CA5-02F7-4FC6-A053-11C4D9851346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352B-C9BC-47BD-A538-92DD0DE8C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94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C3CA5-02F7-4FC6-A053-11C4D9851346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9352B-C9BC-47BD-A538-92DD0DE8C6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67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dico.desy.de/conferenceDisplay.py?confId=18333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90862" y="1988840"/>
            <a:ext cx="6337522" cy="288032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dirty="0" smtClean="0">
                <a:solidFill>
                  <a:srgbClr val="FF0000"/>
                </a:solidFill>
                <a:latin typeface="CHAWP" panose="02000506050000020004" pitchFamily="2" charset="0"/>
              </a:rPr>
              <a:t>International </a:t>
            </a:r>
            <a:br>
              <a:rPr lang="it-IT" dirty="0" smtClean="0">
                <a:solidFill>
                  <a:srgbClr val="FF0000"/>
                </a:solidFill>
                <a:latin typeface="CHAWP" panose="02000506050000020004" pitchFamily="2" charset="0"/>
              </a:rPr>
            </a:br>
            <a:r>
              <a:rPr lang="it-IT" dirty="0" err="1" smtClean="0">
                <a:solidFill>
                  <a:srgbClr val="FF0000"/>
                </a:solidFill>
                <a:latin typeface="CHAWP" panose="02000506050000020004" pitchFamily="2" charset="0"/>
              </a:rPr>
              <a:t>Cosmic</a:t>
            </a:r>
            <a:r>
              <a:rPr lang="it-IT" dirty="0">
                <a:solidFill>
                  <a:srgbClr val="FF0000"/>
                </a:solidFill>
                <a:latin typeface="CHAWP" panose="02000506050000020004" pitchFamily="2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HAWP" panose="02000506050000020004" pitchFamily="2" charset="0"/>
              </a:rPr>
              <a:t>Day</a:t>
            </a:r>
            <a:r>
              <a:rPr lang="it-IT" dirty="0" smtClean="0">
                <a:solidFill>
                  <a:srgbClr val="FF0000"/>
                </a:solidFill>
                <a:latin typeface="CHAWP" panose="02000506050000020004" pitchFamily="2" charset="0"/>
              </a:rPr>
              <a:t/>
            </a:r>
            <a:br>
              <a:rPr lang="it-IT" dirty="0" smtClean="0">
                <a:solidFill>
                  <a:srgbClr val="FF0000"/>
                </a:solidFill>
                <a:latin typeface="CHAWP" panose="02000506050000020004" pitchFamily="2" charset="0"/>
              </a:rPr>
            </a:br>
            <a:r>
              <a:rPr lang="it-IT" sz="3000" dirty="0" smtClean="0">
                <a:latin typeface="CHAWP" panose="02000506050000020004" pitchFamily="2" charset="0"/>
              </a:rPr>
              <a:t>aspetti organizzativi</a:t>
            </a:r>
            <a:endParaRPr lang="it-IT" sz="3000" dirty="0">
              <a:latin typeface="CHAWP" panose="02000506050000020004" pitchFamily="2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670">
            <a:off x="82412" y="-32566"/>
            <a:ext cx="32403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6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056784" cy="720080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sz="2100" dirty="0" smtClean="0">
                <a:solidFill>
                  <a:srgbClr val="FF0000"/>
                </a:solidFill>
                <a:latin typeface="CHAWP" panose="02000506050000020004" pitchFamily="2" charset="0"/>
              </a:rPr>
              <a:t>FASE I: individuazione sedi coinvolte</a:t>
            </a:r>
            <a:br>
              <a:rPr lang="it-IT" sz="2100" dirty="0" smtClean="0">
                <a:solidFill>
                  <a:srgbClr val="FF0000"/>
                </a:solidFill>
                <a:latin typeface="CHAWP" panose="02000506050000020004" pitchFamily="2" charset="0"/>
              </a:rPr>
            </a:br>
            <a:endParaRPr lang="it-IT" sz="2100" dirty="0">
              <a:latin typeface="CHAWP" panose="02000506050000020004" pitchFamily="2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9552" y="1294161"/>
            <a:ext cx="7992888" cy="125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/>
              <a:t>Studenti raggruppati per area geografica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/>
              <a:t>Possibile luogo d’incontro scuola/università/sezione INFN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Numero </a:t>
            </a:r>
            <a:r>
              <a:rPr lang="it-IT" sz="1600" dirty="0"/>
              <a:t>massimo di studenti per </a:t>
            </a:r>
            <a:r>
              <a:rPr lang="it-IT" sz="1600" dirty="0" smtClean="0"/>
              <a:t>scuola</a:t>
            </a:r>
            <a:endParaRPr lang="it-IT" sz="1600" dirty="0"/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/>
              <a:t>Presenza di personale ricercatore per seguire </a:t>
            </a:r>
            <a:r>
              <a:rPr lang="it-IT" sz="1600" dirty="0" smtClean="0"/>
              <a:t>l’attività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142076"/>
              </p:ext>
            </p:extLst>
          </p:nvPr>
        </p:nvGraphicFramePr>
        <p:xfrm>
          <a:off x="492944" y="2619978"/>
          <a:ext cx="8217380" cy="33792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6038"/>
                <a:gridCol w="2378894"/>
                <a:gridCol w="1008112"/>
                <a:gridCol w="1512168"/>
                <a:gridCol w="1512168"/>
              </a:tblGrid>
              <a:tr h="296162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Area</a:t>
                      </a:r>
                      <a:r>
                        <a:rPr lang="it-IT" sz="1200" baseline="0" dirty="0" smtClean="0"/>
                        <a:t> geografica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Responsabili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Disponibilità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Sede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Numero partecipanti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11959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Liguria e Lombardia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Stefano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Si -</a:t>
                      </a:r>
                      <a:r>
                        <a:rPr lang="it-IT" sz="1200" baseline="0" dirty="0" smtClean="0"/>
                        <a:t> solo LODI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59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Piemonte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Ivan e Lorenzo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Si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Aula Magna TO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200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162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Emilia Romagna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Marco e Francesco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Si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59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Toscana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Edoardo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?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59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Lazio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Silvia Pisano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?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59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Campania e Abruzzo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Daniele e Cristina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Si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59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Puglia BA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Marcello e Nicola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Si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162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Puglia LE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Maria</a:t>
                      </a:r>
                      <a:r>
                        <a:rPr lang="it-IT" sz="1200" baseline="0" dirty="0" smtClean="0"/>
                        <a:t> P</a:t>
                      </a:r>
                      <a:r>
                        <a:rPr lang="it-IT" sz="1200" dirty="0" smtClean="0"/>
                        <a:t>aola</a:t>
                      </a:r>
                      <a:r>
                        <a:rPr lang="it-IT" sz="1200" baseline="0" dirty="0" smtClean="0"/>
                        <a:t> e </a:t>
                      </a:r>
                      <a:r>
                        <a:rPr lang="it-IT" sz="1200" dirty="0" smtClean="0"/>
                        <a:t>Marco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Si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59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Calabria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Marco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Si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Aula </a:t>
                      </a:r>
                      <a:r>
                        <a:rPr lang="it-IT" sz="1200" dirty="0" err="1" smtClean="0"/>
                        <a:t>univ</a:t>
                      </a:r>
                      <a:r>
                        <a:rPr lang="it-IT" sz="1200" dirty="0" smtClean="0"/>
                        <a:t>.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59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Sardegna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Corrado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Si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Scuola</a:t>
                      </a:r>
                      <a:r>
                        <a:rPr lang="it-IT" sz="1200" baseline="0" dirty="0" smtClean="0"/>
                        <a:t> Pacinotti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162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Sicilia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Paola, Marina, Franco e Antonio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Si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Aula</a:t>
                      </a:r>
                      <a:r>
                        <a:rPr lang="it-IT" sz="1200" baseline="0" dirty="0" smtClean="0"/>
                        <a:t> Magna CT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-</a:t>
                      </a:r>
                      <a:endParaRPr lang="it-IT" sz="12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3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056784" cy="720080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sz="2100" dirty="0" smtClean="0">
                <a:solidFill>
                  <a:srgbClr val="FF0000"/>
                </a:solidFill>
                <a:latin typeface="CHAWP" panose="02000506050000020004" pitchFamily="2" charset="0"/>
              </a:rPr>
              <a:t>FASE II: avviso alle scuole</a:t>
            </a:r>
            <a:br>
              <a:rPr lang="it-IT" sz="2100" dirty="0" smtClean="0">
                <a:solidFill>
                  <a:srgbClr val="FF0000"/>
                </a:solidFill>
                <a:latin typeface="CHAWP" panose="02000506050000020004" pitchFamily="2" charset="0"/>
              </a:rPr>
            </a:br>
            <a:endParaRPr lang="it-IT" sz="2100" dirty="0">
              <a:latin typeface="CHAWP" panose="02000506050000020004" pitchFamily="2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1628800"/>
            <a:ext cx="504056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Invio di mail (tramite la segreteria EEE) alle scuole – entro Settembre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Breve presentazione  dell’ICD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Invito a partecipare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/>
              <a:t>Iscrizione sul sito </a:t>
            </a:r>
            <a:r>
              <a:rPr lang="it-IT" sz="1600" dirty="0">
                <a:hlinkClick r:id="rId2"/>
              </a:rPr>
              <a:t>https://</a:t>
            </a:r>
            <a:r>
              <a:rPr lang="it-IT" sz="1600" dirty="0" smtClean="0">
                <a:hlinkClick r:id="rId2"/>
              </a:rPr>
              <a:t>indico.desy.de/conferenceDisplay.py?confId=18333</a:t>
            </a:r>
            <a:endParaRPr lang="it-IT" sz="1600" dirty="0" smtClean="0"/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Contatto con i referenti</a:t>
            </a:r>
          </a:p>
          <a:p>
            <a:pPr>
              <a:lnSpc>
                <a:spcPct val="120000"/>
              </a:lnSpc>
            </a:pPr>
            <a:endParaRPr lang="it-IT" sz="1600" dirty="0" smtClean="0"/>
          </a:p>
        </p:txBody>
      </p:sp>
      <p:grpSp>
        <p:nvGrpSpPr>
          <p:cNvPr id="3" name="Gruppo 2"/>
          <p:cNvGrpSpPr/>
          <p:nvPr/>
        </p:nvGrpSpPr>
        <p:grpSpPr>
          <a:xfrm>
            <a:off x="6263241" y="950549"/>
            <a:ext cx="2557231" cy="5142747"/>
            <a:chOff x="5721623" y="1810394"/>
            <a:chExt cx="2557231" cy="51427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83" t="7613" r="28403" b="4022"/>
            <a:stretch/>
          </p:blipFill>
          <p:spPr bwMode="auto">
            <a:xfrm>
              <a:off x="5876423" y="1810394"/>
              <a:ext cx="2402431" cy="380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13" t="55522" r="28814" b="11573"/>
            <a:stretch/>
          </p:blipFill>
          <p:spPr bwMode="auto">
            <a:xfrm>
              <a:off x="5721623" y="5542865"/>
              <a:ext cx="2520000" cy="141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79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056784" cy="720080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sz="2100" dirty="0" smtClean="0">
                <a:solidFill>
                  <a:srgbClr val="FF0000"/>
                </a:solidFill>
                <a:latin typeface="CHAWP" panose="02000506050000020004" pitchFamily="2" charset="0"/>
              </a:rPr>
              <a:t>Attività di analisi</a:t>
            </a:r>
            <a:endParaRPr lang="it-IT" sz="2100" dirty="0">
              <a:latin typeface="CHAWP" panose="02000506050000020004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39552" y="1294161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1600" dirty="0" smtClean="0"/>
              <a:t>Misura della distribuzione angolare (zenitale):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Dati da diversi telescopi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Ciascuna scuola produrrà:</a:t>
            </a:r>
          </a:p>
          <a:p>
            <a:pPr marL="1200150" lvl="2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Una pagina A4 per presentare i risultati</a:t>
            </a:r>
          </a:p>
          <a:p>
            <a:pPr marL="1200150" lvl="2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Una pagina A4 per presentare la scuola (da preparare prima?)</a:t>
            </a:r>
          </a:p>
          <a:p>
            <a:pPr lvl="2">
              <a:lnSpc>
                <a:spcPct val="120000"/>
              </a:lnSpc>
            </a:pPr>
            <a:endParaRPr lang="it-IT" sz="1600" dirty="0" smtClean="0"/>
          </a:p>
          <a:p>
            <a:pPr marL="0" lvl="2">
              <a:lnSpc>
                <a:spcPct val="120000"/>
              </a:lnSpc>
            </a:pPr>
            <a:r>
              <a:rPr lang="it-IT" sz="1600" dirty="0" smtClean="0"/>
              <a:t>Prerequisiti necessari per l’analisi:</a:t>
            </a:r>
          </a:p>
          <a:p>
            <a:pPr marL="742950" lvl="3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Nozioni di fisica dei raggi cosmici</a:t>
            </a:r>
          </a:p>
          <a:p>
            <a:pPr marL="742950" lvl="3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Conoscenza del progetto EEE (per descrivere l’apparato di misura)</a:t>
            </a:r>
          </a:p>
          <a:p>
            <a:pPr marL="742950" lvl="3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Concetto di istogramma, distribuzione angolare ed accettanza</a:t>
            </a:r>
          </a:p>
          <a:p>
            <a:pPr marL="742950" lvl="3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Utilizzo di Excel</a:t>
            </a:r>
          </a:p>
          <a:p>
            <a:pPr marL="457200" lvl="3">
              <a:lnSpc>
                <a:spcPct val="120000"/>
              </a:lnSpc>
            </a:pPr>
            <a:endParaRPr lang="it-IT" sz="1600" dirty="0" smtClean="0"/>
          </a:p>
          <a:p>
            <a:pPr marL="0" lvl="2">
              <a:lnSpc>
                <a:spcPct val="120000"/>
              </a:lnSpc>
            </a:pPr>
            <a:r>
              <a:rPr lang="it-IT" sz="1600" dirty="0" smtClean="0"/>
              <a:t>Strumenti necessari </a:t>
            </a:r>
            <a:r>
              <a:rPr lang="it-IT" sz="1600" dirty="0"/>
              <a:t>per l’analisi:</a:t>
            </a:r>
          </a:p>
          <a:p>
            <a:pPr marL="742950" lvl="3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Videoproiettore e sistema di connessione per videoconferenza</a:t>
            </a:r>
            <a:endParaRPr lang="it-IT" sz="1600" dirty="0"/>
          </a:p>
          <a:p>
            <a:pPr marL="742950" lvl="3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it-IT" sz="1600" dirty="0" smtClean="0"/>
              <a:t>PC per l’analisi</a:t>
            </a:r>
          </a:p>
        </p:txBody>
      </p:sp>
      <p:sp>
        <p:nvSpPr>
          <p:cNvPr id="7" name="AutoShape 2" descr="https://imap.ct.infn.it/service/home/~/?auth=co&amp;loc=it&amp;id=63913&amp;part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Parentesi graffa chiusa 1"/>
          <p:cNvSpPr/>
          <p:nvPr/>
        </p:nvSpPr>
        <p:spPr>
          <a:xfrm>
            <a:off x="6804248" y="3356992"/>
            <a:ext cx="288032" cy="93610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164289" y="3228878"/>
            <a:ext cx="197971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1600" dirty="0" smtClean="0"/>
              <a:t>Lezione/i antecedenti l’attività di analisi</a:t>
            </a:r>
          </a:p>
          <a:p>
            <a:pPr>
              <a:lnSpc>
                <a:spcPct val="120000"/>
              </a:lnSpc>
            </a:pPr>
            <a:r>
              <a:rPr lang="it-IT" sz="1200" dirty="0" smtClean="0">
                <a:sym typeface="Symbol"/>
              </a:rPr>
              <a:t> da definire nelle prossime settimane</a:t>
            </a:r>
            <a:endParaRPr lang="it-IT" sz="1200" dirty="0" smtClean="0"/>
          </a:p>
          <a:p>
            <a:pPr lvl="1">
              <a:lnSpc>
                <a:spcPct val="120000"/>
              </a:lnSpc>
            </a:pPr>
            <a:endParaRPr lang="it-IT" sz="1600" dirty="0" smtClean="0"/>
          </a:p>
        </p:txBody>
      </p:sp>
    </p:spTree>
    <p:extLst>
      <p:ext uri="{BB962C8B-B14F-4D97-AF65-F5344CB8AC3E}">
        <p14:creationId xmlns:p14="http://schemas.microsoft.com/office/powerpoint/2010/main" val="42466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056784" cy="720080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sz="2100" dirty="0" smtClean="0">
                <a:solidFill>
                  <a:srgbClr val="FF0000"/>
                </a:solidFill>
                <a:latin typeface="CHAWP" panose="02000506050000020004" pitchFamily="2" charset="0"/>
              </a:rPr>
              <a:t>Attività di analisi</a:t>
            </a:r>
            <a:endParaRPr lang="it-IT" sz="2100" dirty="0">
              <a:latin typeface="CHAWP" panose="02000506050000020004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39552" y="1124744"/>
            <a:ext cx="813690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it-IT" sz="1600" dirty="0" smtClean="0"/>
              <a:t>Dati scaricabili  dalla nuova interfaccia grafica di Francesco e Carmelo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Limitare la scelta a pochi telescopi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1600" dirty="0" smtClean="0"/>
              <a:t>Verificare sulla pagina del monitor la qualità dei dati selezionati (connessione internet?)</a:t>
            </a:r>
          </a:p>
          <a:p>
            <a:pPr>
              <a:lnSpc>
                <a:spcPct val="120000"/>
              </a:lnSpc>
            </a:pPr>
            <a:endParaRPr lang="it-IT" sz="1600" dirty="0" smtClean="0"/>
          </a:p>
        </p:txBody>
      </p:sp>
      <p:sp>
        <p:nvSpPr>
          <p:cNvPr id="7" name="AutoShape 2" descr="https://imap.ct.infn.it/service/home/~/?auth=co&amp;loc=it&amp;id=63913&amp;part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140022" y="2240623"/>
            <a:ext cx="8680450" cy="3492633"/>
            <a:chOff x="-796082" y="2060848"/>
            <a:chExt cx="8680450" cy="349263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494" y="2060848"/>
              <a:ext cx="6088874" cy="3457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e 1"/>
            <p:cNvSpPr/>
            <p:nvPr/>
          </p:nvSpPr>
          <p:spPr>
            <a:xfrm>
              <a:off x="1635576" y="4197234"/>
              <a:ext cx="936103" cy="2631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107504" y="4149080"/>
              <a:ext cx="15526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In gradi o radianti?</a:t>
              </a:r>
              <a:endParaRPr lang="it-IT" sz="1400" dirty="0"/>
            </a:p>
          </p:txBody>
        </p:sp>
        <p:sp>
          <p:nvSpPr>
            <p:cNvPr id="9" name="Ovale 8"/>
            <p:cNvSpPr/>
            <p:nvPr/>
          </p:nvSpPr>
          <p:spPr>
            <a:xfrm>
              <a:off x="1660173" y="3269081"/>
              <a:ext cx="936103" cy="5045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92816" y="3265820"/>
              <a:ext cx="1530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1 giorno di acquisizione</a:t>
              </a:r>
              <a:endParaRPr lang="it-IT" sz="1400" dirty="0"/>
            </a:p>
          </p:txBody>
        </p:sp>
        <p:sp>
          <p:nvSpPr>
            <p:cNvPr id="12" name="Ovale 11"/>
            <p:cNvSpPr/>
            <p:nvPr/>
          </p:nvSpPr>
          <p:spPr>
            <a:xfrm>
              <a:off x="1656956" y="2897744"/>
              <a:ext cx="936103" cy="1712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190910" y="2829463"/>
              <a:ext cx="572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CSV</a:t>
              </a:r>
              <a:endParaRPr lang="it-IT" sz="1400" dirty="0"/>
            </a:p>
          </p:txBody>
        </p:sp>
        <p:sp>
          <p:nvSpPr>
            <p:cNvPr id="14" name="Ovale 13"/>
            <p:cNvSpPr/>
            <p:nvPr/>
          </p:nvSpPr>
          <p:spPr>
            <a:xfrm>
              <a:off x="1660173" y="5255072"/>
              <a:ext cx="936103" cy="2631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-796082" y="5245704"/>
              <a:ext cx="2703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Taglio su Chi2, selezione in </a:t>
              </a:r>
              <a:r>
                <a:rPr lang="it-IT" sz="1400" dirty="0" err="1" smtClean="0"/>
                <a:t>phi</a:t>
              </a:r>
              <a:endParaRPr lang="it-I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81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7" t="16230" r="22597" b="6831"/>
          <a:stretch/>
        </p:blipFill>
        <p:spPr bwMode="auto">
          <a:xfrm>
            <a:off x="5801025" y="2128944"/>
            <a:ext cx="2727681" cy="239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056784" cy="720080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sz="2100" dirty="0" smtClean="0">
                <a:solidFill>
                  <a:srgbClr val="FF0000"/>
                </a:solidFill>
                <a:latin typeface="CHAWP" panose="02000506050000020004" pitchFamily="2" charset="0"/>
              </a:rPr>
              <a:t>Attività di analisi</a:t>
            </a:r>
            <a:endParaRPr lang="it-IT" sz="2100" dirty="0">
              <a:latin typeface="CHAWP" panose="02000506050000020004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39552" y="1268760"/>
            <a:ext cx="4104456" cy="296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 startAt="2"/>
            </a:pPr>
            <a:r>
              <a:rPr lang="it-IT" sz="1600" dirty="0" smtClean="0"/>
              <a:t>Scaricare un </a:t>
            </a:r>
            <a:r>
              <a:rPr lang="it-IT" sz="1600" dirty="0" err="1" smtClean="0"/>
              <a:t>template</a:t>
            </a:r>
            <a:r>
              <a:rPr lang="it-IT" sz="1600" dirty="0" smtClean="0"/>
              <a:t> </a:t>
            </a:r>
            <a:r>
              <a:rPr lang="it-IT" sz="1600" dirty="0" err="1" smtClean="0"/>
              <a:t>excel</a:t>
            </a:r>
            <a:r>
              <a:rPr lang="it-IT" sz="1600" dirty="0" smtClean="0"/>
              <a:t> per l’analisi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2"/>
            </a:pPr>
            <a:r>
              <a:rPr lang="it-IT" sz="1600" dirty="0" smtClean="0"/>
              <a:t>Copiare i dati scaricati nel foglio DATI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4"/>
            </a:pPr>
            <a:r>
              <a:rPr lang="it-IT" sz="1600" dirty="0">
                <a:sym typeface="Symbol"/>
              </a:rPr>
              <a:t>Realizzare gli istogrammi di distribuzione angolare in theta</a:t>
            </a:r>
          </a:p>
          <a:p>
            <a:pPr lvl="1">
              <a:lnSpc>
                <a:spcPct val="120000"/>
              </a:lnSpc>
            </a:pPr>
            <a:r>
              <a:rPr lang="it-IT" sz="1600" dirty="0" smtClean="0">
                <a:sym typeface="Symbol"/>
              </a:rPr>
              <a:t> Verificare </a:t>
            </a:r>
            <a:r>
              <a:rPr lang="it-IT" sz="1600" dirty="0">
                <a:sym typeface="Symbol"/>
              </a:rPr>
              <a:t>che sia installato il componente aggiuntivo ‘Strumenti di </a:t>
            </a:r>
            <a:r>
              <a:rPr lang="it-IT" sz="1600" dirty="0" smtClean="0">
                <a:sym typeface="Symbol"/>
              </a:rPr>
              <a:t>analisi’</a:t>
            </a:r>
            <a:endParaRPr lang="it-IT" sz="1600" dirty="0" smtClean="0"/>
          </a:p>
          <a:p>
            <a:r>
              <a:rPr lang="it-IT" sz="1400" dirty="0" smtClean="0"/>
              <a:t>	</a:t>
            </a:r>
            <a:endParaRPr lang="it-IT" sz="1600" dirty="0" smtClean="0">
              <a:sym typeface="Symbol"/>
            </a:endParaRPr>
          </a:p>
          <a:p>
            <a:pPr lvl="1">
              <a:lnSpc>
                <a:spcPct val="120000"/>
              </a:lnSpc>
            </a:pPr>
            <a:endParaRPr lang="it-IT" sz="1600" dirty="0" smtClean="0"/>
          </a:p>
          <a:p>
            <a:pPr marL="342900" indent="-342900">
              <a:lnSpc>
                <a:spcPct val="120000"/>
              </a:lnSpc>
              <a:buFont typeface="+mj-lt"/>
              <a:buAutoNum type="arabicPeriod" startAt="2"/>
            </a:pPr>
            <a:endParaRPr lang="it-IT" sz="1600" dirty="0" smtClean="0"/>
          </a:p>
        </p:txBody>
      </p:sp>
      <p:sp>
        <p:nvSpPr>
          <p:cNvPr id="7" name="AutoShape 2" descr="https://imap.ct.infn.it/service/home/~/?auth=co&amp;loc=it&amp;id=63913&amp;part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8" name="Gruppo 17"/>
          <p:cNvGrpSpPr/>
          <p:nvPr/>
        </p:nvGrpSpPr>
        <p:grpSpPr>
          <a:xfrm>
            <a:off x="5535672" y="1954902"/>
            <a:ext cx="2063588" cy="713058"/>
            <a:chOff x="6249592" y="2132759"/>
            <a:chExt cx="2063588" cy="713058"/>
          </a:xfrm>
        </p:grpSpPr>
        <p:sp>
          <p:nvSpPr>
            <p:cNvPr id="19" name="Triangolo isoscele 18"/>
            <p:cNvSpPr/>
            <p:nvPr/>
          </p:nvSpPr>
          <p:spPr>
            <a:xfrm rot="7560000">
              <a:off x="7226862" y="1759500"/>
              <a:ext cx="109047" cy="2063588"/>
            </a:xfrm>
            <a:prstGeom prst="triangle">
              <a:avLst/>
            </a:prstGeom>
            <a:solidFill>
              <a:srgbClr val="4F81BD">
                <a:alpha val="7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6384451" y="2132759"/>
              <a:ext cx="108000" cy="108000"/>
            </a:xfrm>
            <a:prstGeom prst="ellipse">
              <a:avLst/>
            </a:prstGeom>
            <a:ln w="9525"/>
            <a:scene3d>
              <a:camera prst="isometricLeftDown">
                <a:rot lat="0" lon="2700000" rev="203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Arco 8"/>
          <p:cNvSpPr/>
          <p:nvPr/>
        </p:nvSpPr>
        <p:spPr>
          <a:xfrm rot="10800000" flipV="1">
            <a:off x="5148065" y="2006490"/>
            <a:ext cx="1085008" cy="1934589"/>
          </a:xfrm>
          <a:prstGeom prst="arc">
            <a:avLst/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5219125" y="1681937"/>
            <a:ext cx="105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[177.5; 182.2]</a:t>
            </a:r>
          </a:p>
        </p:txBody>
      </p:sp>
      <p:sp>
        <p:nvSpPr>
          <p:cNvPr id="30" name="Rettangolo 29"/>
          <p:cNvSpPr/>
          <p:nvPr/>
        </p:nvSpPr>
        <p:spPr>
          <a:xfrm rot="17799150">
            <a:off x="4977653" y="216352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ym typeface="Symbol"/>
              </a:rPr>
              <a:t></a:t>
            </a:r>
            <a:endParaRPr lang="it-IT" sz="1200" dirty="0"/>
          </a:p>
        </p:txBody>
      </p:sp>
      <p:sp>
        <p:nvSpPr>
          <p:cNvPr id="31" name="Arco 30"/>
          <p:cNvSpPr/>
          <p:nvPr/>
        </p:nvSpPr>
        <p:spPr>
          <a:xfrm rot="5400000" flipV="1">
            <a:off x="6540033" y="846533"/>
            <a:ext cx="1296144" cy="3243950"/>
          </a:xfrm>
          <a:prstGeom prst="arc">
            <a:avLst>
              <a:gd name="adj1" fmla="val 16200000"/>
              <a:gd name="adj2" fmla="val 14469751"/>
            </a:avLst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8671260" y="2717013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ym typeface="Symbol"/>
              </a:rPr>
              <a:t></a:t>
            </a:r>
            <a:endParaRPr lang="it-IT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/>
        </p:blipFill>
        <p:spPr bwMode="auto">
          <a:xfrm>
            <a:off x="567341" y="3501008"/>
            <a:ext cx="4397571" cy="235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4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056784" cy="720080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it-IT" sz="2100" dirty="0" smtClean="0">
                <a:solidFill>
                  <a:srgbClr val="FF0000"/>
                </a:solidFill>
                <a:latin typeface="CHAWP" panose="02000506050000020004" pitchFamily="2" charset="0"/>
              </a:rPr>
              <a:t>Attività di analisi</a:t>
            </a:r>
            <a:endParaRPr lang="it-IT" sz="2100" dirty="0">
              <a:latin typeface="CHAWP" panose="02000506050000020004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39552" y="1357605"/>
            <a:ext cx="7992888" cy="125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it-IT" sz="1600" dirty="0">
              <a:sym typeface="Symbol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 startAt="4"/>
            </a:pPr>
            <a:endParaRPr lang="it-IT" sz="1600" dirty="0" smtClean="0">
              <a:sym typeface="Symbol"/>
            </a:endParaRPr>
          </a:p>
          <a:p>
            <a:pPr lvl="1">
              <a:lnSpc>
                <a:spcPct val="120000"/>
              </a:lnSpc>
            </a:pPr>
            <a:endParaRPr lang="it-IT" sz="1600" dirty="0" smtClean="0"/>
          </a:p>
          <a:p>
            <a:pPr marL="342900" indent="-342900">
              <a:lnSpc>
                <a:spcPct val="120000"/>
              </a:lnSpc>
              <a:buFont typeface="+mj-lt"/>
              <a:buAutoNum type="arabicPeriod" startAt="4"/>
            </a:pPr>
            <a:endParaRPr lang="it-IT" sz="1600" dirty="0" smtClean="0"/>
          </a:p>
        </p:txBody>
      </p:sp>
      <p:sp>
        <p:nvSpPr>
          <p:cNvPr id="7" name="AutoShape 2" descr="https://imap.ct.infn.it/service/home/~/?auth=co&amp;loc=it&amp;id=63913&amp;part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51520" y="1484784"/>
            <a:ext cx="22322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it-IT" sz="1400" dirty="0" smtClean="0"/>
              <a:t>Riportare i dati ottenuti nella scheda ‘CORREZIONE PER ACCETTANZA’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it-IT" sz="1400" dirty="0" smtClean="0"/>
              <a:t>Scaricare il file dell’accettanza relativo al telescopio in analisi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it-IT" sz="1400" dirty="0" smtClean="0"/>
              <a:t>Correggere per l’accettanza</a:t>
            </a:r>
            <a:r>
              <a:rPr lang="it-IT" sz="1400" dirty="0" smtClean="0"/>
              <a:t>	</a:t>
            </a:r>
            <a:endParaRPr lang="it-IT" sz="1400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it-IT" sz="1400" dirty="0" smtClean="0">
                <a:sym typeface="Symbol"/>
              </a:rPr>
              <a:t>Fare un grafico della distribuzione corretta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it-IT" sz="1400" dirty="0" smtClean="0">
                <a:sym typeface="Symbol"/>
              </a:rPr>
              <a:t>Confronto con la distribuzione attesa</a:t>
            </a:r>
          </a:p>
          <a:p>
            <a:pPr marL="342900" indent="-342900">
              <a:buFont typeface="+mj-lt"/>
              <a:buAutoNum type="arabicPeriod" startAt="5"/>
            </a:pPr>
            <a:endParaRPr lang="it-IT" sz="1400" dirty="0">
              <a:sym typeface="Symbol"/>
            </a:endParaRPr>
          </a:p>
          <a:p>
            <a:r>
              <a:rPr lang="it-IT" sz="1400" dirty="0" smtClean="0">
                <a:sym typeface="Symbol"/>
              </a:rPr>
              <a:t>WORK IN PROGRESS</a:t>
            </a:r>
            <a:r>
              <a:rPr lang="it-IT" sz="1400" dirty="0" smtClean="0">
                <a:sym typeface="Symbol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it-IT" sz="1400" dirty="0" smtClean="0">
                <a:sym typeface="Symbol"/>
              </a:rPr>
              <a:t>Come mostrare l’accordo con la distribuzione teorica?</a:t>
            </a:r>
          </a:p>
          <a:p>
            <a:pPr marL="285750" indent="-285750">
              <a:buFontTx/>
              <a:buChar char="-"/>
            </a:pPr>
            <a:r>
              <a:rPr lang="it-IT" sz="1400" dirty="0" smtClean="0">
                <a:sym typeface="Symbol"/>
              </a:rPr>
              <a:t>Come giustificare l’accordo fino a 20°?</a:t>
            </a:r>
            <a:endParaRPr lang="it-IT" sz="1400" dirty="0" smtClean="0">
              <a:sym typeface="Symbo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764275"/>
            <a:ext cx="64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8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379</Words>
  <Application>Microsoft Office PowerPoint</Application>
  <PresentationFormat>Presentazione su schermo (4:3)</PresentationFormat>
  <Paragraphs>119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International  Cosmic Day aspetti organizzativi</vt:lpstr>
      <vt:lpstr>FASE I: individuazione sedi coinvolte </vt:lpstr>
      <vt:lpstr>FASE II: avviso alle scuole </vt:lpstr>
      <vt:lpstr>Attività di analisi</vt:lpstr>
      <vt:lpstr>Attività di analisi</vt:lpstr>
      <vt:lpstr>Attività di analisi</vt:lpstr>
      <vt:lpstr>Attività di analisi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Cosmic Day Partecipazione del Progetto EEE</dc:title>
  <dc:creator>Paola</dc:creator>
  <cp:lastModifiedBy>Paola</cp:lastModifiedBy>
  <cp:revision>48</cp:revision>
  <dcterms:created xsi:type="dcterms:W3CDTF">2017-07-12T11:06:54Z</dcterms:created>
  <dcterms:modified xsi:type="dcterms:W3CDTF">2017-09-20T10:11:11Z</dcterms:modified>
</cp:coreProperties>
</file>