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173" autoAdjust="0"/>
    <p:restoredTop sz="98641" autoAdjust="0"/>
  </p:normalViewPr>
  <p:slideViewPr>
    <p:cSldViewPr snapToGrid="0">
      <p:cViewPr varScale="1">
        <p:scale>
          <a:sx n="89" d="100"/>
          <a:sy n="89" d="100"/>
        </p:scale>
        <p:origin x="-1792" y="-8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30B28-BECC-F446-9085-CCEE189A5491}" type="datetimeFigureOut">
              <a:rPr lang="en-US" smtClean="0"/>
              <a:t>12/09/17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4DF9B-58B0-E14C-8F7A-B0747883F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49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D9AB7-261C-4E98-979B-37130BB09AB2}" type="datetimeFigureOut">
              <a:rPr lang="it-IT" smtClean="0"/>
              <a:t>12/09/17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6D51-4791-4190-941E-01452862E9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659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6D51-4791-4190-941E-01452862E9C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54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Picture 69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E39C8ADB-8EFF-483F-9B5F-31124681A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2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5125" y="4283816"/>
            <a:ext cx="9160313" cy="1931917"/>
          </a:xfrm>
        </p:spPr>
        <p:txBody>
          <a:bodyPr/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E. </a:t>
            </a:r>
            <a:r>
              <a:rPr lang="it-IT" dirty="0" err="1" smtClean="0">
                <a:solidFill>
                  <a:schemeClr val="tx1"/>
                </a:solidFill>
              </a:rPr>
              <a:t>Bossini</a:t>
            </a:r>
            <a:r>
              <a:rPr lang="it-IT" dirty="0" smtClean="0">
                <a:solidFill>
                  <a:schemeClr val="tx1"/>
                </a:solidFill>
              </a:rPr>
              <a:t>, C. Cicalò, </a:t>
            </a:r>
            <a:r>
              <a:rPr lang="it-IT" u="sng" dirty="0">
                <a:solidFill>
                  <a:schemeClr val="tx1"/>
                </a:solidFill>
              </a:rPr>
              <a:t>D. De </a:t>
            </a:r>
            <a:r>
              <a:rPr lang="it-IT" u="sng" dirty="0" smtClean="0">
                <a:solidFill>
                  <a:schemeClr val="tx1"/>
                </a:solidFill>
              </a:rPr>
              <a:t>Gruttola</a:t>
            </a:r>
            <a:r>
              <a:rPr lang="it-IT" dirty="0" smtClean="0">
                <a:solidFill>
                  <a:schemeClr val="tx1"/>
                </a:solidFill>
              </a:rPr>
              <a:t>, I. </a:t>
            </a:r>
            <a:r>
              <a:rPr lang="it-IT" dirty="0" err="1" smtClean="0">
                <a:solidFill>
                  <a:schemeClr val="tx1"/>
                </a:solidFill>
              </a:rPr>
              <a:t>Gnesi</a:t>
            </a:r>
            <a:r>
              <a:rPr lang="it-IT" dirty="0" smtClean="0">
                <a:solidFill>
                  <a:schemeClr val="tx1"/>
                </a:solidFill>
              </a:rPr>
              <a:t>, M. Garbini, S. </a:t>
            </a:r>
            <a:r>
              <a:rPr lang="it-IT" dirty="0" err="1" smtClean="0">
                <a:solidFill>
                  <a:schemeClr val="tx1"/>
                </a:solidFill>
              </a:rPr>
              <a:t>Grazzi</a:t>
            </a:r>
            <a:r>
              <a:rPr lang="it-IT" dirty="0" smtClean="0">
                <a:solidFill>
                  <a:schemeClr val="tx1"/>
                </a:solidFill>
              </a:rPr>
              <a:t>, M.P. </a:t>
            </a:r>
            <a:r>
              <a:rPr lang="it-IT" dirty="0" err="1" smtClean="0">
                <a:solidFill>
                  <a:schemeClr val="tx1"/>
                </a:solidFill>
              </a:rPr>
              <a:t>Panetta</a:t>
            </a:r>
            <a:r>
              <a:rPr lang="it-IT" dirty="0" smtClean="0">
                <a:solidFill>
                  <a:schemeClr val="tx1"/>
                </a:solidFill>
              </a:rPr>
              <a:t>, C. Ripoli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909" y="6176927"/>
            <a:ext cx="2695043" cy="7272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5" name="Picture 14" descr="Schermata 2016-05-26 alle 13.3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92369"/>
            <a:ext cx="1317008" cy="1558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itolo 1"/>
          <p:cNvSpPr txBox="1">
            <a:spLocks/>
          </p:cNvSpPr>
          <p:nvPr/>
        </p:nvSpPr>
        <p:spPr>
          <a:xfrm>
            <a:off x="756047" y="2348400"/>
            <a:ext cx="8568531" cy="162043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Plots for the performance paper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975" y="6215730"/>
            <a:ext cx="1384035" cy="653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470" y="6221837"/>
            <a:ext cx="1156911" cy="6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5906"/>
            <a:ext cx="10330322" cy="101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8000"/>
                </a:solidFill>
              </a:rPr>
              <a:t>efficiency</a:t>
            </a:r>
            <a:r>
              <a:rPr lang="it-IT" sz="2200" dirty="0" smtClean="0">
                <a:solidFill>
                  <a:srgbClr val="008000"/>
                </a:solidFill>
              </a:rPr>
              <a:t> vs HV </a:t>
            </a:r>
            <a:r>
              <a:rPr lang="it-IT" sz="2200" dirty="0" smtClean="0">
                <a:solidFill>
                  <a:srgbClr val="000000"/>
                </a:solidFill>
              </a:rPr>
              <a:t>of the middle </a:t>
            </a:r>
            <a:r>
              <a:rPr lang="it-IT" sz="2200" dirty="0" err="1" smtClean="0">
                <a:solidFill>
                  <a:srgbClr val="000000"/>
                </a:solidFill>
              </a:rPr>
              <a:t>chamber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smtClean="0"/>
              <a:t>from 9 </a:t>
            </a:r>
            <a:r>
              <a:rPr lang="it-IT" sz="2200" dirty="0" err="1" smtClean="0"/>
              <a:t>telescopes</a:t>
            </a:r>
            <a:endParaRPr lang="it-IT" sz="220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/>
              <a:t>o</a:t>
            </a:r>
            <a:r>
              <a:rPr lang="it-IT" sz="2200" dirty="0" err="1" smtClean="0"/>
              <a:t>uter</a:t>
            </a:r>
            <a:r>
              <a:rPr lang="it-IT" sz="2200" dirty="0" smtClean="0"/>
              <a:t> </a:t>
            </a:r>
            <a:r>
              <a:rPr lang="it-IT" sz="2200" dirty="0" err="1" smtClean="0"/>
              <a:t>chambers</a:t>
            </a:r>
            <a:r>
              <a:rPr lang="it-IT" sz="2200" dirty="0" smtClean="0"/>
              <a:t> </a:t>
            </a:r>
            <a:r>
              <a:rPr lang="it-IT" sz="2200" dirty="0" err="1" smtClean="0"/>
              <a:t>used</a:t>
            </a:r>
            <a:r>
              <a:rPr lang="it-IT" sz="2200" dirty="0" smtClean="0"/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trigger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2010" y="-105250"/>
            <a:ext cx="2370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Efficiency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10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" name="Picture 1" descr="efficiency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85" y="2012108"/>
            <a:ext cx="7597250" cy="4909314"/>
          </a:xfrm>
          <a:prstGeom prst="rect">
            <a:avLst/>
          </a:prstGeom>
        </p:spPr>
      </p:pic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2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5906"/>
            <a:ext cx="10330322" cy="1965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0000"/>
                </a:solidFill>
              </a:rPr>
              <a:t>distribution</a:t>
            </a:r>
            <a:r>
              <a:rPr lang="it-IT" sz="2200" dirty="0" smtClean="0">
                <a:solidFill>
                  <a:srgbClr val="000000"/>
                </a:solidFill>
              </a:rPr>
              <a:t> of </a:t>
            </a:r>
            <a:r>
              <a:rPr lang="it-IT" sz="2200" dirty="0" smtClean="0">
                <a:solidFill>
                  <a:srgbClr val="008000"/>
                </a:solidFill>
              </a:rPr>
              <a:t>maximum </a:t>
            </a:r>
            <a:r>
              <a:rPr lang="it-IT" sz="2200" dirty="0" err="1" smtClean="0">
                <a:solidFill>
                  <a:srgbClr val="008000"/>
                </a:solidFill>
              </a:rPr>
              <a:t>value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from 33 </a:t>
            </a:r>
            <a:r>
              <a:rPr lang="it-IT" sz="2200" dirty="0" err="1" smtClean="0">
                <a:solidFill>
                  <a:srgbClr val="000000"/>
                </a:solidFill>
              </a:rPr>
              <a:t>telescopes</a:t>
            </a:r>
            <a:endParaRPr lang="it-IT" sz="22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0000"/>
                </a:solidFill>
              </a:rPr>
              <a:t>need</a:t>
            </a:r>
            <a:r>
              <a:rPr lang="it-IT" sz="2200" dirty="0" smtClean="0">
                <a:solidFill>
                  <a:srgbClr val="000000"/>
                </a:solidFill>
              </a:rPr>
              <a:t> to </a:t>
            </a:r>
            <a:r>
              <a:rPr lang="it-IT" sz="2200" dirty="0" err="1" smtClean="0">
                <a:solidFill>
                  <a:srgbClr val="000000"/>
                </a:solidFill>
              </a:rPr>
              <a:t>chose</a:t>
            </a:r>
            <a:r>
              <a:rPr lang="it-IT" sz="2200" dirty="0" smtClean="0">
                <a:solidFill>
                  <a:srgbClr val="000000"/>
                </a:solidFill>
              </a:rPr>
              <a:t> plot </a:t>
            </a:r>
            <a:r>
              <a:rPr lang="it-IT" sz="2200" dirty="0" err="1" smtClean="0">
                <a:solidFill>
                  <a:srgbClr val="000000"/>
                </a:solidFill>
              </a:rPr>
              <a:t>w</a:t>
            </a:r>
            <a:r>
              <a:rPr lang="it-IT" sz="2200" dirty="0" smtClean="0">
                <a:solidFill>
                  <a:srgbClr val="000000"/>
                </a:solidFill>
              </a:rPr>
              <a:t>/o </a:t>
            </a:r>
            <a:r>
              <a:rPr lang="it-IT" sz="2200" dirty="0" err="1" smtClean="0">
                <a:solidFill>
                  <a:srgbClr val="000000"/>
                </a:solidFill>
              </a:rPr>
              <a:t>fit</a:t>
            </a:r>
            <a:endParaRPr lang="it-IT" sz="22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0000"/>
                </a:solidFill>
              </a:rPr>
              <a:t>gaussian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distribution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only</a:t>
            </a:r>
            <a:r>
              <a:rPr lang="it-IT" sz="2200" dirty="0" smtClean="0">
                <a:solidFill>
                  <a:srgbClr val="000000"/>
                </a:solidFill>
              </a:rPr>
              <a:t> with </a:t>
            </a:r>
            <a:r>
              <a:rPr lang="it-IT" sz="2200" dirty="0">
                <a:solidFill>
                  <a:srgbClr val="000000"/>
                </a:solidFill>
              </a:rPr>
              <a:t>a </a:t>
            </a:r>
            <a:r>
              <a:rPr lang="it-IT" sz="2200" dirty="0" err="1">
                <a:solidFill>
                  <a:srgbClr val="000000"/>
                </a:solidFill>
              </a:rPr>
              <a:t>specific</a:t>
            </a:r>
            <a:r>
              <a:rPr lang="it-IT" sz="2200" dirty="0">
                <a:solidFill>
                  <a:srgbClr val="000000"/>
                </a:solidFill>
              </a:rPr>
              <a:t> bin</a:t>
            </a:r>
            <a:endParaRPr lang="it-IT" sz="22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2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462010" y="-105250"/>
            <a:ext cx="2370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Efficiency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11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" name="Picture 2" descr="global_e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8" y="2811243"/>
            <a:ext cx="4670520" cy="3253621"/>
          </a:xfrm>
          <a:prstGeom prst="rect">
            <a:avLst/>
          </a:prstGeom>
        </p:spPr>
      </p:pic>
      <p:pic>
        <p:nvPicPr>
          <p:cNvPr id="4" name="Picture 3" descr="global_eff_noF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23" y="2811243"/>
            <a:ext cx="4349789" cy="3239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75699" y="2610524"/>
            <a:ext cx="209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8000"/>
                </a:solidFill>
              </a:rPr>
              <a:t>our</a:t>
            </a:r>
            <a:r>
              <a:rPr lang="it-IT" dirty="0" smtClean="0">
                <a:solidFill>
                  <a:srgbClr val="008000"/>
                </a:solidFill>
              </a:rPr>
              <a:t> </a:t>
            </a:r>
            <a:r>
              <a:rPr lang="it-IT" dirty="0" err="1" smtClean="0">
                <a:solidFill>
                  <a:srgbClr val="008000"/>
                </a:solidFill>
              </a:rPr>
              <a:t>favored</a:t>
            </a:r>
            <a:r>
              <a:rPr lang="it-IT" dirty="0" smtClean="0">
                <a:solidFill>
                  <a:srgbClr val="008000"/>
                </a:solidFill>
              </a:rPr>
              <a:t> option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4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62010" y="-105250"/>
            <a:ext cx="2370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Efficiency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12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" name="Picture 1" descr="ef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65" y="2697235"/>
            <a:ext cx="3745539" cy="2269329"/>
          </a:xfrm>
          <a:prstGeom prst="rect">
            <a:avLst/>
          </a:prstGeom>
        </p:spPr>
      </p:pic>
      <p:pic>
        <p:nvPicPr>
          <p:cNvPr id="6" name="Picture 5" descr="eff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37" y="2709133"/>
            <a:ext cx="3800838" cy="2177179"/>
          </a:xfrm>
          <a:prstGeom prst="rect">
            <a:avLst/>
          </a:prstGeom>
        </p:spPr>
      </p:pic>
      <p:pic>
        <p:nvPicPr>
          <p:cNvPr id="12" name="Picture 11" descr="eff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8"/>
          <a:stretch/>
        </p:blipFill>
        <p:spPr>
          <a:xfrm>
            <a:off x="3078875" y="5050732"/>
            <a:ext cx="3697015" cy="20582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05906"/>
            <a:ext cx="10330322" cy="2439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8000"/>
                </a:solidFill>
              </a:rPr>
              <a:t>efficiency</a:t>
            </a:r>
            <a:r>
              <a:rPr lang="it-IT" sz="2200" dirty="0" smtClean="0">
                <a:solidFill>
                  <a:srgbClr val="008000"/>
                </a:solidFill>
              </a:rPr>
              <a:t> vs HV </a:t>
            </a:r>
            <a:r>
              <a:rPr lang="it-IT" sz="2200" dirty="0" smtClean="0">
                <a:solidFill>
                  <a:srgbClr val="000000"/>
                </a:solidFill>
              </a:rPr>
              <a:t>of the </a:t>
            </a:r>
            <a:r>
              <a:rPr lang="it-IT" sz="2200" dirty="0" err="1" smtClean="0">
                <a:solidFill>
                  <a:srgbClr val="000000"/>
                </a:solidFill>
              </a:rPr>
              <a:t>one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chamber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smtClean="0"/>
              <a:t>of TORI-03</a:t>
            </a:r>
            <a:endParaRPr lang="it-IT" sz="220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>
                <a:solidFill>
                  <a:srgbClr val="008000"/>
                </a:solidFill>
              </a:rPr>
              <a:t>e</a:t>
            </a:r>
            <a:r>
              <a:rPr lang="it-IT" sz="2200" dirty="0" err="1" smtClean="0">
                <a:solidFill>
                  <a:srgbClr val="008000"/>
                </a:solidFill>
              </a:rPr>
              <a:t>xternal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smtClean="0"/>
              <a:t>trigger (2x2x25 cm</a:t>
            </a:r>
            <a:r>
              <a:rPr lang="it-IT" sz="2200" baseline="30000" dirty="0" smtClean="0"/>
              <a:t>3</a:t>
            </a:r>
            <a:r>
              <a:rPr lang="it-IT" sz="2200" dirty="0" smtClean="0"/>
              <a:t> </a:t>
            </a:r>
            <a:r>
              <a:rPr lang="it-IT" sz="2200" dirty="0" err="1" smtClean="0"/>
              <a:t>scintillators</a:t>
            </a:r>
            <a:r>
              <a:rPr lang="it-IT" sz="2200" dirty="0" smtClean="0"/>
              <a:t>)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/>
              <a:t>e</a:t>
            </a:r>
            <a:r>
              <a:rPr lang="it-IT" sz="2200" dirty="0" err="1" smtClean="0"/>
              <a:t>fficiency</a:t>
            </a:r>
            <a:r>
              <a:rPr lang="it-IT" sz="2200" dirty="0" smtClean="0"/>
              <a:t> (center and side of the </a:t>
            </a:r>
            <a:r>
              <a:rPr lang="it-IT" sz="2200" dirty="0" err="1" smtClean="0"/>
              <a:t>chamber</a:t>
            </a:r>
            <a:r>
              <a:rPr lang="it-IT" sz="2200" dirty="0" smtClean="0"/>
              <a:t>) and </a:t>
            </a:r>
            <a:r>
              <a:rPr lang="it-IT" sz="2200" dirty="0" smtClean="0">
                <a:solidFill>
                  <a:srgbClr val="008000"/>
                </a:solidFill>
              </a:rPr>
              <a:t>dark </a:t>
            </a:r>
            <a:r>
              <a:rPr lang="it-IT" sz="2200" dirty="0">
                <a:solidFill>
                  <a:srgbClr val="008000"/>
                </a:solidFill>
              </a:rPr>
              <a:t>rate </a:t>
            </a:r>
            <a:r>
              <a:rPr lang="it-IT" sz="2200" dirty="0" smtClean="0"/>
              <a:t>in </a:t>
            </a:r>
            <a:r>
              <a:rPr lang="it-IT" sz="2200" dirty="0"/>
              <a:t>the first </a:t>
            </a:r>
            <a:r>
              <a:rPr lang="it-IT" sz="2200" dirty="0" smtClean="0"/>
              <a:t>plot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/>
              <a:t>efficiency</a:t>
            </a:r>
            <a:r>
              <a:rPr lang="it-IT" sz="2200" dirty="0"/>
              <a:t> (center and side of the </a:t>
            </a:r>
            <a:r>
              <a:rPr lang="it-IT" sz="2200" dirty="0" err="1"/>
              <a:t>chamber</a:t>
            </a:r>
            <a:r>
              <a:rPr lang="it-IT" sz="2200" dirty="0"/>
              <a:t>) </a:t>
            </a:r>
            <a:r>
              <a:rPr lang="it-IT" sz="2200" dirty="0" smtClean="0"/>
              <a:t>and </a:t>
            </a:r>
            <a:r>
              <a:rPr lang="it-IT" sz="2200" dirty="0" err="1" smtClean="0">
                <a:solidFill>
                  <a:srgbClr val="008000"/>
                </a:solidFill>
              </a:rPr>
              <a:t>muon</a:t>
            </a:r>
            <a:r>
              <a:rPr lang="it-IT" sz="2200" dirty="0" smtClean="0">
                <a:solidFill>
                  <a:srgbClr val="008000"/>
                </a:solidFill>
              </a:rPr>
              <a:t> rate </a:t>
            </a:r>
            <a:r>
              <a:rPr lang="it-IT" sz="2200" dirty="0"/>
              <a:t>in the </a:t>
            </a:r>
            <a:r>
              <a:rPr lang="it-IT" sz="2200" dirty="0" err="1" smtClean="0"/>
              <a:t>second</a:t>
            </a:r>
            <a:r>
              <a:rPr lang="it-IT" sz="2200" dirty="0" smtClean="0"/>
              <a:t> plot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/>
              <a:t>efficiency</a:t>
            </a:r>
            <a:r>
              <a:rPr lang="it-IT" sz="2200" dirty="0"/>
              <a:t> (center and side of the </a:t>
            </a:r>
            <a:r>
              <a:rPr lang="it-IT" sz="2200" dirty="0" err="1"/>
              <a:t>chamber</a:t>
            </a:r>
            <a:r>
              <a:rPr lang="it-IT" sz="2200" dirty="0"/>
              <a:t>) </a:t>
            </a:r>
            <a:r>
              <a:rPr lang="it-IT" sz="2200" dirty="0" smtClean="0"/>
              <a:t>and </a:t>
            </a:r>
            <a:r>
              <a:rPr lang="it-IT" sz="2200" dirty="0" err="1" smtClean="0">
                <a:solidFill>
                  <a:srgbClr val="008000"/>
                </a:solidFill>
              </a:rPr>
              <a:t>S</a:t>
            </a:r>
            <a:r>
              <a:rPr lang="it-IT" sz="2200" dirty="0" smtClean="0">
                <a:solidFill>
                  <a:srgbClr val="008000"/>
                </a:solidFill>
              </a:rPr>
              <a:t>/B ratio </a:t>
            </a:r>
            <a:r>
              <a:rPr lang="it-IT" sz="2200" dirty="0" smtClean="0"/>
              <a:t>in </a:t>
            </a:r>
            <a:r>
              <a:rPr lang="it-IT" sz="2200" dirty="0"/>
              <a:t>the </a:t>
            </a:r>
            <a:r>
              <a:rPr lang="it-IT" sz="2200" dirty="0" err="1" smtClean="0"/>
              <a:t>third</a:t>
            </a:r>
            <a:r>
              <a:rPr lang="it-IT" sz="2200" dirty="0" smtClean="0"/>
              <a:t> plot</a:t>
            </a:r>
            <a:endParaRPr lang="it-IT" sz="2200" dirty="0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2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62010" y="-105250"/>
            <a:ext cx="219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05906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c</a:t>
            </a:r>
            <a:r>
              <a:rPr lang="it-IT" sz="2200" baseline="30000" dirty="0" smtClean="0">
                <a:solidFill>
                  <a:srgbClr val="008000"/>
                </a:solidFill>
              </a:rPr>
              <a:t>2 </a:t>
            </a:r>
            <a:r>
              <a:rPr lang="it-IT" sz="2200" dirty="0" smtClean="0">
                <a:solidFill>
                  <a:srgbClr val="000000"/>
                </a:solidFill>
              </a:rPr>
              <a:t>of 5 </a:t>
            </a:r>
            <a:r>
              <a:rPr lang="it-IT" sz="2200" dirty="0" err="1" smtClean="0">
                <a:solidFill>
                  <a:srgbClr val="000000"/>
                </a:solidFill>
              </a:rPr>
              <a:t>telescopes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showing</a:t>
            </a:r>
            <a:r>
              <a:rPr lang="it-IT" sz="2200" dirty="0" smtClean="0">
                <a:solidFill>
                  <a:srgbClr val="000000"/>
                </a:solidFill>
              </a:rPr>
              <a:t> 8 </a:t>
            </a:r>
            <a:r>
              <a:rPr lang="it-IT" sz="2200" dirty="0" err="1" smtClean="0">
                <a:solidFill>
                  <a:srgbClr val="000000"/>
                </a:solidFill>
              </a:rPr>
              <a:t>months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stability</a:t>
            </a:r>
            <a:r>
              <a:rPr lang="it-IT" sz="2200" dirty="0" smtClean="0">
                <a:solidFill>
                  <a:srgbClr val="000000"/>
                </a:solidFill>
              </a:rPr>
              <a:t> in RUN </a:t>
            </a:r>
            <a:r>
              <a:rPr lang="it-IT" sz="2200" dirty="0">
                <a:solidFill>
                  <a:srgbClr val="000000"/>
                </a:solidFill>
              </a:rPr>
              <a:t>2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pic>
        <p:nvPicPr>
          <p:cNvPr id="4" name="Picture 3" descr="Run2_ChiSqu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5" y="1269982"/>
            <a:ext cx="8661176" cy="51967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611" y="6601667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0000"/>
                </a:solidFill>
              </a:rPr>
              <a:t>drops</a:t>
            </a:r>
            <a:r>
              <a:rPr lang="it-IT" sz="2200" dirty="0" smtClean="0">
                <a:solidFill>
                  <a:srgbClr val="000000"/>
                </a:solidFill>
              </a:rPr>
              <a:t> and </a:t>
            </a:r>
            <a:r>
              <a:rPr lang="it-IT" sz="2200" dirty="0" err="1" smtClean="0">
                <a:solidFill>
                  <a:srgbClr val="000000"/>
                </a:solidFill>
              </a:rPr>
              <a:t>rises</a:t>
            </a:r>
            <a:r>
              <a:rPr lang="it-IT" sz="2200" dirty="0" smtClean="0">
                <a:solidFill>
                  <a:srgbClr val="000000"/>
                </a:solidFill>
              </a:rPr>
              <a:t> are </a:t>
            </a:r>
            <a:r>
              <a:rPr lang="it-IT" sz="2200" dirty="0" err="1" smtClean="0">
                <a:solidFill>
                  <a:srgbClr val="000000"/>
                </a:solidFill>
              </a:rPr>
              <a:t>explained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in the text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4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62010" y="-105250"/>
            <a:ext cx="219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14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2" name="Picture 11" descr="Run2_DAQR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5" y="1248331"/>
            <a:ext cx="8699443" cy="52566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05906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smtClean="0">
                <a:solidFill>
                  <a:srgbClr val="008000"/>
                </a:solidFill>
              </a:rPr>
              <a:t>trigger rate </a:t>
            </a:r>
            <a:r>
              <a:rPr lang="it-IT" sz="2200" dirty="0" smtClean="0">
                <a:solidFill>
                  <a:srgbClr val="000000"/>
                </a:solidFill>
              </a:rPr>
              <a:t>of 5 </a:t>
            </a:r>
            <a:r>
              <a:rPr lang="it-IT" sz="2200" dirty="0" err="1" smtClean="0">
                <a:solidFill>
                  <a:srgbClr val="000000"/>
                </a:solidFill>
              </a:rPr>
              <a:t>telescopes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showing</a:t>
            </a:r>
            <a:r>
              <a:rPr lang="it-IT" sz="2200" dirty="0" smtClean="0">
                <a:solidFill>
                  <a:srgbClr val="000000"/>
                </a:solidFill>
              </a:rPr>
              <a:t> 8 </a:t>
            </a:r>
            <a:r>
              <a:rPr lang="it-IT" sz="2200" dirty="0" err="1" smtClean="0">
                <a:solidFill>
                  <a:srgbClr val="000000"/>
                </a:solidFill>
              </a:rPr>
              <a:t>months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stability</a:t>
            </a:r>
            <a:r>
              <a:rPr lang="it-IT" sz="2200" dirty="0">
                <a:solidFill>
                  <a:srgbClr val="000000"/>
                </a:solidFill>
              </a:rPr>
              <a:t> in RUN </a:t>
            </a:r>
            <a:r>
              <a:rPr lang="it-IT" sz="2200" dirty="0" smtClean="0">
                <a:solidFill>
                  <a:srgbClr val="000000"/>
                </a:solidFill>
              </a:rPr>
              <a:t>2</a:t>
            </a:r>
            <a:endParaRPr lang="it-IT" sz="2200" dirty="0">
              <a:solidFill>
                <a:srgbClr val="008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11" y="6601667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0000"/>
                </a:solidFill>
              </a:rPr>
              <a:t>drops</a:t>
            </a:r>
            <a:r>
              <a:rPr lang="it-IT" sz="2200" dirty="0" smtClean="0">
                <a:solidFill>
                  <a:srgbClr val="000000"/>
                </a:solidFill>
              </a:rPr>
              <a:t> and </a:t>
            </a:r>
            <a:r>
              <a:rPr lang="it-IT" sz="2200" dirty="0" err="1" smtClean="0">
                <a:solidFill>
                  <a:srgbClr val="000000"/>
                </a:solidFill>
              </a:rPr>
              <a:t>rises</a:t>
            </a:r>
            <a:r>
              <a:rPr lang="it-IT" sz="2200" dirty="0" smtClean="0">
                <a:solidFill>
                  <a:srgbClr val="000000"/>
                </a:solidFill>
              </a:rPr>
              <a:t> are </a:t>
            </a:r>
            <a:r>
              <a:rPr lang="it-IT" sz="2200" dirty="0" err="1" smtClean="0">
                <a:solidFill>
                  <a:srgbClr val="000000"/>
                </a:solidFill>
              </a:rPr>
              <a:t>explained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in the text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3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62010" y="-105250"/>
            <a:ext cx="219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05906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>
                <a:solidFill>
                  <a:srgbClr val="008000"/>
                </a:solidFill>
              </a:rPr>
              <a:t>t</a:t>
            </a:r>
            <a:r>
              <a:rPr lang="it-IT" sz="2200" dirty="0" err="1" smtClean="0">
                <a:solidFill>
                  <a:srgbClr val="008000"/>
                </a:solidFill>
              </a:rPr>
              <a:t>otal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err="1" smtClean="0">
                <a:solidFill>
                  <a:srgbClr val="008000"/>
                </a:solidFill>
              </a:rPr>
              <a:t>multiplicity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of 5 </a:t>
            </a:r>
            <a:r>
              <a:rPr lang="it-IT" sz="2200" dirty="0" err="1" smtClean="0">
                <a:solidFill>
                  <a:srgbClr val="000000"/>
                </a:solidFill>
              </a:rPr>
              <a:t>telescopes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showing</a:t>
            </a:r>
            <a:r>
              <a:rPr lang="it-IT" sz="2200" dirty="0" smtClean="0">
                <a:solidFill>
                  <a:srgbClr val="000000"/>
                </a:solidFill>
              </a:rPr>
              <a:t> 8 </a:t>
            </a:r>
            <a:r>
              <a:rPr lang="it-IT" sz="2200" dirty="0" err="1" smtClean="0">
                <a:solidFill>
                  <a:srgbClr val="000000"/>
                </a:solidFill>
              </a:rPr>
              <a:t>months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stability</a:t>
            </a:r>
            <a:r>
              <a:rPr lang="it-IT" sz="2200" dirty="0">
                <a:solidFill>
                  <a:srgbClr val="000000"/>
                </a:solidFill>
              </a:rPr>
              <a:t> in RUN </a:t>
            </a:r>
            <a:r>
              <a:rPr lang="it-IT" sz="2200" dirty="0" smtClean="0">
                <a:solidFill>
                  <a:srgbClr val="000000"/>
                </a:solidFill>
              </a:rPr>
              <a:t>2</a:t>
            </a:r>
            <a:endParaRPr lang="it-IT" sz="2200" dirty="0">
              <a:solidFill>
                <a:srgbClr val="008000"/>
              </a:solidFill>
            </a:endParaRPr>
          </a:p>
        </p:txBody>
      </p:sp>
      <p:pic>
        <p:nvPicPr>
          <p:cNvPr id="14" name="Picture 13" descr="Run2_Multiplic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2" y="1326211"/>
            <a:ext cx="8546329" cy="5155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8611" y="6601667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0000"/>
                </a:solidFill>
              </a:rPr>
              <a:t>drops</a:t>
            </a:r>
            <a:r>
              <a:rPr lang="it-IT" sz="2200" dirty="0" smtClean="0">
                <a:solidFill>
                  <a:srgbClr val="000000"/>
                </a:solidFill>
              </a:rPr>
              <a:t> and </a:t>
            </a:r>
            <a:r>
              <a:rPr lang="it-IT" sz="2200" dirty="0" err="1" smtClean="0">
                <a:solidFill>
                  <a:srgbClr val="000000"/>
                </a:solidFill>
              </a:rPr>
              <a:t>rises</a:t>
            </a:r>
            <a:r>
              <a:rPr lang="it-IT" sz="2200" dirty="0" smtClean="0">
                <a:solidFill>
                  <a:srgbClr val="000000"/>
                </a:solidFill>
              </a:rPr>
              <a:t> are </a:t>
            </a:r>
            <a:r>
              <a:rPr lang="it-IT" sz="2200" dirty="0" err="1" smtClean="0">
                <a:solidFill>
                  <a:srgbClr val="000000"/>
                </a:solidFill>
              </a:rPr>
              <a:t>explained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in the text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1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62010" y="-105250"/>
            <a:ext cx="219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05906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>
                <a:solidFill>
                  <a:srgbClr val="008000"/>
                </a:solidFill>
              </a:rPr>
              <a:t>r</a:t>
            </a:r>
            <a:r>
              <a:rPr lang="it-IT" sz="2200" dirty="0" err="1" smtClean="0">
                <a:solidFill>
                  <a:srgbClr val="008000"/>
                </a:solidFill>
              </a:rPr>
              <a:t>econstruction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err="1" smtClean="0">
                <a:solidFill>
                  <a:srgbClr val="008000"/>
                </a:solidFill>
              </a:rPr>
              <a:t>efficiency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of 5 </a:t>
            </a:r>
            <a:r>
              <a:rPr lang="it-IT" sz="2200" dirty="0" err="1" smtClean="0">
                <a:solidFill>
                  <a:srgbClr val="000000"/>
                </a:solidFill>
              </a:rPr>
              <a:t>telescopes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showing</a:t>
            </a:r>
            <a:r>
              <a:rPr lang="it-IT" sz="2200" dirty="0" smtClean="0">
                <a:solidFill>
                  <a:srgbClr val="000000"/>
                </a:solidFill>
              </a:rPr>
              <a:t> 8 </a:t>
            </a:r>
            <a:r>
              <a:rPr lang="it-IT" sz="2200" dirty="0" err="1" smtClean="0">
                <a:solidFill>
                  <a:srgbClr val="000000"/>
                </a:solidFill>
              </a:rPr>
              <a:t>months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stability</a:t>
            </a:r>
            <a:r>
              <a:rPr lang="it-IT" sz="2200" dirty="0">
                <a:solidFill>
                  <a:srgbClr val="000000"/>
                </a:solidFill>
              </a:rPr>
              <a:t> in RUN </a:t>
            </a:r>
            <a:r>
              <a:rPr lang="it-IT" sz="2200" dirty="0" smtClean="0">
                <a:solidFill>
                  <a:srgbClr val="000000"/>
                </a:solidFill>
              </a:rPr>
              <a:t>2</a:t>
            </a:r>
            <a:endParaRPr lang="it-IT" sz="2200" dirty="0">
              <a:solidFill>
                <a:srgbClr val="008000"/>
              </a:solidFill>
            </a:endParaRPr>
          </a:p>
        </p:txBody>
      </p:sp>
      <p:pic>
        <p:nvPicPr>
          <p:cNvPr id="12" name="Picture 11" descr="Run2_RecoE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4" y="1342970"/>
            <a:ext cx="8547218" cy="51465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8611" y="6601667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0000"/>
                </a:solidFill>
              </a:rPr>
              <a:t>drops</a:t>
            </a:r>
            <a:r>
              <a:rPr lang="it-IT" sz="2200" dirty="0" smtClean="0">
                <a:solidFill>
                  <a:srgbClr val="000000"/>
                </a:solidFill>
              </a:rPr>
              <a:t> and </a:t>
            </a:r>
            <a:r>
              <a:rPr lang="it-IT" sz="2200" dirty="0" err="1" smtClean="0">
                <a:solidFill>
                  <a:srgbClr val="000000"/>
                </a:solidFill>
              </a:rPr>
              <a:t>rises</a:t>
            </a:r>
            <a:r>
              <a:rPr lang="it-IT" sz="2200" dirty="0" smtClean="0">
                <a:solidFill>
                  <a:srgbClr val="000000"/>
                </a:solidFill>
              </a:rPr>
              <a:t> are </a:t>
            </a:r>
            <a:r>
              <a:rPr lang="it-IT" sz="2200" dirty="0" err="1" smtClean="0">
                <a:solidFill>
                  <a:srgbClr val="000000"/>
                </a:solidFill>
              </a:rPr>
              <a:t>explained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in the text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3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62010" y="-105250"/>
            <a:ext cx="219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05906"/>
            <a:ext cx="10330322" cy="101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smtClean="0">
                <a:solidFill>
                  <a:srgbClr val="008000"/>
                </a:solidFill>
              </a:rPr>
              <a:t>time of </a:t>
            </a:r>
            <a:r>
              <a:rPr lang="it-IT" sz="2200" dirty="0" err="1" smtClean="0">
                <a:solidFill>
                  <a:srgbClr val="008000"/>
                </a:solidFill>
              </a:rPr>
              <a:t>flight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of 5 </a:t>
            </a:r>
            <a:r>
              <a:rPr lang="it-IT" sz="2200" dirty="0" err="1" smtClean="0">
                <a:solidFill>
                  <a:srgbClr val="000000"/>
                </a:solidFill>
              </a:rPr>
              <a:t>telescopes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showing</a:t>
            </a:r>
            <a:r>
              <a:rPr lang="it-IT" sz="2200" dirty="0" smtClean="0">
                <a:solidFill>
                  <a:srgbClr val="000000"/>
                </a:solidFill>
              </a:rPr>
              <a:t> 8 </a:t>
            </a:r>
            <a:r>
              <a:rPr lang="it-IT" sz="2200" dirty="0" err="1" smtClean="0">
                <a:solidFill>
                  <a:srgbClr val="000000"/>
                </a:solidFill>
              </a:rPr>
              <a:t>months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stability</a:t>
            </a:r>
            <a:r>
              <a:rPr lang="it-IT" sz="2200" dirty="0">
                <a:solidFill>
                  <a:srgbClr val="000000"/>
                </a:solidFill>
              </a:rPr>
              <a:t> in RUN </a:t>
            </a:r>
            <a:r>
              <a:rPr lang="it-IT" sz="2200" dirty="0" smtClean="0">
                <a:solidFill>
                  <a:srgbClr val="000000"/>
                </a:solidFill>
              </a:rPr>
              <a:t>2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smtClean="0">
                <a:solidFill>
                  <a:srgbClr val="000000"/>
                </a:solidFill>
              </a:rPr>
              <a:t>TOF </a:t>
            </a:r>
            <a:r>
              <a:rPr lang="it-IT" sz="2200" dirty="0" err="1" smtClean="0">
                <a:solidFill>
                  <a:srgbClr val="000000"/>
                </a:solidFill>
              </a:rPr>
              <a:t>is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not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normalised</a:t>
            </a:r>
            <a:r>
              <a:rPr lang="it-IT" sz="2200" dirty="0" smtClean="0">
                <a:solidFill>
                  <a:srgbClr val="000000"/>
                </a:solidFill>
              </a:rPr>
              <a:t> to the </a:t>
            </a:r>
            <a:r>
              <a:rPr lang="it-IT" sz="2200" dirty="0" err="1" smtClean="0">
                <a:solidFill>
                  <a:srgbClr val="000000"/>
                </a:solidFill>
              </a:rPr>
              <a:t>distance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between</a:t>
            </a:r>
            <a:r>
              <a:rPr lang="it-IT" sz="2200" dirty="0" smtClean="0">
                <a:solidFill>
                  <a:srgbClr val="000000"/>
                </a:solidFill>
              </a:rPr>
              <a:t> the </a:t>
            </a:r>
            <a:r>
              <a:rPr lang="it-IT" sz="2200" dirty="0" err="1" smtClean="0">
                <a:solidFill>
                  <a:srgbClr val="000000"/>
                </a:solidFill>
              </a:rPr>
              <a:t>chambers</a:t>
            </a:r>
            <a:endParaRPr lang="it-IT" sz="2200" dirty="0" smtClean="0">
              <a:solidFill>
                <a:srgbClr val="000000"/>
              </a:solidFill>
            </a:endParaRPr>
          </a:p>
        </p:txBody>
      </p:sp>
      <p:pic>
        <p:nvPicPr>
          <p:cNvPr id="14" name="Picture 13" descr="Run2_TO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93" y="1554415"/>
            <a:ext cx="8115588" cy="48779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8611" y="6601667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0000"/>
                </a:solidFill>
              </a:rPr>
              <a:t>drops</a:t>
            </a:r>
            <a:r>
              <a:rPr lang="it-IT" sz="2200" dirty="0" smtClean="0">
                <a:solidFill>
                  <a:srgbClr val="000000"/>
                </a:solidFill>
              </a:rPr>
              <a:t> and </a:t>
            </a:r>
            <a:r>
              <a:rPr lang="it-IT" sz="2200" dirty="0" err="1" smtClean="0">
                <a:solidFill>
                  <a:srgbClr val="000000"/>
                </a:solidFill>
              </a:rPr>
              <a:t>rises</a:t>
            </a:r>
            <a:r>
              <a:rPr lang="it-IT" sz="2200" dirty="0" smtClean="0">
                <a:solidFill>
                  <a:srgbClr val="000000"/>
                </a:solidFill>
              </a:rPr>
              <a:t> are </a:t>
            </a:r>
            <a:r>
              <a:rPr lang="it-IT" sz="2200" dirty="0" err="1" smtClean="0">
                <a:solidFill>
                  <a:srgbClr val="000000"/>
                </a:solidFill>
              </a:rPr>
              <a:t>explained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in the text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8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62010" y="-105250"/>
            <a:ext cx="219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05906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>
                <a:solidFill>
                  <a:srgbClr val="008000"/>
                </a:solidFill>
              </a:rPr>
              <a:t>t</a:t>
            </a:r>
            <a:r>
              <a:rPr lang="it-IT" sz="2200" dirty="0" err="1" smtClean="0">
                <a:solidFill>
                  <a:srgbClr val="008000"/>
                </a:solidFill>
              </a:rPr>
              <a:t>rack</a:t>
            </a:r>
            <a:r>
              <a:rPr lang="it-IT" sz="2200" dirty="0" smtClean="0">
                <a:solidFill>
                  <a:srgbClr val="008000"/>
                </a:solidFill>
              </a:rPr>
              <a:t> rate </a:t>
            </a:r>
            <a:r>
              <a:rPr lang="it-IT" sz="2200" dirty="0" smtClean="0">
                <a:solidFill>
                  <a:srgbClr val="000000"/>
                </a:solidFill>
              </a:rPr>
              <a:t>of 5 </a:t>
            </a:r>
            <a:r>
              <a:rPr lang="it-IT" sz="2200" dirty="0" err="1" smtClean="0">
                <a:solidFill>
                  <a:srgbClr val="000000"/>
                </a:solidFill>
              </a:rPr>
              <a:t>telescopes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showing</a:t>
            </a:r>
            <a:r>
              <a:rPr lang="it-IT" sz="2200" dirty="0" smtClean="0">
                <a:solidFill>
                  <a:srgbClr val="000000"/>
                </a:solidFill>
              </a:rPr>
              <a:t> 8 </a:t>
            </a:r>
            <a:r>
              <a:rPr lang="it-IT" sz="2200" dirty="0" err="1" smtClean="0">
                <a:solidFill>
                  <a:srgbClr val="000000"/>
                </a:solidFill>
              </a:rPr>
              <a:t>months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stability</a:t>
            </a:r>
            <a:r>
              <a:rPr lang="it-IT" sz="2200" dirty="0">
                <a:solidFill>
                  <a:srgbClr val="000000"/>
                </a:solidFill>
              </a:rPr>
              <a:t> in RUN </a:t>
            </a:r>
            <a:r>
              <a:rPr lang="it-IT" sz="2200" dirty="0" smtClean="0">
                <a:solidFill>
                  <a:srgbClr val="000000"/>
                </a:solidFill>
              </a:rPr>
              <a:t>2</a:t>
            </a:r>
            <a:endParaRPr lang="it-IT" sz="2200" dirty="0">
              <a:solidFill>
                <a:srgbClr val="008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11" y="6601667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0000"/>
                </a:solidFill>
              </a:rPr>
              <a:t>drops</a:t>
            </a:r>
            <a:r>
              <a:rPr lang="it-IT" sz="2200" dirty="0" smtClean="0">
                <a:solidFill>
                  <a:srgbClr val="000000"/>
                </a:solidFill>
              </a:rPr>
              <a:t> and </a:t>
            </a:r>
            <a:r>
              <a:rPr lang="it-IT" sz="2200" dirty="0" err="1" smtClean="0">
                <a:solidFill>
                  <a:srgbClr val="000000"/>
                </a:solidFill>
              </a:rPr>
              <a:t>rises</a:t>
            </a:r>
            <a:r>
              <a:rPr lang="it-IT" sz="2200" dirty="0" smtClean="0">
                <a:solidFill>
                  <a:srgbClr val="000000"/>
                </a:solidFill>
              </a:rPr>
              <a:t> are </a:t>
            </a:r>
            <a:r>
              <a:rPr lang="it-IT" sz="2200" dirty="0" err="1" smtClean="0">
                <a:solidFill>
                  <a:srgbClr val="000000"/>
                </a:solidFill>
              </a:rPr>
              <a:t>explained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in the text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pic>
        <p:nvPicPr>
          <p:cNvPr id="12" name="Picture 11" descr="Run2_Trackr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16" y="1634918"/>
            <a:ext cx="7941551" cy="4773379"/>
          </a:xfrm>
          <a:prstGeom prst="rect">
            <a:avLst/>
          </a:prstGeom>
        </p:spPr>
      </p:pic>
      <p:sp>
        <p:nvSpPr>
          <p:cNvPr id="14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6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62010" y="-105250"/>
            <a:ext cx="219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05906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c</a:t>
            </a:r>
            <a:r>
              <a:rPr lang="it-IT" sz="2200" baseline="30000" dirty="0" smtClean="0">
                <a:solidFill>
                  <a:srgbClr val="008000"/>
                </a:solidFill>
              </a:rPr>
              <a:t>2 </a:t>
            </a:r>
            <a:r>
              <a:rPr lang="it-IT" sz="2200" dirty="0" smtClean="0">
                <a:solidFill>
                  <a:srgbClr val="000000"/>
                </a:solidFill>
              </a:rPr>
              <a:t>of 9 </a:t>
            </a:r>
            <a:r>
              <a:rPr lang="it-IT" sz="2200" dirty="0" err="1" smtClean="0">
                <a:solidFill>
                  <a:srgbClr val="000000"/>
                </a:solidFill>
              </a:rPr>
              <a:t>telescopes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showing</a:t>
            </a:r>
            <a:r>
              <a:rPr lang="it-IT" sz="2200" dirty="0" smtClean="0">
                <a:solidFill>
                  <a:srgbClr val="000000"/>
                </a:solidFill>
              </a:rPr>
              <a:t> 8 </a:t>
            </a:r>
            <a:r>
              <a:rPr lang="it-IT" sz="2200" dirty="0" err="1" smtClean="0">
                <a:solidFill>
                  <a:srgbClr val="000000"/>
                </a:solidFill>
              </a:rPr>
              <a:t>months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stability</a:t>
            </a:r>
            <a:r>
              <a:rPr lang="it-IT" sz="2200" dirty="0">
                <a:solidFill>
                  <a:srgbClr val="000000"/>
                </a:solidFill>
              </a:rPr>
              <a:t> in RUN 3</a:t>
            </a:r>
            <a:endParaRPr lang="it-IT" sz="2200" dirty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611" y="6601667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0000"/>
                </a:solidFill>
              </a:rPr>
              <a:t>drops</a:t>
            </a:r>
            <a:r>
              <a:rPr lang="it-IT" sz="2200" dirty="0" smtClean="0">
                <a:solidFill>
                  <a:srgbClr val="000000"/>
                </a:solidFill>
              </a:rPr>
              <a:t> and </a:t>
            </a:r>
            <a:r>
              <a:rPr lang="it-IT" sz="2200" dirty="0" err="1" smtClean="0">
                <a:solidFill>
                  <a:srgbClr val="000000"/>
                </a:solidFill>
              </a:rPr>
              <a:t>rises</a:t>
            </a:r>
            <a:r>
              <a:rPr lang="it-IT" sz="2200" dirty="0" smtClean="0">
                <a:solidFill>
                  <a:srgbClr val="000000"/>
                </a:solidFill>
              </a:rPr>
              <a:t> are </a:t>
            </a:r>
            <a:r>
              <a:rPr lang="it-IT" sz="2200" dirty="0" err="1" smtClean="0">
                <a:solidFill>
                  <a:srgbClr val="000000"/>
                </a:solidFill>
              </a:rPr>
              <a:t>explained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in the text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pic>
        <p:nvPicPr>
          <p:cNvPr id="12" name="Picture 11" descr="Run3_ChiSqu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90" y="1401359"/>
            <a:ext cx="8344898" cy="5006939"/>
          </a:xfrm>
          <a:prstGeom prst="rect">
            <a:avLst/>
          </a:prstGeom>
        </p:spPr>
      </p:pic>
      <p:sp>
        <p:nvSpPr>
          <p:cNvPr id="15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146" y="1033798"/>
            <a:ext cx="10330322" cy="420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400" dirty="0" err="1"/>
              <a:t>p</a:t>
            </a:r>
            <a:r>
              <a:rPr lang="it-IT" sz="2400" dirty="0" err="1" smtClean="0"/>
              <a:t>aper</a:t>
            </a:r>
            <a:r>
              <a:rPr lang="it-IT" sz="2400" dirty="0" smtClean="0"/>
              <a:t> </a:t>
            </a:r>
            <a:r>
              <a:rPr lang="it-IT" sz="2400" dirty="0" err="1" smtClean="0"/>
              <a:t>almost</a:t>
            </a:r>
            <a:r>
              <a:rPr lang="it-IT" sz="2400" dirty="0" smtClean="0"/>
              <a:t> ready for the first </a:t>
            </a:r>
            <a:r>
              <a:rPr lang="it-IT" sz="2400" dirty="0" err="1" smtClean="0"/>
              <a:t>draft</a:t>
            </a:r>
            <a:endParaRPr lang="it-IT" sz="2400" dirty="0" smtClean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400" dirty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400" dirty="0" smtClean="0"/>
              <a:t>some </a:t>
            </a:r>
            <a:r>
              <a:rPr lang="it-IT" sz="2400" dirty="0" err="1" smtClean="0"/>
              <a:t>studies</a:t>
            </a:r>
            <a:r>
              <a:rPr lang="it-IT" sz="2400" dirty="0" smtClean="0"/>
              <a:t> </a:t>
            </a:r>
            <a:r>
              <a:rPr lang="it-IT" sz="2400" dirty="0" err="1" smtClean="0"/>
              <a:t>about</a:t>
            </a:r>
            <a:r>
              <a:rPr lang="it-IT" sz="2400" dirty="0" smtClean="0"/>
              <a:t> beta </a:t>
            </a:r>
            <a:r>
              <a:rPr lang="it-IT" sz="2400" dirty="0" err="1" smtClean="0"/>
              <a:t>still</a:t>
            </a:r>
            <a:r>
              <a:rPr lang="it-IT" sz="2400" dirty="0" smtClean="0"/>
              <a:t> </a:t>
            </a:r>
            <a:r>
              <a:rPr lang="it-IT" sz="2400" dirty="0" err="1" smtClean="0"/>
              <a:t>ongoing</a:t>
            </a:r>
            <a:endParaRPr lang="it-IT" sz="2400" dirty="0" smtClean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400" dirty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400" dirty="0" smtClean="0"/>
              <a:t>a </a:t>
            </a:r>
            <a:r>
              <a:rPr lang="it-IT" sz="2400" dirty="0" err="1" smtClean="0"/>
              <a:t>few</a:t>
            </a:r>
            <a:r>
              <a:rPr lang="it-IT" sz="2400" dirty="0" smtClean="0"/>
              <a:t> </a:t>
            </a:r>
            <a:r>
              <a:rPr lang="it-IT" sz="2400" dirty="0" err="1" smtClean="0"/>
              <a:t>sections</a:t>
            </a:r>
            <a:r>
              <a:rPr lang="it-IT" sz="2400" dirty="0" smtClean="0"/>
              <a:t> to be </a:t>
            </a:r>
            <a:r>
              <a:rPr lang="it-IT" sz="2400" dirty="0" err="1" smtClean="0"/>
              <a:t>refined</a:t>
            </a:r>
            <a:endParaRPr lang="it-IT" sz="2400" dirty="0" smtClean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400" dirty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400" dirty="0" err="1" smtClean="0"/>
              <a:t>bibliography</a:t>
            </a:r>
            <a:r>
              <a:rPr lang="it-IT" sz="2400" dirty="0" smtClean="0"/>
              <a:t> to be </a:t>
            </a:r>
            <a:r>
              <a:rPr lang="it-IT" sz="2400" dirty="0" err="1" smtClean="0"/>
              <a:t>completed</a:t>
            </a:r>
            <a:endParaRPr lang="it-IT" sz="2400" dirty="0" smtClean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4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62010" y="-105250"/>
            <a:ext cx="1638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Status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770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62010" y="-105250"/>
            <a:ext cx="219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05906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smtClean="0">
                <a:solidFill>
                  <a:srgbClr val="008000"/>
                </a:solidFill>
              </a:rPr>
              <a:t>trigger rate </a:t>
            </a:r>
            <a:r>
              <a:rPr lang="it-IT" sz="2200" dirty="0" smtClean="0">
                <a:solidFill>
                  <a:srgbClr val="000000"/>
                </a:solidFill>
              </a:rPr>
              <a:t>of 9 </a:t>
            </a:r>
            <a:r>
              <a:rPr lang="it-IT" sz="2200" dirty="0" err="1" smtClean="0">
                <a:solidFill>
                  <a:srgbClr val="000000"/>
                </a:solidFill>
              </a:rPr>
              <a:t>telescopes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showing</a:t>
            </a:r>
            <a:r>
              <a:rPr lang="it-IT" sz="2200" dirty="0" smtClean="0">
                <a:solidFill>
                  <a:srgbClr val="000000"/>
                </a:solidFill>
              </a:rPr>
              <a:t> 8 </a:t>
            </a:r>
            <a:r>
              <a:rPr lang="it-IT" sz="2200" dirty="0" err="1" smtClean="0">
                <a:solidFill>
                  <a:srgbClr val="000000"/>
                </a:solidFill>
              </a:rPr>
              <a:t>months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stability</a:t>
            </a:r>
            <a:r>
              <a:rPr lang="it-IT" sz="2200" dirty="0" smtClean="0">
                <a:solidFill>
                  <a:srgbClr val="000000"/>
                </a:solidFill>
              </a:rPr>
              <a:t> in RUN 3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11" y="6601667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0000"/>
                </a:solidFill>
              </a:rPr>
              <a:t>drops</a:t>
            </a:r>
            <a:r>
              <a:rPr lang="it-IT" sz="2200" dirty="0" smtClean="0">
                <a:solidFill>
                  <a:srgbClr val="000000"/>
                </a:solidFill>
              </a:rPr>
              <a:t> and </a:t>
            </a:r>
            <a:r>
              <a:rPr lang="it-IT" sz="2200" dirty="0" err="1" smtClean="0">
                <a:solidFill>
                  <a:srgbClr val="000000"/>
                </a:solidFill>
              </a:rPr>
              <a:t>rises</a:t>
            </a:r>
            <a:r>
              <a:rPr lang="it-IT" sz="2200" dirty="0" smtClean="0">
                <a:solidFill>
                  <a:srgbClr val="000000"/>
                </a:solidFill>
              </a:rPr>
              <a:t> are </a:t>
            </a:r>
            <a:r>
              <a:rPr lang="it-IT" sz="2200" dirty="0" err="1" smtClean="0">
                <a:solidFill>
                  <a:srgbClr val="000000"/>
                </a:solidFill>
              </a:rPr>
              <a:t>explained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in the text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pic>
        <p:nvPicPr>
          <p:cNvPr id="14" name="Picture 13" descr="Run3_DAQR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8" y="1433014"/>
            <a:ext cx="8408297" cy="5062869"/>
          </a:xfrm>
          <a:prstGeom prst="rect">
            <a:avLst/>
          </a:prstGeom>
        </p:spPr>
      </p:pic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1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62010" y="-105250"/>
            <a:ext cx="219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05906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>
                <a:solidFill>
                  <a:srgbClr val="008000"/>
                </a:solidFill>
              </a:rPr>
              <a:t>t</a:t>
            </a:r>
            <a:r>
              <a:rPr lang="it-IT" sz="2200" dirty="0" err="1" smtClean="0">
                <a:solidFill>
                  <a:srgbClr val="008000"/>
                </a:solidFill>
              </a:rPr>
              <a:t>otal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err="1" smtClean="0">
                <a:solidFill>
                  <a:srgbClr val="008000"/>
                </a:solidFill>
              </a:rPr>
              <a:t>multiplicity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of 9 </a:t>
            </a:r>
            <a:r>
              <a:rPr lang="it-IT" sz="2200" dirty="0" err="1" smtClean="0">
                <a:solidFill>
                  <a:srgbClr val="000000"/>
                </a:solidFill>
              </a:rPr>
              <a:t>telescopes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showing</a:t>
            </a:r>
            <a:r>
              <a:rPr lang="it-IT" sz="2200" dirty="0" smtClean="0">
                <a:solidFill>
                  <a:srgbClr val="000000"/>
                </a:solidFill>
              </a:rPr>
              <a:t> 8 </a:t>
            </a:r>
            <a:r>
              <a:rPr lang="it-IT" sz="2200" dirty="0" err="1" smtClean="0">
                <a:solidFill>
                  <a:srgbClr val="000000"/>
                </a:solidFill>
              </a:rPr>
              <a:t>months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stability</a:t>
            </a:r>
            <a:r>
              <a:rPr lang="it-IT" sz="2200" dirty="0" smtClean="0">
                <a:solidFill>
                  <a:srgbClr val="000000"/>
                </a:solidFill>
              </a:rPr>
              <a:t> in RUN 3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pic>
        <p:nvPicPr>
          <p:cNvPr id="14" name="Picture 13" descr="Run2_Multiplic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2" y="1326211"/>
            <a:ext cx="8546329" cy="5155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8611" y="6601667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0000"/>
                </a:solidFill>
              </a:rPr>
              <a:t>drops</a:t>
            </a:r>
            <a:r>
              <a:rPr lang="it-IT" sz="2200" dirty="0" smtClean="0">
                <a:solidFill>
                  <a:srgbClr val="000000"/>
                </a:solidFill>
              </a:rPr>
              <a:t> and </a:t>
            </a:r>
            <a:r>
              <a:rPr lang="it-IT" sz="2200" dirty="0" err="1" smtClean="0">
                <a:solidFill>
                  <a:srgbClr val="000000"/>
                </a:solidFill>
              </a:rPr>
              <a:t>rises</a:t>
            </a:r>
            <a:r>
              <a:rPr lang="it-IT" sz="2200" dirty="0" smtClean="0">
                <a:solidFill>
                  <a:srgbClr val="000000"/>
                </a:solidFill>
              </a:rPr>
              <a:t> are </a:t>
            </a:r>
            <a:r>
              <a:rPr lang="it-IT" sz="2200" dirty="0" err="1" smtClean="0">
                <a:solidFill>
                  <a:srgbClr val="000000"/>
                </a:solidFill>
              </a:rPr>
              <a:t>explained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in the text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pic>
        <p:nvPicPr>
          <p:cNvPr id="2" name="Picture 1" descr="Run3_Multiplic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14" y="1485609"/>
            <a:ext cx="8378873" cy="5054065"/>
          </a:xfrm>
          <a:prstGeom prst="rect">
            <a:avLst/>
          </a:prstGeom>
        </p:spPr>
      </p:pic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2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62010" y="-105250"/>
            <a:ext cx="219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05906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>
                <a:solidFill>
                  <a:srgbClr val="008000"/>
                </a:solidFill>
              </a:rPr>
              <a:t>r</a:t>
            </a:r>
            <a:r>
              <a:rPr lang="it-IT" sz="2200" dirty="0" err="1" smtClean="0">
                <a:solidFill>
                  <a:srgbClr val="008000"/>
                </a:solidFill>
              </a:rPr>
              <a:t>econstruction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err="1" smtClean="0">
                <a:solidFill>
                  <a:srgbClr val="008000"/>
                </a:solidFill>
              </a:rPr>
              <a:t>efficiency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of 9 </a:t>
            </a:r>
            <a:r>
              <a:rPr lang="it-IT" sz="2200" dirty="0" err="1" smtClean="0">
                <a:solidFill>
                  <a:srgbClr val="000000"/>
                </a:solidFill>
              </a:rPr>
              <a:t>telescopes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showing</a:t>
            </a:r>
            <a:r>
              <a:rPr lang="it-IT" sz="2200" dirty="0" smtClean="0">
                <a:solidFill>
                  <a:srgbClr val="000000"/>
                </a:solidFill>
              </a:rPr>
              <a:t> 8 </a:t>
            </a:r>
            <a:r>
              <a:rPr lang="it-IT" sz="2200" dirty="0" err="1" smtClean="0">
                <a:solidFill>
                  <a:srgbClr val="000000"/>
                </a:solidFill>
              </a:rPr>
              <a:t>months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stability</a:t>
            </a:r>
            <a:r>
              <a:rPr lang="it-IT" sz="2200" dirty="0" smtClean="0">
                <a:solidFill>
                  <a:srgbClr val="000000"/>
                </a:solidFill>
              </a:rPr>
              <a:t> in RUN 3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11" y="6601667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0000"/>
                </a:solidFill>
              </a:rPr>
              <a:t>drops</a:t>
            </a:r>
            <a:r>
              <a:rPr lang="it-IT" sz="2200" dirty="0" smtClean="0">
                <a:solidFill>
                  <a:srgbClr val="000000"/>
                </a:solidFill>
              </a:rPr>
              <a:t> and </a:t>
            </a:r>
            <a:r>
              <a:rPr lang="it-IT" sz="2200" dirty="0" err="1" smtClean="0">
                <a:solidFill>
                  <a:srgbClr val="000000"/>
                </a:solidFill>
              </a:rPr>
              <a:t>rises</a:t>
            </a:r>
            <a:r>
              <a:rPr lang="it-IT" sz="2200" dirty="0" smtClean="0">
                <a:solidFill>
                  <a:srgbClr val="000000"/>
                </a:solidFill>
              </a:rPr>
              <a:t> are </a:t>
            </a:r>
            <a:r>
              <a:rPr lang="it-IT" sz="2200" dirty="0" err="1" smtClean="0">
                <a:solidFill>
                  <a:srgbClr val="000000"/>
                </a:solidFill>
              </a:rPr>
              <a:t>explained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in the text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pic>
        <p:nvPicPr>
          <p:cNvPr id="14" name="Picture 13" descr="Run3_RecoE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7" y="1380528"/>
            <a:ext cx="8543953" cy="5144550"/>
          </a:xfrm>
          <a:prstGeom prst="rect">
            <a:avLst/>
          </a:prstGeom>
        </p:spPr>
      </p:pic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7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62010" y="-105250"/>
            <a:ext cx="219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05906"/>
            <a:ext cx="10330322" cy="149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smtClean="0">
                <a:solidFill>
                  <a:srgbClr val="008000"/>
                </a:solidFill>
              </a:rPr>
              <a:t>time of </a:t>
            </a:r>
            <a:r>
              <a:rPr lang="it-IT" sz="2200" dirty="0" err="1" smtClean="0">
                <a:solidFill>
                  <a:srgbClr val="008000"/>
                </a:solidFill>
              </a:rPr>
              <a:t>flight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of 9 </a:t>
            </a:r>
            <a:r>
              <a:rPr lang="it-IT" sz="2200" dirty="0" err="1" smtClean="0">
                <a:solidFill>
                  <a:srgbClr val="000000"/>
                </a:solidFill>
              </a:rPr>
              <a:t>telescopes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showing</a:t>
            </a:r>
            <a:r>
              <a:rPr lang="it-IT" sz="2200" dirty="0" smtClean="0">
                <a:solidFill>
                  <a:srgbClr val="000000"/>
                </a:solidFill>
              </a:rPr>
              <a:t> 8 </a:t>
            </a:r>
            <a:r>
              <a:rPr lang="it-IT" sz="2200" dirty="0" err="1" smtClean="0">
                <a:solidFill>
                  <a:srgbClr val="000000"/>
                </a:solidFill>
              </a:rPr>
              <a:t>months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stability</a:t>
            </a:r>
            <a:r>
              <a:rPr lang="it-IT" sz="2200" dirty="0" smtClean="0">
                <a:solidFill>
                  <a:srgbClr val="000000"/>
                </a:solidFill>
              </a:rPr>
              <a:t> in RUN 3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smtClean="0">
                <a:solidFill>
                  <a:srgbClr val="000000"/>
                </a:solidFill>
              </a:rPr>
              <a:t>TOF </a:t>
            </a:r>
            <a:r>
              <a:rPr lang="it-IT" sz="2200" dirty="0" err="1" smtClean="0">
                <a:solidFill>
                  <a:srgbClr val="000000"/>
                </a:solidFill>
              </a:rPr>
              <a:t>is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not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normalised</a:t>
            </a:r>
            <a:r>
              <a:rPr lang="it-IT" sz="2200" dirty="0" smtClean="0">
                <a:solidFill>
                  <a:srgbClr val="000000"/>
                </a:solidFill>
              </a:rPr>
              <a:t> to the </a:t>
            </a:r>
            <a:r>
              <a:rPr lang="it-IT" sz="2200" dirty="0" err="1" smtClean="0">
                <a:solidFill>
                  <a:srgbClr val="000000"/>
                </a:solidFill>
              </a:rPr>
              <a:t>distance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between</a:t>
            </a:r>
            <a:r>
              <a:rPr lang="it-IT" sz="2200" dirty="0" smtClean="0">
                <a:solidFill>
                  <a:srgbClr val="000000"/>
                </a:solidFill>
              </a:rPr>
              <a:t> the </a:t>
            </a:r>
            <a:r>
              <a:rPr lang="it-IT" sz="2200" dirty="0" err="1" smtClean="0">
                <a:solidFill>
                  <a:srgbClr val="000000"/>
                </a:solidFill>
              </a:rPr>
              <a:t>chambers</a:t>
            </a:r>
            <a:endParaRPr lang="it-IT" sz="22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200" dirty="0" smtClean="0">
              <a:solidFill>
                <a:srgbClr val="008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11" y="6601667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0000"/>
                </a:solidFill>
              </a:rPr>
              <a:t>drops</a:t>
            </a:r>
            <a:r>
              <a:rPr lang="it-IT" sz="2200" dirty="0" smtClean="0">
                <a:solidFill>
                  <a:srgbClr val="000000"/>
                </a:solidFill>
              </a:rPr>
              <a:t> and </a:t>
            </a:r>
            <a:r>
              <a:rPr lang="it-IT" sz="2200" dirty="0" err="1" smtClean="0">
                <a:solidFill>
                  <a:srgbClr val="000000"/>
                </a:solidFill>
              </a:rPr>
              <a:t>rises</a:t>
            </a:r>
            <a:r>
              <a:rPr lang="it-IT" sz="2200" dirty="0" smtClean="0">
                <a:solidFill>
                  <a:srgbClr val="000000"/>
                </a:solidFill>
              </a:rPr>
              <a:t> are </a:t>
            </a:r>
            <a:r>
              <a:rPr lang="it-IT" sz="2200" dirty="0" err="1" smtClean="0">
                <a:solidFill>
                  <a:srgbClr val="000000"/>
                </a:solidFill>
              </a:rPr>
              <a:t>explained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in the text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pic>
        <p:nvPicPr>
          <p:cNvPr id="12" name="Picture 11" descr="Run3_TO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57" y="1633883"/>
            <a:ext cx="7977725" cy="4803609"/>
          </a:xfrm>
          <a:prstGeom prst="rect">
            <a:avLst/>
          </a:prstGeom>
        </p:spPr>
      </p:pic>
      <p:sp>
        <p:nvSpPr>
          <p:cNvPr id="14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6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62010" y="-105250"/>
            <a:ext cx="219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05906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>
                <a:solidFill>
                  <a:srgbClr val="008000"/>
                </a:solidFill>
              </a:rPr>
              <a:t>t</a:t>
            </a:r>
            <a:r>
              <a:rPr lang="it-IT" sz="2200" dirty="0" err="1" smtClean="0">
                <a:solidFill>
                  <a:srgbClr val="008000"/>
                </a:solidFill>
              </a:rPr>
              <a:t>rack</a:t>
            </a:r>
            <a:r>
              <a:rPr lang="it-IT" sz="2200" dirty="0" smtClean="0">
                <a:solidFill>
                  <a:srgbClr val="008000"/>
                </a:solidFill>
              </a:rPr>
              <a:t> rate </a:t>
            </a:r>
            <a:r>
              <a:rPr lang="it-IT" sz="2200" dirty="0" smtClean="0">
                <a:solidFill>
                  <a:srgbClr val="000000"/>
                </a:solidFill>
              </a:rPr>
              <a:t>of 9 </a:t>
            </a:r>
            <a:r>
              <a:rPr lang="it-IT" sz="2200" dirty="0" err="1" smtClean="0">
                <a:solidFill>
                  <a:srgbClr val="000000"/>
                </a:solidFill>
              </a:rPr>
              <a:t>telescopes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showing</a:t>
            </a:r>
            <a:r>
              <a:rPr lang="it-IT" sz="2200" dirty="0" smtClean="0">
                <a:solidFill>
                  <a:srgbClr val="000000"/>
                </a:solidFill>
              </a:rPr>
              <a:t> 8 </a:t>
            </a:r>
            <a:r>
              <a:rPr lang="it-IT" sz="2200" dirty="0" err="1" smtClean="0">
                <a:solidFill>
                  <a:srgbClr val="000000"/>
                </a:solidFill>
              </a:rPr>
              <a:t>months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stability</a:t>
            </a:r>
            <a:r>
              <a:rPr lang="it-IT" sz="2200" dirty="0" smtClean="0">
                <a:solidFill>
                  <a:srgbClr val="000000"/>
                </a:solidFill>
              </a:rPr>
              <a:t> in RUN 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8611" y="6601667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0000"/>
                </a:solidFill>
              </a:rPr>
              <a:t>drops</a:t>
            </a:r>
            <a:r>
              <a:rPr lang="it-IT" sz="2200" dirty="0" smtClean="0">
                <a:solidFill>
                  <a:srgbClr val="000000"/>
                </a:solidFill>
              </a:rPr>
              <a:t> and </a:t>
            </a:r>
            <a:r>
              <a:rPr lang="it-IT" sz="2200" dirty="0" err="1" smtClean="0">
                <a:solidFill>
                  <a:srgbClr val="000000"/>
                </a:solidFill>
              </a:rPr>
              <a:t>rises</a:t>
            </a:r>
            <a:r>
              <a:rPr lang="it-IT" sz="2200" dirty="0" smtClean="0">
                <a:solidFill>
                  <a:srgbClr val="000000"/>
                </a:solidFill>
              </a:rPr>
              <a:t> are </a:t>
            </a:r>
            <a:r>
              <a:rPr lang="it-IT" sz="2200" dirty="0" err="1" smtClean="0">
                <a:solidFill>
                  <a:srgbClr val="000000"/>
                </a:solidFill>
              </a:rPr>
              <a:t>explained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in the text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pic>
        <p:nvPicPr>
          <p:cNvPr id="14" name="Picture 13" descr="Run3_TrackR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13" y="1747649"/>
            <a:ext cx="7750848" cy="4675245"/>
          </a:xfrm>
          <a:prstGeom prst="rect">
            <a:avLst/>
          </a:prstGeom>
        </p:spPr>
      </p:pic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62010" y="-105250"/>
            <a:ext cx="2190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Trending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05906"/>
            <a:ext cx="10330322" cy="101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8000"/>
                </a:solidFill>
              </a:rPr>
              <a:t>total</a:t>
            </a:r>
            <a:r>
              <a:rPr lang="it-IT" sz="2200" dirty="0" smtClean="0">
                <a:solidFill>
                  <a:srgbClr val="008000"/>
                </a:solidFill>
              </a:rPr>
              <a:t> and </a:t>
            </a:r>
            <a:r>
              <a:rPr lang="it-IT" sz="2200" dirty="0" err="1" smtClean="0">
                <a:solidFill>
                  <a:srgbClr val="008000"/>
                </a:solidFill>
              </a:rPr>
              <a:t>chamber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err="1" smtClean="0">
                <a:solidFill>
                  <a:srgbClr val="008000"/>
                </a:solidFill>
              </a:rPr>
              <a:t>multiplicity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of </a:t>
            </a:r>
            <a:r>
              <a:rPr lang="it-IT" sz="2200" dirty="0" smtClean="0">
                <a:solidFill>
                  <a:srgbClr val="000000"/>
                </a:solidFill>
              </a:rPr>
              <a:t>4 </a:t>
            </a:r>
            <a:r>
              <a:rPr lang="it-IT" sz="2200" dirty="0" err="1" smtClean="0">
                <a:solidFill>
                  <a:srgbClr val="000000"/>
                </a:solidFill>
              </a:rPr>
              <a:t>telescopes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showing</a:t>
            </a:r>
            <a:r>
              <a:rPr lang="it-IT" sz="2200" dirty="0" smtClean="0">
                <a:solidFill>
                  <a:srgbClr val="000000"/>
                </a:solidFill>
              </a:rPr>
              <a:t> 7 </a:t>
            </a:r>
            <a:r>
              <a:rPr lang="it-IT" sz="2200" dirty="0" err="1" smtClean="0">
                <a:solidFill>
                  <a:srgbClr val="000000"/>
                </a:solidFill>
              </a:rPr>
              <a:t>months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>
                <a:solidFill>
                  <a:srgbClr val="000000"/>
                </a:solidFill>
              </a:rPr>
              <a:t>stability</a:t>
            </a:r>
            <a:r>
              <a:rPr lang="it-IT" sz="2200" dirty="0" smtClean="0">
                <a:solidFill>
                  <a:srgbClr val="000000"/>
                </a:solidFill>
              </a:rPr>
              <a:t> in RUN 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8611" y="6601667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>
                <a:solidFill>
                  <a:srgbClr val="000000"/>
                </a:solidFill>
              </a:rPr>
              <a:t>drops</a:t>
            </a:r>
            <a:r>
              <a:rPr lang="it-IT" sz="2200" dirty="0" smtClean="0">
                <a:solidFill>
                  <a:srgbClr val="000000"/>
                </a:solidFill>
              </a:rPr>
              <a:t> and </a:t>
            </a:r>
            <a:r>
              <a:rPr lang="it-IT" sz="2200" dirty="0" err="1" smtClean="0">
                <a:solidFill>
                  <a:srgbClr val="000000"/>
                </a:solidFill>
              </a:rPr>
              <a:t>rises</a:t>
            </a:r>
            <a:r>
              <a:rPr lang="it-IT" sz="2200" dirty="0" smtClean="0">
                <a:solidFill>
                  <a:srgbClr val="000000"/>
                </a:solidFill>
              </a:rPr>
              <a:t> are </a:t>
            </a:r>
            <a:r>
              <a:rPr lang="it-IT" sz="2200" dirty="0" err="1" smtClean="0">
                <a:solidFill>
                  <a:srgbClr val="000000"/>
                </a:solidFill>
              </a:rPr>
              <a:t>explained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in the text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pic>
        <p:nvPicPr>
          <p:cNvPr id="2" name="Picture 1" descr="bolo01_mu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3" y="1313773"/>
            <a:ext cx="4416434" cy="2729732"/>
          </a:xfrm>
          <a:prstGeom prst="rect">
            <a:avLst/>
          </a:prstGeom>
        </p:spPr>
      </p:pic>
      <p:pic>
        <p:nvPicPr>
          <p:cNvPr id="3" name="Picture 2" descr="gros01_mul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10" y="1313773"/>
            <a:ext cx="4408285" cy="2720005"/>
          </a:xfrm>
          <a:prstGeom prst="rect">
            <a:avLst/>
          </a:prstGeom>
        </p:spPr>
      </p:pic>
      <p:pic>
        <p:nvPicPr>
          <p:cNvPr id="4" name="Picture 3" descr="savo02_mul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1" y="4072699"/>
            <a:ext cx="3988501" cy="2465233"/>
          </a:xfrm>
          <a:prstGeom prst="rect">
            <a:avLst/>
          </a:prstGeom>
        </p:spPr>
      </p:pic>
      <p:pic>
        <p:nvPicPr>
          <p:cNvPr id="5" name="Picture 4" descr="tori03_mul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26" y="4101894"/>
            <a:ext cx="4271383" cy="2635534"/>
          </a:xfrm>
          <a:prstGeom prst="rect">
            <a:avLst/>
          </a:prstGeom>
        </p:spPr>
      </p:pic>
      <p:sp>
        <p:nvSpPr>
          <p:cNvPr id="14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2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62010" y="-105250"/>
            <a:ext cx="2494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 smtClean="0"/>
              <a:t>Telescope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26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6" name="Picture 5" descr="mrpcsandwi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3" y="913297"/>
            <a:ext cx="4675956" cy="2432368"/>
          </a:xfrm>
          <a:prstGeom prst="rect">
            <a:avLst/>
          </a:prstGeom>
        </p:spPr>
      </p:pic>
      <p:pic>
        <p:nvPicPr>
          <p:cNvPr id="7" name="Picture 6" descr="telesco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80" y="746989"/>
            <a:ext cx="3666980" cy="2743913"/>
          </a:xfrm>
          <a:prstGeom prst="rect">
            <a:avLst/>
          </a:prstGeom>
        </p:spPr>
      </p:pic>
      <p:pic>
        <p:nvPicPr>
          <p:cNvPr id="9" name="Picture 8" descr="chamberUpperView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3" y="3288742"/>
            <a:ext cx="6634806" cy="38511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5808" y="626956"/>
            <a:ext cx="864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8000"/>
                </a:solidFill>
              </a:rPr>
              <a:t>MRPC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765265" y="379790"/>
            <a:ext cx="331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008000"/>
                </a:solidFill>
              </a:rPr>
              <a:t>telescope</a:t>
            </a:r>
            <a:r>
              <a:rPr lang="it-IT" dirty="0">
                <a:solidFill>
                  <a:srgbClr val="008000"/>
                </a:solidFill>
              </a:rPr>
              <a:t> </a:t>
            </a:r>
            <a:r>
              <a:rPr lang="it-IT" dirty="0" smtClean="0">
                <a:solidFill>
                  <a:srgbClr val="008000"/>
                </a:solidFill>
              </a:rPr>
              <a:t>(</a:t>
            </a:r>
            <a:r>
              <a:rPr lang="it-IT" dirty="0" smtClean="0"/>
              <a:t>to be </a:t>
            </a:r>
            <a:r>
              <a:rPr lang="it-IT" dirty="0" err="1" smtClean="0"/>
              <a:t>changed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14962" y="4817842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8000"/>
                </a:solidFill>
              </a:rPr>
              <a:t>upper</a:t>
            </a:r>
            <a:r>
              <a:rPr lang="it-IT" dirty="0" smtClean="0">
                <a:solidFill>
                  <a:srgbClr val="008000"/>
                </a:solidFill>
              </a:rPr>
              <a:t> </a:t>
            </a:r>
            <a:r>
              <a:rPr lang="it-IT" dirty="0" err="1" smtClean="0">
                <a:solidFill>
                  <a:srgbClr val="008000"/>
                </a:solidFill>
              </a:rPr>
              <a:t>view</a:t>
            </a:r>
            <a:endParaRPr lang="it-IT" dirty="0" smtClean="0">
              <a:solidFill>
                <a:srgbClr val="008000"/>
              </a:solidFill>
            </a:endParaRPr>
          </a:p>
          <a:p>
            <a:r>
              <a:rPr lang="it-IT" dirty="0" smtClean="0"/>
              <a:t>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8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5906"/>
            <a:ext cx="10330322" cy="1965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/>
              <a:t>already</a:t>
            </a:r>
            <a:r>
              <a:rPr lang="it-IT" sz="2200" dirty="0" smtClean="0"/>
              <a:t> </a:t>
            </a:r>
            <a:r>
              <a:rPr lang="it-IT" sz="2200" dirty="0" err="1" smtClean="0">
                <a:solidFill>
                  <a:srgbClr val="008000"/>
                </a:solidFill>
              </a:rPr>
              <a:t>approved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err="1" smtClean="0"/>
              <a:t>as</a:t>
            </a:r>
            <a:r>
              <a:rPr lang="it-IT" sz="2200" dirty="0" smtClean="0"/>
              <a:t> </a:t>
            </a:r>
            <a:r>
              <a:rPr lang="it-IT" sz="2200" dirty="0" err="1" smtClean="0"/>
              <a:t>preliminary</a:t>
            </a:r>
            <a:endParaRPr lang="it-IT" sz="2200" dirty="0" smtClean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/>
              <a:t>results</a:t>
            </a:r>
            <a:r>
              <a:rPr lang="it-IT" sz="2200" dirty="0" smtClean="0"/>
              <a:t> from </a:t>
            </a:r>
            <a:r>
              <a:rPr lang="it-IT" sz="2200" dirty="0" err="1" smtClean="0">
                <a:solidFill>
                  <a:srgbClr val="008000"/>
                </a:solidFill>
              </a:rPr>
              <a:t>Run</a:t>
            </a:r>
            <a:r>
              <a:rPr lang="it-IT" sz="2200" dirty="0" smtClean="0">
                <a:solidFill>
                  <a:srgbClr val="008000"/>
                </a:solidFill>
              </a:rPr>
              <a:t> 2</a:t>
            </a:r>
            <a:r>
              <a:rPr lang="it-IT" sz="2200" dirty="0" smtClean="0"/>
              <a:t> </a:t>
            </a:r>
            <a:r>
              <a:rPr lang="it-IT" sz="2200" dirty="0" err="1" smtClean="0"/>
              <a:t>mentioned</a:t>
            </a:r>
            <a:r>
              <a:rPr lang="it-IT" sz="2200" dirty="0" smtClean="0"/>
              <a:t> in the </a:t>
            </a:r>
            <a:r>
              <a:rPr lang="it-IT" sz="2200" dirty="0" err="1" smtClean="0"/>
              <a:t>paper</a:t>
            </a:r>
            <a:r>
              <a:rPr lang="it-IT" sz="2200" dirty="0" smtClean="0"/>
              <a:t> (no time </a:t>
            </a:r>
            <a:r>
              <a:rPr lang="it-IT" sz="2200" dirty="0" err="1" smtClean="0"/>
              <a:t>slewing</a:t>
            </a:r>
            <a:r>
              <a:rPr lang="it-IT" sz="2200" dirty="0" smtClean="0"/>
              <a:t> </a:t>
            </a:r>
            <a:r>
              <a:rPr lang="it-IT" sz="2200" dirty="0" err="1" smtClean="0"/>
              <a:t>correction</a:t>
            </a:r>
            <a:r>
              <a:rPr lang="it-IT" sz="2200" dirty="0" smtClean="0"/>
              <a:t>)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smtClean="0"/>
              <a:t>to be </a:t>
            </a:r>
            <a:r>
              <a:rPr lang="it-IT" sz="2200" dirty="0" err="1" smtClean="0"/>
              <a:t>included</a:t>
            </a:r>
            <a:r>
              <a:rPr lang="it-IT" sz="2200" dirty="0" smtClean="0"/>
              <a:t> (</a:t>
            </a:r>
            <a:r>
              <a:rPr lang="it-IT" sz="2200" dirty="0" err="1" smtClean="0"/>
              <a:t>remove</a:t>
            </a:r>
            <a:r>
              <a:rPr lang="it-IT" sz="2200" dirty="0" smtClean="0"/>
              <a:t> </a:t>
            </a:r>
            <a:r>
              <a:rPr lang="it-IT" sz="2200" dirty="0" err="1" smtClean="0"/>
              <a:t>flag</a:t>
            </a:r>
            <a:r>
              <a:rPr lang="it-IT" sz="2200" dirty="0" smtClean="0"/>
              <a:t> </a:t>
            </a:r>
            <a:r>
              <a:rPr lang="it-IT" sz="2200" dirty="0" err="1" smtClean="0"/>
              <a:t>preliminary</a:t>
            </a:r>
            <a:r>
              <a:rPr lang="it-IT" sz="2200" dirty="0" smtClean="0"/>
              <a:t>)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endParaRPr lang="it-IT" sz="2200" dirty="0"/>
          </a:p>
        </p:txBody>
      </p:sp>
      <p:sp>
        <p:nvSpPr>
          <p:cNvPr id="10" name="Rectangle 9"/>
          <p:cNvSpPr/>
          <p:nvPr/>
        </p:nvSpPr>
        <p:spPr>
          <a:xfrm>
            <a:off x="3462010" y="-105250"/>
            <a:ext cx="3672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Time </a:t>
            </a:r>
            <a:r>
              <a:rPr lang="it-IT" sz="4000" dirty="0" err="1" smtClean="0"/>
              <a:t>resolution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3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" name="Picture 1" descr="time_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81" y="2110775"/>
            <a:ext cx="7019296" cy="4849548"/>
          </a:xfrm>
          <a:prstGeom prst="rect">
            <a:avLst/>
          </a:prstGeom>
        </p:spPr>
      </p:pic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4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5906"/>
            <a:ext cx="10330322" cy="101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/>
              <a:t>example</a:t>
            </a:r>
            <a:r>
              <a:rPr lang="it-IT" sz="2200" dirty="0" smtClean="0"/>
              <a:t> of time </a:t>
            </a:r>
            <a:r>
              <a:rPr lang="it-IT" sz="2200" dirty="0" err="1" smtClean="0"/>
              <a:t>dependence</a:t>
            </a:r>
            <a:r>
              <a:rPr lang="it-IT" sz="2200" dirty="0" smtClean="0"/>
              <a:t> from TOT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smtClean="0"/>
              <a:t>the </a:t>
            </a:r>
            <a:r>
              <a:rPr lang="it-IT" sz="2200" dirty="0" err="1" smtClean="0"/>
              <a:t>fit</a:t>
            </a:r>
            <a:r>
              <a:rPr lang="it-IT" sz="2200" dirty="0" smtClean="0"/>
              <a:t> </a:t>
            </a:r>
            <a:r>
              <a:rPr lang="it-IT" sz="2200" dirty="0" err="1" smtClean="0"/>
              <a:t>function</a:t>
            </a:r>
            <a:r>
              <a:rPr lang="it-IT" sz="2200" dirty="0" smtClean="0"/>
              <a:t> (5th </a:t>
            </a:r>
            <a:r>
              <a:rPr lang="it-IT" sz="2200" dirty="0" err="1" smtClean="0"/>
              <a:t>degree</a:t>
            </a:r>
            <a:r>
              <a:rPr lang="it-IT" sz="2200" dirty="0" smtClean="0"/>
              <a:t> </a:t>
            </a:r>
            <a:r>
              <a:rPr lang="it-IT" sz="2200" dirty="0" err="1" smtClean="0"/>
              <a:t>pol</a:t>
            </a:r>
            <a:r>
              <a:rPr lang="it-IT" sz="2200" dirty="0" smtClean="0"/>
              <a:t>.)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used</a:t>
            </a:r>
            <a:r>
              <a:rPr lang="it-IT" sz="2200" dirty="0" smtClean="0"/>
              <a:t> to </a:t>
            </a:r>
            <a:r>
              <a:rPr lang="it-IT" sz="2200" dirty="0" err="1" smtClean="0"/>
              <a:t>apply</a:t>
            </a:r>
            <a:r>
              <a:rPr lang="it-IT" sz="2200" dirty="0" smtClean="0"/>
              <a:t> the </a:t>
            </a:r>
            <a:r>
              <a:rPr lang="it-IT" sz="2200" dirty="0" smtClean="0">
                <a:solidFill>
                  <a:srgbClr val="008000"/>
                </a:solidFill>
              </a:rPr>
              <a:t>time </a:t>
            </a:r>
            <a:r>
              <a:rPr lang="it-IT" sz="2200" dirty="0" err="1" smtClean="0">
                <a:solidFill>
                  <a:srgbClr val="008000"/>
                </a:solidFill>
              </a:rPr>
              <a:t>slewing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err="1" smtClean="0"/>
              <a:t>correction</a:t>
            </a:r>
            <a:endParaRPr lang="it-IT" sz="22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462010" y="-105250"/>
            <a:ext cx="3672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Time </a:t>
            </a:r>
            <a:r>
              <a:rPr lang="it-IT" sz="4000" dirty="0" err="1" smtClean="0"/>
              <a:t>resolution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4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" name="Picture 2" descr="tot_Delta_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4" y="2201259"/>
            <a:ext cx="8389742" cy="4748361"/>
          </a:xfrm>
          <a:prstGeom prst="rect">
            <a:avLst/>
          </a:prstGeom>
        </p:spPr>
      </p:pic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5906"/>
            <a:ext cx="10330322" cy="1965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/>
              <a:t>e</a:t>
            </a:r>
            <a:r>
              <a:rPr lang="it-IT" sz="2200" dirty="0" err="1" smtClean="0"/>
              <a:t>xamples</a:t>
            </a:r>
            <a:r>
              <a:rPr lang="it-IT" sz="2200" dirty="0" smtClean="0"/>
              <a:t> of time timing </a:t>
            </a:r>
            <a:r>
              <a:rPr lang="it-IT" sz="2200" dirty="0" err="1" smtClean="0"/>
              <a:t>distributions</a:t>
            </a:r>
            <a:r>
              <a:rPr lang="it-IT" sz="2200" dirty="0" smtClean="0"/>
              <a:t> </a:t>
            </a:r>
            <a:r>
              <a:rPr lang="it-IT" sz="2200" dirty="0" err="1" smtClean="0"/>
              <a:t>used</a:t>
            </a:r>
            <a:r>
              <a:rPr lang="it-IT" sz="2200" dirty="0" smtClean="0"/>
              <a:t> to estimate </a:t>
            </a:r>
            <a:r>
              <a:rPr lang="it-IT" sz="2200" dirty="0" smtClean="0">
                <a:solidFill>
                  <a:srgbClr val="008000"/>
                </a:solidFill>
              </a:rPr>
              <a:t>time </a:t>
            </a:r>
            <a:r>
              <a:rPr lang="it-IT" sz="2200" dirty="0" err="1" smtClean="0">
                <a:solidFill>
                  <a:srgbClr val="008000"/>
                </a:solidFill>
              </a:rPr>
              <a:t>resolution</a:t>
            </a:r>
            <a:endParaRPr lang="it-IT" sz="220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/>
              <a:t>results</a:t>
            </a:r>
            <a:r>
              <a:rPr lang="it-IT" sz="2200" dirty="0" smtClean="0"/>
              <a:t> from </a:t>
            </a:r>
            <a:r>
              <a:rPr lang="it-IT" sz="2200" dirty="0" err="1" smtClean="0">
                <a:solidFill>
                  <a:srgbClr val="008000"/>
                </a:solidFill>
              </a:rPr>
              <a:t>Run</a:t>
            </a:r>
            <a:r>
              <a:rPr lang="it-IT" sz="2200" dirty="0" smtClean="0">
                <a:solidFill>
                  <a:srgbClr val="008000"/>
                </a:solidFill>
              </a:rPr>
              <a:t> 3</a:t>
            </a:r>
            <a:r>
              <a:rPr lang="it-IT" sz="2200" dirty="0" smtClean="0"/>
              <a:t> (4 </a:t>
            </a:r>
            <a:r>
              <a:rPr lang="it-IT" sz="2200" dirty="0" err="1" smtClean="0"/>
              <a:t>telescopes</a:t>
            </a:r>
            <a:r>
              <a:rPr lang="it-IT" sz="2200" dirty="0" smtClean="0"/>
              <a:t> over 33 </a:t>
            </a:r>
            <a:r>
              <a:rPr lang="it-IT" sz="2200" dirty="0" err="1" smtClean="0"/>
              <a:t>analyzed</a:t>
            </a:r>
            <a:r>
              <a:rPr lang="it-IT" sz="2200" dirty="0" smtClean="0"/>
              <a:t>)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/>
              <a:t>comparison</a:t>
            </a:r>
            <a:r>
              <a:rPr lang="it-IT" sz="2200" dirty="0" smtClean="0"/>
              <a:t>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time </a:t>
            </a:r>
            <a:r>
              <a:rPr lang="it-IT" sz="2200" dirty="0" err="1" smtClean="0"/>
              <a:t>slewing</a:t>
            </a:r>
            <a:r>
              <a:rPr lang="it-IT" sz="2200" dirty="0" smtClean="0"/>
              <a:t> </a:t>
            </a:r>
            <a:r>
              <a:rPr lang="it-IT" sz="2200" dirty="0" err="1" smtClean="0">
                <a:solidFill>
                  <a:srgbClr val="0000FF"/>
                </a:solidFill>
              </a:rPr>
              <a:t>correction</a:t>
            </a:r>
            <a:r>
              <a:rPr lang="it-IT" sz="2200" dirty="0" smtClean="0">
                <a:solidFill>
                  <a:srgbClr val="0000FF"/>
                </a:solidFill>
              </a:rPr>
              <a:t> </a:t>
            </a:r>
            <a:r>
              <a:rPr lang="it-IT" sz="2200" dirty="0" smtClean="0"/>
              <a:t>and </a:t>
            </a:r>
            <a:r>
              <a:rPr lang="it-IT" sz="2200" dirty="0" smtClean="0">
                <a:solidFill>
                  <a:srgbClr val="FF0000"/>
                </a:solidFill>
              </a:rPr>
              <a:t>no </a:t>
            </a:r>
            <a:r>
              <a:rPr lang="it-IT" sz="2200" dirty="0" err="1" smtClean="0">
                <a:solidFill>
                  <a:srgbClr val="FF0000"/>
                </a:solidFill>
              </a:rPr>
              <a:t>correction</a:t>
            </a:r>
            <a:endParaRPr lang="it-IT" sz="2200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/>
              <a:t>four</a:t>
            </a:r>
            <a:r>
              <a:rPr lang="it-IT" sz="2200" dirty="0" smtClean="0"/>
              <a:t> plots in on figure</a:t>
            </a:r>
            <a:endParaRPr lang="it-IT" sz="2200" dirty="0"/>
          </a:p>
        </p:txBody>
      </p:sp>
      <p:sp>
        <p:nvSpPr>
          <p:cNvPr id="10" name="Rectangle 9"/>
          <p:cNvSpPr/>
          <p:nvPr/>
        </p:nvSpPr>
        <p:spPr>
          <a:xfrm>
            <a:off x="3462010" y="-105250"/>
            <a:ext cx="3672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Time </a:t>
            </a:r>
            <a:r>
              <a:rPr lang="it-IT" sz="4000" dirty="0" err="1" smtClean="0"/>
              <a:t>resolution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>
                <a:solidFill>
                  <a:srgbClr val="FFFFFF"/>
                </a:solidFill>
              </a:rPr>
              <a:t>5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" name="Picture 2" descr="paper_fig_arez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"/>
          <a:stretch/>
        </p:blipFill>
        <p:spPr>
          <a:xfrm>
            <a:off x="1618626" y="2340324"/>
            <a:ext cx="3823278" cy="2597191"/>
          </a:xfrm>
          <a:prstGeom prst="rect">
            <a:avLst/>
          </a:prstGeom>
        </p:spPr>
      </p:pic>
      <p:pic>
        <p:nvPicPr>
          <p:cNvPr id="4" name="Picture 3" descr="paper_fig_bolo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61" y="4750887"/>
            <a:ext cx="3909542" cy="2457004"/>
          </a:xfrm>
          <a:prstGeom prst="rect">
            <a:avLst/>
          </a:prstGeom>
        </p:spPr>
      </p:pic>
      <p:pic>
        <p:nvPicPr>
          <p:cNvPr id="5" name="Picture 4" descr="paper_fig_bolo0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"/>
          <a:stretch/>
        </p:blipFill>
        <p:spPr>
          <a:xfrm>
            <a:off x="5317000" y="4737728"/>
            <a:ext cx="3372456" cy="2511570"/>
          </a:xfrm>
          <a:prstGeom prst="rect">
            <a:avLst/>
          </a:prstGeom>
        </p:spPr>
      </p:pic>
      <p:pic>
        <p:nvPicPr>
          <p:cNvPr id="6" name="Picture 5" descr="paper_fig_trev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15" y="2183833"/>
            <a:ext cx="3400957" cy="2753678"/>
          </a:xfrm>
          <a:prstGeom prst="rect">
            <a:avLst/>
          </a:prstGeom>
        </p:spPr>
      </p:pic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4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5906"/>
            <a:ext cx="10330322" cy="149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smtClean="0">
                <a:solidFill>
                  <a:srgbClr val="008000"/>
                </a:solidFill>
              </a:rPr>
              <a:t>time </a:t>
            </a:r>
            <a:r>
              <a:rPr lang="it-IT" sz="2200" dirty="0" err="1" smtClean="0">
                <a:solidFill>
                  <a:srgbClr val="008000"/>
                </a:solidFill>
              </a:rPr>
              <a:t>resolution</a:t>
            </a:r>
            <a:r>
              <a:rPr lang="it-IT" sz="2200" dirty="0" smtClean="0">
                <a:solidFill>
                  <a:srgbClr val="008000"/>
                </a:solidFill>
              </a:rPr>
              <a:t> </a:t>
            </a:r>
            <a:r>
              <a:rPr lang="it-IT" sz="2200" dirty="0" err="1" smtClean="0"/>
              <a:t>distributions</a:t>
            </a:r>
            <a:r>
              <a:rPr lang="it-IT" sz="2200" dirty="0" smtClean="0"/>
              <a:t> from </a:t>
            </a:r>
            <a:r>
              <a:rPr lang="it-IT" sz="2200" dirty="0" err="1" smtClean="0"/>
              <a:t>all</a:t>
            </a:r>
            <a:r>
              <a:rPr lang="it-IT" sz="2200" dirty="0" smtClean="0"/>
              <a:t> 33 </a:t>
            </a:r>
            <a:r>
              <a:rPr lang="it-IT" sz="2200" dirty="0" err="1" smtClean="0"/>
              <a:t>analyzed</a:t>
            </a:r>
            <a:r>
              <a:rPr lang="it-IT" sz="2200" dirty="0" smtClean="0"/>
              <a:t> </a:t>
            </a:r>
            <a:r>
              <a:rPr lang="it-IT" sz="2200" dirty="0" err="1" smtClean="0"/>
              <a:t>telescopes</a:t>
            </a:r>
            <a:endParaRPr lang="it-IT" sz="220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/>
              <a:t>gaussian</a:t>
            </a:r>
            <a:r>
              <a:rPr lang="it-IT" sz="2200" dirty="0" smtClean="0"/>
              <a:t> </a:t>
            </a:r>
            <a:r>
              <a:rPr lang="it-IT" sz="2200" dirty="0" err="1" smtClean="0"/>
              <a:t>function</a:t>
            </a:r>
            <a:r>
              <a:rPr lang="it-IT" sz="2200" dirty="0" smtClean="0"/>
              <a:t> </a:t>
            </a:r>
            <a:r>
              <a:rPr lang="it-IT" sz="2200" dirty="0" err="1" smtClean="0"/>
              <a:t>used</a:t>
            </a:r>
            <a:r>
              <a:rPr lang="it-IT" sz="2200" dirty="0" smtClean="0"/>
              <a:t> to </a:t>
            </a:r>
            <a:r>
              <a:rPr lang="it-IT" sz="2200" dirty="0" err="1" smtClean="0"/>
              <a:t>fit</a:t>
            </a:r>
            <a:endParaRPr lang="it-IT" sz="2200" dirty="0" smtClean="0"/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/>
              <a:t>mean</a:t>
            </a:r>
            <a:r>
              <a:rPr lang="it-IT" sz="2200" dirty="0" smtClean="0"/>
              <a:t> from the </a:t>
            </a:r>
            <a:r>
              <a:rPr lang="it-IT" sz="2200" dirty="0" err="1" smtClean="0"/>
              <a:t>fit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fully</a:t>
            </a:r>
            <a:r>
              <a:rPr lang="it-IT" sz="2200" dirty="0" smtClean="0"/>
              <a:t> </a:t>
            </a:r>
            <a:r>
              <a:rPr lang="it-IT" sz="2200" dirty="0" err="1" smtClean="0"/>
              <a:t>compatible</a:t>
            </a:r>
            <a:r>
              <a:rPr lang="it-IT" sz="2200" dirty="0" smtClean="0"/>
              <a:t> with the </a:t>
            </a:r>
            <a:r>
              <a:rPr lang="it-IT" sz="2200" dirty="0" err="1" smtClean="0"/>
              <a:t>arithmetic</a:t>
            </a:r>
            <a:r>
              <a:rPr lang="it-IT" sz="2200" dirty="0" smtClean="0"/>
              <a:t> </a:t>
            </a:r>
            <a:r>
              <a:rPr lang="it-IT" sz="2200" dirty="0" err="1" smtClean="0"/>
              <a:t>one</a:t>
            </a:r>
            <a:r>
              <a:rPr lang="it-IT" sz="2200" dirty="0" smtClean="0"/>
              <a:t> (242 </a:t>
            </a:r>
            <a:r>
              <a:rPr lang="it-IT" sz="2200" dirty="0" err="1" smtClean="0"/>
              <a:t>ps</a:t>
            </a:r>
            <a:r>
              <a:rPr lang="it-IT" sz="2200" dirty="0" smtClean="0"/>
              <a:t>)</a:t>
            </a:r>
            <a:endParaRPr lang="it-IT" sz="2200" dirty="0"/>
          </a:p>
        </p:txBody>
      </p:sp>
      <p:sp>
        <p:nvSpPr>
          <p:cNvPr id="10" name="Rectangle 9"/>
          <p:cNvSpPr/>
          <p:nvPr/>
        </p:nvSpPr>
        <p:spPr>
          <a:xfrm>
            <a:off x="3462010" y="-105250"/>
            <a:ext cx="3672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Time </a:t>
            </a:r>
            <a:r>
              <a:rPr lang="it-IT" sz="4000" dirty="0" err="1" smtClean="0"/>
              <a:t>resolution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6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" name="Picture 1" descr="time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326" y="2826011"/>
            <a:ext cx="7302500" cy="4089400"/>
          </a:xfrm>
          <a:prstGeom prst="rect">
            <a:avLst/>
          </a:prstGeom>
        </p:spPr>
      </p:pic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3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5906"/>
            <a:ext cx="1033032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smtClean="0">
                <a:solidFill>
                  <a:srgbClr val="008000"/>
                </a:solidFill>
              </a:rPr>
              <a:t>beta </a:t>
            </a:r>
            <a:r>
              <a:rPr lang="it-IT" sz="2200" dirty="0" err="1" smtClean="0"/>
              <a:t>distributions</a:t>
            </a:r>
            <a:r>
              <a:rPr lang="it-IT" sz="2200" dirty="0" smtClean="0"/>
              <a:t> from 46 </a:t>
            </a:r>
            <a:r>
              <a:rPr lang="it-IT" sz="2200" dirty="0" err="1" smtClean="0"/>
              <a:t>analyzed</a:t>
            </a:r>
            <a:r>
              <a:rPr lang="it-IT" sz="2200" dirty="0" smtClean="0"/>
              <a:t> </a:t>
            </a:r>
            <a:r>
              <a:rPr lang="it-IT" sz="2200" dirty="0" err="1" smtClean="0"/>
              <a:t>telescopes</a:t>
            </a:r>
            <a:endParaRPr lang="it-IT" sz="2200" dirty="0" smtClean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2010" y="-105250"/>
            <a:ext cx="3672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Time </a:t>
            </a:r>
            <a:r>
              <a:rPr lang="it-IT" sz="4000" dirty="0" err="1" smtClean="0"/>
              <a:t>resolution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" name="Picture 2" descr="Beta_histo_run3_prova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6" y="2472108"/>
            <a:ext cx="5421993" cy="3954328"/>
          </a:xfrm>
          <a:prstGeom prst="rect">
            <a:avLst/>
          </a:prstGeom>
        </p:spPr>
      </p:pic>
      <p:sp>
        <p:nvSpPr>
          <p:cNvPr id="12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2" name="Picture 1" descr="E_Beta_BOLO-03-run2017-03-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95" y="2483027"/>
            <a:ext cx="4793880" cy="39535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1906" y="1839929"/>
            <a:ext cx="3328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b</a:t>
            </a:r>
            <a:r>
              <a:rPr lang="it-IT" dirty="0" smtClean="0"/>
              <a:t>eta </a:t>
            </a:r>
            <a:r>
              <a:rPr lang="it-IT" dirty="0" err="1" smtClean="0"/>
              <a:t>distribution</a:t>
            </a:r>
            <a:endParaRPr lang="it-IT" dirty="0" smtClean="0"/>
          </a:p>
          <a:p>
            <a:r>
              <a:rPr lang="it-IT" dirty="0" err="1" smtClean="0"/>
              <a:t>not</a:t>
            </a:r>
            <a:r>
              <a:rPr lang="it-IT" dirty="0" smtClean="0"/>
              <a:t> to be </a:t>
            </a:r>
            <a:r>
              <a:rPr lang="it-IT" dirty="0" err="1" smtClean="0"/>
              <a:t>included</a:t>
            </a:r>
            <a:r>
              <a:rPr lang="it-IT" dirty="0" smtClean="0"/>
              <a:t> in the </a:t>
            </a:r>
            <a:r>
              <a:rPr lang="it-IT" dirty="0" err="1" smtClean="0"/>
              <a:t>paper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519949" y="1878168"/>
            <a:ext cx="4560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e</a:t>
            </a:r>
            <a:r>
              <a:rPr lang="it-IT" dirty="0" err="1" smtClean="0"/>
              <a:t>rror</a:t>
            </a:r>
            <a:r>
              <a:rPr lang="it-IT" dirty="0" smtClean="0"/>
              <a:t> on beta </a:t>
            </a:r>
            <a:r>
              <a:rPr lang="it-IT" dirty="0" err="1" smtClean="0"/>
              <a:t>distribution</a:t>
            </a:r>
            <a:endParaRPr lang="it-IT" dirty="0" smtClean="0"/>
          </a:p>
          <a:p>
            <a:r>
              <a:rPr lang="it-IT" dirty="0" smtClean="0"/>
              <a:t>to be </a:t>
            </a:r>
            <a:r>
              <a:rPr lang="it-IT" dirty="0" err="1" smtClean="0"/>
              <a:t>included</a:t>
            </a:r>
            <a:r>
              <a:rPr lang="it-IT" dirty="0" smtClean="0"/>
              <a:t> in the </a:t>
            </a:r>
            <a:r>
              <a:rPr lang="it-IT" dirty="0" err="1" smtClean="0"/>
              <a:t>paper</a:t>
            </a:r>
            <a:r>
              <a:rPr lang="it-IT" dirty="0" smtClean="0"/>
              <a:t> (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ongoing</a:t>
            </a:r>
            <a:r>
              <a:rPr lang="it-IT" dirty="0" smtClean="0"/>
              <a:t>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27325" y="2497297"/>
            <a:ext cx="499394" cy="856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16834" y="2478454"/>
            <a:ext cx="499394" cy="856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32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5906"/>
            <a:ext cx="10330322" cy="149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>
                <a:solidFill>
                  <a:srgbClr val="008000"/>
                </a:solidFill>
              </a:rPr>
              <a:t>l</a:t>
            </a:r>
            <a:r>
              <a:rPr lang="it-IT" sz="2200" dirty="0" err="1" smtClean="0">
                <a:solidFill>
                  <a:srgbClr val="008000"/>
                </a:solidFill>
              </a:rPr>
              <a:t>ongitudinal</a:t>
            </a:r>
            <a:r>
              <a:rPr lang="it-IT" sz="2200" dirty="0" smtClean="0">
                <a:solidFill>
                  <a:srgbClr val="008000"/>
                </a:solidFill>
              </a:rPr>
              <a:t> side </a:t>
            </a:r>
            <a:r>
              <a:rPr lang="it-IT" sz="2200" dirty="0" err="1" smtClean="0">
                <a:solidFill>
                  <a:srgbClr val="000000"/>
                </a:solidFill>
              </a:rPr>
              <a:t>spatial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/>
              <a:t>distributions</a:t>
            </a:r>
            <a:r>
              <a:rPr lang="it-IT" sz="2200" dirty="0" smtClean="0"/>
              <a:t> from 46 </a:t>
            </a:r>
            <a:r>
              <a:rPr lang="it-IT" sz="2200" dirty="0" err="1" smtClean="0"/>
              <a:t>analyzed</a:t>
            </a:r>
            <a:r>
              <a:rPr lang="it-IT" sz="2200" dirty="0" smtClean="0"/>
              <a:t> </a:t>
            </a:r>
            <a:r>
              <a:rPr lang="it-IT" sz="2200" dirty="0" err="1" smtClean="0"/>
              <a:t>telescopes</a:t>
            </a:r>
            <a:endParaRPr lang="it-IT" sz="220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/>
              <a:t>c</a:t>
            </a:r>
            <a:r>
              <a:rPr lang="it-IT" sz="2200" dirty="0" err="1" smtClean="0"/>
              <a:t>omparison</a:t>
            </a:r>
            <a:r>
              <a:rPr lang="it-IT" sz="2200" dirty="0" smtClean="0"/>
              <a:t>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Run2 and </a:t>
            </a:r>
            <a:r>
              <a:rPr lang="it-IT" sz="2200" dirty="0" err="1" smtClean="0"/>
              <a:t>Run</a:t>
            </a:r>
            <a:r>
              <a:rPr lang="it-IT" sz="2200" dirty="0" smtClean="0"/>
              <a:t> 3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/>
              <a:t>maybe</a:t>
            </a:r>
            <a:r>
              <a:rPr lang="it-IT" sz="2200" dirty="0" smtClean="0"/>
              <a:t> </a:t>
            </a:r>
            <a:r>
              <a:rPr lang="it-IT" sz="2200" dirty="0" err="1" smtClean="0"/>
              <a:t>only</a:t>
            </a:r>
            <a:r>
              <a:rPr lang="it-IT" sz="2200" dirty="0" smtClean="0"/>
              <a:t> </a:t>
            </a:r>
            <a:r>
              <a:rPr lang="it-IT" sz="2200" dirty="0" err="1" smtClean="0"/>
              <a:t>results</a:t>
            </a:r>
            <a:r>
              <a:rPr lang="it-IT" sz="2200" dirty="0" smtClean="0"/>
              <a:t> from </a:t>
            </a:r>
            <a:r>
              <a:rPr lang="it-IT" sz="2200" dirty="0" err="1" smtClean="0"/>
              <a:t>Run</a:t>
            </a:r>
            <a:r>
              <a:rPr lang="it-IT" sz="2200" dirty="0" smtClean="0"/>
              <a:t> 3?</a:t>
            </a:r>
            <a:endParaRPr lang="it-IT" sz="2200" dirty="0"/>
          </a:p>
        </p:txBody>
      </p:sp>
      <p:sp>
        <p:nvSpPr>
          <p:cNvPr id="10" name="Rectangle 9"/>
          <p:cNvSpPr/>
          <p:nvPr/>
        </p:nvSpPr>
        <p:spPr>
          <a:xfrm>
            <a:off x="3462010" y="-105250"/>
            <a:ext cx="4005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Space </a:t>
            </a:r>
            <a:r>
              <a:rPr lang="it-IT" sz="4000" dirty="0" err="1" smtClean="0"/>
              <a:t>resolution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5" name="Picture 4" descr="longitudinal_spat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53" y="1997837"/>
            <a:ext cx="7541250" cy="52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0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5906"/>
            <a:ext cx="10330322" cy="149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>
                <a:solidFill>
                  <a:srgbClr val="008000"/>
                </a:solidFill>
              </a:rPr>
              <a:t>l</a:t>
            </a:r>
            <a:r>
              <a:rPr lang="it-IT" sz="2200" dirty="0" err="1" smtClean="0">
                <a:solidFill>
                  <a:srgbClr val="008000"/>
                </a:solidFill>
              </a:rPr>
              <a:t>ongitudinal</a:t>
            </a:r>
            <a:r>
              <a:rPr lang="it-IT" sz="2200" dirty="0" smtClean="0">
                <a:solidFill>
                  <a:srgbClr val="008000"/>
                </a:solidFill>
              </a:rPr>
              <a:t> side </a:t>
            </a:r>
            <a:r>
              <a:rPr lang="it-IT" sz="2200" dirty="0" err="1" smtClean="0">
                <a:solidFill>
                  <a:srgbClr val="000000"/>
                </a:solidFill>
              </a:rPr>
              <a:t>spatial</a:t>
            </a:r>
            <a:r>
              <a:rPr lang="it-IT" sz="2200" dirty="0" smtClean="0">
                <a:solidFill>
                  <a:srgbClr val="000000"/>
                </a:solidFill>
              </a:rPr>
              <a:t> </a:t>
            </a:r>
            <a:r>
              <a:rPr lang="it-IT" sz="2200" dirty="0" err="1" smtClean="0"/>
              <a:t>distributions</a:t>
            </a:r>
            <a:r>
              <a:rPr lang="it-IT" sz="2200" dirty="0" smtClean="0"/>
              <a:t> from 46 </a:t>
            </a:r>
            <a:r>
              <a:rPr lang="it-IT" sz="2200" dirty="0" err="1" smtClean="0"/>
              <a:t>analyzed</a:t>
            </a:r>
            <a:r>
              <a:rPr lang="it-IT" sz="2200" dirty="0" smtClean="0"/>
              <a:t> </a:t>
            </a:r>
            <a:r>
              <a:rPr lang="it-IT" sz="2200" dirty="0" err="1" smtClean="0"/>
              <a:t>telescopes</a:t>
            </a:r>
            <a:endParaRPr lang="it-IT" sz="2200" dirty="0" smtClean="0">
              <a:solidFill>
                <a:srgbClr val="008000"/>
              </a:solidFill>
            </a:endParaRP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/>
              <a:t>c</a:t>
            </a:r>
            <a:r>
              <a:rPr lang="it-IT" sz="2200" dirty="0" err="1" smtClean="0"/>
              <a:t>omparison</a:t>
            </a:r>
            <a:r>
              <a:rPr lang="it-IT" sz="2200" dirty="0" smtClean="0"/>
              <a:t> </a:t>
            </a:r>
            <a:r>
              <a:rPr lang="it-IT" sz="2200" dirty="0" err="1" smtClean="0"/>
              <a:t>between</a:t>
            </a:r>
            <a:r>
              <a:rPr lang="it-IT" sz="2200" dirty="0" smtClean="0"/>
              <a:t> Run2 and </a:t>
            </a:r>
            <a:r>
              <a:rPr lang="it-IT" sz="2200" dirty="0" err="1" smtClean="0"/>
              <a:t>Run</a:t>
            </a:r>
            <a:r>
              <a:rPr lang="it-IT" sz="2200" dirty="0" smtClean="0"/>
              <a:t> 3</a:t>
            </a:r>
          </a:p>
          <a:p>
            <a:pPr marL="342900" indent="-342900">
              <a:lnSpc>
                <a:spcPct val="14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sz="2200" dirty="0" err="1" smtClean="0"/>
              <a:t>maybe</a:t>
            </a:r>
            <a:r>
              <a:rPr lang="it-IT" sz="2200" dirty="0" smtClean="0"/>
              <a:t> </a:t>
            </a:r>
            <a:r>
              <a:rPr lang="it-IT" sz="2200" dirty="0" err="1" smtClean="0"/>
              <a:t>only</a:t>
            </a:r>
            <a:r>
              <a:rPr lang="it-IT" sz="2200" dirty="0" smtClean="0"/>
              <a:t> </a:t>
            </a:r>
            <a:r>
              <a:rPr lang="it-IT" sz="2200" dirty="0" err="1" smtClean="0"/>
              <a:t>results</a:t>
            </a:r>
            <a:r>
              <a:rPr lang="it-IT" sz="2200" dirty="0" smtClean="0"/>
              <a:t> from </a:t>
            </a:r>
            <a:r>
              <a:rPr lang="it-IT" sz="2200" dirty="0" err="1" smtClean="0"/>
              <a:t>Run</a:t>
            </a:r>
            <a:r>
              <a:rPr lang="it-IT" sz="2200" dirty="0" smtClean="0"/>
              <a:t> 3?</a:t>
            </a:r>
            <a:endParaRPr lang="it-IT" sz="2200" dirty="0"/>
          </a:p>
        </p:txBody>
      </p:sp>
      <p:sp>
        <p:nvSpPr>
          <p:cNvPr id="10" name="Rectangle 9"/>
          <p:cNvSpPr/>
          <p:nvPr/>
        </p:nvSpPr>
        <p:spPr>
          <a:xfrm>
            <a:off x="3462010" y="-105250"/>
            <a:ext cx="4005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Space </a:t>
            </a:r>
            <a:r>
              <a:rPr lang="it-IT" sz="4000" dirty="0" err="1" smtClean="0"/>
              <a:t>resolution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5118" y="7275373"/>
            <a:ext cx="10080625" cy="28430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"/>
          <p:cNvSpPr txBox="1">
            <a:spLocks/>
          </p:cNvSpPr>
          <p:nvPr/>
        </p:nvSpPr>
        <p:spPr>
          <a:xfrm>
            <a:off x="9739623" y="7226296"/>
            <a:ext cx="45212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9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Footer Placeholder 2"/>
          <p:cNvSpPr txBox="1">
            <a:spLocks/>
          </p:cNvSpPr>
          <p:nvPr/>
        </p:nvSpPr>
        <p:spPr>
          <a:xfrm>
            <a:off x="3600802" y="7236951"/>
            <a:ext cx="2870150" cy="4359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eeting EEE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14598" y="724223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FFFFFF"/>
                </a:solidFill>
              </a:rPr>
              <a:t>13/</a:t>
            </a:r>
            <a:r>
              <a:rPr lang="it-IT" sz="1400" dirty="0" smtClean="0">
                <a:solidFill>
                  <a:srgbClr val="FFFFFF"/>
                </a:solidFill>
              </a:rPr>
              <a:t>09/2017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" name="Picture 2" descr="trasversal_spat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90" y="1997838"/>
            <a:ext cx="6781940" cy="49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3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18079</TotalTime>
  <Words>882</Words>
  <Application>Microsoft Macintosh PowerPoint</Application>
  <PresentationFormat>Custom</PresentationFormat>
  <Paragraphs>178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Daniele De Gruttola</cp:lastModifiedBy>
  <cp:revision>248</cp:revision>
  <dcterms:modified xsi:type="dcterms:W3CDTF">2017-09-13T09:51:56Z</dcterms:modified>
</cp:coreProperties>
</file>