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5"/>
  </p:notesMasterIdLst>
  <p:handoutMasterIdLst>
    <p:handoutMasterId r:id="rId76"/>
  </p:handoutMasterIdLst>
  <p:sldIdLst>
    <p:sldId id="256" r:id="rId2"/>
    <p:sldId id="366" r:id="rId3"/>
    <p:sldId id="367" r:id="rId4"/>
    <p:sldId id="368" r:id="rId5"/>
    <p:sldId id="369" r:id="rId6"/>
    <p:sldId id="370" r:id="rId7"/>
    <p:sldId id="310" r:id="rId8"/>
    <p:sldId id="359" r:id="rId9"/>
    <p:sldId id="387" r:id="rId10"/>
    <p:sldId id="388" r:id="rId11"/>
    <p:sldId id="343" r:id="rId12"/>
    <p:sldId id="340" r:id="rId13"/>
    <p:sldId id="328" r:id="rId14"/>
    <p:sldId id="329" r:id="rId15"/>
    <p:sldId id="330" r:id="rId16"/>
    <p:sldId id="331" r:id="rId17"/>
    <p:sldId id="332" r:id="rId18"/>
    <p:sldId id="333" r:id="rId19"/>
    <p:sldId id="334" r:id="rId20"/>
    <p:sldId id="312" r:id="rId21"/>
    <p:sldId id="447" r:id="rId22"/>
    <p:sldId id="290" r:id="rId23"/>
    <p:sldId id="371" r:id="rId24"/>
    <p:sldId id="379" r:id="rId25"/>
    <p:sldId id="380" r:id="rId26"/>
    <p:sldId id="381" r:id="rId27"/>
    <p:sldId id="383" r:id="rId28"/>
    <p:sldId id="385" r:id="rId29"/>
    <p:sldId id="398" r:id="rId30"/>
    <p:sldId id="317" r:id="rId31"/>
    <p:sldId id="335" r:id="rId32"/>
    <p:sldId id="389" r:id="rId33"/>
    <p:sldId id="448" r:id="rId34"/>
    <p:sldId id="391" r:id="rId35"/>
    <p:sldId id="392" r:id="rId36"/>
    <p:sldId id="393" r:id="rId37"/>
    <p:sldId id="394" r:id="rId38"/>
    <p:sldId id="395" r:id="rId39"/>
    <p:sldId id="396" r:id="rId40"/>
    <p:sldId id="434" r:id="rId41"/>
    <p:sldId id="449" r:id="rId42"/>
    <p:sldId id="450" r:id="rId43"/>
    <p:sldId id="399" r:id="rId44"/>
    <p:sldId id="400" r:id="rId45"/>
    <p:sldId id="402" r:id="rId46"/>
    <p:sldId id="403" r:id="rId47"/>
    <p:sldId id="404" r:id="rId48"/>
    <p:sldId id="405" r:id="rId49"/>
    <p:sldId id="446" r:id="rId50"/>
    <p:sldId id="433" r:id="rId51"/>
    <p:sldId id="401" r:id="rId52"/>
    <p:sldId id="406" r:id="rId53"/>
    <p:sldId id="407" r:id="rId54"/>
    <p:sldId id="408" r:id="rId55"/>
    <p:sldId id="409" r:id="rId56"/>
    <p:sldId id="410" r:id="rId57"/>
    <p:sldId id="411" r:id="rId58"/>
    <p:sldId id="435" r:id="rId59"/>
    <p:sldId id="412" r:id="rId60"/>
    <p:sldId id="413" r:id="rId61"/>
    <p:sldId id="414" r:id="rId62"/>
    <p:sldId id="436" r:id="rId63"/>
    <p:sldId id="437" r:id="rId64"/>
    <p:sldId id="438" r:id="rId65"/>
    <p:sldId id="439" r:id="rId66"/>
    <p:sldId id="440" r:id="rId67"/>
    <p:sldId id="441" r:id="rId68"/>
    <p:sldId id="442" r:id="rId69"/>
    <p:sldId id="443" r:id="rId70"/>
    <p:sldId id="444" r:id="rId71"/>
    <p:sldId id="431" r:id="rId72"/>
    <p:sldId id="445" r:id="rId73"/>
    <p:sldId id="324" r:id="rId7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67" autoAdjust="0"/>
    <p:restoredTop sz="94660" autoAdjust="0"/>
  </p:normalViewPr>
  <p:slideViewPr>
    <p:cSldViewPr snapToGrid="0">
      <p:cViewPr>
        <p:scale>
          <a:sx n="99" d="100"/>
          <a:sy n="99" d="100"/>
        </p:scale>
        <p:origin x="992" y="7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09FA32-3758-544D-B56B-39BF30419C7A}" type="datetime1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EEDCA6-8C66-0344-9163-6A64656AA34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87128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10FBB3-6500-2B43-8842-7DA52FF7D115}" type="datetime1">
              <a:rPr lang="en-US" smtClean="0"/>
              <a:t>9/29/26</a:t>
            </a:fld>
            <a:endParaRPr lang="en-US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AA4738-0FDF-454A-84E6-21B598D1C336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205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AA4738-0FDF-454A-84E6-21B598D1C33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40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AA4738-0FDF-454A-84E6-21B598D1C33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40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AA4738-0FDF-454A-84E6-21B598D1C336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408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AA4738-0FDF-454A-84E6-21B598D1C336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408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AA4738-0FDF-454A-84E6-21B598D1C33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408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AA4738-0FDF-454A-84E6-21B598D1C33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408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8434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it-IT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2pPr>
            <a:lvl3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3pPr>
            <a:lvl4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4pPr>
            <a:lvl5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9pPr>
          </a:lstStyle>
          <a:p>
            <a:pPr eaLnBrk="1" hangingPunct="1"/>
            <a:fld id="{0DF5628F-1822-504F-9573-4A1D2A622087}" type="slidenum">
              <a:rPr lang="en-US" sz="1200">
                <a:latin typeface="Arial" charset="0"/>
              </a:rPr>
              <a:pPr eaLnBrk="1" hangingPunct="1"/>
              <a:t>9</a:t>
            </a:fld>
            <a:endParaRPr lang="en-US" sz="1200">
              <a:latin typeface="Arial" charset="0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3587" cy="342900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3400"/>
            <a:ext cx="5026025" cy="41148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en-GB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2pPr>
            <a:lvl3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3pPr>
            <a:lvl4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4pPr>
            <a:lvl5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9pPr>
          </a:lstStyle>
          <a:p>
            <a:pPr eaLnBrk="1" hangingPunct="1"/>
            <a:fld id="{52E95E88-52EF-284C-B509-035F37704228}" type="slidenum">
              <a:rPr lang="en-US" sz="1200">
                <a:latin typeface="Arial" charset="0"/>
              </a:rPr>
              <a:pPr eaLnBrk="1" hangingPunct="1"/>
              <a:t>10</a:t>
            </a:fld>
            <a:endParaRPr lang="en-US" sz="1200">
              <a:latin typeface="Arial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988" y="4343400"/>
            <a:ext cx="5026025" cy="4114800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en-GB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87070C-B647-43CF-AF22-78D7EBFDEA7D}" type="slidenum">
              <a:rPr lang="it-IT" smtClean="0"/>
              <a:pPr/>
              <a:t>73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0400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48F78-C1C4-AC4E-B530-A21EBD404FCC}" type="datetime1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Dott. M. Garbini, Inaugurazione telescopio EEE - Parma, 13 febbraio 2016Parma 13/02/2016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D1B3A-7C92-4B28-A695-FF1D68F1F9B9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377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0208D3-B2A2-264D-B2AA-72D54FD09FDF}" type="datetime1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Dott. M. Garbini, Inaugurazione telescopio EEE - Parma, 13 febbraio 2016Parma 13/02/2016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D1B3A-7C92-4B28-A695-FF1D68F1F9B9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29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D42605-8934-9A43-AE69-23788EAF8FF2}" type="datetime1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Dott. M. Garbini, Inaugurazione telescopio EEE - Parma, 13 febbraio 2016Parma 13/02/2016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D1B3A-7C92-4B28-A695-FF1D68F1F9B9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477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2C49A0-B5A3-6B42-9466-133BC0070268}" type="datetime1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Dott. M. Garbini, Inaugurazione telescopio EEE - Parma, 13 febbraio 2016Parma 13/02/2016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D1B3A-7C92-4B28-A695-FF1D68F1F9B9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13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C60050-85C6-294D-9E63-7CFB8E99EEBB}" type="datetime1">
              <a:rPr lang="en-US" smtClean="0"/>
              <a:t>9/29/26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Dott. M. Garbini, Inaugurazione telescopio EEE - Parma, 13 febbraio 2016Parma 13/02/2016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D1B3A-7C92-4B28-A695-FF1D68F1F9B9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133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45F06-3CFF-E74E-B885-75A4F9B8AB9A}" type="datetime1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Dott. M. Garbini, Inaugurazione telescopio EEE - Parma, 13 febbraio 2016Parma 13/02/2016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D1B3A-7C92-4B28-A695-FF1D68F1F9B9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473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AE292-40A3-A244-B2C6-6DA72CBDEBDD}" type="datetime1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Dott. M. Garbini, Inaugurazione telescopio EEE - Parma, 13 febbraio 2016Parma 13/02/2016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D1B3A-7C92-4B28-A695-FF1D68F1F9B9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412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38A72-8519-4243-B6A5-3921055C7A7E}" type="datetime1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Dott. M. Garbini, Inaugurazione telescopio EEE - Parma, 13 febbraio 2016Parma 13/02/2016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D1B3A-7C92-4B28-A695-FF1D68F1F9B9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28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F8BBD1-820C-C74E-9667-55196BD75F0B}" type="datetime1">
              <a:rPr lang="en-US" smtClean="0"/>
              <a:t>9/29/26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Dott. M. Garbini, Inaugurazione telescopio EEE - Parma, 13 febbraio 2016Parma 13/02/2016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D1B3A-7C92-4B28-A695-FF1D68F1F9B9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393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5280C-8F46-6141-A72A-B8E13F5381C2}" type="datetime1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Dott. M. Garbini, Inaugurazione telescopio EEE - Parma, 13 febbraio 2016Parma 13/02/2016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D1B3A-7C92-4B28-A695-FF1D68F1F9B9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517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652CC-D81F-D24C-9FF3-407D3C3BFD79}" type="datetime1">
              <a:rPr lang="en-US" smtClean="0"/>
              <a:t>9/29/26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Dott. M. Garbini, Inaugurazione telescopio EEE - Parma, 13 febbraio 2016Parma 13/02/2016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3D1B3A-7C92-4B28-A695-FF1D68F1F9B9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FB35C-0DF7-D545-B479-1B1739996DAA}" type="datetime1">
              <a:rPr lang="en-US" smtClean="0"/>
              <a:t>9/29/26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504299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nl-NL"/>
              <a:t>Dott. M. Garbini, Inaugurazione telescopio EEE - Parma, 13 febbraio 2016Parma 13/02/2016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fld id="{703D1B3A-7C92-4B28-A695-FF1D68F1F9B9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716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g"/><Relationship Id="rId4" Type="http://schemas.openxmlformats.org/officeDocument/2006/relationships/image" Target="../media/image7.jpg"/><Relationship Id="rId9" Type="http://schemas.openxmlformats.org/officeDocument/2006/relationships/image" Target="../media/image12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gif"/><Relationship Id="rId5" Type="http://schemas.openxmlformats.org/officeDocument/2006/relationships/image" Target="../media/image42.jpe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iatw.cnaf.infn.it/eee/monitor/" TargetMode="External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ny-11"/>
          <p:cNvPicPr>
            <a:picLocks noChangeAspect="1" noChangeArrowheads="1"/>
          </p:cNvPicPr>
          <p:nvPr/>
        </p:nvPicPr>
        <p:blipFill rotWithShape="1">
          <a:blip r:embed="rId3">
            <a:alphaModFix amt="2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62"/>
          <a:stretch/>
        </p:blipFill>
        <p:spPr bwMode="auto">
          <a:xfrm>
            <a:off x="0" y="0"/>
            <a:ext cx="919101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33586" y="606421"/>
            <a:ext cx="8748608" cy="254493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it-IT" sz="5600" b="1" i="1" dirty="0">
                <a:solidFill>
                  <a:srgbClr val="FF0000"/>
                </a:solidFill>
                <a:latin typeface="+mn-lt"/>
              </a:rPr>
              <a:t>Extreme Energy Events: </a:t>
            </a:r>
            <a:br>
              <a:rPr lang="it-IT" sz="5600" b="1" i="1" dirty="0">
                <a:solidFill>
                  <a:srgbClr val="FF0000"/>
                </a:solidFill>
                <a:latin typeface="+mn-lt"/>
              </a:rPr>
            </a:br>
            <a:r>
              <a:rPr lang="it-IT" sz="5600" b="1" i="1" dirty="0">
                <a:solidFill>
                  <a:srgbClr val="FF0000"/>
                </a:solidFill>
                <a:latin typeface="+mn-lt"/>
              </a:rPr>
              <a:t>i raggi cosmici </a:t>
            </a:r>
            <a:br>
              <a:rPr lang="it-IT" sz="5600" b="1" i="1" dirty="0">
                <a:solidFill>
                  <a:srgbClr val="FF0000"/>
                </a:solidFill>
                <a:latin typeface="+mn-lt"/>
              </a:rPr>
            </a:br>
            <a:r>
              <a:rPr lang="it-IT" sz="5600" b="1" i="1" dirty="0">
                <a:solidFill>
                  <a:srgbClr val="FF0000"/>
                </a:solidFill>
                <a:latin typeface="+mn-lt"/>
              </a:rPr>
              <a:t>e la Scienza </a:t>
            </a:r>
            <a:br>
              <a:rPr lang="it-IT" sz="5600" b="1" i="1" dirty="0">
                <a:solidFill>
                  <a:srgbClr val="FF0000"/>
                </a:solidFill>
                <a:latin typeface="+mn-lt"/>
              </a:rPr>
            </a:br>
            <a:r>
              <a:rPr lang="it-IT" sz="5600" b="1" i="1" dirty="0">
                <a:solidFill>
                  <a:srgbClr val="FF0000"/>
                </a:solidFill>
                <a:latin typeface="+mn-lt"/>
              </a:rPr>
              <a:t>nel cuore dei giovani</a:t>
            </a:r>
            <a:endParaRPr lang="en-US" sz="5600" b="1" i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  <p:pic>
        <p:nvPicPr>
          <p:cNvPr id="9" name="Picture 8" descr="LOGO_INFN_NEWS_sit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240" y="5383686"/>
            <a:ext cx="1693023" cy="9396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logo_EE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128" y="5373064"/>
            <a:ext cx="2313408" cy="93962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3" name="Rectangle 12"/>
          <p:cNvSpPr/>
          <p:nvPr/>
        </p:nvSpPr>
        <p:spPr>
          <a:xfrm>
            <a:off x="1376058" y="3816430"/>
            <a:ext cx="2975495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l-NL" sz="2000" b="1" i="1" u="sng" dirty="0">
                <a:latin typeface="Times New Roman"/>
                <a:cs typeface="Times New Roman"/>
              </a:rPr>
              <a:t>D. De Gruttola</a:t>
            </a:r>
            <a:endParaRPr lang="nl-NL" sz="2000" b="1" i="1" dirty="0">
              <a:latin typeface="Times New Roman"/>
              <a:cs typeface="Times New Roman"/>
            </a:endParaRPr>
          </a:p>
          <a:p>
            <a:r>
              <a:rPr lang="nl-NL" sz="1400" i="1" dirty="0" err="1">
                <a:latin typeface="Times New Roman"/>
                <a:cs typeface="Times New Roman"/>
              </a:rPr>
              <a:t>Università</a:t>
            </a:r>
            <a:r>
              <a:rPr lang="nl-NL" sz="1400" i="1" dirty="0">
                <a:latin typeface="Times New Roman"/>
                <a:cs typeface="Times New Roman"/>
              </a:rPr>
              <a:t> di Salerno &amp; INFN Salerno</a:t>
            </a:r>
            <a:endParaRPr lang="en-US" sz="1400" dirty="0"/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99F44B84-77B6-6CDD-86C7-FBDCA1D6D665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1141" b="3329"/>
          <a:stretch/>
        </p:blipFill>
        <p:spPr>
          <a:xfrm>
            <a:off x="5517879" y="4124206"/>
            <a:ext cx="3464315" cy="224398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BFB8E47A-F51E-CE90-6F2A-C91377D3F8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07" y="5383686"/>
            <a:ext cx="939868" cy="9183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33621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6240792" y="617865"/>
            <a:ext cx="290320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err="1"/>
              <a:t>Cosa</a:t>
            </a:r>
            <a:r>
              <a:rPr lang="en-US" dirty="0"/>
              <a:t> </a:t>
            </a:r>
            <a:r>
              <a:rPr lang="en-US" dirty="0" err="1"/>
              <a:t>compone</a:t>
            </a:r>
            <a:r>
              <a:rPr lang="en-US" dirty="0"/>
              <a:t> la </a:t>
            </a:r>
            <a:r>
              <a:rPr lang="en-US" dirty="0" err="1"/>
              <a:t>materia</a:t>
            </a:r>
            <a:r>
              <a:rPr lang="en-US" dirty="0"/>
              <a:t>?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/>
              <a:t>Come </a:t>
            </a:r>
            <a:r>
              <a:rPr lang="en-US" dirty="0" err="1"/>
              <a:t>possiamo</a:t>
            </a:r>
            <a:r>
              <a:rPr lang="en-US" dirty="0"/>
              <a:t> </a:t>
            </a:r>
            <a:r>
              <a:rPr lang="en-US" dirty="0" err="1"/>
              <a:t>studiarla</a:t>
            </a:r>
            <a:r>
              <a:rPr lang="en-US" dirty="0"/>
              <a:t>?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err="1"/>
              <a:t>Cosa</a:t>
            </a:r>
            <a:r>
              <a:rPr lang="en-US" dirty="0"/>
              <a:t> </a:t>
            </a:r>
            <a:r>
              <a:rPr lang="en-US" dirty="0" err="1"/>
              <a:t>sono</a:t>
            </a:r>
            <a:r>
              <a:rPr lang="en-US" dirty="0"/>
              <a:t> le </a:t>
            </a:r>
            <a:r>
              <a:rPr lang="en-US" dirty="0" err="1">
                <a:solidFill>
                  <a:srgbClr val="008000"/>
                </a:solidFill>
              </a:rPr>
              <a:t>particelle</a:t>
            </a:r>
            <a:r>
              <a:rPr lang="en-US" dirty="0">
                <a:solidFill>
                  <a:srgbClr val="008000"/>
                </a:solidFill>
              </a:rPr>
              <a:t> </a:t>
            </a:r>
            <a:r>
              <a:rPr lang="en-US" dirty="0" err="1">
                <a:solidFill>
                  <a:srgbClr val="008000"/>
                </a:solidFill>
              </a:rPr>
              <a:t>elementari</a:t>
            </a:r>
            <a:r>
              <a:rPr lang="en-US" dirty="0"/>
              <a:t>?</a:t>
            </a:r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err="1"/>
              <a:t>Fisica</a:t>
            </a:r>
            <a:r>
              <a:rPr lang="en-US" dirty="0"/>
              <a:t> </a:t>
            </a:r>
            <a:r>
              <a:rPr lang="en-US" dirty="0" err="1"/>
              <a:t>attiva</a:t>
            </a: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err="1"/>
              <a:t>Fisica</a:t>
            </a:r>
            <a:r>
              <a:rPr lang="en-US" dirty="0"/>
              <a:t> </a:t>
            </a:r>
            <a:r>
              <a:rPr lang="en-US" dirty="0" err="1"/>
              <a:t>passiva</a:t>
            </a:r>
            <a:endParaRPr lang="en-US" dirty="0"/>
          </a:p>
        </p:txBody>
      </p:sp>
      <p:pic>
        <p:nvPicPr>
          <p:cNvPr id="10" name="Picture 9" descr="colleferr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04" y="549212"/>
            <a:ext cx="3152461" cy="2139640"/>
          </a:xfrm>
          <a:prstGeom prst="rect">
            <a:avLst/>
          </a:prstGeom>
        </p:spPr>
      </p:pic>
      <p:pic>
        <p:nvPicPr>
          <p:cNvPr id="9" name="Picture 8" descr="ItisCannizzar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326" y="1839766"/>
            <a:ext cx="3275248" cy="1855974"/>
          </a:xfrm>
          <a:prstGeom prst="rect">
            <a:avLst/>
          </a:prstGeom>
        </p:spPr>
      </p:pic>
      <p:pic>
        <p:nvPicPr>
          <p:cNvPr id="3" name="Picture 2" descr="human-muscle-anatomy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5532" y="881028"/>
            <a:ext cx="2566846" cy="1900827"/>
          </a:xfrm>
          <a:prstGeom prst="rect">
            <a:avLst/>
          </a:prstGeom>
        </p:spPr>
      </p:pic>
      <p:pic>
        <p:nvPicPr>
          <p:cNvPr id="2" name="Picture 1" descr="download.jpe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491" y="2745868"/>
            <a:ext cx="1900818" cy="1195568"/>
          </a:xfrm>
          <a:prstGeom prst="rect">
            <a:avLst/>
          </a:prstGeom>
        </p:spPr>
      </p:pic>
      <p:pic>
        <p:nvPicPr>
          <p:cNvPr id="11" name="Picture 10" descr="Sucrose_molecule.svg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00" y="4163614"/>
            <a:ext cx="2794000" cy="2032000"/>
          </a:xfrm>
          <a:prstGeom prst="rect">
            <a:avLst/>
          </a:prstGeom>
        </p:spPr>
      </p:pic>
      <p:pic>
        <p:nvPicPr>
          <p:cNvPr id="13" name="Picture 12" descr="images.jpe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674" y="4437496"/>
            <a:ext cx="3032189" cy="1942327"/>
          </a:xfrm>
          <a:prstGeom prst="rect">
            <a:avLst/>
          </a:prstGeom>
        </p:spPr>
      </p:pic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3471369" y="0"/>
            <a:ext cx="1665778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3200" b="1" i="1" dirty="0">
                <a:solidFill>
                  <a:srgbClr val="FF0000"/>
                </a:solidFill>
                <a:latin typeface="+mn-lt"/>
              </a:rPr>
              <a:t>Materia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64" y="3942291"/>
            <a:ext cx="1041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molecola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174011" y="5956069"/>
            <a:ext cx="8143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nucleo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5223445" y="4254877"/>
            <a:ext cx="10520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008000"/>
                </a:solidFill>
              </a:rPr>
              <a:t>elettrone</a:t>
            </a:r>
            <a:endParaRPr lang="en-US" dirty="0">
              <a:solidFill>
                <a:srgbClr val="008000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404369" y="4151901"/>
            <a:ext cx="8004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atomo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2012273" y="4189881"/>
            <a:ext cx="8004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atomo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1464414" y="4496674"/>
            <a:ext cx="583476" cy="480561"/>
          </a:xfrm>
          <a:prstGeom prst="straightConnector1">
            <a:avLst/>
          </a:prstGeom>
          <a:ln w="28575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2013568" y="4519558"/>
            <a:ext cx="22882" cy="583538"/>
          </a:xfrm>
          <a:prstGeom prst="straightConnector1">
            <a:avLst/>
          </a:prstGeom>
          <a:ln w="28575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>
            <a:off x="1693227" y="4542442"/>
            <a:ext cx="331781" cy="1338704"/>
          </a:xfrm>
          <a:prstGeom prst="straightConnector1">
            <a:avLst/>
          </a:prstGeom>
          <a:ln w="28575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4644935" y="5663751"/>
            <a:ext cx="652120" cy="423350"/>
          </a:xfrm>
          <a:prstGeom prst="straightConnector1">
            <a:avLst/>
          </a:prstGeom>
          <a:ln w="28575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5612430" y="5113022"/>
            <a:ext cx="943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protone</a:t>
            </a:r>
            <a:endParaRPr lang="en-US" dirty="0"/>
          </a:p>
        </p:txBody>
      </p:sp>
      <p:cxnSp>
        <p:nvCxnSpPr>
          <p:cNvPr id="35" name="Straight Arrow Connector 34"/>
          <p:cNvCxnSpPr/>
          <p:nvPr/>
        </p:nvCxnSpPr>
        <p:spPr>
          <a:xfrm flipH="1">
            <a:off x="4507647" y="5309050"/>
            <a:ext cx="1178394" cy="68652"/>
          </a:xfrm>
          <a:prstGeom prst="straightConnector1">
            <a:avLst/>
          </a:prstGeom>
          <a:ln w="28575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5467373" y="5517144"/>
            <a:ext cx="10577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neutrone</a:t>
            </a:r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>
          <a:xfrm flipH="1" flipV="1">
            <a:off x="4633495" y="5492122"/>
            <a:ext cx="949579" cy="240279"/>
          </a:xfrm>
          <a:prstGeom prst="straightConnector1">
            <a:avLst/>
          </a:prstGeom>
          <a:ln w="28575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 descr="quark e mesoni.jpg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6" t="13980" r="57241" b="11750"/>
          <a:stretch/>
        </p:blipFill>
        <p:spPr>
          <a:xfrm>
            <a:off x="6783996" y="4748396"/>
            <a:ext cx="1294573" cy="1281496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6594421" y="4240413"/>
            <a:ext cx="10365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protone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45764" y="4016114"/>
            <a:ext cx="3111876" cy="2242616"/>
          </a:xfrm>
          <a:prstGeom prst="rect">
            <a:avLst/>
          </a:prstGeom>
          <a:noFill/>
          <a:ln w="28575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49433" y="4020085"/>
            <a:ext cx="1014553" cy="282392"/>
          </a:xfrm>
          <a:prstGeom prst="rect">
            <a:avLst/>
          </a:prstGeom>
          <a:noFill/>
          <a:ln w="28575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3424449" y="4225724"/>
            <a:ext cx="3111876" cy="2242616"/>
          </a:xfrm>
          <a:prstGeom prst="rect">
            <a:avLst/>
          </a:prstGeom>
          <a:noFill/>
          <a:ln w="28575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3428118" y="4229379"/>
            <a:ext cx="713425" cy="282392"/>
          </a:xfrm>
          <a:prstGeom prst="rect">
            <a:avLst/>
          </a:prstGeom>
          <a:noFill/>
          <a:ln w="28575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6650733" y="4351584"/>
            <a:ext cx="2330237" cy="1895704"/>
          </a:xfrm>
          <a:prstGeom prst="rect">
            <a:avLst/>
          </a:prstGeom>
          <a:noFill/>
          <a:ln w="28575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6654402" y="4355556"/>
            <a:ext cx="850713" cy="232970"/>
          </a:xfrm>
          <a:prstGeom prst="rect">
            <a:avLst/>
          </a:prstGeom>
          <a:noFill/>
          <a:ln w="28575" cmpd="sng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8233877" y="5120809"/>
            <a:ext cx="723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8000"/>
                </a:solidFill>
              </a:rPr>
              <a:t>quark</a:t>
            </a:r>
            <a:endParaRPr lang="en-US" dirty="0"/>
          </a:p>
        </p:txBody>
      </p:sp>
      <p:cxnSp>
        <p:nvCxnSpPr>
          <p:cNvPr id="42" name="Straight Arrow Connector 41"/>
          <p:cNvCxnSpPr/>
          <p:nvPr/>
        </p:nvCxnSpPr>
        <p:spPr>
          <a:xfrm flipH="1">
            <a:off x="3767670" y="4519558"/>
            <a:ext cx="1506505" cy="667287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5159767" y="4531000"/>
            <a:ext cx="114408" cy="331815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H="1" flipV="1">
            <a:off x="7653845" y="5137421"/>
            <a:ext cx="617800" cy="148745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7497346" y="5446353"/>
            <a:ext cx="865824" cy="255377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H="1" flipV="1">
            <a:off x="7036047" y="5297609"/>
            <a:ext cx="1258479" cy="80093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0ACF053-B0E4-5316-005B-F2650CE86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2635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odellostandar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0635" y="697957"/>
            <a:ext cx="7344635" cy="41313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7324419" y="315203"/>
            <a:ext cx="723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quark</a:t>
            </a:r>
          </a:p>
        </p:txBody>
      </p:sp>
      <p:sp>
        <p:nvSpPr>
          <p:cNvPr id="7" name="Rectangle 6"/>
          <p:cNvSpPr/>
          <p:nvPr/>
        </p:nvSpPr>
        <p:spPr>
          <a:xfrm>
            <a:off x="4498560" y="3850756"/>
            <a:ext cx="8470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leptoni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967629" y="4949180"/>
            <a:ext cx="1663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bosone</a:t>
            </a:r>
            <a:r>
              <a:rPr lang="en-US" dirty="0"/>
              <a:t> di Higgs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786705" y="5143693"/>
            <a:ext cx="2154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/>
              <a:t>mediatori</a:t>
            </a:r>
            <a:r>
              <a:rPr lang="en-US" dirty="0"/>
              <a:t> </a:t>
            </a:r>
            <a:r>
              <a:rPr lang="en-US" dirty="0" err="1"/>
              <a:t>delle</a:t>
            </a:r>
            <a:r>
              <a:rPr lang="en-US" dirty="0"/>
              <a:t> </a:t>
            </a:r>
            <a:r>
              <a:rPr lang="en-US" dirty="0" err="1"/>
              <a:t>forze</a:t>
            </a:r>
            <a:endParaRPr lang="en-US" dirty="0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471369" y="0"/>
            <a:ext cx="3349332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3200" b="1" i="1" dirty="0">
                <a:solidFill>
                  <a:srgbClr val="FF0000"/>
                </a:solidFill>
                <a:latin typeface="+mn-lt"/>
              </a:rPr>
              <a:t>Modello Standard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4496205" y="549212"/>
            <a:ext cx="2860182" cy="1121308"/>
          </a:xfrm>
          <a:prstGeom prst="straightConnector1">
            <a:avLst/>
          </a:prstGeom>
          <a:ln w="28575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 flipV="1">
            <a:off x="4461881" y="3752948"/>
            <a:ext cx="251697" cy="217397"/>
          </a:xfrm>
          <a:prstGeom prst="straightConnector1">
            <a:avLst/>
          </a:prstGeom>
          <a:ln w="28575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0"/>
          </p:cNvCxnSpPr>
          <p:nvPr/>
        </p:nvCxnSpPr>
        <p:spPr>
          <a:xfrm flipH="1" flipV="1">
            <a:off x="5640278" y="3260948"/>
            <a:ext cx="158900" cy="1688232"/>
          </a:xfrm>
          <a:prstGeom prst="straightConnector1">
            <a:avLst/>
          </a:prstGeom>
          <a:ln w="28575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7513650" y="3478343"/>
            <a:ext cx="277484" cy="1682042"/>
          </a:xfrm>
          <a:prstGeom prst="straightConnector1">
            <a:avLst/>
          </a:prstGeom>
          <a:ln w="28575" cmpd="sng"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45764" y="1167076"/>
            <a:ext cx="3077554" cy="2540106"/>
            <a:chOff x="45764" y="1167076"/>
            <a:chExt cx="3077554" cy="2540106"/>
          </a:xfrm>
        </p:grpSpPr>
        <p:sp>
          <p:nvSpPr>
            <p:cNvPr id="24" name="Rectangle 23"/>
            <p:cNvSpPr/>
            <p:nvPr/>
          </p:nvSpPr>
          <p:spPr>
            <a:xfrm>
              <a:off x="45764" y="2489168"/>
              <a:ext cx="1499441" cy="646331"/>
            </a:xfrm>
            <a:prstGeom prst="rect">
              <a:avLst/>
            </a:prstGeom>
            <a:ln>
              <a:solidFill>
                <a:srgbClr val="3366FF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rgbClr val="3366FF"/>
                  </a:solidFill>
                </a:rPr>
                <a:t>La </a:t>
              </a:r>
              <a:r>
                <a:rPr lang="en-US" dirty="0" err="1">
                  <a:solidFill>
                    <a:srgbClr val="3366FF"/>
                  </a:solidFill>
                </a:rPr>
                <a:t>materia</a:t>
              </a:r>
              <a:r>
                <a:rPr lang="en-US" dirty="0">
                  <a:solidFill>
                    <a:srgbClr val="3366FF"/>
                  </a:solidFill>
                </a:rPr>
                <a:t> di </a:t>
              </a:r>
            </a:p>
            <a:p>
              <a:r>
                <a:rPr lang="en-US" dirty="0">
                  <a:solidFill>
                    <a:srgbClr val="3366FF"/>
                  </a:solidFill>
                </a:rPr>
                <a:t>cui </a:t>
              </a:r>
              <a:r>
                <a:rPr lang="en-US" dirty="0" err="1">
                  <a:solidFill>
                    <a:srgbClr val="3366FF"/>
                  </a:solidFill>
                </a:rPr>
                <a:t>siamo</a:t>
              </a:r>
              <a:r>
                <a:rPr lang="en-US" dirty="0">
                  <a:solidFill>
                    <a:srgbClr val="3366FF"/>
                  </a:solidFill>
                </a:rPr>
                <a:t> </a:t>
              </a:r>
              <a:r>
                <a:rPr lang="en-US" dirty="0" err="1">
                  <a:solidFill>
                    <a:srgbClr val="3366FF"/>
                  </a:solidFill>
                </a:rPr>
                <a:t>fatti</a:t>
              </a:r>
              <a:endParaRPr lang="en-US" dirty="0">
                <a:solidFill>
                  <a:srgbClr val="3366FF"/>
                </a:solidFill>
              </a:endParaRPr>
            </a:p>
          </p:txBody>
        </p:sp>
        <p:cxnSp>
          <p:nvCxnSpPr>
            <p:cNvPr id="31" name="Straight Arrow Connector 30"/>
            <p:cNvCxnSpPr>
              <a:stCxn id="24" idx="3"/>
            </p:cNvCxnSpPr>
            <p:nvPr/>
          </p:nvCxnSpPr>
          <p:spPr>
            <a:xfrm flipV="1">
              <a:off x="1545205" y="2734618"/>
              <a:ext cx="868789" cy="77716"/>
            </a:xfrm>
            <a:prstGeom prst="straightConnector1">
              <a:avLst/>
            </a:prstGeom>
            <a:ln w="28575" cmpd="sng"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ounded Rectangle 35"/>
            <p:cNvSpPr/>
            <p:nvPr/>
          </p:nvSpPr>
          <p:spPr>
            <a:xfrm>
              <a:off x="2413993" y="1167076"/>
              <a:ext cx="709325" cy="2540106"/>
            </a:xfrm>
            <a:prstGeom prst="roundRect">
              <a:avLst/>
            </a:prstGeom>
            <a:noFill/>
            <a:ln w="28575" cmpd="sng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1513847" y="1197270"/>
            <a:ext cx="2215831" cy="4777087"/>
            <a:chOff x="1513847" y="1197270"/>
            <a:chExt cx="2215831" cy="4777087"/>
          </a:xfrm>
        </p:grpSpPr>
        <p:sp>
          <p:nvSpPr>
            <p:cNvPr id="43" name="Rectangle 42"/>
            <p:cNvSpPr/>
            <p:nvPr/>
          </p:nvSpPr>
          <p:spPr>
            <a:xfrm>
              <a:off x="1513847" y="5605025"/>
              <a:ext cx="1493580" cy="369332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txBody>
            <a:bodyPr wrap="none">
              <a:spAutoFit/>
            </a:bodyPr>
            <a:lstStyle/>
            <a:p>
              <a:r>
                <a:rPr lang="en-US" dirty="0" err="1">
                  <a:solidFill>
                    <a:srgbClr val="FF0000"/>
                  </a:solidFill>
                </a:rPr>
                <a:t>Raggi</a:t>
              </a:r>
              <a:r>
                <a:rPr lang="en-US" dirty="0">
                  <a:solidFill>
                    <a:srgbClr val="FF0000"/>
                  </a:solidFill>
                </a:rPr>
                <a:t> </a:t>
              </a:r>
              <a:r>
                <a:rPr lang="en-US" dirty="0" err="1">
                  <a:solidFill>
                    <a:srgbClr val="FF0000"/>
                  </a:solidFill>
                </a:rPr>
                <a:t>cosmici</a:t>
              </a:r>
              <a:endParaRPr lang="en-US" dirty="0">
                <a:solidFill>
                  <a:srgbClr val="FF0000"/>
                </a:solidFill>
              </a:endParaRPr>
            </a:p>
          </p:txBody>
        </p:sp>
        <p:cxnSp>
          <p:nvCxnSpPr>
            <p:cNvPr id="44" name="Straight Arrow Connector 43"/>
            <p:cNvCxnSpPr>
              <a:stCxn id="43" idx="0"/>
            </p:cNvCxnSpPr>
            <p:nvPr/>
          </p:nvCxnSpPr>
          <p:spPr>
            <a:xfrm flipV="1">
              <a:off x="2260637" y="4359373"/>
              <a:ext cx="862683" cy="1245652"/>
            </a:xfrm>
            <a:prstGeom prst="straightConnector1">
              <a:avLst/>
            </a:prstGeom>
            <a:ln w="28575" cmpd="sng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ounded Rectangle 45"/>
            <p:cNvSpPr/>
            <p:nvPr/>
          </p:nvSpPr>
          <p:spPr>
            <a:xfrm>
              <a:off x="3104108" y="1868688"/>
              <a:ext cx="625570" cy="2540106"/>
            </a:xfrm>
            <a:prstGeom prst="roundRect">
              <a:avLst/>
            </a:prstGeom>
            <a:noFill/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2467098" y="1197270"/>
              <a:ext cx="679102" cy="3265078"/>
            </a:xfrm>
            <a:prstGeom prst="roundRect">
              <a:avLst/>
            </a:prstGeom>
            <a:noFill/>
            <a:ln w="28575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215402" y="1014199"/>
            <a:ext cx="6136328" cy="5446767"/>
            <a:chOff x="2215402" y="1014199"/>
            <a:chExt cx="6136328" cy="5446767"/>
          </a:xfrm>
        </p:grpSpPr>
        <p:grpSp>
          <p:nvGrpSpPr>
            <p:cNvPr id="9" name="Group 8"/>
            <p:cNvGrpSpPr/>
            <p:nvPr/>
          </p:nvGrpSpPr>
          <p:grpSpPr>
            <a:xfrm>
              <a:off x="2215402" y="1014199"/>
              <a:ext cx="5084604" cy="5446767"/>
              <a:chOff x="2215402" y="1014199"/>
              <a:chExt cx="5084604" cy="5446767"/>
            </a:xfrm>
          </p:grpSpPr>
          <p:sp>
            <p:nvSpPr>
              <p:cNvPr id="49" name="Rounded Rectangle 48"/>
              <p:cNvSpPr/>
              <p:nvPr/>
            </p:nvSpPr>
            <p:spPr>
              <a:xfrm>
                <a:off x="2215402" y="1014199"/>
                <a:ext cx="3871064" cy="3619778"/>
              </a:xfrm>
              <a:prstGeom prst="roundRect">
                <a:avLst/>
              </a:prstGeom>
              <a:noFill/>
              <a:ln w="28575" cmpd="sng"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Rectangle 53"/>
              <p:cNvSpPr/>
              <p:nvPr/>
            </p:nvSpPr>
            <p:spPr>
              <a:xfrm>
                <a:off x="3222184" y="5814635"/>
                <a:ext cx="4077822" cy="646331"/>
              </a:xfrm>
              <a:prstGeom prst="rect">
                <a:avLst/>
              </a:prstGeom>
              <a:noFill/>
              <a:ln>
                <a:solidFill>
                  <a:srgbClr val="008000"/>
                </a:solidFill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 err="1">
                    <a:solidFill>
                      <a:srgbClr val="008000"/>
                    </a:solidFill>
                  </a:rPr>
                  <a:t>Possono</a:t>
                </a:r>
                <a:r>
                  <a:rPr lang="en-US" dirty="0">
                    <a:solidFill>
                      <a:srgbClr val="008000"/>
                    </a:solidFill>
                  </a:rPr>
                  <a:t> </a:t>
                </a:r>
                <a:r>
                  <a:rPr lang="en-US" dirty="0" err="1">
                    <a:solidFill>
                      <a:srgbClr val="008000"/>
                    </a:solidFill>
                  </a:rPr>
                  <a:t>essere</a:t>
                </a:r>
                <a:r>
                  <a:rPr lang="en-US" dirty="0">
                    <a:solidFill>
                      <a:srgbClr val="008000"/>
                    </a:solidFill>
                  </a:rPr>
                  <a:t> </a:t>
                </a:r>
                <a:r>
                  <a:rPr lang="en-US" dirty="0" err="1">
                    <a:solidFill>
                      <a:srgbClr val="008000"/>
                    </a:solidFill>
                  </a:rPr>
                  <a:t>prodotte</a:t>
                </a:r>
                <a:r>
                  <a:rPr lang="en-US" dirty="0">
                    <a:solidFill>
                      <a:srgbClr val="008000"/>
                    </a:solidFill>
                  </a:rPr>
                  <a:t> in </a:t>
                </a:r>
                <a:r>
                  <a:rPr lang="en-US" dirty="0" err="1">
                    <a:solidFill>
                      <a:srgbClr val="008000"/>
                    </a:solidFill>
                  </a:rPr>
                  <a:t>laboratorio</a:t>
                </a:r>
                <a:endParaRPr lang="en-US" dirty="0">
                  <a:solidFill>
                    <a:srgbClr val="008000"/>
                  </a:solidFill>
                </a:endParaRPr>
              </a:p>
              <a:p>
                <a:r>
                  <a:rPr lang="en-US" dirty="0">
                    <a:solidFill>
                      <a:srgbClr val="008000"/>
                    </a:solidFill>
                  </a:rPr>
                  <a:t>(</a:t>
                </a:r>
                <a:r>
                  <a:rPr lang="en-US" dirty="0" err="1">
                    <a:solidFill>
                      <a:srgbClr val="008000"/>
                    </a:solidFill>
                  </a:rPr>
                  <a:t>insieme</a:t>
                </a:r>
                <a:r>
                  <a:rPr lang="en-US" dirty="0">
                    <a:solidFill>
                      <a:srgbClr val="008000"/>
                    </a:solidFill>
                  </a:rPr>
                  <a:t> con le </a:t>
                </a:r>
                <a:r>
                  <a:rPr lang="en-US" dirty="0" err="1">
                    <a:solidFill>
                      <a:srgbClr val="008000"/>
                    </a:solidFill>
                  </a:rPr>
                  <a:t>rispettive</a:t>
                </a:r>
                <a:r>
                  <a:rPr lang="en-US" dirty="0">
                    <a:solidFill>
                      <a:srgbClr val="008000"/>
                    </a:solidFill>
                  </a:rPr>
                  <a:t> “</a:t>
                </a:r>
                <a:r>
                  <a:rPr lang="en-US" dirty="0" err="1">
                    <a:solidFill>
                      <a:srgbClr val="008000"/>
                    </a:solidFill>
                  </a:rPr>
                  <a:t>antiparticelle</a:t>
                </a:r>
                <a:r>
                  <a:rPr lang="en-US" dirty="0">
                    <a:solidFill>
                      <a:srgbClr val="008000"/>
                    </a:solidFill>
                  </a:rPr>
                  <a:t>”)</a:t>
                </a:r>
              </a:p>
            </p:txBody>
          </p:sp>
          <p:cxnSp>
            <p:nvCxnSpPr>
              <p:cNvPr id="55" name="Straight Arrow Connector 54"/>
              <p:cNvCxnSpPr>
                <a:stCxn id="54" idx="0"/>
                <a:endCxn id="49" idx="2"/>
              </p:cNvCxnSpPr>
              <p:nvPr/>
            </p:nvCxnSpPr>
            <p:spPr>
              <a:xfrm flipH="1" flipV="1">
                <a:off x="4150934" y="4633977"/>
                <a:ext cx="1110161" cy="1180658"/>
              </a:xfrm>
              <a:prstGeom prst="straightConnector1">
                <a:avLst/>
              </a:prstGeom>
              <a:ln w="28575" cmpd="sng">
                <a:solidFill>
                  <a:srgbClr val="008000"/>
                </a:solidFill>
                <a:tailEnd type="arrow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Rounded Rectangle 25"/>
            <p:cNvSpPr/>
            <p:nvPr/>
          </p:nvSpPr>
          <p:spPr>
            <a:xfrm>
              <a:off x="6349176" y="1624276"/>
              <a:ext cx="2002554" cy="2300302"/>
            </a:xfrm>
            <a:prstGeom prst="roundRect">
              <a:avLst/>
            </a:prstGeom>
            <a:noFill/>
            <a:ln w="28575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E2516D-7CC7-E4EC-399B-22D9F8456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99798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LHC (1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81" y="1063022"/>
            <a:ext cx="7391927" cy="26348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lhc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326" y="2398687"/>
            <a:ext cx="3056091" cy="17190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Rectangle 13"/>
          <p:cNvSpPr/>
          <p:nvPr/>
        </p:nvSpPr>
        <p:spPr>
          <a:xfrm>
            <a:off x="0" y="4199500"/>
            <a:ext cx="9144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 err="1"/>
              <a:t>Gli</a:t>
            </a:r>
            <a:r>
              <a:rPr lang="en-US" dirty="0"/>
              <a:t> </a:t>
            </a:r>
            <a:r>
              <a:rPr lang="en-US" dirty="0" err="1"/>
              <a:t>acceleratori</a:t>
            </a:r>
            <a:r>
              <a:rPr lang="en-US" dirty="0"/>
              <a:t> di </a:t>
            </a:r>
            <a:r>
              <a:rPr lang="en-US" dirty="0" err="1"/>
              <a:t>particelle</a:t>
            </a:r>
            <a:r>
              <a:rPr lang="en-US" dirty="0"/>
              <a:t> </a:t>
            </a:r>
            <a:r>
              <a:rPr lang="en-US" dirty="0" err="1"/>
              <a:t>permettono</a:t>
            </a:r>
            <a:r>
              <a:rPr lang="en-US" dirty="0"/>
              <a:t> di </a:t>
            </a:r>
            <a:r>
              <a:rPr lang="en-US" dirty="0" err="1"/>
              <a:t>aumentare</a:t>
            </a:r>
            <a:r>
              <a:rPr lang="en-US" dirty="0"/>
              <a:t> la </a:t>
            </a:r>
            <a:r>
              <a:rPr lang="en-US" dirty="0" err="1">
                <a:solidFill>
                  <a:srgbClr val="008000"/>
                </a:solidFill>
              </a:rPr>
              <a:t>velocità</a:t>
            </a:r>
            <a:r>
              <a:rPr lang="en-US" dirty="0"/>
              <a:t> (e </a:t>
            </a:r>
            <a:r>
              <a:rPr lang="en-US" dirty="0" err="1"/>
              <a:t>l’</a:t>
            </a:r>
            <a:r>
              <a:rPr lang="en-US" dirty="0" err="1">
                <a:solidFill>
                  <a:srgbClr val="008000"/>
                </a:solidFill>
              </a:rPr>
              <a:t>energia</a:t>
            </a:r>
            <a:r>
              <a:rPr lang="en-US" dirty="0"/>
              <a:t>) di </a:t>
            </a:r>
            <a:r>
              <a:rPr lang="en-US" b="1" i="1" dirty="0" err="1"/>
              <a:t>ioni</a:t>
            </a:r>
            <a:r>
              <a:rPr lang="en-US" dirty="0"/>
              <a:t> o di </a:t>
            </a:r>
            <a:r>
              <a:rPr lang="en-US" b="1" i="1" dirty="0" err="1"/>
              <a:t>particelle</a:t>
            </a:r>
            <a:r>
              <a:rPr lang="en-US" b="1" i="1" dirty="0"/>
              <a:t> sub-</a:t>
            </a:r>
            <a:r>
              <a:rPr lang="en-US" b="1" i="1" dirty="0" err="1"/>
              <a:t>atomiche</a:t>
            </a:r>
            <a:r>
              <a:rPr lang="en-US" b="1" i="1" dirty="0"/>
              <a:t> </a:t>
            </a:r>
            <a:r>
              <a:rPr lang="en-US" dirty="0"/>
              <a:t>(</a:t>
            </a:r>
            <a:r>
              <a:rPr lang="en-US" dirty="0" err="1"/>
              <a:t>elettroni</a:t>
            </a:r>
            <a:r>
              <a:rPr lang="en-US" dirty="0"/>
              <a:t>, </a:t>
            </a:r>
            <a:r>
              <a:rPr lang="en-US" dirty="0" err="1"/>
              <a:t>positroni</a:t>
            </a:r>
            <a:r>
              <a:rPr lang="en-US" dirty="0"/>
              <a:t>, </a:t>
            </a:r>
            <a:r>
              <a:rPr lang="en-US" dirty="0" err="1"/>
              <a:t>protoni</a:t>
            </a:r>
            <a:r>
              <a:rPr lang="en-US" dirty="0"/>
              <a:t>, </a:t>
            </a:r>
            <a:r>
              <a:rPr lang="en-US" dirty="0" err="1"/>
              <a:t>antiprotoni</a:t>
            </a:r>
            <a:r>
              <a:rPr lang="en-US" dirty="0"/>
              <a:t>)</a:t>
            </a: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err="1"/>
              <a:t>L’utilizzo</a:t>
            </a:r>
            <a:r>
              <a:rPr lang="en-US" dirty="0"/>
              <a:t> </a:t>
            </a:r>
            <a:r>
              <a:rPr lang="en-US" dirty="0" err="1"/>
              <a:t>degli</a:t>
            </a:r>
            <a:r>
              <a:rPr lang="en-US" dirty="0"/>
              <a:t> </a:t>
            </a:r>
            <a:r>
              <a:rPr lang="en-US" dirty="0" err="1"/>
              <a:t>acceleratori</a:t>
            </a:r>
            <a:r>
              <a:rPr lang="en-US" dirty="0"/>
              <a:t> come </a:t>
            </a:r>
            <a:r>
              <a:rPr lang="en-US" b="1" i="1" dirty="0" err="1"/>
              <a:t>collisionatori</a:t>
            </a:r>
            <a:r>
              <a:rPr lang="en-US" dirty="0"/>
              <a:t> (</a:t>
            </a:r>
            <a:r>
              <a:rPr lang="en-US" i="1" dirty="0"/>
              <a:t>LHC</a:t>
            </a:r>
            <a:r>
              <a:rPr lang="en-US" dirty="0"/>
              <a:t> </a:t>
            </a:r>
            <a:r>
              <a:rPr lang="en-US" dirty="0" err="1"/>
              <a:t>è</a:t>
            </a:r>
            <a:r>
              <a:rPr lang="en-US" dirty="0"/>
              <a:t> </a:t>
            </a:r>
            <a:r>
              <a:rPr lang="en-US" dirty="0" err="1"/>
              <a:t>l’esempio</a:t>
            </a:r>
            <a:r>
              <a:rPr lang="en-US" dirty="0"/>
              <a:t> </a:t>
            </a:r>
            <a:r>
              <a:rPr lang="en-US" dirty="0" err="1"/>
              <a:t>più</a:t>
            </a:r>
            <a:r>
              <a:rPr lang="en-US" dirty="0"/>
              <a:t> </a:t>
            </a:r>
            <a:r>
              <a:rPr lang="en-US" dirty="0" err="1"/>
              <a:t>potente</a:t>
            </a:r>
            <a:r>
              <a:rPr lang="en-US" dirty="0"/>
              <a:t> al </a:t>
            </a:r>
            <a:r>
              <a:rPr lang="en-US" dirty="0" err="1"/>
              <a:t>momento</a:t>
            </a:r>
            <a:r>
              <a:rPr lang="en-US" dirty="0"/>
              <a:t>) </a:t>
            </a:r>
            <a:r>
              <a:rPr lang="en-US" dirty="0" err="1"/>
              <a:t>permette</a:t>
            </a:r>
            <a:r>
              <a:rPr lang="en-US" dirty="0"/>
              <a:t> lo studio “</a:t>
            </a:r>
            <a:r>
              <a:rPr lang="en-US" dirty="0" err="1"/>
              <a:t>controllato</a:t>
            </a:r>
            <a:r>
              <a:rPr lang="en-US" dirty="0"/>
              <a:t>”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/>
              <a:t>materia</a:t>
            </a:r>
            <a:r>
              <a:rPr lang="en-US" dirty="0"/>
              <a:t> a diverse scale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energeia</a:t>
            </a:r>
            <a:r>
              <a:rPr lang="en-US" dirty="0"/>
              <a:t> e </a:t>
            </a:r>
            <a:r>
              <a:rPr lang="en-US" dirty="0" err="1"/>
              <a:t>dimensioni</a:t>
            </a:r>
            <a:endParaRPr lang="en-US" dirty="0"/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err="1">
                <a:solidFill>
                  <a:srgbClr val="FF0000"/>
                </a:solidFill>
              </a:rPr>
              <a:t>Sappiamo</a:t>
            </a:r>
            <a:r>
              <a:rPr lang="en-US" dirty="0">
                <a:solidFill>
                  <a:srgbClr val="FF0000"/>
                </a:solidFill>
              </a:rPr>
              <a:t> dove, </a:t>
            </a:r>
            <a:r>
              <a:rPr lang="en-US" dirty="0" err="1">
                <a:solidFill>
                  <a:srgbClr val="FF0000"/>
                </a:solidFill>
              </a:rPr>
              <a:t>quando</a:t>
            </a:r>
            <a:r>
              <a:rPr lang="en-US" dirty="0">
                <a:solidFill>
                  <a:srgbClr val="FF0000"/>
                </a:solidFill>
              </a:rPr>
              <a:t>, con quale </a:t>
            </a:r>
            <a:r>
              <a:rPr lang="en-US" dirty="0" err="1">
                <a:solidFill>
                  <a:srgbClr val="FF0000"/>
                </a:solidFill>
              </a:rPr>
              <a:t>frequenza</a:t>
            </a:r>
            <a:r>
              <a:rPr lang="en-US" dirty="0">
                <a:solidFill>
                  <a:srgbClr val="FF0000"/>
                </a:solidFill>
              </a:rPr>
              <a:t> e con quale </a:t>
            </a:r>
            <a:r>
              <a:rPr lang="en-US" dirty="0" err="1">
                <a:solidFill>
                  <a:srgbClr val="FF0000"/>
                </a:solidFill>
              </a:rPr>
              <a:t>energia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avverranno</a:t>
            </a:r>
            <a:r>
              <a:rPr lang="en-US" dirty="0">
                <a:solidFill>
                  <a:srgbClr val="FF0000"/>
                </a:solidFill>
              </a:rPr>
              <a:t> le </a:t>
            </a:r>
            <a:r>
              <a:rPr lang="en-US" dirty="0" err="1">
                <a:solidFill>
                  <a:srgbClr val="FF0000"/>
                </a:solidFill>
              </a:rPr>
              <a:t>collisioni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4" name="Parallelogram 33"/>
          <p:cNvSpPr/>
          <p:nvPr/>
        </p:nvSpPr>
        <p:spPr>
          <a:xfrm>
            <a:off x="1457635" y="587455"/>
            <a:ext cx="4257181" cy="400237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Parallelogram 34"/>
          <p:cNvSpPr/>
          <p:nvPr/>
        </p:nvSpPr>
        <p:spPr>
          <a:xfrm>
            <a:off x="3950053" y="140183"/>
            <a:ext cx="1165060" cy="388937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1407267" y="0"/>
            <a:ext cx="705707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3200" b="1" i="1" dirty="0">
                <a:solidFill>
                  <a:srgbClr val="FF0000"/>
                </a:solidFill>
                <a:latin typeface="+mn-lt"/>
              </a:rPr>
              <a:t>Fisica attiva e passiva:</a:t>
            </a:r>
          </a:p>
          <a:p>
            <a:pPr algn="ctr" eaLnBrk="1" hangingPunct="1"/>
            <a:r>
              <a:rPr lang="it-IT" sz="3200" b="1" i="1" dirty="0">
                <a:solidFill>
                  <a:srgbClr val="FF0000"/>
                </a:solidFill>
                <a:latin typeface="+mn-lt"/>
              </a:rPr>
              <a:t>acceleratori di particelle e raggi cosmici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A93576BE-FBFE-1EB4-02E9-2B756041D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851101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arallelogram 3"/>
          <p:cNvSpPr/>
          <p:nvPr/>
        </p:nvSpPr>
        <p:spPr>
          <a:xfrm>
            <a:off x="5385568" y="164615"/>
            <a:ext cx="1316994" cy="376264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3482243"/>
            <a:ext cx="91440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I </a:t>
            </a:r>
            <a:r>
              <a:rPr lang="en-US" dirty="0" err="1"/>
              <a:t>raggi</a:t>
            </a:r>
            <a:r>
              <a:rPr lang="en-US" dirty="0"/>
              <a:t> </a:t>
            </a:r>
            <a:r>
              <a:rPr lang="en-US" dirty="0" err="1"/>
              <a:t>cosmici</a:t>
            </a:r>
            <a:r>
              <a:rPr lang="en-US" dirty="0"/>
              <a:t> (</a:t>
            </a:r>
            <a:r>
              <a:rPr lang="en-US" b="1" i="1" dirty="0" err="1"/>
              <a:t>primari</a:t>
            </a:r>
            <a:r>
              <a:rPr lang="en-US" dirty="0"/>
              <a:t>) </a:t>
            </a:r>
            <a:r>
              <a:rPr lang="en-US" dirty="0" err="1"/>
              <a:t>sono</a:t>
            </a:r>
            <a:r>
              <a:rPr lang="en-US" dirty="0"/>
              <a:t> </a:t>
            </a:r>
            <a:r>
              <a:rPr lang="en-US" dirty="0" err="1"/>
              <a:t>particelle</a:t>
            </a:r>
            <a:r>
              <a:rPr lang="en-US" dirty="0"/>
              <a:t> </a:t>
            </a:r>
            <a:r>
              <a:rPr lang="en-US" dirty="0" err="1"/>
              <a:t>subatomiche</a:t>
            </a:r>
            <a:r>
              <a:rPr lang="en-US" dirty="0"/>
              <a:t> (o nuclei di </a:t>
            </a:r>
            <a:r>
              <a:rPr lang="en-US" dirty="0" err="1"/>
              <a:t>atomi</a:t>
            </a:r>
            <a:r>
              <a:rPr lang="en-US" dirty="0"/>
              <a:t> </a:t>
            </a:r>
            <a:r>
              <a:rPr lang="en-US" dirty="0" err="1"/>
              <a:t>fino</a:t>
            </a:r>
            <a:r>
              <a:rPr lang="en-US" dirty="0"/>
              <a:t> al Fe) </a:t>
            </a:r>
            <a:r>
              <a:rPr lang="en-US" dirty="0" err="1"/>
              <a:t>cariche</a:t>
            </a:r>
            <a:r>
              <a:rPr lang="en-US" dirty="0"/>
              <a:t>, molto </a:t>
            </a:r>
            <a:r>
              <a:rPr lang="en-US" dirty="0" err="1"/>
              <a:t>energetiche</a:t>
            </a:r>
            <a:r>
              <a:rPr lang="en-US" dirty="0"/>
              <a:t>,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vagano</a:t>
            </a:r>
            <a:r>
              <a:rPr lang="en-US" dirty="0"/>
              <a:t> </a:t>
            </a:r>
            <a:r>
              <a:rPr lang="en-US" dirty="0" err="1"/>
              <a:t>nell’Universo</a:t>
            </a:r>
            <a:endParaRPr lang="en-US" dirty="0"/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err="1"/>
              <a:t>Alcuni</a:t>
            </a:r>
            <a:r>
              <a:rPr lang="en-US" dirty="0"/>
              <a:t> </a:t>
            </a:r>
            <a:r>
              <a:rPr lang="en-US" dirty="0" err="1"/>
              <a:t>raggi</a:t>
            </a:r>
            <a:r>
              <a:rPr lang="en-US" dirty="0"/>
              <a:t> </a:t>
            </a:r>
            <a:r>
              <a:rPr lang="en-US" dirty="0" err="1"/>
              <a:t>cosmici</a:t>
            </a:r>
            <a:r>
              <a:rPr lang="en-US" dirty="0"/>
              <a:t> </a:t>
            </a:r>
            <a:r>
              <a:rPr lang="en-US" dirty="0" err="1"/>
              <a:t>arrivano</a:t>
            </a:r>
            <a:r>
              <a:rPr lang="en-US" dirty="0"/>
              <a:t> </a:t>
            </a:r>
            <a:r>
              <a:rPr lang="en-US" dirty="0" err="1"/>
              <a:t>fino</a:t>
            </a:r>
            <a:r>
              <a:rPr lang="en-US" dirty="0"/>
              <a:t> </a:t>
            </a:r>
            <a:r>
              <a:rPr lang="en-US" dirty="0" err="1"/>
              <a:t>alla</a:t>
            </a:r>
            <a:r>
              <a:rPr lang="en-US" dirty="0"/>
              <a:t> Terra e </a:t>
            </a:r>
            <a:r>
              <a:rPr lang="en-US" dirty="0" err="1"/>
              <a:t>interagiscono</a:t>
            </a:r>
            <a:r>
              <a:rPr lang="en-US" dirty="0"/>
              <a:t> con </a:t>
            </a:r>
            <a:r>
              <a:rPr lang="en-US" dirty="0" err="1"/>
              <a:t>l’atmosfera</a:t>
            </a:r>
            <a:r>
              <a:rPr lang="en-US" dirty="0"/>
              <a:t> </a:t>
            </a:r>
            <a:r>
              <a:rPr lang="en-US" dirty="0" err="1"/>
              <a:t>terrestra</a:t>
            </a:r>
            <a:r>
              <a:rPr lang="en-US" dirty="0"/>
              <a:t>, </a:t>
            </a:r>
            <a:r>
              <a:rPr lang="en-US" dirty="0" err="1"/>
              <a:t>provocando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cosiddetti</a:t>
            </a:r>
            <a:r>
              <a:rPr lang="en-US" dirty="0"/>
              <a:t> </a:t>
            </a:r>
            <a:r>
              <a:rPr lang="en-US" b="1" i="1" dirty="0" err="1"/>
              <a:t>sciami</a:t>
            </a:r>
            <a:r>
              <a:rPr lang="en-US" dirty="0"/>
              <a:t> di </a:t>
            </a:r>
            <a:r>
              <a:rPr lang="en-US" dirty="0" err="1"/>
              <a:t>particelle</a:t>
            </a:r>
            <a:r>
              <a:rPr lang="en-US" dirty="0"/>
              <a:t> </a:t>
            </a:r>
            <a:r>
              <a:rPr lang="en-US" dirty="0" err="1"/>
              <a:t>secondarie</a:t>
            </a:r>
            <a:endParaRPr lang="en-US" dirty="0"/>
          </a:p>
          <a:p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solidFill>
                  <a:srgbClr val="FF0000"/>
                </a:solidFill>
              </a:rPr>
              <a:t>Non </a:t>
            </a:r>
            <a:r>
              <a:rPr lang="en-US" dirty="0" err="1">
                <a:solidFill>
                  <a:srgbClr val="FF0000"/>
                </a:solidFill>
              </a:rPr>
              <a:t>sappiamo</a:t>
            </a:r>
            <a:r>
              <a:rPr lang="en-US" dirty="0">
                <a:solidFill>
                  <a:srgbClr val="FF0000"/>
                </a:solidFill>
              </a:rPr>
              <a:t> dove, </a:t>
            </a:r>
            <a:r>
              <a:rPr lang="en-US" dirty="0" err="1">
                <a:solidFill>
                  <a:srgbClr val="FF0000"/>
                </a:solidFill>
              </a:rPr>
              <a:t>quando</a:t>
            </a:r>
            <a:r>
              <a:rPr lang="en-US" dirty="0">
                <a:solidFill>
                  <a:srgbClr val="FF0000"/>
                </a:solidFill>
              </a:rPr>
              <a:t> e con quale </a:t>
            </a:r>
            <a:r>
              <a:rPr lang="en-US" dirty="0" err="1">
                <a:solidFill>
                  <a:srgbClr val="FF0000"/>
                </a:solidFill>
              </a:rPr>
              <a:t>energia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avverranno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produzioni</a:t>
            </a:r>
            <a:r>
              <a:rPr lang="en-US" dirty="0">
                <a:solidFill>
                  <a:srgbClr val="FF0000"/>
                </a:solidFill>
              </a:rPr>
              <a:t> di </a:t>
            </a:r>
            <a:r>
              <a:rPr lang="en-US" dirty="0" err="1">
                <a:solidFill>
                  <a:srgbClr val="FF0000"/>
                </a:solidFill>
              </a:rPr>
              <a:t>sciami</a:t>
            </a:r>
            <a:r>
              <a:rPr lang="en-US" dirty="0">
                <a:solidFill>
                  <a:srgbClr val="FF0000"/>
                </a:solidFill>
              </a:rPr>
              <a:t>, ma </a:t>
            </a:r>
            <a:r>
              <a:rPr lang="en-US" dirty="0" err="1">
                <a:solidFill>
                  <a:srgbClr val="FF0000"/>
                </a:solidFill>
              </a:rPr>
              <a:t>sappiamo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rivelarli</a:t>
            </a:r>
            <a:r>
              <a:rPr lang="en-US" dirty="0">
                <a:solidFill>
                  <a:srgbClr val="FF0000"/>
                </a:solidFill>
              </a:rPr>
              <a:t> con diverse </a:t>
            </a:r>
            <a:r>
              <a:rPr lang="en-US" dirty="0" err="1">
                <a:solidFill>
                  <a:srgbClr val="FF0000"/>
                </a:solidFill>
              </a:rPr>
              <a:t>tecniche</a:t>
            </a:r>
            <a:endParaRPr lang="en-US" dirty="0">
              <a:solidFill>
                <a:srgbClr val="FF0000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>
              <a:solidFill>
                <a:srgbClr val="FF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dirty="0" err="1">
                <a:solidFill>
                  <a:srgbClr val="FF0000"/>
                </a:solidFill>
              </a:rPr>
              <a:t>inoltre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è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possibile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misurare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energie</a:t>
            </a:r>
            <a:r>
              <a:rPr lang="en-US" dirty="0">
                <a:solidFill>
                  <a:srgbClr val="FF0000"/>
                </a:solidFill>
              </a:rPr>
              <a:t> molto </a:t>
            </a:r>
            <a:r>
              <a:rPr lang="en-US" dirty="0" err="1">
                <a:solidFill>
                  <a:srgbClr val="FF0000"/>
                </a:solidFill>
              </a:rPr>
              <a:t>più</a:t>
            </a:r>
            <a:r>
              <a:rPr lang="en-US" dirty="0">
                <a:solidFill>
                  <a:srgbClr val="FF0000"/>
                </a:solidFill>
              </a:rPr>
              <a:t> elevate </a:t>
            </a:r>
            <a:r>
              <a:rPr lang="en-US" dirty="0" err="1">
                <a:solidFill>
                  <a:srgbClr val="FF0000"/>
                </a:solidFill>
              </a:rPr>
              <a:t>rispetto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alle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collisioni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ottenute</a:t>
            </a:r>
            <a:r>
              <a:rPr lang="en-US" dirty="0">
                <a:solidFill>
                  <a:srgbClr val="FF0000"/>
                </a:solidFill>
              </a:rPr>
              <a:t> con </a:t>
            </a:r>
            <a:r>
              <a:rPr lang="en-US" dirty="0" err="1">
                <a:solidFill>
                  <a:srgbClr val="FF0000"/>
                </a:solidFill>
              </a:rPr>
              <a:t>gli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acceleratori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8" name="Picture 2" descr="http://www.astronomiamo.it/public/immagini/201513192516_cosmicrays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320" y="1069999"/>
            <a:ext cx="3397004" cy="242546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 descr="Schermata 2018-04-19 alle 13.16.4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457" y="1175825"/>
            <a:ext cx="2668266" cy="21987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Parallelogram 18"/>
          <p:cNvSpPr/>
          <p:nvPr/>
        </p:nvSpPr>
        <p:spPr>
          <a:xfrm>
            <a:off x="5961287" y="634488"/>
            <a:ext cx="2328723" cy="400237"/>
          </a:xfrm>
          <a:prstGeom prst="parallelogram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Box 5"/>
          <p:cNvSpPr txBox="1">
            <a:spLocks noChangeArrowheads="1"/>
          </p:cNvSpPr>
          <p:nvPr/>
        </p:nvSpPr>
        <p:spPr bwMode="auto">
          <a:xfrm>
            <a:off x="1407267" y="0"/>
            <a:ext cx="705707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3200" b="1" i="1" dirty="0">
                <a:solidFill>
                  <a:srgbClr val="FF0000"/>
                </a:solidFill>
                <a:latin typeface="+mn-lt"/>
              </a:rPr>
              <a:t>Fisica attiva e passiva:</a:t>
            </a:r>
          </a:p>
          <a:p>
            <a:pPr algn="ctr" eaLnBrk="1" hangingPunct="1"/>
            <a:r>
              <a:rPr lang="it-IT" sz="3200" b="1" i="1" dirty="0">
                <a:solidFill>
                  <a:srgbClr val="FF0000"/>
                </a:solidFill>
                <a:latin typeface="+mn-lt"/>
              </a:rPr>
              <a:t>acceleratori di particelle e raggi cosmici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D4B3D9E6-0DEF-0D74-092B-2ECEC9F7D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53014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689145" y="0"/>
            <a:ext cx="2493328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3200" b="1" i="1" dirty="0">
                <a:solidFill>
                  <a:srgbClr val="FF0000"/>
                </a:solidFill>
                <a:latin typeface="+mn-lt"/>
              </a:rPr>
              <a:t>ALICE ad LHC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4505211"/>
            <a:ext cx="9144000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dirty="0"/>
              <a:t>ALICE </a:t>
            </a:r>
            <a:r>
              <a:rPr lang="en-US" dirty="0" err="1"/>
              <a:t>acquisisce</a:t>
            </a:r>
            <a:r>
              <a:rPr lang="en-US" dirty="0"/>
              <a:t> </a:t>
            </a:r>
            <a:r>
              <a:rPr lang="en-US" dirty="0" err="1"/>
              <a:t>eventi</a:t>
            </a:r>
            <a:r>
              <a:rPr lang="en-US" dirty="0"/>
              <a:t> di </a:t>
            </a:r>
            <a:r>
              <a:rPr lang="en-US" dirty="0" err="1"/>
              <a:t>collisioni</a:t>
            </a:r>
            <a:r>
              <a:rPr lang="en-US" dirty="0"/>
              <a:t> (</a:t>
            </a:r>
            <a:r>
              <a:rPr lang="en-US" dirty="0" err="1"/>
              <a:t>miliardi</a:t>
            </a:r>
            <a:r>
              <a:rPr lang="en-US" dirty="0"/>
              <a:t> di </a:t>
            </a:r>
            <a:r>
              <a:rPr lang="en-US" dirty="0" err="1"/>
              <a:t>collisioni</a:t>
            </a:r>
            <a:r>
              <a:rPr lang="en-US" dirty="0"/>
              <a:t> al secondo)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protoni</a:t>
            </a:r>
            <a:r>
              <a:rPr lang="en-US" dirty="0"/>
              <a:t>, ma </a:t>
            </a:r>
            <a:r>
              <a:rPr lang="en-US" dirty="0" err="1"/>
              <a:t>soprattutto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>
                <a:solidFill>
                  <a:srgbClr val="008000"/>
                </a:solidFill>
              </a:rPr>
              <a:t>ioni</a:t>
            </a:r>
            <a:r>
              <a:rPr lang="en-US" dirty="0">
                <a:solidFill>
                  <a:srgbClr val="008000"/>
                </a:solidFill>
              </a:rPr>
              <a:t> di </a:t>
            </a:r>
            <a:r>
              <a:rPr lang="en-US" dirty="0" err="1">
                <a:solidFill>
                  <a:srgbClr val="008000"/>
                </a:solidFill>
              </a:rPr>
              <a:t>piombo</a:t>
            </a:r>
            <a:endParaRPr lang="en-US" dirty="0">
              <a:solidFill>
                <a:srgbClr val="008000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 err="1"/>
              <a:t>Studia</a:t>
            </a:r>
            <a:r>
              <a:rPr lang="en-US" dirty="0"/>
              <a:t> lo </a:t>
            </a:r>
            <a:r>
              <a:rPr lang="en-US" dirty="0" err="1"/>
              <a:t>stato</a:t>
            </a:r>
            <a:r>
              <a:rPr lang="en-US" dirty="0"/>
              <a:t> </a:t>
            </a:r>
            <a:r>
              <a:rPr lang="en-US" dirty="0" err="1"/>
              <a:t>della</a:t>
            </a:r>
            <a:r>
              <a:rPr lang="en-US" dirty="0"/>
              <a:t> </a:t>
            </a:r>
            <a:r>
              <a:rPr lang="en-US" dirty="0" err="1">
                <a:solidFill>
                  <a:srgbClr val="008000"/>
                </a:solidFill>
              </a:rPr>
              <a:t>materia</a:t>
            </a:r>
            <a:r>
              <a:rPr lang="en-US" dirty="0">
                <a:solidFill>
                  <a:srgbClr val="008000"/>
                </a:solidFill>
              </a:rPr>
              <a:t> </a:t>
            </a:r>
            <a:r>
              <a:rPr lang="en-US" i="1" dirty="0" err="1">
                <a:solidFill>
                  <a:srgbClr val="008000"/>
                </a:solidFill>
              </a:rPr>
              <a:t>deconfinata</a:t>
            </a:r>
            <a:endParaRPr lang="en-US" i="1" dirty="0">
              <a:solidFill>
                <a:srgbClr val="008000"/>
              </a:solidFill>
            </a:endParaRPr>
          </a:p>
          <a:p>
            <a:pPr marL="285750" indent="-285750">
              <a:buFont typeface="Arial"/>
              <a:buChar char="•"/>
            </a:pPr>
            <a:endParaRPr lang="en-US" i="1" dirty="0">
              <a:solidFill>
                <a:srgbClr val="FF0000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i="1" dirty="0" err="1">
                <a:solidFill>
                  <a:srgbClr val="FF0000"/>
                </a:solidFill>
              </a:rPr>
              <a:t>Vengono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ricreate</a:t>
            </a:r>
            <a:r>
              <a:rPr lang="en-US" i="1" dirty="0">
                <a:solidFill>
                  <a:srgbClr val="FF0000"/>
                </a:solidFill>
              </a:rPr>
              <a:t> le </a:t>
            </a:r>
            <a:r>
              <a:rPr lang="en-US" i="1" dirty="0" err="1">
                <a:solidFill>
                  <a:srgbClr val="FF0000"/>
                </a:solidFill>
              </a:rPr>
              <a:t>estreme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condizioni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che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c’era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una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frazione</a:t>
            </a:r>
            <a:r>
              <a:rPr lang="en-US" i="1" dirty="0">
                <a:solidFill>
                  <a:srgbClr val="FF0000"/>
                </a:solidFill>
              </a:rPr>
              <a:t> di secondo </a:t>
            </a:r>
            <a:r>
              <a:rPr lang="en-US" i="1" dirty="0" err="1">
                <a:solidFill>
                  <a:srgbClr val="FF0000"/>
                </a:solidFill>
              </a:rPr>
              <a:t>dopo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en-US" i="1" dirty="0" err="1">
                <a:solidFill>
                  <a:srgbClr val="FF0000"/>
                </a:solidFill>
              </a:rPr>
              <a:t>il</a:t>
            </a:r>
            <a:r>
              <a:rPr lang="en-US" i="1" dirty="0">
                <a:solidFill>
                  <a:srgbClr val="FF0000"/>
                </a:solidFill>
              </a:rPr>
              <a:t> Big Bang </a:t>
            </a:r>
          </a:p>
        </p:txBody>
      </p:sp>
      <p:pic>
        <p:nvPicPr>
          <p:cNvPr id="4" name="Picture 3" descr="hist_univ.gi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9" y="857956"/>
            <a:ext cx="7525684" cy="33466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 descr="ALICE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848" y="47035"/>
            <a:ext cx="2485846" cy="139811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23D0703-D0A4-AC72-3C46-37D279A21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32200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Text Box 5"/>
          <p:cNvSpPr txBox="1">
            <a:spLocks noChangeArrowheads="1"/>
          </p:cNvSpPr>
          <p:nvPr/>
        </p:nvSpPr>
        <p:spPr bwMode="auto">
          <a:xfrm>
            <a:off x="611188" y="0"/>
            <a:ext cx="6993558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3200" b="1" i="1" dirty="0">
                <a:solidFill>
                  <a:srgbClr val="FF0000"/>
                </a:solidFill>
                <a:latin typeface="+mn-lt"/>
              </a:rPr>
              <a:t>Il Progetto EEE (Extreme Energy </a:t>
            </a:r>
            <a:r>
              <a:rPr lang="it-IT" sz="3200" b="1" i="1" dirty="0" err="1">
                <a:solidFill>
                  <a:srgbClr val="FF0000"/>
                </a:solidFill>
                <a:latin typeface="+mn-lt"/>
              </a:rPr>
              <a:t>Events</a:t>
            </a:r>
            <a:r>
              <a:rPr lang="it-IT" sz="3200" b="1" i="1" dirty="0">
                <a:solidFill>
                  <a:srgbClr val="FF0000"/>
                </a:solidFill>
                <a:latin typeface="+mn-lt"/>
              </a:rPr>
              <a:t>)</a:t>
            </a:r>
          </a:p>
        </p:txBody>
      </p:sp>
      <p:sp>
        <p:nvSpPr>
          <p:cNvPr id="783" name="TextBox 782"/>
          <p:cNvSpPr txBox="1"/>
          <p:nvPr/>
        </p:nvSpPr>
        <p:spPr>
          <a:xfrm>
            <a:off x="2751578" y="644352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478433" y="588266"/>
            <a:ext cx="403541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charset="2"/>
              <a:buChar char="ü"/>
            </a:pPr>
            <a:r>
              <a:rPr lang="en-US" sz="1600" dirty="0" err="1"/>
              <a:t>Progetto</a:t>
            </a:r>
            <a:r>
              <a:rPr lang="en-US" sz="1600" dirty="0"/>
              <a:t> </a:t>
            </a:r>
            <a:r>
              <a:rPr lang="en-US" sz="1600" dirty="0" err="1"/>
              <a:t>ideato</a:t>
            </a:r>
            <a:r>
              <a:rPr lang="en-US" sz="1600" dirty="0"/>
              <a:t> dal </a:t>
            </a:r>
            <a:r>
              <a:rPr lang="en-US" sz="1600" i="1" dirty="0"/>
              <a:t>Prof. Antonino Zichichi </a:t>
            </a:r>
          </a:p>
          <a:p>
            <a:pPr marL="285750" indent="-285750" algn="just">
              <a:buFont typeface="Wingdings" charset="2"/>
              <a:buChar char="ü"/>
            </a:pPr>
            <a:endParaRPr lang="en-US" sz="1600" i="1" dirty="0"/>
          </a:p>
          <a:p>
            <a:pPr marL="285750" indent="-285750" algn="just">
              <a:buFont typeface="Wingdings" charset="2"/>
              <a:buChar char="ü"/>
            </a:pPr>
            <a:r>
              <a:rPr lang="en-US" sz="1600" i="1" dirty="0" err="1"/>
              <a:t>S</a:t>
            </a:r>
            <a:r>
              <a:rPr lang="en-US" sz="1600" dirty="0" err="1"/>
              <a:t>tudiare</a:t>
            </a:r>
            <a:r>
              <a:rPr lang="en-US" sz="1600" dirty="0"/>
              <a:t> i </a:t>
            </a:r>
            <a:r>
              <a:rPr lang="en-US" sz="1600" dirty="0" err="1"/>
              <a:t>raggi</a:t>
            </a:r>
            <a:r>
              <a:rPr lang="en-US" sz="1600" dirty="0"/>
              <a:t> </a:t>
            </a:r>
            <a:r>
              <a:rPr lang="en-US" sz="1600" dirty="0" err="1"/>
              <a:t>cosmici</a:t>
            </a:r>
            <a:r>
              <a:rPr lang="en-US" sz="1600" dirty="0"/>
              <a:t> con </a:t>
            </a:r>
            <a:r>
              <a:rPr lang="en-US" sz="1600" dirty="0" err="1"/>
              <a:t>una</a:t>
            </a:r>
            <a:r>
              <a:rPr lang="en-US" sz="1600" dirty="0"/>
              <a:t> rete di </a:t>
            </a:r>
            <a:r>
              <a:rPr lang="en-US" sz="1600" dirty="0" err="1"/>
              <a:t>rivelatori</a:t>
            </a:r>
            <a:r>
              <a:rPr lang="en-US" sz="1600" dirty="0"/>
              <a:t> ad altissima </a:t>
            </a:r>
            <a:r>
              <a:rPr lang="en-US" sz="1600" dirty="0" err="1"/>
              <a:t>precisione</a:t>
            </a:r>
            <a:r>
              <a:rPr lang="en-US" sz="1600" dirty="0"/>
              <a:t> e </a:t>
            </a:r>
            <a:r>
              <a:rPr lang="en-US" sz="1600" dirty="0" err="1"/>
              <a:t>portare</a:t>
            </a:r>
            <a:r>
              <a:rPr lang="en-US" sz="1600" dirty="0"/>
              <a:t> </a:t>
            </a:r>
            <a:r>
              <a:rPr lang="en-US" sz="1600" b="1" dirty="0"/>
              <a:t>la </a:t>
            </a:r>
            <a:r>
              <a:rPr lang="en-US" sz="1600" b="1" dirty="0" err="1"/>
              <a:t>Scienza</a:t>
            </a:r>
            <a:r>
              <a:rPr lang="en-US" sz="1600" b="1" dirty="0"/>
              <a:t> </a:t>
            </a:r>
            <a:r>
              <a:rPr lang="en-US" sz="1600" b="1" dirty="0" err="1"/>
              <a:t>nel</a:t>
            </a:r>
            <a:r>
              <a:rPr lang="en-US" sz="1600" b="1" dirty="0"/>
              <a:t> </a:t>
            </a:r>
            <a:r>
              <a:rPr lang="en-US" sz="1600" b="1" dirty="0" err="1"/>
              <a:t>cuore</a:t>
            </a:r>
            <a:r>
              <a:rPr lang="en-US" sz="1600" b="1" dirty="0"/>
              <a:t> </a:t>
            </a:r>
            <a:r>
              <a:rPr lang="en-US" sz="1600" b="1" dirty="0" err="1"/>
              <a:t>dei</a:t>
            </a:r>
            <a:r>
              <a:rPr lang="en-US" sz="1600" b="1" dirty="0"/>
              <a:t> </a:t>
            </a:r>
            <a:r>
              <a:rPr lang="en-US" sz="1600" b="1" dirty="0" err="1"/>
              <a:t>giovani</a:t>
            </a:r>
            <a:endParaRPr lang="en-US" sz="1600" dirty="0"/>
          </a:p>
          <a:p>
            <a:pPr marL="285750" indent="-285750" algn="just">
              <a:buFont typeface="Wingdings" charset="2"/>
              <a:buChar char="ü"/>
            </a:pPr>
            <a:endParaRPr lang="en-US" sz="1600" dirty="0"/>
          </a:p>
          <a:p>
            <a:pPr marL="285750" indent="-285750" algn="just">
              <a:buFont typeface="Wingdings" charset="2"/>
              <a:buChar char="ü"/>
            </a:pPr>
            <a:r>
              <a:rPr lang="en-US" sz="1600" dirty="0"/>
              <a:t>Progetto </a:t>
            </a:r>
            <a:r>
              <a:rPr lang="en-US" sz="1600" dirty="0" err="1"/>
              <a:t>strategico</a:t>
            </a:r>
            <a:r>
              <a:rPr lang="en-US" sz="1600" dirty="0"/>
              <a:t> del </a:t>
            </a:r>
            <a:r>
              <a:rPr lang="en-US" sz="1600" b="1" dirty="0"/>
              <a:t>Centro Fermi </a:t>
            </a:r>
            <a:r>
              <a:rPr lang="en-US" sz="1600" dirty="0"/>
              <a:t>in </a:t>
            </a:r>
            <a:r>
              <a:rPr lang="en-US" sz="1600" dirty="0" err="1"/>
              <a:t>collaborazione</a:t>
            </a:r>
            <a:r>
              <a:rPr lang="en-US" sz="1600" dirty="0"/>
              <a:t> con il CERN e </a:t>
            </a:r>
            <a:r>
              <a:rPr lang="en-US" sz="1600" dirty="0" err="1"/>
              <a:t>l'INFN</a:t>
            </a:r>
            <a:endParaRPr lang="en-US" sz="1600" dirty="0"/>
          </a:p>
        </p:txBody>
      </p:sp>
      <p:pic>
        <p:nvPicPr>
          <p:cNvPr id="785" name="Picture 784" descr="teramo3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083" y="4570029"/>
            <a:ext cx="2488457" cy="18663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58725" y="4803847"/>
            <a:ext cx="57550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charset="2"/>
              <a:buChar char="ü"/>
            </a:pPr>
            <a:r>
              <a:rPr lang="en-US" sz="1600" dirty="0"/>
              <a:t>La </a:t>
            </a:r>
            <a:r>
              <a:rPr lang="en-US" sz="1600" i="1" dirty="0" err="1"/>
              <a:t>costruzione</a:t>
            </a:r>
            <a:r>
              <a:rPr lang="en-US" sz="1600" dirty="0"/>
              <a:t> </a:t>
            </a:r>
            <a:r>
              <a:rPr lang="en-US" sz="1600" dirty="0" err="1"/>
              <a:t>dei</a:t>
            </a:r>
            <a:r>
              <a:rPr lang="en-US" sz="1600" dirty="0"/>
              <a:t> </a:t>
            </a:r>
            <a:r>
              <a:rPr lang="en-US" sz="1600" dirty="0" err="1"/>
              <a:t>rivelatori</a:t>
            </a:r>
            <a:r>
              <a:rPr lang="en-US" sz="1600" dirty="0"/>
              <a:t> </a:t>
            </a:r>
            <a:r>
              <a:rPr lang="en-US" sz="1600" dirty="0" err="1"/>
              <a:t>è</a:t>
            </a:r>
            <a:r>
              <a:rPr lang="en-US" sz="1600" dirty="0"/>
              <a:t> </a:t>
            </a:r>
            <a:r>
              <a:rPr lang="en-US" sz="1600" dirty="0" err="1"/>
              <a:t>affidata</a:t>
            </a:r>
            <a:r>
              <a:rPr lang="en-US" sz="1600" dirty="0"/>
              <a:t> </a:t>
            </a:r>
            <a:r>
              <a:rPr lang="en-US" sz="1600" dirty="0" err="1"/>
              <a:t>agli</a:t>
            </a:r>
            <a:r>
              <a:rPr lang="en-US" sz="1600" dirty="0"/>
              <a:t> </a:t>
            </a:r>
            <a:r>
              <a:rPr lang="en-US" sz="1600" i="1" dirty="0" err="1"/>
              <a:t>studenti</a:t>
            </a:r>
            <a:r>
              <a:rPr lang="en-US" sz="1600" dirty="0"/>
              <a:t> con la </a:t>
            </a:r>
            <a:r>
              <a:rPr lang="en-US" sz="1600" dirty="0" err="1"/>
              <a:t>supervisione</a:t>
            </a:r>
            <a:r>
              <a:rPr lang="en-US" sz="1600" dirty="0"/>
              <a:t> </a:t>
            </a:r>
            <a:r>
              <a:rPr lang="en-US" sz="1600" dirty="0" err="1"/>
              <a:t>dei</a:t>
            </a:r>
            <a:r>
              <a:rPr lang="en-US" sz="1600" dirty="0"/>
              <a:t> </a:t>
            </a:r>
            <a:r>
              <a:rPr lang="en-US" sz="1600" dirty="0" err="1"/>
              <a:t>ricercatori</a:t>
            </a:r>
            <a:endParaRPr lang="en-US" sz="1600" dirty="0"/>
          </a:p>
          <a:p>
            <a:pPr marL="285750" indent="-285750" algn="just">
              <a:buFont typeface="Wingdings" charset="2"/>
              <a:buChar char="ü"/>
            </a:pPr>
            <a:endParaRPr lang="en-US" sz="1600" dirty="0"/>
          </a:p>
          <a:p>
            <a:pPr marL="285750" indent="-285750" algn="just">
              <a:buFont typeface="Wingdings" charset="2"/>
              <a:buChar char="ü"/>
            </a:pPr>
            <a:r>
              <a:rPr lang="en-US" sz="1600" dirty="0"/>
              <a:t>Da </a:t>
            </a:r>
            <a:r>
              <a:rPr lang="en-US" sz="1600" b="1" i="1" dirty="0" err="1"/>
              <a:t>materiali</a:t>
            </a:r>
            <a:r>
              <a:rPr lang="en-US" sz="1600" b="1" i="1" dirty="0"/>
              <a:t> </a:t>
            </a:r>
            <a:r>
              <a:rPr lang="en-US" sz="1600" b="1" i="1" dirty="0" err="1"/>
              <a:t>poveri</a:t>
            </a:r>
            <a:r>
              <a:rPr lang="en-US" sz="1600" b="1" i="1" dirty="0"/>
              <a:t> </a:t>
            </a:r>
            <a:r>
              <a:rPr lang="en-US" sz="1600" dirty="0"/>
              <a:t>a </a:t>
            </a:r>
            <a:r>
              <a:rPr lang="en-US" sz="1600" dirty="0" err="1"/>
              <a:t>strumenti</a:t>
            </a:r>
            <a:r>
              <a:rPr lang="en-US" sz="1600" dirty="0"/>
              <a:t> di </a:t>
            </a:r>
            <a:r>
              <a:rPr lang="en-US" sz="1600" b="1" i="1" dirty="0"/>
              <a:t>altissima </a:t>
            </a:r>
            <a:r>
              <a:rPr lang="en-US" sz="1600" b="1" i="1" dirty="0" err="1"/>
              <a:t>precisione</a:t>
            </a:r>
            <a:r>
              <a:rPr lang="en-US" sz="1600" b="1" i="1" dirty="0"/>
              <a:t> </a:t>
            </a:r>
          </a:p>
          <a:p>
            <a:pPr marL="285750" indent="-285750" algn="just">
              <a:buFont typeface="Wingdings" charset="2"/>
              <a:buChar char="ü"/>
            </a:pPr>
            <a:endParaRPr lang="en-US" sz="1600" b="1" dirty="0"/>
          </a:p>
          <a:p>
            <a:pPr marL="285750" indent="-285750" algn="just">
              <a:buFont typeface="Wingdings" charset="2"/>
              <a:buChar char="ü"/>
            </a:pPr>
            <a:r>
              <a:rPr lang="en-US" sz="1600" dirty="0" err="1"/>
              <a:t>Costruzione</a:t>
            </a:r>
            <a:r>
              <a:rPr lang="en-US" sz="1600" dirty="0"/>
              <a:t> </a:t>
            </a:r>
            <a:r>
              <a:rPr lang="en-US" sz="1600" dirty="0" err="1"/>
              <a:t>dei</a:t>
            </a:r>
            <a:r>
              <a:rPr lang="en-US" sz="1600" dirty="0"/>
              <a:t> </a:t>
            </a:r>
            <a:r>
              <a:rPr lang="en-US" sz="1600" dirty="0" err="1"/>
              <a:t>rivelatori</a:t>
            </a:r>
            <a:r>
              <a:rPr lang="en-US" sz="1600" dirty="0"/>
              <a:t> </a:t>
            </a:r>
            <a:r>
              <a:rPr lang="en-US" sz="1600" dirty="0" err="1"/>
              <a:t>nei</a:t>
            </a:r>
            <a:r>
              <a:rPr lang="en-US" sz="1600" dirty="0"/>
              <a:t> </a:t>
            </a:r>
            <a:r>
              <a:rPr lang="en-US" sz="1600" dirty="0" err="1"/>
              <a:t>laboratori</a:t>
            </a:r>
            <a:r>
              <a:rPr lang="en-US" sz="1600" dirty="0"/>
              <a:t> del </a:t>
            </a:r>
            <a:r>
              <a:rPr lang="en-US" sz="1600" b="1" dirty="0"/>
              <a:t>CERN</a:t>
            </a:r>
            <a:endParaRPr lang="en-US" sz="16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DA1D2-11CF-93CC-B8D9-D290C6355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A0143836-4EEF-9867-728A-DC75AF07DC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75" y="579276"/>
            <a:ext cx="2365358" cy="29752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673FB5E0-2C34-0383-FD1E-4D2BE0F19DF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60" t="-3207" r="54177" b="839"/>
          <a:stretch>
            <a:fillRect/>
          </a:stretch>
        </p:blipFill>
        <p:spPr>
          <a:xfrm>
            <a:off x="6488089" y="542012"/>
            <a:ext cx="2600164" cy="21166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591D4317-F28D-172C-57B3-339426183028}"/>
              </a:ext>
            </a:extLst>
          </p:cNvPr>
          <p:cNvSpPr txBox="1"/>
          <p:nvPr/>
        </p:nvSpPr>
        <p:spPr>
          <a:xfrm>
            <a:off x="2447927" y="2754147"/>
            <a:ext cx="666608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charset="2"/>
              <a:buChar char="ü"/>
            </a:pPr>
            <a:r>
              <a:rPr lang="en-US" sz="1600" dirty="0"/>
              <a:t>Il "</a:t>
            </a:r>
            <a:r>
              <a:rPr lang="en-US" sz="1600" dirty="0" err="1"/>
              <a:t>telescopio</a:t>
            </a:r>
            <a:r>
              <a:rPr lang="en-US" sz="1600" dirty="0"/>
              <a:t>" </a:t>
            </a:r>
            <a:r>
              <a:rPr lang="en-US" sz="1600" dirty="0" err="1"/>
              <a:t>è</a:t>
            </a:r>
            <a:r>
              <a:rPr lang="en-US" sz="1600" dirty="0"/>
              <a:t> </a:t>
            </a:r>
            <a:r>
              <a:rPr lang="en-US" sz="1600" dirty="0" err="1"/>
              <a:t>costruito</a:t>
            </a:r>
            <a:r>
              <a:rPr lang="en-US" sz="1600" dirty="0"/>
              <a:t> con i </a:t>
            </a:r>
            <a:r>
              <a:rPr lang="en-US" sz="1600" dirty="0" err="1"/>
              <a:t>più</a:t>
            </a:r>
            <a:r>
              <a:rPr lang="en-US" sz="1600" dirty="0"/>
              <a:t> </a:t>
            </a:r>
            <a:r>
              <a:rPr lang="en-US" sz="1600" dirty="0" err="1"/>
              <a:t>moderni</a:t>
            </a:r>
            <a:r>
              <a:rPr lang="en-US" sz="1600" dirty="0"/>
              <a:t> e </a:t>
            </a:r>
            <a:r>
              <a:rPr lang="en-US" sz="1600" dirty="0" err="1"/>
              <a:t>avanzati</a:t>
            </a:r>
            <a:r>
              <a:rPr lang="en-US" sz="1600" dirty="0"/>
              <a:t> </a:t>
            </a:r>
            <a:r>
              <a:rPr lang="en-US" sz="1600" dirty="0" err="1"/>
              <a:t>rivelatori</a:t>
            </a:r>
            <a:r>
              <a:rPr lang="en-US" sz="1600" dirty="0"/>
              <a:t> di particelle </a:t>
            </a:r>
            <a:r>
              <a:rPr lang="en-US" sz="1600" i="1" dirty="0"/>
              <a:t>(Multigap Resistive Plate Chambers, MRPC</a:t>
            </a:r>
            <a:r>
              <a:rPr lang="en-US" sz="1600" dirty="0"/>
              <a:t>)</a:t>
            </a:r>
          </a:p>
          <a:p>
            <a:pPr marL="285750" indent="-285750" algn="just">
              <a:buFont typeface="Wingdings" charset="2"/>
              <a:buChar char="ü"/>
            </a:pPr>
            <a:endParaRPr lang="en-US" sz="1600" dirty="0"/>
          </a:p>
          <a:p>
            <a:pPr marL="285750" indent="-285750" algn="just">
              <a:buFont typeface="Wingdings" charset="2"/>
              <a:buChar char="ü"/>
            </a:pPr>
            <a:r>
              <a:rPr lang="en-US" sz="1600" dirty="0" err="1"/>
              <a:t>Installazione</a:t>
            </a:r>
            <a:r>
              <a:rPr lang="en-US" sz="1600" dirty="0"/>
              <a:t> </a:t>
            </a:r>
            <a:r>
              <a:rPr lang="en-US" sz="1600" dirty="0" err="1"/>
              <a:t>negli</a:t>
            </a:r>
            <a:r>
              <a:rPr lang="en-US" sz="1600" dirty="0"/>
              <a:t> </a:t>
            </a:r>
            <a:r>
              <a:rPr lang="en-US" sz="1600" dirty="0" err="1"/>
              <a:t>Istituti</a:t>
            </a:r>
            <a:r>
              <a:rPr lang="en-US" sz="1600" dirty="0"/>
              <a:t> </a:t>
            </a:r>
            <a:r>
              <a:rPr lang="en-US" sz="1600" dirty="0" err="1"/>
              <a:t>Scolastici</a:t>
            </a:r>
            <a:r>
              <a:rPr lang="en-US" sz="1600" dirty="0"/>
              <a:t> </a:t>
            </a:r>
            <a:r>
              <a:rPr lang="en-US" sz="1600" dirty="0" err="1"/>
              <a:t>Superiori</a:t>
            </a:r>
            <a:r>
              <a:rPr lang="en-US" sz="1600" dirty="0"/>
              <a:t> </a:t>
            </a:r>
          </a:p>
          <a:p>
            <a:pPr marL="285750" indent="-285750" algn="just">
              <a:buFont typeface="Wingdings" charset="2"/>
              <a:buChar char="ü"/>
            </a:pPr>
            <a:endParaRPr lang="en-US" sz="1600" dirty="0"/>
          </a:p>
          <a:p>
            <a:pPr marL="285750" indent="-285750" algn="just">
              <a:buFont typeface="Wingdings" charset="2"/>
              <a:buChar char="ü"/>
            </a:pPr>
            <a:r>
              <a:rPr lang="en-US" sz="1600" dirty="0" err="1"/>
              <a:t>Costruiti</a:t>
            </a:r>
            <a:r>
              <a:rPr lang="en-US" sz="1600" dirty="0"/>
              <a:t>, </a:t>
            </a:r>
            <a:r>
              <a:rPr lang="en-US" sz="1600" dirty="0" err="1"/>
              <a:t>operati</a:t>
            </a:r>
            <a:r>
              <a:rPr lang="en-US" sz="1600" dirty="0"/>
              <a:t> e </a:t>
            </a:r>
            <a:r>
              <a:rPr lang="en-US" sz="1600" dirty="0" err="1"/>
              <a:t>monitorati</a:t>
            </a:r>
            <a:r>
              <a:rPr lang="en-US" sz="1600" dirty="0"/>
              <a:t> </a:t>
            </a:r>
            <a:r>
              <a:rPr lang="en-US" sz="1600" dirty="0" err="1"/>
              <a:t>dagli</a:t>
            </a:r>
            <a:r>
              <a:rPr lang="en-US" sz="1600" dirty="0"/>
              <a:t> </a:t>
            </a:r>
            <a:r>
              <a:rPr lang="en-US" sz="1600" dirty="0" err="1"/>
              <a:t>studenti</a:t>
            </a:r>
            <a:r>
              <a:rPr lang="en-US" sz="1600" dirty="0"/>
              <a:t>, i </a:t>
            </a:r>
            <a:r>
              <a:rPr lang="en-US" sz="1600" dirty="0" err="1"/>
              <a:t>quali</a:t>
            </a:r>
            <a:r>
              <a:rPr lang="en-US" sz="1600" dirty="0"/>
              <a:t> </a:t>
            </a:r>
            <a:r>
              <a:rPr lang="en-US" sz="1600" dirty="0" err="1"/>
              <a:t>hanno</a:t>
            </a:r>
            <a:r>
              <a:rPr lang="en-US" sz="1600" dirty="0"/>
              <a:t> </a:t>
            </a:r>
            <a:r>
              <a:rPr lang="en-US" sz="1600" dirty="0" err="1"/>
              <a:t>anche</a:t>
            </a:r>
            <a:r>
              <a:rPr lang="en-US" sz="1600" dirty="0"/>
              <a:t> la </a:t>
            </a:r>
            <a:r>
              <a:rPr lang="en-US" sz="1600" dirty="0" err="1"/>
              <a:t>possibilità</a:t>
            </a:r>
            <a:r>
              <a:rPr lang="en-US" sz="1600" dirty="0"/>
              <a:t> di </a:t>
            </a:r>
            <a:r>
              <a:rPr lang="en-US" sz="1600" dirty="0" err="1"/>
              <a:t>conoscere</a:t>
            </a:r>
            <a:r>
              <a:rPr lang="en-US" sz="1600" dirty="0"/>
              <a:t> </a:t>
            </a:r>
            <a:r>
              <a:rPr lang="en-US" sz="1600" dirty="0" err="1"/>
              <a:t>gli</a:t>
            </a:r>
            <a:r>
              <a:rPr lang="en-US" sz="1600" dirty="0"/>
              <a:t> </a:t>
            </a:r>
            <a:r>
              <a:rPr lang="en-US" sz="1600" dirty="0" err="1"/>
              <a:t>strumenti</a:t>
            </a:r>
            <a:r>
              <a:rPr lang="en-US" sz="1600" dirty="0"/>
              <a:t> per </a:t>
            </a:r>
            <a:r>
              <a:rPr lang="en-US" sz="1600" dirty="0" err="1"/>
              <a:t>analizzarei</a:t>
            </a:r>
            <a:r>
              <a:rPr lang="en-US" sz="1600" dirty="0"/>
              <a:t>  </a:t>
            </a:r>
            <a:r>
              <a:rPr lang="en-US" sz="1600" dirty="0" err="1"/>
              <a:t>dati</a:t>
            </a:r>
            <a:r>
              <a:rPr lang="en-US" sz="1600" dirty="0"/>
              <a:t> </a:t>
            </a:r>
            <a:r>
              <a:rPr lang="en-US" sz="1600" dirty="0" err="1"/>
              <a:t>raccolti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795145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66675" y="292011"/>
            <a:ext cx="9185275" cy="4801315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>
              <a:defRPr/>
            </a:pPr>
            <a:endParaRPr lang="en-US" dirty="0">
              <a:cs typeface="DejaVu LGC Sans" charset="0"/>
            </a:endParaRPr>
          </a:p>
          <a:p>
            <a:pPr marL="285750" indent="-285750">
              <a:buFont typeface="Wingdings" charset="2"/>
              <a:buChar char="²"/>
              <a:defRPr/>
            </a:pPr>
            <a:r>
              <a:rPr lang="en-US" dirty="0" err="1">
                <a:cs typeface="DejaVu LGC Sans" charset="0"/>
              </a:rPr>
              <a:t>il</a:t>
            </a:r>
            <a:r>
              <a:rPr lang="en-US" dirty="0">
                <a:solidFill>
                  <a:srgbClr val="3366FF"/>
                </a:solidFill>
                <a:cs typeface="DejaVu LGC Sans" charset="0"/>
              </a:rPr>
              <a:t> </a:t>
            </a:r>
            <a:r>
              <a:rPr lang="en-US" dirty="0" err="1">
                <a:solidFill>
                  <a:srgbClr val="3366FF"/>
                </a:solidFill>
                <a:cs typeface="DejaVu LGC Sans" charset="0"/>
              </a:rPr>
              <a:t>telescopio</a:t>
            </a:r>
            <a:r>
              <a:rPr lang="en-US" dirty="0">
                <a:solidFill>
                  <a:srgbClr val="3366FF"/>
                </a:solidFill>
                <a:cs typeface="DejaVu LGC Sans" charset="0"/>
              </a:rPr>
              <a:t> </a:t>
            </a:r>
            <a:r>
              <a:rPr lang="en-US" dirty="0">
                <a:cs typeface="DejaVu LGC Sans" charset="0"/>
              </a:rPr>
              <a:t>di </a:t>
            </a:r>
            <a:r>
              <a:rPr lang="en-US" dirty="0">
                <a:solidFill>
                  <a:srgbClr val="3366FF"/>
                </a:solidFill>
                <a:cs typeface="DejaVu LGC Sans" charset="0"/>
              </a:rPr>
              <a:t>EEE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utilizza</a:t>
            </a:r>
            <a:r>
              <a:rPr lang="en-US" dirty="0">
                <a:cs typeface="DejaVu LGC Sans" charset="0"/>
              </a:rPr>
              <a:t> la </a:t>
            </a:r>
            <a:r>
              <a:rPr lang="en-US" dirty="0" err="1">
                <a:cs typeface="DejaVu LGC Sans" charset="0"/>
              </a:rPr>
              <a:t>stessa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tecnologia</a:t>
            </a:r>
            <a:r>
              <a:rPr lang="en-US" dirty="0">
                <a:cs typeface="DejaVu LGC Sans" charset="0"/>
              </a:rPr>
              <a:t> del </a:t>
            </a:r>
            <a:r>
              <a:rPr lang="en-US" dirty="0" err="1">
                <a:cs typeface="DejaVu LGC Sans" charset="0"/>
              </a:rPr>
              <a:t>sistema</a:t>
            </a:r>
            <a:r>
              <a:rPr lang="en-US" dirty="0">
                <a:cs typeface="DejaVu LGC Sans" charset="0"/>
              </a:rPr>
              <a:t> TOF </a:t>
            </a:r>
            <a:r>
              <a:rPr lang="en-US" dirty="0" err="1">
                <a:cs typeface="DejaVu LGC Sans" charset="0"/>
              </a:rPr>
              <a:t>dell’esperimento</a:t>
            </a:r>
            <a:r>
              <a:rPr lang="en-US" dirty="0">
                <a:cs typeface="DejaVu LGC Sans" charset="0"/>
              </a:rPr>
              <a:t> ALICE ad LHC</a:t>
            </a: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 marL="285750" indent="-285750">
              <a:buFont typeface="Wingdings" charset="2"/>
              <a:buChar char="²"/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 marL="285750" indent="-285750">
              <a:buFont typeface="Wingdings" charset="2"/>
              <a:buChar char="²"/>
              <a:defRPr/>
            </a:pPr>
            <a:r>
              <a:rPr lang="en-US" dirty="0" err="1">
                <a:cs typeface="DejaVu LGC Sans" charset="0"/>
              </a:rPr>
              <a:t>il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telescopio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è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costituito</a:t>
            </a:r>
            <a:r>
              <a:rPr lang="en-US" dirty="0">
                <a:cs typeface="DejaVu LGC Sans" charset="0"/>
              </a:rPr>
              <a:t> da 3 </a:t>
            </a:r>
            <a:r>
              <a:rPr lang="en-US" dirty="0" err="1">
                <a:cs typeface="DejaVu LGC Sans" charset="0"/>
              </a:rPr>
              <a:t>piani</a:t>
            </a:r>
            <a:r>
              <a:rPr lang="en-US" dirty="0">
                <a:cs typeface="DejaVu LGC Sans" charset="0"/>
              </a:rPr>
              <a:t> di </a:t>
            </a:r>
            <a:r>
              <a:rPr lang="en-US" dirty="0" err="1">
                <a:cs typeface="DejaVu LGC Sans" charset="0"/>
              </a:rPr>
              <a:t>camere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>
                <a:solidFill>
                  <a:srgbClr val="3366FF"/>
                </a:solidFill>
                <a:cs typeface="DejaVu LGC Sans" charset="0"/>
              </a:rPr>
              <a:t>MRPC</a:t>
            </a:r>
            <a:r>
              <a:rPr lang="en-US" dirty="0">
                <a:cs typeface="DejaVu LGC Sans" charset="0"/>
              </a:rPr>
              <a:t> (</a:t>
            </a:r>
            <a:r>
              <a:rPr lang="en-US" dirty="0" err="1">
                <a:cs typeface="DejaVu LGC Sans" charset="0"/>
              </a:rPr>
              <a:t>Multigap</a:t>
            </a:r>
            <a:r>
              <a:rPr lang="en-US" dirty="0">
                <a:cs typeface="DejaVu LGC Sans" charset="0"/>
              </a:rPr>
              <a:t> Resistive Plate Chamber)</a:t>
            </a:r>
          </a:p>
          <a:p>
            <a:pPr marL="285750" indent="-285750">
              <a:buFont typeface="Wingdings" charset="2"/>
              <a:buChar char="²"/>
              <a:defRPr/>
            </a:pPr>
            <a:r>
              <a:rPr lang="en-US" dirty="0" err="1">
                <a:cs typeface="DejaVu LGC Sans" charset="0"/>
              </a:rPr>
              <a:t>ogni</a:t>
            </a:r>
            <a:r>
              <a:rPr lang="en-US" dirty="0">
                <a:cs typeface="DejaVu LGC Sans" charset="0"/>
              </a:rPr>
              <a:t> camera </a:t>
            </a:r>
            <a:r>
              <a:rPr lang="en-US" dirty="0" err="1">
                <a:cs typeface="DejaVu LGC Sans" charset="0"/>
              </a:rPr>
              <a:t>rivela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il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passaggio</a:t>
            </a:r>
            <a:r>
              <a:rPr lang="en-US" dirty="0">
                <a:cs typeface="DejaVu LGC Sans" charset="0"/>
              </a:rPr>
              <a:t> di un </a:t>
            </a:r>
            <a:r>
              <a:rPr lang="en-US" dirty="0" err="1">
                <a:solidFill>
                  <a:srgbClr val="3366FF"/>
                </a:solidFill>
                <a:cs typeface="DejaVu LGC Sans" charset="0"/>
              </a:rPr>
              <a:t>muone</a:t>
            </a:r>
            <a:r>
              <a:rPr lang="en-US" dirty="0">
                <a:solidFill>
                  <a:srgbClr val="3366FF"/>
                </a:solidFill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cosmico</a:t>
            </a:r>
            <a:endParaRPr lang="en-US" dirty="0">
              <a:cs typeface="DejaVu LGC Sans" charset="0"/>
            </a:endParaRPr>
          </a:p>
          <a:p>
            <a:pPr marL="285750" indent="-285750">
              <a:buFont typeface="Wingdings" charset="2"/>
              <a:buChar char="²"/>
              <a:defRPr/>
            </a:pPr>
            <a:r>
              <a:rPr lang="en-US" dirty="0">
                <a:cs typeface="DejaVu LGC Sans" charset="0"/>
              </a:rPr>
              <a:t>un </a:t>
            </a:r>
            <a:r>
              <a:rPr lang="en-US" dirty="0" err="1">
                <a:cs typeface="DejaVu LGC Sans" charset="0"/>
              </a:rPr>
              <a:t>segnale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elettrico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è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rilasciato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su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ognuna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delle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camere</a:t>
            </a:r>
            <a:r>
              <a:rPr lang="en-US" dirty="0">
                <a:cs typeface="DejaVu LGC Sans" charset="0"/>
              </a:rPr>
              <a:t> al </a:t>
            </a:r>
            <a:r>
              <a:rPr lang="en-US" dirty="0" err="1">
                <a:cs typeface="DejaVu LGC Sans" charset="0"/>
              </a:rPr>
              <a:t>passaggio</a:t>
            </a:r>
            <a:r>
              <a:rPr lang="en-US" dirty="0">
                <a:cs typeface="DejaVu LGC Sans" charset="0"/>
              </a:rPr>
              <a:t> del </a:t>
            </a:r>
            <a:r>
              <a:rPr lang="en-US" dirty="0" err="1">
                <a:cs typeface="DejaVu LGC Sans" charset="0"/>
              </a:rPr>
              <a:t>muone</a:t>
            </a:r>
            <a:endParaRPr lang="en-US" dirty="0">
              <a:cs typeface="DejaVu LGC Sans" charset="0"/>
            </a:endParaRPr>
          </a:p>
          <a:p>
            <a:pPr marL="285750" indent="-285750">
              <a:buFont typeface="Wingdings" charset="2"/>
              <a:buChar char="²"/>
              <a:defRPr/>
            </a:pPr>
            <a:r>
              <a:rPr lang="en-US" dirty="0" err="1">
                <a:cs typeface="DejaVu LGC Sans" charset="0"/>
              </a:rPr>
              <a:t>una</a:t>
            </a:r>
            <a:r>
              <a:rPr lang="en-US" dirty="0">
                <a:cs typeface="DejaVu LGC Sans" charset="0"/>
              </a:rPr>
              <a:t> camera </a:t>
            </a:r>
            <a:r>
              <a:rPr lang="en-US" dirty="0" err="1">
                <a:cs typeface="DejaVu LGC Sans" charset="0"/>
              </a:rPr>
              <a:t>può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misurare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il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punto</a:t>
            </a:r>
            <a:r>
              <a:rPr lang="en-US" dirty="0">
                <a:cs typeface="DejaVu LGC Sans" charset="0"/>
              </a:rPr>
              <a:t> in cui </a:t>
            </a:r>
            <a:r>
              <a:rPr lang="en-US" dirty="0" err="1">
                <a:cs typeface="DejaVu LGC Sans" charset="0"/>
              </a:rPr>
              <a:t>il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muone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è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passato</a:t>
            </a:r>
            <a:r>
              <a:rPr lang="en-US" dirty="0">
                <a:cs typeface="DejaVu LGC Sans" charset="0"/>
              </a:rPr>
              <a:t> e </a:t>
            </a:r>
            <a:r>
              <a:rPr lang="en-US" dirty="0" err="1">
                <a:cs typeface="DejaVu LGC Sans" charset="0"/>
              </a:rPr>
              <a:t>il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>
                <a:solidFill>
                  <a:srgbClr val="3366FF"/>
                </a:solidFill>
                <a:cs typeface="DejaVu LGC Sans" charset="0"/>
              </a:rPr>
              <a:t>tempo di </a:t>
            </a:r>
            <a:r>
              <a:rPr lang="en-US" dirty="0" err="1">
                <a:solidFill>
                  <a:srgbClr val="3366FF"/>
                </a:solidFill>
                <a:cs typeface="DejaVu LGC Sans" charset="0"/>
              </a:rPr>
              <a:t>volo</a:t>
            </a:r>
            <a:r>
              <a:rPr lang="en-US" dirty="0">
                <a:solidFill>
                  <a:srgbClr val="3366FF"/>
                </a:solidFill>
                <a:cs typeface="DejaVu LGC Sans" charset="0"/>
              </a:rPr>
              <a:t> </a:t>
            </a:r>
            <a:r>
              <a:rPr lang="en-US" dirty="0">
                <a:cs typeface="DejaVu LGC Sans" charset="0"/>
              </a:rPr>
              <a:t>del </a:t>
            </a:r>
            <a:r>
              <a:rPr lang="en-US" dirty="0" err="1">
                <a:cs typeface="DejaVu LGC Sans" charset="0"/>
              </a:rPr>
              <a:t>muone</a:t>
            </a:r>
            <a:endParaRPr lang="en-US" dirty="0">
              <a:cs typeface="DejaVu LGC Sans" charset="0"/>
            </a:endParaRPr>
          </a:p>
          <a:p>
            <a:pPr marL="285750" indent="-285750">
              <a:buFont typeface="Wingdings" charset="2"/>
              <a:buChar char="²"/>
              <a:defRPr/>
            </a:pPr>
            <a:r>
              <a:rPr lang="en-US" dirty="0">
                <a:cs typeface="DejaVu LGC Sans" charset="0"/>
              </a:rPr>
              <a:t>la </a:t>
            </a:r>
            <a:r>
              <a:rPr lang="en-US" dirty="0" err="1">
                <a:cs typeface="DejaVu LGC Sans" charset="0"/>
              </a:rPr>
              <a:t>risoluzione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temporale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delle</a:t>
            </a:r>
            <a:r>
              <a:rPr lang="en-US" dirty="0">
                <a:cs typeface="DejaVu LGC Sans" charset="0"/>
              </a:rPr>
              <a:t> MRPC </a:t>
            </a:r>
            <a:r>
              <a:rPr lang="en-US" dirty="0" err="1">
                <a:cs typeface="DejaVu LGC Sans" charset="0"/>
              </a:rPr>
              <a:t>è</a:t>
            </a:r>
            <a:r>
              <a:rPr lang="en-US" dirty="0">
                <a:cs typeface="DejaVu LGC Sans" charset="0"/>
              </a:rPr>
              <a:t> di </a:t>
            </a:r>
            <a:r>
              <a:rPr lang="en-US" dirty="0" err="1">
                <a:cs typeface="DejaVu LGC Sans" charset="0"/>
              </a:rPr>
              <a:t>qualche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decina</a:t>
            </a:r>
            <a:r>
              <a:rPr lang="en-US" dirty="0">
                <a:cs typeface="DejaVu LGC Sans" charset="0"/>
              </a:rPr>
              <a:t> di </a:t>
            </a:r>
            <a:r>
              <a:rPr lang="en-US" dirty="0" err="1">
                <a:solidFill>
                  <a:srgbClr val="3366FF"/>
                </a:solidFill>
                <a:cs typeface="DejaVu LGC Sans" charset="0"/>
              </a:rPr>
              <a:t>picosecondi</a:t>
            </a:r>
            <a:r>
              <a:rPr lang="en-US" dirty="0">
                <a:solidFill>
                  <a:srgbClr val="3366FF"/>
                </a:solidFill>
                <a:cs typeface="DejaVu LGC Sans" charset="0"/>
              </a:rPr>
              <a:t> </a:t>
            </a:r>
            <a:r>
              <a:rPr lang="en-US" dirty="0">
                <a:cs typeface="DejaVu LGC Sans" charset="0"/>
              </a:rPr>
              <a:t>(1 </a:t>
            </a:r>
            <a:r>
              <a:rPr lang="en-US" dirty="0" err="1">
                <a:cs typeface="DejaVu LGC Sans" charset="0"/>
              </a:rPr>
              <a:t>ps</a:t>
            </a:r>
            <a:r>
              <a:rPr lang="en-US" dirty="0">
                <a:cs typeface="DejaVu LGC Sans" charset="0"/>
              </a:rPr>
              <a:t> = 10</a:t>
            </a:r>
            <a:r>
              <a:rPr lang="en-US" baseline="30000" dirty="0">
                <a:cs typeface="DejaVu LGC Sans" charset="0"/>
              </a:rPr>
              <a:t>-12</a:t>
            </a:r>
            <a:r>
              <a:rPr lang="en-US" dirty="0">
                <a:cs typeface="DejaVu LGC Sans" charset="0"/>
              </a:rPr>
              <a:t>s)</a:t>
            </a:r>
          </a:p>
          <a:p>
            <a:pPr>
              <a:defRPr/>
            </a:pPr>
            <a:endParaRPr lang="en-US" dirty="0">
              <a:cs typeface="DejaVu LGC Sans" charset="0"/>
            </a:endParaRPr>
          </a:p>
        </p:txBody>
      </p:sp>
      <p:pic>
        <p:nvPicPr>
          <p:cNvPr id="5" name="Picture 4" descr="tof-2006-0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169" y="961438"/>
            <a:ext cx="2953005" cy="233206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 descr="installation_s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086" y="961437"/>
            <a:ext cx="3250267" cy="23320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 descr="cronometro1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6169" y="4711698"/>
            <a:ext cx="3372375" cy="1899771"/>
          </a:xfrm>
          <a:prstGeom prst="rect">
            <a:avLst/>
          </a:prstGeom>
        </p:spPr>
      </p:pic>
      <p:pic>
        <p:nvPicPr>
          <p:cNvPr id="3" name="Picture 2" descr="metro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1531" y="5177742"/>
            <a:ext cx="4751854" cy="1439956"/>
          </a:xfrm>
          <a:prstGeom prst="rect">
            <a:avLst/>
          </a:prstGeom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611188" y="0"/>
            <a:ext cx="6993558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3200" b="1" i="1" dirty="0">
                <a:solidFill>
                  <a:srgbClr val="FF0000"/>
                </a:solidFill>
                <a:latin typeface="+mn-lt"/>
              </a:rPr>
              <a:t>Il Progetto EEE (Extreme Energy </a:t>
            </a:r>
            <a:r>
              <a:rPr lang="it-IT" sz="3200" b="1" i="1" dirty="0" err="1">
                <a:solidFill>
                  <a:srgbClr val="FF0000"/>
                </a:solidFill>
                <a:latin typeface="+mn-lt"/>
              </a:rPr>
              <a:t>Events</a:t>
            </a:r>
            <a:r>
              <a:rPr lang="it-IT" sz="3200" b="1" i="1" dirty="0">
                <a:solidFill>
                  <a:srgbClr val="FF0000"/>
                </a:solidFill>
                <a:latin typeface="+mn-lt"/>
              </a:rPr>
              <a:t>)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10E0675-AB73-8FE0-F96F-C5C079C8FB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14014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52400" y="1034270"/>
            <a:ext cx="3575165" cy="3563206"/>
          </a:xfrm>
          <a:prstGeom prst="rect">
            <a:avLst/>
          </a:prstGeom>
          <a:solidFill>
            <a:srgbClr val="3366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23122" y="6020225"/>
            <a:ext cx="7890209" cy="376264"/>
          </a:xfrm>
          <a:prstGeom prst="rect">
            <a:avLst/>
          </a:prstGeom>
          <a:solidFill>
            <a:srgbClr val="3366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835150" y="96838"/>
            <a:ext cx="7219950" cy="65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36000" bIns="36000" anchor="ctr"/>
          <a:lstStyle>
            <a:lvl1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2pPr>
            <a:lvl3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3pPr>
            <a:lvl4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4pPr>
            <a:lvl5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9pPr>
          </a:lstStyle>
          <a:p>
            <a:pPr algn="r"/>
            <a:endParaRPr lang="en-GB" sz="3200" b="1" i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0487" name="Text Box 7"/>
          <p:cNvSpPr txBox="1">
            <a:spLocks noChangeArrowheads="1"/>
          </p:cNvSpPr>
          <p:nvPr/>
        </p:nvSpPr>
        <p:spPr bwMode="auto">
          <a:xfrm>
            <a:off x="1857375" y="77788"/>
            <a:ext cx="7219950" cy="65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36000" bIns="36000" anchor="ctr"/>
          <a:lstStyle>
            <a:lvl1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2pPr>
            <a:lvl3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3pPr>
            <a:lvl4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4pPr>
            <a:lvl5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9pPr>
          </a:lstStyle>
          <a:p>
            <a:pPr algn="r"/>
            <a:endParaRPr lang="en-GB" sz="3200" b="1" i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138113" y="4648200"/>
            <a:ext cx="9005887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2pPr>
            <a:lvl3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3pPr>
            <a:lvl4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4pPr>
            <a:lvl5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it-IT" sz="2400" dirty="0">
                <a:solidFill>
                  <a:srgbClr val="000000"/>
                </a:solidFill>
                <a:latin typeface="Comic Sans MS" charset="0"/>
                <a:cs typeface="Comic Sans MS" charset="0"/>
              </a:rPr>
              <a:t>Scopre invece che più si sale di quota e più queste particelle aumentano e ne deduce che le particelle devono arrivare dallo Spazio, oltre il Sole.</a:t>
            </a:r>
          </a:p>
        </p:txBody>
      </p:sp>
      <p:pic>
        <p:nvPicPr>
          <p:cNvPr id="44045" name="Picture 11" descr="hes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411" y="1154343"/>
            <a:ext cx="2332038" cy="351037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6" name="Picture 12" descr="hes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9323" y="1154343"/>
            <a:ext cx="2682875" cy="351037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215548" y="992833"/>
            <a:ext cx="3511550" cy="3632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2pPr>
            <a:lvl3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3pPr>
            <a:lvl4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4pPr>
            <a:lvl5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it-IT" sz="2000" u="sng" dirty="0">
                <a:solidFill>
                  <a:srgbClr val="000000"/>
                </a:solidFill>
                <a:latin typeface="Comic Sans MS" charset="0"/>
                <a:cs typeface="Comic Sans MS" charset="0"/>
              </a:rPr>
              <a:t>1912</a:t>
            </a:r>
            <a:r>
              <a:rPr lang="it-IT" sz="2000" dirty="0">
                <a:solidFill>
                  <a:srgbClr val="000000"/>
                </a:solidFill>
                <a:latin typeface="Comic Sans MS" charset="0"/>
                <a:cs typeface="Comic Sans MS" charset="0"/>
              </a:rPr>
              <a:t>  </a:t>
            </a:r>
          </a:p>
          <a:p>
            <a:pPr algn="r">
              <a:spcBef>
                <a:spcPct val="50000"/>
              </a:spcBef>
            </a:pPr>
            <a:r>
              <a:rPr lang="it-IT" sz="2000" dirty="0">
                <a:solidFill>
                  <a:schemeClr val="bg1"/>
                </a:solidFill>
                <a:latin typeface="Comic Sans MS" charset="0"/>
                <a:cs typeface="Comic Sans MS" charset="0"/>
              </a:rPr>
              <a:t>Il fisico austriaco Victor Hess compie dei voli in pallone a quota 5000 metri con degli elettroscopi per scoprire l’origine delle misteriose particelle che sembravano pervadere l’atmosfera e che si ipotizzava provenissero dalla Terra.</a:t>
            </a:r>
            <a:r>
              <a:rPr lang="it-IT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charset="0"/>
                <a:cs typeface="Comic Sans MS" charset="0"/>
              </a:rPr>
              <a:t> </a:t>
            </a:r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900113" y="5938838"/>
            <a:ext cx="799306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2pPr>
            <a:lvl3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3pPr>
            <a:lvl4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4pPr>
            <a:lvl5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… nasce la fisica delle particelle elementari …</a:t>
            </a: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282575" y="88900"/>
            <a:ext cx="4360863" cy="563563"/>
          </a:xfrm>
          <a:prstGeom prst="rect">
            <a:avLst/>
          </a:prstGeom>
          <a:solidFill>
            <a:srgbClr val="FFFFFF"/>
          </a:solidFill>
        </p:spPr>
        <p:txBody>
          <a:bodyPr lIns="65306" tIns="32653" rIns="65306" bIns="32653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3200" b="1" i="1">
                <a:solidFill>
                  <a:srgbClr val="FF0000"/>
                </a:solidFill>
                <a:latin typeface="+mn-lt"/>
              </a:rPr>
              <a:t>I Raggi Cosmici</a:t>
            </a:r>
            <a:endParaRPr lang="en-GB" sz="3200" b="1" i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7228C79-F89B-6DFC-B0D8-8B06A9482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7301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9" grpId="0" autoUpdateAnimBg="0"/>
      <p:bldP spid="2049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4" name="Text Box 4"/>
          <p:cNvSpPr txBox="1">
            <a:spLocks noChangeArrowheads="1"/>
          </p:cNvSpPr>
          <p:nvPr/>
        </p:nvSpPr>
        <p:spPr bwMode="auto">
          <a:xfrm>
            <a:off x="1835150" y="96838"/>
            <a:ext cx="7219950" cy="652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tIns="36000" bIns="36000" anchor="ctr"/>
          <a:lstStyle>
            <a:lvl1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2pPr>
            <a:lvl3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3pPr>
            <a:lvl4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4pPr>
            <a:lvl5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9pPr>
          </a:lstStyle>
          <a:p>
            <a:pPr algn="r"/>
            <a:endParaRPr lang="en-GB" sz="3200" b="1" i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99689" name="Text Box 9"/>
          <p:cNvSpPr txBox="1">
            <a:spLocks noChangeArrowheads="1"/>
          </p:cNvSpPr>
          <p:nvPr/>
        </p:nvSpPr>
        <p:spPr bwMode="auto">
          <a:xfrm>
            <a:off x="82550" y="1143000"/>
            <a:ext cx="3651250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2pPr>
            <a:lvl3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3pPr>
            <a:lvl4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4pPr>
            <a:lvl5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it-IT" sz="2400" b="1" i="1" u="sng" dirty="0">
                <a:solidFill>
                  <a:srgbClr val="008000"/>
                </a:solidFill>
              </a:rPr>
              <a:t>1932</a:t>
            </a:r>
            <a:r>
              <a:rPr lang="it-IT" sz="2400" b="1" i="1" dirty="0">
                <a:solidFill>
                  <a:srgbClr val="008000"/>
                </a:solidFill>
              </a:rPr>
              <a:t>  Carl Anderson </a:t>
            </a:r>
            <a:r>
              <a:rPr lang="it-IT" sz="2400" b="1" i="1" dirty="0"/>
              <a:t>scopre il </a:t>
            </a:r>
            <a:r>
              <a:rPr lang="it-IT" sz="2400" b="1" i="1" dirty="0">
                <a:solidFill>
                  <a:srgbClr val="008000"/>
                </a:solidFill>
              </a:rPr>
              <a:t>positrone</a:t>
            </a:r>
          </a:p>
          <a:p>
            <a:pPr>
              <a:spcBef>
                <a:spcPct val="50000"/>
              </a:spcBef>
            </a:pPr>
            <a:r>
              <a:rPr lang="it-IT" sz="2400" b="1" i="1" u="sng" dirty="0">
                <a:solidFill>
                  <a:srgbClr val="008000"/>
                </a:solidFill>
              </a:rPr>
              <a:t>1933</a:t>
            </a:r>
            <a:r>
              <a:rPr lang="it-IT" sz="2400" b="1" i="1" dirty="0">
                <a:solidFill>
                  <a:srgbClr val="008000"/>
                </a:solidFill>
              </a:rPr>
              <a:t>  Patrick </a:t>
            </a:r>
            <a:r>
              <a:rPr lang="it-IT" sz="2400" b="1" i="1" dirty="0" err="1">
                <a:solidFill>
                  <a:srgbClr val="008000"/>
                </a:solidFill>
              </a:rPr>
              <a:t>Blackett</a:t>
            </a:r>
            <a:r>
              <a:rPr lang="it-IT" sz="2400" b="1" i="1" dirty="0">
                <a:solidFill>
                  <a:srgbClr val="008000"/>
                </a:solidFill>
              </a:rPr>
              <a:t> e Giuseppe Occhialini </a:t>
            </a:r>
            <a:r>
              <a:rPr lang="it-IT" sz="2400" b="1" i="1" dirty="0"/>
              <a:t>fotografano la coppia positrone-elettrone</a:t>
            </a:r>
          </a:p>
          <a:p>
            <a:pPr>
              <a:spcBef>
                <a:spcPct val="50000"/>
              </a:spcBef>
            </a:pPr>
            <a:r>
              <a:rPr lang="it-IT" sz="2400" b="1" i="1" u="sng" dirty="0">
                <a:solidFill>
                  <a:srgbClr val="008000"/>
                </a:solidFill>
              </a:rPr>
              <a:t>1937</a:t>
            </a:r>
            <a:r>
              <a:rPr lang="it-IT" sz="2400" b="1" i="1" dirty="0">
                <a:solidFill>
                  <a:srgbClr val="008000"/>
                </a:solidFill>
              </a:rPr>
              <a:t> Seth </a:t>
            </a:r>
            <a:r>
              <a:rPr lang="it-IT" sz="2400" b="1" i="1" dirty="0" err="1">
                <a:solidFill>
                  <a:srgbClr val="008000"/>
                </a:solidFill>
              </a:rPr>
              <a:t>Neddermeyer</a:t>
            </a:r>
            <a:r>
              <a:rPr lang="it-IT" sz="2400" b="1" i="1" dirty="0">
                <a:solidFill>
                  <a:srgbClr val="008000"/>
                </a:solidFill>
              </a:rPr>
              <a:t> </a:t>
            </a:r>
            <a:r>
              <a:rPr lang="it-IT" sz="2400" b="1" i="1" dirty="0"/>
              <a:t>e </a:t>
            </a:r>
            <a:r>
              <a:rPr lang="it-IT" sz="2400" b="1" i="1" dirty="0">
                <a:solidFill>
                  <a:srgbClr val="008000"/>
                </a:solidFill>
              </a:rPr>
              <a:t>Carl Anderson</a:t>
            </a:r>
            <a:r>
              <a:rPr lang="it-IT" sz="2400" b="1" i="1" dirty="0"/>
              <a:t> scoprono il </a:t>
            </a:r>
            <a:r>
              <a:rPr lang="it-IT" sz="2400" b="1" i="1" dirty="0">
                <a:solidFill>
                  <a:srgbClr val="008000"/>
                </a:solidFill>
              </a:rPr>
              <a:t>muone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3779838" y="1412875"/>
            <a:ext cx="5184775" cy="4176713"/>
            <a:chOff x="2793" y="1407"/>
            <a:chExt cx="2786" cy="2109"/>
          </a:xfrm>
        </p:grpSpPr>
        <p:sp>
          <p:nvSpPr>
            <p:cNvPr id="51209" name="Rectangle 11"/>
            <p:cNvSpPr>
              <a:spLocks noChangeArrowheads="1"/>
            </p:cNvSpPr>
            <p:nvPr/>
          </p:nvSpPr>
          <p:spPr bwMode="auto">
            <a:xfrm>
              <a:off x="2793" y="1407"/>
              <a:ext cx="2786" cy="2109"/>
            </a:xfrm>
            <a:prstGeom prst="rect">
              <a:avLst/>
            </a:prstGeom>
            <a:solidFill>
              <a:srgbClr val="5F5F5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51210" name="Rectangle 12"/>
            <p:cNvSpPr>
              <a:spLocks noChangeArrowheads="1"/>
            </p:cNvSpPr>
            <p:nvPr/>
          </p:nvSpPr>
          <p:spPr bwMode="auto">
            <a:xfrm>
              <a:off x="2826" y="1433"/>
              <a:ext cx="2720" cy="1802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it-IT"/>
            </a:p>
          </p:txBody>
        </p:sp>
        <p:pic>
          <p:nvPicPr>
            <p:cNvPr id="51211" name="Picture 13" descr="traccia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44" r="2332" b="2289"/>
            <a:stretch>
              <a:fillRect/>
            </a:stretch>
          </p:blipFill>
          <p:spPr bwMode="auto">
            <a:xfrm>
              <a:off x="2851" y="1453"/>
              <a:ext cx="2674" cy="17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9694" name="Text Box 14"/>
            <p:cNvSpPr txBox="1">
              <a:spLocks noChangeArrowheads="1"/>
            </p:cNvSpPr>
            <p:nvPr/>
          </p:nvSpPr>
          <p:spPr bwMode="auto">
            <a:xfrm>
              <a:off x="3334" y="3223"/>
              <a:ext cx="1949" cy="2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 eaLnBrk="0" hangingPunct="0">
                <a:defRPr sz="4400">
                  <a:solidFill>
                    <a:schemeClr val="tx1"/>
                  </a:solidFill>
                  <a:latin typeface="Bookman Old Style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4400">
                  <a:solidFill>
                    <a:schemeClr val="tx1"/>
                  </a:solidFill>
                  <a:latin typeface="Bookman Old Style" charset="0"/>
                  <a:ea typeface="ＭＳ Ｐゴシック" charset="0"/>
                </a:defRPr>
              </a:lvl2pPr>
              <a:lvl3pPr eaLnBrk="0" hangingPunct="0">
                <a:defRPr sz="4400">
                  <a:solidFill>
                    <a:schemeClr val="tx1"/>
                  </a:solidFill>
                  <a:latin typeface="Bookman Old Style" charset="0"/>
                  <a:ea typeface="ＭＳ Ｐゴシック" charset="0"/>
                </a:defRPr>
              </a:lvl3pPr>
              <a:lvl4pPr eaLnBrk="0" hangingPunct="0">
                <a:defRPr sz="4400">
                  <a:solidFill>
                    <a:schemeClr val="tx1"/>
                  </a:solidFill>
                  <a:latin typeface="Bookman Old Style" charset="0"/>
                  <a:ea typeface="ＭＳ Ｐゴシック" charset="0"/>
                </a:defRPr>
              </a:lvl4pPr>
              <a:lvl5pPr eaLnBrk="0" hangingPunct="0">
                <a:defRPr sz="4400">
                  <a:solidFill>
                    <a:schemeClr val="tx1"/>
                  </a:solidFill>
                  <a:latin typeface="Bookman Old Style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Bookman Old Style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Bookman Old Style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Bookman Old Style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4400">
                  <a:solidFill>
                    <a:schemeClr val="tx1"/>
                  </a:solidFill>
                  <a:latin typeface="Bookman Old Style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it-IT" sz="1200" b="1" i="1"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</a:rPr>
                <a:t>Fotografia stereoscopica di uno sciame (P. Blackett &amp; G. Occhialini, 1933)</a:t>
              </a:r>
            </a:p>
          </p:txBody>
        </p:sp>
      </p:grpSp>
      <p:sp>
        <p:nvSpPr>
          <p:cNvPr id="51208" name="TextBox 17"/>
          <p:cNvSpPr txBox="1">
            <a:spLocks noChangeArrowheads="1"/>
          </p:cNvSpPr>
          <p:nvPr/>
        </p:nvSpPr>
        <p:spPr bwMode="auto">
          <a:xfrm>
            <a:off x="381000" y="228600"/>
            <a:ext cx="8458200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2pPr>
            <a:lvl3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3pPr>
            <a:lvl4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4pPr>
            <a:lvl5pPr eaLnBrk="0" hangingPunct="0"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Bookman Old Style" charset="0"/>
                <a:ea typeface="ＭＳ Ｐゴシック" charset="0"/>
              </a:defRPr>
            </a:lvl9pPr>
          </a:lstStyle>
          <a:p>
            <a:pPr eaLnBrk="1" hangingPunct="1"/>
            <a:r>
              <a:rPr lang="it-IT" sz="2400" b="1" i="1" u="sng" dirty="0">
                <a:solidFill>
                  <a:srgbClr val="008000"/>
                </a:solidFill>
              </a:rPr>
              <a:t>1927</a:t>
            </a:r>
            <a:r>
              <a:rPr lang="it-IT" sz="2400" b="1" i="1" dirty="0">
                <a:solidFill>
                  <a:srgbClr val="008000"/>
                </a:solidFill>
              </a:rPr>
              <a:t>  </a:t>
            </a:r>
            <a:r>
              <a:rPr lang="it-IT" sz="2400" b="1" i="1" dirty="0" err="1">
                <a:solidFill>
                  <a:srgbClr val="008000"/>
                </a:solidFill>
              </a:rPr>
              <a:t>Dimitry</a:t>
            </a:r>
            <a:r>
              <a:rPr lang="it-IT" sz="2400" b="1" i="1" dirty="0">
                <a:solidFill>
                  <a:srgbClr val="008000"/>
                </a:solidFill>
              </a:rPr>
              <a:t> </a:t>
            </a:r>
            <a:r>
              <a:rPr lang="it-IT" sz="2400" b="1" i="1" dirty="0" err="1">
                <a:solidFill>
                  <a:srgbClr val="008000"/>
                </a:solidFill>
              </a:rPr>
              <a:t>Skobelzyn</a:t>
            </a:r>
            <a:r>
              <a:rPr lang="it-IT" sz="2400" b="1" i="1" dirty="0">
                <a:solidFill>
                  <a:srgbClr val="008000"/>
                </a:solidFill>
              </a:rPr>
              <a:t> </a:t>
            </a:r>
            <a:r>
              <a:rPr lang="it-IT" sz="2400" b="1" i="1" dirty="0"/>
              <a:t>fotografa le prime </a:t>
            </a:r>
            <a:r>
              <a:rPr lang="it-IT" sz="2400" b="1" i="1" dirty="0">
                <a:solidFill>
                  <a:srgbClr val="008000"/>
                </a:solidFill>
              </a:rPr>
              <a:t>tracce</a:t>
            </a:r>
            <a:r>
              <a:rPr lang="it-IT" sz="2400" b="1" i="1" dirty="0"/>
              <a:t> da particelle di raggi cosmici</a:t>
            </a:r>
            <a:endParaRPr lang="it-IT" sz="2400" b="1" i="1" u="sng" dirty="0">
              <a:solidFill>
                <a:srgbClr val="FFFF66"/>
              </a:solidFill>
            </a:endParaRPr>
          </a:p>
          <a:p>
            <a:pPr eaLnBrk="1" hangingPunct="1"/>
            <a:endParaRPr lang="it-IT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D35F9A6-05FD-DE24-7078-517E7366C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1789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9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9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68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>
          <a:xfrm>
            <a:off x="282575" y="88900"/>
            <a:ext cx="4360863" cy="563563"/>
          </a:xfrm>
          <a:solidFill>
            <a:srgbClr val="FFFFFF"/>
          </a:solidFill>
        </p:spPr>
        <p:txBody>
          <a:bodyPr lIns="65306" tIns="32653" rIns="65306" bIns="32653" anchor="t">
            <a:normAutofit/>
          </a:bodyPr>
          <a:lstStyle/>
          <a:p>
            <a:pPr eaLnBrk="1" hangingPunct="1"/>
            <a:r>
              <a:rPr lang="it-IT" sz="3200" b="1" i="1" dirty="0">
                <a:solidFill>
                  <a:srgbClr val="FF0000"/>
                </a:solidFill>
                <a:latin typeface="+mn-lt"/>
              </a:rPr>
              <a:t>I Raggi Cosmici</a:t>
            </a:r>
            <a:endParaRPr lang="en-GB" sz="3200" b="1" i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7" name="Picture 2" descr="http://www.astronomiamo.it/public/immagini/201513192516_cosmicrays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332" y="1345601"/>
            <a:ext cx="5370770" cy="3834730"/>
          </a:xfrm>
          <a:prstGeom prst="rect">
            <a:avLst/>
          </a:prstGeom>
          <a:noFill/>
        </p:spPr>
      </p:pic>
      <p:cxnSp>
        <p:nvCxnSpPr>
          <p:cNvPr id="8" name="Connettore 2 8"/>
          <p:cNvCxnSpPr/>
          <p:nvPr/>
        </p:nvCxnSpPr>
        <p:spPr>
          <a:xfrm flipV="1">
            <a:off x="2461583" y="2050075"/>
            <a:ext cx="1737360" cy="2612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CasellaDiTesto 9"/>
          <p:cNvSpPr txBox="1"/>
          <p:nvPr/>
        </p:nvSpPr>
        <p:spPr>
          <a:xfrm>
            <a:off x="1455742" y="1841070"/>
            <a:ext cx="938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rgbClr val="FF0000"/>
                </a:solidFill>
              </a:rPr>
              <a:t>protone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3" name="CasellaDiTesto 10"/>
          <p:cNvSpPr txBox="1"/>
          <p:nvPr/>
        </p:nvSpPr>
        <p:spPr>
          <a:xfrm>
            <a:off x="89988" y="5408005"/>
            <a:ext cx="50460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/>
              <a:t>Il </a:t>
            </a:r>
            <a:r>
              <a:rPr lang="it-IT" sz="2000" b="1" dirty="0">
                <a:solidFill>
                  <a:srgbClr val="FF0000"/>
                </a:solidFill>
              </a:rPr>
              <a:t>muone</a:t>
            </a:r>
            <a:r>
              <a:rPr lang="it-IT" sz="2000" dirty="0"/>
              <a:t> è una particella simile all’elettrone </a:t>
            </a:r>
          </a:p>
          <a:p>
            <a:pPr algn="just"/>
            <a:r>
              <a:rPr lang="it-IT" sz="2000" dirty="0"/>
              <a:t>con una massa 200 volte più grande</a:t>
            </a:r>
            <a:endParaRPr lang="en-US" sz="2000" dirty="0"/>
          </a:p>
        </p:txBody>
      </p:sp>
      <p:cxnSp>
        <p:nvCxnSpPr>
          <p:cNvPr id="14" name="Connettore 2 11"/>
          <p:cNvCxnSpPr/>
          <p:nvPr/>
        </p:nvCxnSpPr>
        <p:spPr>
          <a:xfrm flipV="1">
            <a:off x="1033377" y="4466704"/>
            <a:ext cx="1807029" cy="1066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" name="CasellaDiTesto 6"/>
          <p:cNvSpPr txBox="1"/>
          <p:nvPr/>
        </p:nvSpPr>
        <p:spPr>
          <a:xfrm>
            <a:off x="5469774" y="1381417"/>
            <a:ext cx="367422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200" b="1" dirty="0"/>
              <a:t>Quando un raggio cosmico (primario) interagisce con l’atmosfera dà vita a uno sciame in cui si producono da migliaia fino a milioni di particelle (secondarie di bassa energia).</a:t>
            </a:r>
          </a:p>
          <a:p>
            <a:pPr algn="just"/>
            <a:r>
              <a:rPr lang="it-IT" sz="2200" b="1" dirty="0"/>
              <a:t>Le particelle che più facilmente arrivano a livello del mare sono i muoni</a:t>
            </a:r>
          </a:p>
        </p:txBody>
      </p:sp>
      <p:sp>
        <p:nvSpPr>
          <p:cNvPr id="16" name="Text Box 6"/>
          <p:cNvSpPr txBox="1">
            <a:spLocks noChangeArrowheads="1"/>
          </p:cNvSpPr>
          <p:nvPr/>
        </p:nvSpPr>
        <p:spPr bwMode="auto">
          <a:xfrm>
            <a:off x="1769394" y="62644"/>
            <a:ext cx="7274337" cy="1259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lIns="89485" tIns="44742" rIns="89485" bIns="44742">
            <a:spAutoFit/>
          </a:bodyPr>
          <a:lstStyle>
            <a:lvl1pPr algn="l" defTabSz="893763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 marL="449263" algn="l" defTabSz="893763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marL="893763" algn="l" defTabSz="893763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marL="1343025" algn="l" defTabSz="893763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marL="1789113" algn="l" defTabSz="893763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2246313" defTabSz="8937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2703513" defTabSz="8937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3160713" defTabSz="8937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3617913" defTabSz="893763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 algn="ctr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GB" sz="1900" dirty="0">
                <a:solidFill>
                  <a:srgbClr val="000099"/>
                </a:solidFill>
                <a:latin typeface="Comic Sans MS" charset="0"/>
                <a:cs typeface="Times New Roman" charset="0"/>
              </a:rPr>
              <a:t>I </a:t>
            </a:r>
            <a:r>
              <a:rPr lang="en-GB" sz="1900" dirty="0" err="1">
                <a:solidFill>
                  <a:srgbClr val="000099"/>
                </a:solidFill>
                <a:latin typeface="Comic Sans MS" charset="0"/>
                <a:cs typeface="Times New Roman" charset="0"/>
              </a:rPr>
              <a:t>Raggi</a:t>
            </a:r>
            <a:r>
              <a:rPr lang="en-GB" sz="1900" dirty="0">
                <a:solidFill>
                  <a:srgbClr val="000099"/>
                </a:solidFill>
                <a:latin typeface="Comic Sans MS" charset="0"/>
                <a:cs typeface="Times New Roman" charset="0"/>
              </a:rPr>
              <a:t> </a:t>
            </a:r>
            <a:r>
              <a:rPr lang="en-GB" sz="1900" dirty="0" err="1">
                <a:solidFill>
                  <a:srgbClr val="000099"/>
                </a:solidFill>
                <a:latin typeface="Comic Sans MS" charset="0"/>
                <a:cs typeface="Times New Roman" charset="0"/>
              </a:rPr>
              <a:t>Cosmici</a:t>
            </a:r>
            <a:r>
              <a:rPr lang="en-GB" sz="1900" dirty="0">
                <a:solidFill>
                  <a:srgbClr val="000099"/>
                </a:solidFill>
                <a:latin typeface="Comic Sans MS" charset="0"/>
                <a:cs typeface="Times New Roman" charset="0"/>
              </a:rPr>
              <a:t> </a:t>
            </a:r>
            <a:r>
              <a:rPr lang="en-GB" sz="1900" dirty="0" err="1">
                <a:solidFill>
                  <a:srgbClr val="000099"/>
                </a:solidFill>
                <a:latin typeface="Comic Sans MS" charset="0"/>
                <a:cs typeface="Times New Roman" charset="0"/>
              </a:rPr>
              <a:t>sono</a:t>
            </a:r>
            <a:r>
              <a:rPr lang="en-GB" sz="1900" dirty="0">
                <a:solidFill>
                  <a:srgbClr val="000099"/>
                </a:solidFill>
                <a:latin typeface="Comic Sans MS" charset="0"/>
                <a:cs typeface="Times New Roman" charset="0"/>
              </a:rPr>
              <a:t> </a:t>
            </a:r>
            <a:r>
              <a:rPr lang="en-GB" sz="1900" dirty="0" err="1">
                <a:solidFill>
                  <a:srgbClr val="000099"/>
                </a:solidFill>
                <a:latin typeface="Comic Sans MS" charset="0"/>
                <a:cs typeface="Times New Roman" charset="0"/>
              </a:rPr>
              <a:t>particelle</a:t>
            </a:r>
            <a:r>
              <a:rPr lang="en-GB" sz="1900" dirty="0">
                <a:solidFill>
                  <a:srgbClr val="000099"/>
                </a:solidFill>
                <a:latin typeface="Comic Sans MS" charset="0"/>
                <a:cs typeface="Times New Roman" charset="0"/>
              </a:rPr>
              <a:t> </a:t>
            </a:r>
            <a:r>
              <a:rPr lang="en-GB" sz="1900" dirty="0" err="1">
                <a:solidFill>
                  <a:srgbClr val="000099"/>
                </a:solidFill>
                <a:latin typeface="Comic Sans MS" charset="0"/>
                <a:cs typeface="Times New Roman" charset="0"/>
              </a:rPr>
              <a:t>che</a:t>
            </a:r>
            <a:r>
              <a:rPr lang="en-GB" sz="1900" dirty="0">
                <a:solidFill>
                  <a:srgbClr val="000099"/>
                </a:solidFill>
                <a:latin typeface="Comic Sans MS" charset="0"/>
                <a:cs typeface="Times New Roman" charset="0"/>
              </a:rPr>
              <a:t> </a:t>
            </a:r>
          </a:p>
          <a:p>
            <a:pPr algn="ctr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en-GB" sz="1900" dirty="0">
                <a:solidFill>
                  <a:srgbClr val="000099"/>
                </a:solidFill>
                <a:latin typeface="Comic Sans MS" charset="0"/>
                <a:cs typeface="Times New Roman" charset="0"/>
              </a:rPr>
              <a:t>“</a:t>
            </a:r>
            <a:r>
              <a:rPr lang="en-GB" sz="1900" dirty="0" err="1">
                <a:solidFill>
                  <a:srgbClr val="000099"/>
                </a:solidFill>
                <a:latin typeface="Comic Sans MS" charset="0"/>
                <a:cs typeface="Times New Roman" charset="0"/>
              </a:rPr>
              <a:t>bombardano</a:t>
            </a:r>
            <a:r>
              <a:rPr lang="en-GB" sz="1900" dirty="0">
                <a:solidFill>
                  <a:srgbClr val="000099"/>
                </a:solidFill>
                <a:latin typeface="Comic Sans MS" charset="0"/>
                <a:cs typeface="Times New Roman" charset="0"/>
              </a:rPr>
              <a:t>” </a:t>
            </a:r>
            <a:r>
              <a:rPr lang="en-GB" sz="1900" dirty="0" err="1">
                <a:solidFill>
                  <a:srgbClr val="000099"/>
                </a:solidFill>
                <a:latin typeface="Comic Sans MS" charset="0"/>
                <a:cs typeface="Times New Roman" charset="0"/>
              </a:rPr>
              <a:t>costantemente</a:t>
            </a:r>
            <a:r>
              <a:rPr lang="en-GB" sz="1900" dirty="0">
                <a:solidFill>
                  <a:srgbClr val="000099"/>
                </a:solidFill>
                <a:latin typeface="Comic Sans MS" charset="0"/>
                <a:cs typeface="Times New Roman" charset="0"/>
              </a:rPr>
              <a:t> la Terra da </a:t>
            </a:r>
            <a:r>
              <a:rPr lang="en-GB" sz="1900" dirty="0" err="1">
                <a:solidFill>
                  <a:srgbClr val="000099"/>
                </a:solidFill>
                <a:latin typeface="Comic Sans MS" charset="0"/>
                <a:cs typeface="Times New Roman" charset="0"/>
              </a:rPr>
              <a:t>ogni</a:t>
            </a:r>
            <a:r>
              <a:rPr lang="en-GB" sz="1900" dirty="0">
                <a:solidFill>
                  <a:srgbClr val="000099"/>
                </a:solidFill>
                <a:latin typeface="Comic Sans MS" charset="0"/>
                <a:cs typeface="Times New Roman" charset="0"/>
              </a:rPr>
              <a:t> </a:t>
            </a:r>
            <a:r>
              <a:rPr lang="en-GB" sz="1900" dirty="0" err="1">
                <a:solidFill>
                  <a:srgbClr val="000099"/>
                </a:solidFill>
                <a:latin typeface="Comic Sans MS" charset="0"/>
                <a:cs typeface="Times New Roman" charset="0"/>
              </a:rPr>
              <a:t>direzione</a:t>
            </a:r>
            <a:endParaRPr lang="en-GB" sz="1900" dirty="0">
              <a:solidFill>
                <a:srgbClr val="000099"/>
              </a:solidFill>
              <a:latin typeface="Comic Sans MS" charset="0"/>
              <a:cs typeface="Times New Roman" charset="0"/>
            </a:endParaRPr>
          </a:p>
          <a:p>
            <a:pPr algn="ctr" eaLnBrk="0" fontAlgn="auto" hangingPunct="0">
              <a:spcBef>
                <a:spcPct val="50000"/>
              </a:spcBef>
              <a:spcAft>
                <a:spcPts val="0"/>
              </a:spcAft>
              <a:defRPr/>
            </a:pPr>
            <a:r>
              <a:rPr lang="it-IT" sz="1900" dirty="0">
                <a:latin typeface="Comic Sans MS" charset="0"/>
                <a:cs typeface="+mn-cs"/>
              </a:rPr>
              <a:t>La loro provenienza è sia galattica che extragalattica  </a:t>
            </a:r>
            <a:endParaRPr lang="en-GB" sz="1900" dirty="0">
              <a:latin typeface="Comic Sans MS" charset="0"/>
              <a:cs typeface="+mn-cs"/>
            </a:endParaRPr>
          </a:p>
        </p:txBody>
      </p:sp>
      <p:sp>
        <p:nvSpPr>
          <p:cNvPr id="17" name="CasellaDiTesto 10"/>
          <p:cNvSpPr txBox="1"/>
          <p:nvPr/>
        </p:nvSpPr>
        <p:spPr>
          <a:xfrm>
            <a:off x="4915506" y="5009285"/>
            <a:ext cx="42284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000090"/>
                </a:solidFill>
              </a:rPr>
              <a:t>Rivelando e Misurando </a:t>
            </a:r>
          </a:p>
          <a:p>
            <a:pPr algn="ctr"/>
            <a:r>
              <a:rPr lang="it-IT" sz="2400" b="1" dirty="0">
                <a:solidFill>
                  <a:srgbClr val="000090"/>
                </a:solidFill>
              </a:rPr>
              <a:t>a terra l’impronta dello sciame esteso si possono studiare i raggi cosmici primari</a:t>
            </a:r>
            <a:endParaRPr lang="en-US" sz="2400" b="1" dirty="0">
              <a:solidFill>
                <a:srgbClr val="000090"/>
              </a:solidFill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044A8EDD-657A-2BD7-0BBE-5F5594926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499103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>
          <a:xfrm>
            <a:off x="282575" y="88900"/>
            <a:ext cx="4360863" cy="563563"/>
          </a:xfrm>
          <a:solidFill>
            <a:srgbClr val="FFFFFF"/>
          </a:solidFill>
        </p:spPr>
        <p:txBody>
          <a:bodyPr lIns="65306" tIns="32653" rIns="65306" bIns="32653" anchor="t">
            <a:normAutofit/>
          </a:bodyPr>
          <a:lstStyle/>
          <a:p>
            <a:pPr eaLnBrk="1" hangingPunct="1"/>
            <a:r>
              <a:rPr lang="it-IT" sz="3200" b="1" i="1" dirty="0">
                <a:solidFill>
                  <a:srgbClr val="FF0000"/>
                </a:solidFill>
                <a:latin typeface="+mn-lt"/>
              </a:rPr>
              <a:t>I Raggi Cosmici</a:t>
            </a:r>
            <a:endParaRPr lang="en-GB" sz="3200" b="1" i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3567" y="859541"/>
            <a:ext cx="5935218" cy="5023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asellaDiTesto 11"/>
          <p:cNvSpPr txBox="1"/>
          <p:nvPr/>
        </p:nvSpPr>
        <p:spPr>
          <a:xfrm>
            <a:off x="100269" y="5624293"/>
            <a:ext cx="901030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/>
              <a:t>Le energie dei raggi cosmici possono raggiungere valori che sono inaccessibili anche dai più potenti acceleratori (come il CERN di Ginevra, LHC)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2C9A79B-6CF7-8EC0-995E-73A7B24F4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34914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010" name="Picture 2" descr="ny-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7263" y="-719138"/>
            <a:ext cx="11058526" cy="82962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1011" name="Rectangle 3"/>
          <p:cNvSpPr>
            <a:spLocks noChangeArrowheads="1"/>
          </p:cNvSpPr>
          <p:nvPr/>
        </p:nvSpPr>
        <p:spPr bwMode="auto">
          <a:xfrm>
            <a:off x="0" y="0"/>
            <a:ext cx="9144000" cy="504825"/>
          </a:xfrm>
          <a:prstGeom prst="rect">
            <a:avLst/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1012" name="Text Box 4"/>
          <p:cNvSpPr txBox="1">
            <a:spLocks noChangeArrowheads="1"/>
          </p:cNvSpPr>
          <p:nvPr/>
        </p:nvSpPr>
        <p:spPr bwMode="auto">
          <a:xfrm>
            <a:off x="179388" y="38100"/>
            <a:ext cx="6480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 dirty="0">
                <a:solidFill>
                  <a:schemeClr val="bg1"/>
                </a:solidFill>
                <a:latin typeface="Imprint MT Shadow" charset="0"/>
              </a:rPr>
              <a:t>An </a:t>
            </a:r>
            <a:r>
              <a:rPr lang="it-IT" sz="2400" b="1" dirty="0" err="1">
                <a:solidFill>
                  <a:schemeClr val="bg1"/>
                </a:solidFill>
                <a:latin typeface="Imprint MT Shadow" charset="0"/>
              </a:rPr>
              <a:t>extensive</a:t>
            </a:r>
            <a:r>
              <a:rPr lang="it-IT" sz="2400" b="1" dirty="0">
                <a:solidFill>
                  <a:schemeClr val="bg1"/>
                </a:solidFill>
                <a:latin typeface="Imprint MT Shadow" charset="0"/>
              </a:rPr>
              <a:t> air </a:t>
            </a:r>
            <a:r>
              <a:rPr lang="it-IT" sz="2400" b="1" dirty="0" err="1">
                <a:solidFill>
                  <a:schemeClr val="bg1"/>
                </a:solidFill>
                <a:latin typeface="Imprint MT Shadow" charset="0"/>
              </a:rPr>
              <a:t>shower</a:t>
            </a:r>
            <a:r>
              <a:rPr lang="it-IT" sz="2400" b="1" dirty="0">
                <a:solidFill>
                  <a:schemeClr val="bg1"/>
                </a:solidFill>
                <a:latin typeface="Imprint MT Shadow" charset="0"/>
              </a:rPr>
              <a:t> in the </a:t>
            </a:r>
            <a:r>
              <a:rPr lang="it-IT" sz="2400" b="1" dirty="0" err="1">
                <a:solidFill>
                  <a:schemeClr val="bg1"/>
                </a:solidFill>
                <a:latin typeface="Imprint MT Shadow" charset="0"/>
              </a:rPr>
              <a:t>atmosphere</a:t>
            </a:r>
            <a:endParaRPr lang="it-IT" sz="2400" b="1" dirty="0">
              <a:solidFill>
                <a:schemeClr val="bg1"/>
              </a:solidFill>
              <a:latin typeface="Imprint MT Shadow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5385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034" name="Picture 2" descr="ny-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7263" y="-719138"/>
            <a:ext cx="11058526" cy="82962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2035" name="Rectangle 3"/>
          <p:cNvSpPr>
            <a:spLocks noChangeArrowheads="1"/>
          </p:cNvSpPr>
          <p:nvPr/>
        </p:nvSpPr>
        <p:spPr bwMode="auto">
          <a:xfrm>
            <a:off x="0" y="0"/>
            <a:ext cx="9144000" cy="504825"/>
          </a:xfrm>
          <a:prstGeom prst="rect">
            <a:avLst/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2036" name="Text Box 4"/>
          <p:cNvSpPr txBox="1">
            <a:spLocks noChangeArrowheads="1"/>
          </p:cNvSpPr>
          <p:nvPr/>
        </p:nvSpPr>
        <p:spPr bwMode="auto">
          <a:xfrm>
            <a:off x="179388" y="38100"/>
            <a:ext cx="6480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>
                <a:solidFill>
                  <a:schemeClr val="bg1"/>
                </a:solidFill>
                <a:latin typeface="Imprint MT Shadow" charset="0"/>
              </a:rPr>
              <a:t>An extensive air shower in the atmosphere</a:t>
            </a:r>
          </a:p>
        </p:txBody>
      </p:sp>
    </p:spTree>
    <p:extLst>
      <p:ext uri="{BB962C8B-B14F-4D97-AF65-F5344CB8AC3E}">
        <p14:creationId xmlns:p14="http://schemas.microsoft.com/office/powerpoint/2010/main" val="1117309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058" name="Picture 2" descr="ny-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7263" y="-719138"/>
            <a:ext cx="11058526" cy="82962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3059" name="Rectangle 3"/>
          <p:cNvSpPr>
            <a:spLocks noChangeArrowheads="1"/>
          </p:cNvSpPr>
          <p:nvPr/>
        </p:nvSpPr>
        <p:spPr bwMode="auto">
          <a:xfrm>
            <a:off x="0" y="0"/>
            <a:ext cx="9144000" cy="504825"/>
          </a:xfrm>
          <a:prstGeom prst="rect">
            <a:avLst/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3060" name="Text Box 4"/>
          <p:cNvSpPr txBox="1">
            <a:spLocks noChangeArrowheads="1"/>
          </p:cNvSpPr>
          <p:nvPr/>
        </p:nvSpPr>
        <p:spPr bwMode="auto">
          <a:xfrm>
            <a:off x="179388" y="38100"/>
            <a:ext cx="6480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>
                <a:solidFill>
                  <a:schemeClr val="bg1"/>
                </a:solidFill>
                <a:latin typeface="Imprint MT Shadow" charset="0"/>
              </a:rPr>
              <a:t>An extensive air shower in the atmosphere</a:t>
            </a:r>
          </a:p>
        </p:txBody>
      </p:sp>
    </p:spTree>
    <p:extLst>
      <p:ext uri="{BB962C8B-B14F-4D97-AF65-F5344CB8AC3E}">
        <p14:creationId xmlns:p14="http://schemas.microsoft.com/office/powerpoint/2010/main" val="33581883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82" name="Picture 2" descr="ny-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7263" y="-719138"/>
            <a:ext cx="11058526" cy="82962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083" name="Rectangle 3"/>
          <p:cNvSpPr>
            <a:spLocks noChangeArrowheads="1"/>
          </p:cNvSpPr>
          <p:nvPr/>
        </p:nvSpPr>
        <p:spPr bwMode="auto">
          <a:xfrm>
            <a:off x="0" y="0"/>
            <a:ext cx="9144000" cy="504825"/>
          </a:xfrm>
          <a:prstGeom prst="rect">
            <a:avLst/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084" name="Text Box 4"/>
          <p:cNvSpPr txBox="1">
            <a:spLocks noChangeArrowheads="1"/>
          </p:cNvSpPr>
          <p:nvPr/>
        </p:nvSpPr>
        <p:spPr bwMode="auto">
          <a:xfrm>
            <a:off x="179388" y="38100"/>
            <a:ext cx="6480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>
                <a:solidFill>
                  <a:schemeClr val="bg1"/>
                </a:solidFill>
                <a:latin typeface="Imprint MT Shadow" charset="0"/>
              </a:rPr>
              <a:t>An extensive air shower in the atmosphere</a:t>
            </a:r>
          </a:p>
        </p:txBody>
      </p:sp>
    </p:spTree>
    <p:extLst>
      <p:ext uri="{BB962C8B-B14F-4D97-AF65-F5344CB8AC3E}">
        <p14:creationId xmlns:p14="http://schemas.microsoft.com/office/powerpoint/2010/main" val="22324552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106" name="Picture 2" descr="ny-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7263" y="-719138"/>
            <a:ext cx="11058526" cy="82962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5107" name="Rectangle 3"/>
          <p:cNvSpPr>
            <a:spLocks noChangeArrowheads="1"/>
          </p:cNvSpPr>
          <p:nvPr/>
        </p:nvSpPr>
        <p:spPr bwMode="auto">
          <a:xfrm>
            <a:off x="0" y="0"/>
            <a:ext cx="9144000" cy="504825"/>
          </a:xfrm>
          <a:prstGeom prst="rect">
            <a:avLst/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5108" name="Text Box 4"/>
          <p:cNvSpPr txBox="1">
            <a:spLocks noChangeArrowheads="1"/>
          </p:cNvSpPr>
          <p:nvPr/>
        </p:nvSpPr>
        <p:spPr bwMode="auto">
          <a:xfrm>
            <a:off x="179388" y="38100"/>
            <a:ext cx="6480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>
                <a:solidFill>
                  <a:schemeClr val="bg1"/>
                </a:solidFill>
                <a:latin typeface="Imprint MT Shadow" charset="0"/>
              </a:rPr>
              <a:t>An extensive air shower in the atmosphere</a:t>
            </a:r>
          </a:p>
        </p:txBody>
      </p:sp>
    </p:spTree>
    <p:extLst>
      <p:ext uri="{BB962C8B-B14F-4D97-AF65-F5344CB8AC3E}">
        <p14:creationId xmlns:p14="http://schemas.microsoft.com/office/powerpoint/2010/main" val="38411221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30" name="Picture 2" descr="ny-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7263" y="-719138"/>
            <a:ext cx="11058526" cy="82962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6131" name="Rectangle 3"/>
          <p:cNvSpPr>
            <a:spLocks noChangeArrowheads="1"/>
          </p:cNvSpPr>
          <p:nvPr/>
        </p:nvSpPr>
        <p:spPr bwMode="auto">
          <a:xfrm>
            <a:off x="0" y="0"/>
            <a:ext cx="9144000" cy="504825"/>
          </a:xfrm>
          <a:prstGeom prst="rect">
            <a:avLst/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6132" name="Text Box 4"/>
          <p:cNvSpPr txBox="1">
            <a:spLocks noChangeArrowheads="1"/>
          </p:cNvSpPr>
          <p:nvPr/>
        </p:nvSpPr>
        <p:spPr bwMode="auto">
          <a:xfrm>
            <a:off x="179388" y="38100"/>
            <a:ext cx="6480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>
                <a:solidFill>
                  <a:schemeClr val="bg1"/>
                </a:solidFill>
                <a:latin typeface="Imprint MT Shadow" charset="0"/>
              </a:rPr>
              <a:t>An extensive air shower in the atmosphere</a:t>
            </a:r>
          </a:p>
        </p:txBody>
      </p:sp>
    </p:spTree>
    <p:extLst>
      <p:ext uri="{BB962C8B-B14F-4D97-AF65-F5344CB8AC3E}">
        <p14:creationId xmlns:p14="http://schemas.microsoft.com/office/powerpoint/2010/main" val="5590991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4" name="Picture 2" descr="ny-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7263" y="-719138"/>
            <a:ext cx="11058526" cy="82962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7155" name="Rectangle 3"/>
          <p:cNvSpPr>
            <a:spLocks noChangeArrowheads="1"/>
          </p:cNvSpPr>
          <p:nvPr/>
        </p:nvSpPr>
        <p:spPr bwMode="auto">
          <a:xfrm>
            <a:off x="0" y="0"/>
            <a:ext cx="9144000" cy="504825"/>
          </a:xfrm>
          <a:prstGeom prst="rect">
            <a:avLst/>
          </a:prstGeom>
          <a:solidFill>
            <a:srgbClr val="9933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7156" name="Text Box 4"/>
          <p:cNvSpPr txBox="1">
            <a:spLocks noChangeArrowheads="1"/>
          </p:cNvSpPr>
          <p:nvPr/>
        </p:nvSpPr>
        <p:spPr bwMode="auto">
          <a:xfrm>
            <a:off x="179388" y="38100"/>
            <a:ext cx="6480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sz="2400" b="1">
                <a:solidFill>
                  <a:schemeClr val="bg1"/>
                </a:solidFill>
                <a:latin typeface="Imprint MT Shadow" charset="0"/>
              </a:rPr>
              <a:t>An extensive air shower in the atmosphere</a:t>
            </a:r>
          </a:p>
        </p:txBody>
      </p:sp>
    </p:spTree>
    <p:extLst>
      <p:ext uri="{BB962C8B-B14F-4D97-AF65-F5344CB8AC3E}">
        <p14:creationId xmlns:p14="http://schemas.microsoft.com/office/powerpoint/2010/main" val="41179294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2" name="Text Box 4"/>
          <p:cNvSpPr txBox="1">
            <a:spLocks noChangeArrowheads="1"/>
          </p:cNvSpPr>
          <p:nvPr/>
        </p:nvSpPr>
        <p:spPr bwMode="auto">
          <a:xfrm>
            <a:off x="0" y="0"/>
            <a:ext cx="9144000" cy="5847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3200" b="1" i="1" dirty="0">
                <a:solidFill>
                  <a:srgbClr val="FF0000"/>
                </a:solidFill>
                <a:cs typeface="Comic Sans MS"/>
              </a:rPr>
              <a:t>Array (matrice) di rivelatori</a:t>
            </a:r>
            <a:endParaRPr lang="it-IT" sz="3200" b="1" i="1" dirty="0">
              <a:solidFill>
                <a:srgbClr val="FF0000"/>
              </a:solidFill>
              <a:ea typeface="+mn-ea"/>
              <a:cs typeface="Comic Sans MS"/>
            </a:endParaRPr>
          </a:p>
        </p:txBody>
      </p:sp>
      <p:sp>
        <p:nvSpPr>
          <p:cNvPr id="130057" name="AutoShape 9"/>
          <p:cNvSpPr>
            <a:spLocks noChangeArrowheads="1"/>
          </p:cNvSpPr>
          <p:nvPr/>
        </p:nvSpPr>
        <p:spPr bwMode="auto">
          <a:xfrm rot="8641492">
            <a:off x="2708275" y="3140075"/>
            <a:ext cx="3887788" cy="217488"/>
          </a:xfrm>
          <a:prstGeom prst="notchedRightArrow">
            <a:avLst>
              <a:gd name="adj1" fmla="val 50000"/>
              <a:gd name="adj2" fmla="val 446897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30055" name="AutoShape 7"/>
          <p:cNvSpPr>
            <a:spLocks noChangeArrowheads="1"/>
          </p:cNvSpPr>
          <p:nvPr/>
        </p:nvSpPr>
        <p:spPr bwMode="auto">
          <a:xfrm rot="7341185">
            <a:off x="4801394" y="4696619"/>
            <a:ext cx="2447925" cy="284163"/>
          </a:xfrm>
          <a:prstGeom prst="notchedRightArrow">
            <a:avLst>
              <a:gd name="adj1" fmla="val 50000"/>
              <a:gd name="adj2" fmla="val 215363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30054" name="AutoShape 6"/>
          <p:cNvSpPr>
            <a:spLocks noChangeArrowheads="1"/>
          </p:cNvSpPr>
          <p:nvPr/>
        </p:nvSpPr>
        <p:spPr bwMode="auto">
          <a:xfrm rot="8263844">
            <a:off x="4859338" y="3573463"/>
            <a:ext cx="2089150" cy="288925"/>
          </a:xfrm>
          <a:prstGeom prst="notchedRightArrow">
            <a:avLst>
              <a:gd name="adj1" fmla="val 50000"/>
              <a:gd name="adj2" fmla="val 180769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pic>
        <p:nvPicPr>
          <p:cNvPr id="94209" name="Picture 2" descr="Animazione1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023938"/>
            <a:ext cx="7431088" cy="557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telescopio-came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115" y="854940"/>
            <a:ext cx="2505605" cy="3341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0056" name="AutoShape 8"/>
          <p:cNvSpPr>
            <a:spLocks noChangeArrowheads="1"/>
          </p:cNvSpPr>
          <p:nvPr/>
        </p:nvSpPr>
        <p:spPr bwMode="auto">
          <a:xfrm rot="7341185">
            <a:off x="6706394" y="4722019"/>
            <a:ext cx="1943100" cy="287338"/>
          </a:xfrm>
          <a:prstGeom prst="notchedRightArrow">
            <a:avLst>
              <a:gd name="adj1" fmla="val 50000"/>
              <a:gd name="adj2" fmla="val 16906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2" name="AutoShape 8"/>
          <p:cNvSpPr>
            <a:spLocks noChangeArrowheads="1"/>
          </p:cNvSpPr>
          <p:nvPr/>
        </p:nvSpPr>
        <p:spPr bwMode="auto">
          <a:xfrm rot="7341185">
            <a:off x="5884750" y="3875771"/>
            <a:ext cx="1943100" cy="287338"/>
          </a:xfrm>
          <a:prstGeom prst="notchedRightArrow">
            <a:avLst>
              <a:gd name="adj1" fmla="val 50000"/>
              <a:gd name="adj2" fmla="val 16906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 rot="7341185">
            <a:off x="4964468" y="3226786"/>
            <a:ext cx="1943100" cy="287338"/>
          </a:xfrm>
          <a:prstGeom prst="notchedRightArrow">
            <a:avLst>
              <a:gd name="adj1" fmla="val 50000"/>
              <a:gd name="adj2" fmla="val 169060"/>
            </a:avLst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  <a:cs typeface="+mn-cs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04D37722-E903-85D3-73B1-6086D471A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467871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3C3EC-1920-4382-5537-3605A77896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7FCCA62-8F0E-213F-0281-C321697B0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00520"/>
            <a:ext cx="3408051" cy="896552"/>
          </a:xfrm>
        </p:spPr>
        <p:txBody>
          <a:bodyPr>
            <a:normAutofit/>
          </a:bodyPr>
          <a:lstStyle/>
          <a:p>
            <a:r>
              <a:rPr lang="it-IT" sz="3200" b="1" i="1" dirty="0">
                <a:solidFill>
                  <a:srgbClr val="FF0000"/>
                </a:solidFill>
                <a:latin typeface="+mn-lt"/>
              </a:rPr>
              <a:t>La rete di EEE</a:t>
            </a:r>
            <a:endParaRPr lang="en-US" sz="3200" b="1" i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E9E823B9-1AE8-B8B8-DEBB-D0AA00334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84844"/>
            <a:ext cx="4269980" cy="52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GB" b="1" dirty="0">
                <a:solidFill>
                  <a:srgbClr val="FF0000"/>
                </a:solidFill>
                <a:latin typeface="+mn-lt"/>
                <a:cs typeface="Avenir Book"/>
              </a:rPr>
              <a:t>45 </a:t>
            </a:r>
            <a:r>
              <a:rPr lang="en-GB" b="1" dirty="0" err="1">
                <a:solidFill>
                  <a:srgbClr val="FF0000"/>
                </a:solidFill>
                <a:latin typeface="+mn-lt"/>
                <a:cs typeface="Avenir Book"/>
              </a:rPr>
              <a:t>scuole</a:t>
            </a:r>
            <a:r>
              <a:rPr lang="en-GB" b="1" dirty="0">
                <a:solidFill>
                  <a:srgbClr val="FF0000"/>
                </a:solidFill>
                <a:latin typeface="+mn-lt"/>
                <a:cs typeface="Avenir Book"/>
              </a:rPr>
              <a:t> </a:t>
            </a:r>
            <a:r>
              <a:rPr lang="en-GB" b="1" dirty="0" err="1">
                <a:solidFill>
                  <a:srgbClr val="FF0000"/>
                </a:solidFill>
                <a:latin typeface="+mn-lt"/>
                <a:cs typeface="Avenir Book"/>
              </a:rPr>
              <a:t>hanno</a:t>
            </a:r>
            <a:r>
              <a:rPr lang="en-GB" b="1" dirty="0">
                <a:solidFill>
                  <a:srgbClr val="FF0000"/>
                </a:solidFill>
                <a:latin typeface="+mn-lt"/>
                <a:cs typeface="Avenir Book"/>
              </a:rPr>
              <a:t> un </a:t>
            </a:r>
            <a:r>
              <a:rPr lang="en-GB" b="1" dirty="0" err="1">
                <a:solidFill>
                  <a:srgbClr val="FF0000"/>
                </a:solidFill>
                <a:latin typeface="+mn-lt"/>
                <a:cs typeface="Avenir Book"/>
              </a:rPr>
              <a:t>telescopio</a:t>
            </a:r>
            <a:r>
              <a:rPr lang="en-GB" dirty="0">
                <a:solidFill>
                  <a:srgbClr val="31859C"/>
                </a:solidFill>
                <a:latin typeface="+mn-lt"/>
                <a:cs typeface="Avenir Book"/>
              </a:rPr>
              <a:t> </a:t>
            </a:r>
            <a:r>
              <a:rPr lang="en-GB" dirty="0">
                <a:latin typeface="+mn-lt"/>
                <a:cs typeface="Avenir Book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en-GB" dirty="0">
              <a:latin typeface="+mn-lt"/>
              <a:cs typeface="Avenir Book"/>
            </a:endParaRPr>
          </a:p>
          <a:p>
            <a:pPr eaLnBrk="1" hangingPunct="1">
              <a:lnSpc>
                <a:spcPct val="90000"/>
              </a:lnSpc>
            </a:pPr>
            <a:r>
              <a:rPr lang="en-GB" dirty="0">
                <a:latin typeface="+mn-lt"/>
                <a:cs typeface="Avenir Book"/>
              </a:rPr>
              <a:t>I </a:t>
            </a:r>
            <a:r>
              <a:rPr lang="en-GB" dirty="0" err="1">
                <a:latin typeface="+mn-lt"/>
                <a:cs typeface="Avenir Book"/>
              </a:rPr>
              <a:t>telescopi</a:t>
            </a:r>
            <a:r>
              <a:rPr lang="en-GB" dirty="0">
                <a:latin typeface="+mn-lt"/>
                <a:cs typeface="Avenir Book"/>
              </a:rPr>
              <a:t> </a:t>
            </a:r>
            <a:r>
              <a:rPr lang="en-GB" dirty="0" err="1">
                <a:latin typeface="+mn-lt"/>
                <a:cs typeface="Avenir Book"/>
              </a:rPr>
              <a:t>sono</a:t>
            </a:r>
            <a:r>
              <a:rPr lang="en-GB" dirty="0">
                <a:latin typeface="+mn-lt"/>
                <a:cs typeface="Avenir Book"/>
              </a:rPr>
              <a:t> </a:t>
            </a:r>
            <a:r>
              <a:rPr lang="en-GB" dirty="0" err="1">
                <a:latin typeface="+mn-lt"/>
                <a:cs typeface="Avenir Book"/>
              </a:rPr>
              <a:t>distribuiti</a:t>
            </a:r>
            <a:r>
              <a:rPr lang="en-GB" dirty="0">
                <a:latin typeface="+mn-lt"/>
                <a:cs typeface="Avenir Book"/>
              </a:rPr>
              <a:t> </a:t>
            </a:r>
            <a:r>
              <a:rPr lang="en-GB" dirty="0" err="1">
                <a:latin typeface="+mn-lt"/>
                <a:cs typeface="Avenir Book"/>
              </a:rPr>
              <a:t>uniformemente</a:t>
            </a:r>
            <a:r>
              <a:rPr lang="en-GB" dirty="0">
                <a:latin typeface="+mn-lt"/>
                <a:cs typeface="Avenir Book"/>
              </a:rPr>
              <a:t> </a:t>
            </a:r>
            <a:r>
              <a:rPr lang="en-GB" dirty="0" err="1">
                <a:latin typeface="+mn-lt"/>
                <a:cs typeface="Avenir Book"/>
              </a:rPr>
              <a:t>sul</a:t>
            </a:r>
            <a:r>
              <a:rPr lang="en-GB" dirty="0">
                <a:latin typeface="+mn-lt"/>
                <a:cs typeface="Avenir Book"/>
              </a:rPr>
              <a:t> </a:t>
            </a:r>
            <a:r>
              <a:rPr lang="en-GB" dirty="0" err="1">
                <a:latin typeface="+mn-lt"/>
                <a:cs typeface="Avenir Book"/>
              </a:rPr>
              <a:t>territorio</a:t>
            </a:r>
            <a:r>
              <a:rPr lang="en-GB" dirty="0">
                <a:latin typeface="+mn-lt"/>
                <a:cs typeface="Avenir Book"/>
              </a:rPr>
              <a:t> </a:t>
            </a:r>
          </a:p>
          <a:p>
            <a:pPr eaLnBrk="1" hangingPunct="1">
              <a:lnSpc>
                <a:spcPct val="90000"/>
              </a:lnSpc>
            </a:pPr>
            <a:endParaRPr lang="en-GB" dirty="0">
              <a:latin typeface="+mn-lt"/>
              <a:cs typeface="Avenir Book"/>
            </a:endParaRPr>
          </a:p>
          <a:p>
            <a:pPr eaLnBrk="1" hangingPunct="1">
              <a:lnSpc>
                <a:spcPct val="90000"/>
              </a:lnSpc>
            </a:pPr>
            <a:r>
              <a:rPr lang="en-GB" dirty="0">
                <a:latin typeface="+mn-lt"/>
                <a:cs typeface="Avenir Book"/>
              </a:rPr>
              <a:t>+ </a:t>
            </a:r>
            <a:r>
              <a:rPr lang="en-GB" dirty="0">
                <a:solidFill>
                  <a:srgbClr val="FF0000"/>
                </a:solidFill>
                <a:latin typeface="+mn-lt"/>
                <a:cs typeface="Avenir Book"/>
              </a:rPr>
              <a:t>9</a:t>
            </a:r>
            <a:r>
              <a:rPr lang="en-GB" dirty="0">
                <a:latin typeface="+mn-lt"/>
                <a:cs typeface="Avenir Book"/>
              </a:rPr>
              <a:t> </a:t>
            </a:r>
            <a:r>
              <a:rPr lang="en-GB" dirty="0" err="1">
                <a:latin typeface="+mn-lt"/>
                <a:cs typeface="Avenir Book"/>
              </a:rPr>
              <a:t>telescopi</a:t>
            </a:r>
            <a:r>
              <a:rPr lang="en-GB" dirty="0">
                <a:latin typeface="+mn-lt"/>
                <a:cs typeface="Avenir Book"/>
              </a:rPr>
              <a:t> al CERN e </a:t>
            </a:r>
            <a:r>
              <a:rPr lang="en-GB" dirty="0" err="1">
                <a:latin typeface="+mn-lt"/>
                <a:cs typeface="Avenir Book"/>
              </a:rPr>
              <a:t>INFN&amp;Uni</a:t>
            </a:r>
            <a:endParaRPr lang="en-GB" dirty="0">
              <a:latin typeface="+mn-lt"/>
              <a:cs typeface="Avenir Book"/>
            </a:endParaRPr>
          </a:p>
          <a:p>
            <a:pPr eaLnBrk="1" hangingPunct="1">
              <a:lnSpc>
                <a:spcPct val="90000"/>
              </a:lnSpc>
            </a:pPr>
            <a:endParaRPr lang="en-GB" sz="2000" i="1" dirty="0">
              <a:solidFill>
                <a:srgbClr val="00B050"/>
              </a:solidFill>
              <a:latin typeface="+mn-lt"/>
              <a:cs typeface="Avenir Book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000" i="1" dirty="0">
                <a:solidFill>
                  <a:srgbClr val="00B050"/>
                </a:solidFill>
                <a:latin typeface="+mn-lt"/>
                <a:cs typeface="Avenir Book"/>
              </a:rPr>
              <a:t>+4 </a:t>
            </a:r>
            <a:r>
              <a:rPr lang="en-GB" sz="2000" i="1" dirty="0" err="1">
                <a:solidFill>
                  <a:srgbClr val="00B050"/>
                </a:solidFill>
                <a:latin typeface="+mn-lt"/>
                <a:cs typeface="Avenir Book"/>
              </a:rPr>
              <a:t>telescopi</a:t>
            </a:r>
            <a:r>
              <a:rPr lang="en-GB" sz="2000" i="1" dirty="0">
                <a:solidFill>
                  <a:srgbClr val="00B050"/>
                </a:solidFill>
                <a:latin typeface="+mn-lt"/>
                <a:cs typeface="Avenir Book"/>
              </a:rPr>
              <a:t> (con </a:t>
            </a:r>
            <a:r>
              <a:rPr lang="en-GB" sz="2000" i="1" dirty="0" err="1">
                <a:solidFill>
                  <a:srgbClr val="00B050"/>
                </a:solidFill>
                <a:latin typeface="+mn-lt"/>
                <a:cs typeface="Avenir Book"/>
              </a:rPr>
              <a:t>scintillatori</a:t>
            </a:r>
            <a:r>
              <a:rPr lang="en-GB" sz="2000" i="1" dirty="0">
                <a:solidFill>
                  <a:srgbClr val="00B050"/>
                </a:solidFill>
                <a:latin typeface="+mn-lt"/>
                <a:cs typeface="Avenir Book"/>
              </a:rPr>
              <a:t>, POLA-R), di cui 3 al Polo Nord</a:t>
            </a:r>
          </a:p>
          <a:p>
            <a:pPr eaLnBrk="1" hangingPunct="1">
              <a:lnSpc>
                <a:spcPct val="90000"/>
              </a:lnSpc>
            </a:pPr>
            <a:endParaRPr lang="en-GB" b="1" dirty="0">
              <a:solidFill>
                <a:srgbClr val="FF0000"/>
              </a:solidFill>
              <a:latin typeface="+mn-lt"/>
              <a:cs typeface="Avenir Book"/>
            </a:endParaRPr>
          </a:p>
          <a:p>
            <a:pPr eaLnBrk="1" hangingPunct="1">
              <a:lnSpc>
                <a:spcPct val="90000"/>
              </a:lnSpc>
            </a:pPr>
            <a:r>
              <a:rPr lang="en-GB" dirty="0">
                <a:latin typeface="+mn-lt"/>
                <a:cs typeface="Avenir Book"/>
              </a:rPr>
              <a:t>le </a:t>
            </a:r>
            <a:r>
              <a:rPr lang="en-GB" dirty="0" err="1">
                <a:latin typeface="+mn-lt"/>
                <a:cs typeface="Avenir Book"/>
              </a:rPr>
              <a:t>informazioni</a:t>
            </a:r>
            <a:r>
              <a:rPr lang="en-GB" dirty="0">
                <a:latin typeface="+mn-lt"/>
                <a:cs typeface="Avenir Book"/>
              </a:rPr>
              <a:t> di </a:t>
            </a:r>
            <a:r>
              <a:rPr lang="en-GB" dirty="0" err="1">
                <a:latin typeface="+mn-lt"/>
                <a:cs typeface="Avenir Book"/>
              </a:rPr>
              <a:t>più</a:t>
            </a:r>
            <a:r>
              <a:rPr lang="en-GB" dirty="0">
                <a:latin typeface="+mn-lt"/>
                <a:cs typeface="Avenir Book"/>
              </a:rPr>
              <a:t> </a:t>
            </a:r>
            <a:r>
              <a:rPr lang="en-GB" dirty="0" err="1">
                <a:latin typeface="+mn-lt"/>
                <a:cs typeface="Avenir Book"/>
              </a:rPr>
              <a:t>telescopi</a:t>
            </a:r>
            <a:r>
              <a:rPr lang="en-GB" dirty="0">
                <a:latin typeface="+mn-lt"/>
                <a:cs typeface="Avenir Book"/>
              </a:rPr>
              <a:t> </a:t>
            </a:r>
            <a:r>
              <a:rPr lang="en-GB" dirty="0" err="1">
                <a:latin typeface="+mn-lt"/>
                <a:cs typeface="Avenir Book"/>
              </a:rPr>
              <a:t>vengon</a:t>
            </a:r>
            <a:r>
              <a:rPr lang="en-GB" dirty="0">
                <a:latin typeface="+mn-lt"/>
                <a:cs typeface="Avenir Book"/>
              </a:rPr>
              <a:t> </a:t>
            </a:r>
            <a:r>
              <a:rPr lang="en-GB" dirty="0" err="1">
                <a:latin typeface="+mn-lt"/>
                <a:cs typeface="Avenir Book"/>
              </a:rPr>
              <a:t>sincronizzate</a:t>
            </a:r>
            <a:r>
              <a:rPr lang="en-GB" dirty="0">
                <a:latin typeface="+mn-lt"/>
                <a:cs typeface="Avenir Book"/>
              </a:rPr>
              <a:t> :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GB" dirty="0">
                <a:latin typeface="+mn-lt"/>
                <a:cs typeface="Avenir Book"/>
              </a:rPr>
              <a:t> </a:t>
            </a:r>
            <a:r>
              <a:rPr lang="en-GB" dirty="0" err="1">
                <a:latin typeface="+mn-lt"/>
                <a:cs typeface="Avenir Book"/>
              </a:rPr>
              <a:t>Raccolta</a:t>
            </a:r>
            <a:r>
              <a:rPr lang="en-GB" dirty="0">
                <a:latin typeface="+mn-lt"/>
                <a:cs typeface="Avenir Book"/>
              </a:rPr>
              <a:t> </a:t>
            </a:r>
            <a:r>
              <a:rPr lang="en-GB" dirty="0" err="1">
                <a:latin typeface="+mn-lt"/>
                <a:cs typeface="Avenir Book"/>
              </a:rPr>
              <a:t>dei</a:t>
            </a:r>
            <a:r>
              <a:rPr lang="en-GB" dirty="0">
                <a:latin typeface="+mn-lt"/>
                <a:cs typeface="Avenir Book"/>
              </a:rPr>
              <a:t> </a:t>
            </a:r>
            <a:r>
              <a:rPr lang="en-GB" dirty="0" err="1">
                <a:latin typeface="+mn-lt"/>
                <a:cs typeface="Avenir Book"/>
              </a:rPr>
              <a:t>dati</a:t>
            </a:r>
            <a:r>
              <a:rPr lang="en-GB" dirty="0">
                <a:latin typeface="+mn-lt"/>
                <a:cs typeface="Avenir Book"/>
              </a:rPr>
              <a:t> in un </a:t>
            </a:r>
            <a:r>
              <a:rPr lang="en-GB" dirty="0" err="1">
                <a:latin typeface="+mn-lt"/>
                <a:cs typeface="Avenir Book"/>
              </a:rPr>
              <a:t>punto</a:t>
            </a:r>
            <a:r>
              <a:rPr lang="en-GB" dirty="0">
                <a:latin typeface="+mn-lt"/>
                <a:cs typeface="Avenir Book"/>
              </a:rPr>
              <a:t> </a:t>
            </a:r>
            <a:r>
              <a:rPr lang="en-GB" dirty="0" err="1">
                <a:latin typeface="+mn-lt"/>
                <a:cs typeface="Avenir Book"/>
              </a:rPr>
              <a:t>comune</a:t>
            </a:r>
            <a:r>
              <a:rPr lang="en-GB" dirty="0">
                <a:latin typeface="+mn-lt"/>
                <a:cs typeface="Avenir Book"/>
              </a:rPr>
              <a:t> (INFN CNAF a Bologna)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en-GB" dirty="0">
                <a:latin typeface="+mn-lt"/>
                <a:cs typeface="Avenir Book"/>
              </a:rPr>
              <a:t> </a:t>
            </a:r>
            <a:r>
              <a:rPr lang="en-GB" dirty="0" err="1">
                <a:latin typeface="+mn-lt"/>
                <a:cs typeface="Avenir Book"/>
              </a:rPr>
              <a:t>Dati</a:t>
            </a:r>
            <a:r>
              <a:rPr lang="en-GB" dirty="0">
                <a:latin typeface="+mn-lt"/>
                <a:cs typeface="Avenir Book"/>
              </a:rPr>
              <a:t> </a:t>
            </a:r>
            <a:r>
              <a:rPr lang="en-GB" dirty="0" err="1">
                <a:latin typeface="+mn-lt"/>
                <a:cs typeface="Avenir Book"/>
              </a:rPr>
              <a:t>sincronizzati</a:t>
            </a:r>
            <a:r>
              <a:rPr lang="en-GB" dirty="0">
                <a:latin typeface="+mn-lt"/>
                <a:cs typeface="Avenir Book"/>
              </a:rPr>
              <a:t> (GPS)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EA7919-BD10-13CD-4D09-FEBD7E225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9980" y="385201"/>
            <a:ext cx="4486819" cy="5643797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0D7BC08-C7C0-422E-5980-B51B89EA4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210434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71876" y="2017242"/>
            <a:ext cx="3983570" cy="175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0013"/>
            <a:ext cx="3578225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tangolo 28"/>
          <p:cNvSpPr>
            <a:spLocks noChangeArrowheads="1"/>
          </p:cNvSpPr>
          <p:nvPr/>
        </p:nvSpPr>
        <p:spPr bwMode="auto">
          <a:xfrm>
            <a:off x="4459938" y="690949"/>
            <a:ext cx="45720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2000" dirty="0">
                <a:cs typeface="Avenir Book"/>
                <a:sym typeface="Wingdings" charset="0"/>
              </a:rPr>
              <a:t>Il </a:t>
            </a:r>
            <a:r>
              <a:rPr lang="en-US" sz="2000" dirty="0" err="1">
                <a:cs typeface="Avenir Book"/>
                <a:sym typeface="Wingdings" charset="0"/>
              </a:rPr>
              <a:t>telescopio</a:t>
            </a:r>
            <a:r>
              <a:rPr lang="en-US" sz="2000" dirty="0">
                <a:cs typeface="Avenir Book"/>
                <a:sym typeface="Wingdings" charset="0"/>
              </a:rPr>
              <a:t> EEE è </a:t>
            </a:r>
            <a:r>
              <a:rPr lang="en-US" sz="2000" dirty="0" err="1">
                <a:cs typeface="Avenir Book"/>
                <a:sym typeface="Wingdings" charset="0"/>
              </a:rPr>
              <a:t>composto</a:t>
            </a:r>
            <a:r>
              <a:rPr lang="en-US" sz="2000" dirty="0">
                <a:cs typeface="Avenir Book"/>
                <a:sym typeface="Wingdings" charset="0"/>
              </a:rPr>
              <a:t> da 3 </a:t>
            </a:r>
            <a:r>
              <a:rPr lang="en-US" sz="2000" dirty="0" err="1">
                <a:cs typeface="Avenir Book"/>
                <a:sym typeface="Wingdings" charset="0"/>
              </a:rPr>
              <a:t>camere</a:t>
            </a:r>
            <a:r>
              <a:rPr lang="en-US" sz="2000" dirty="0">
                <a:cs typeface="Avenir Book"/>
                <a:sym typeface="Wingdings" charset="0"/>
              </a:rPr>
              <a:t> (MRPC) a gas in </a:t>
            </a:r>
            <a:r>
              <a:rPr lang="en-US" sz="2000" dirty="0" err="1">
                <a:cs typeface="Avenir Book"/>
                <a:sym typeface="Wingdings" charset="0"/>
              </a:rPr>
              <a:t>grado</a:t>
            </a:r>
            <a:r>
              <a:rPr lang="en-US" sz="2000" dirty="0">
                <a:cs typeface="Avenir Book"/>
                <a:sym typeface="Wingdings" charset="0"/>
              </a:rPr>
              <a:t> di </a:t>
            </a:r>
            <a:r>
              <a:rPr lang="en-US" sz="2000" dirty="0" err="1">
                <a:cs typeface="Avenir Book"/>
                <a:sym typeface="Wingdings" charset="0"/>
              </a:rPr>
              <a:t>rivelare</a:t>
            </a:r>
            <a:r>
              <a:rPr lang="en-US" sz="2000" dirty="0">
                <a:cs typeface="Avenir Book"/>
                <a:sym typeface="Wingdings" charset="0"/>
              </a:rPr>
              <a:t> </a:t>
            </a:r>
            <a:r>
              <a:rPr lang="en-US" sz="2000" dirty="0" err="1">
                <a:cs typeface="Avenir Book"/>
                <a:sym typeface="Wingdings" charset="0"/>
              </a:rPr>
              <a:t>il</a:t>
            </a:r>
            <a:r>
              <a:rPr lang="en-US" sz="2000" dirty="0">
                <a:cs typeface="Avenir Book"/>
                <a:sym typeface="Wingdings" charset="0"/>
              </a:rPr>
              <a:t> </a:t>
            </a:r>
            <a:r>
              <a:rPr lang="en-US" sz="2000" dirty="0" err="1">
                <a:cs typeface="Avenir Book"/>
                <a:sym typeface="Wingdings" charset="0"/>
              </a:rPr>
              <a:t>passaggio</a:t>
            </a:r>
            <a:r>
              <a:rPr lang="en-US" sz="2000" dirty="0">
                <a:cs typeface="Avenir Book"/>
                <a:sym typeface="Wingdings" charset="0"/>
              </a:rPr>
              <a:t> di </a:t>
            </a:r>
            <a:r>
              <a:rPr lang="en-US" sz="2000" dirty="0" err="1">
                <a:cs typeface="Avenir Book"/>
                <a:sym typeface="Wingdings" charset="0"/>
              </a:rPr>
              <a:t>particelle</a:t>
            </a:r>
            <a:r>
              <a:rPr lang="en-US" sz="2000" dirty="0">
                <a:cs typeface="Avenir Book"/>
                <a:sym typeface="Wingdings" charset="0"/>
              </a:rPr>
              <a:t> </a:t>
            </a:r>
            <a:r>
              <a:rPr lang="en-US" sz="2000" dirty="0" err="1">
                <a:cs typeface="Avenir Book"/>
                <a:sym typeface="Wingdings" charset="0"/>
              </a:rPr>
              <a:t>cariche</a:t>
            </a:r>
            <a:r>
              <a:rPr lang="en-US" sz="2000" dirty="0">
                <a:cs typeface="Avenir Book"/>
                <a:sym typeface="Wingdings" charset="0"/>
              </a:rPr>
              <a:t>.</a:t>
            </a:r>
          </a:p>
          <a:p>
            <a:r>
              <a:rPr lang="en-US" sz="2000" dirty="0" err="1">
                <a:cs typeface="Avenir Book"/>
                <a:sym typeface="Wingdings" charset="0"/>
              </a:rPr>
              <a:t>Tali</a:t>
            </a:r>
            <a:r>
              <a:rPr lang="en-US" sz="2000" dirty="0">
                <a:cs typeface="Avenir Book"/>
                <a:sym typeface="Wingdings" charset="0"/>
              </a:rPr>
              <a:t> </a:t>
            </a:r>
            <a:r>
              <a:rPr lang="en-US" sz="2000" dirty="0" err="1">
                <a:cs typeface="Avenir Book"/>
                <a:sym typeface="Wingdings" charset="0"/>
              </a:rPr>
              <a:t>rivelatori</a:t>
            </a:r>
            <a:r>
              <a:rPr lang="en-US" sz="2000" dirty="0">
                <a:cs typeface="Avenir Book"/>
                <a:sym typeface="Wingdings" charset="0"/>
              </a:rPr>
              <a:t> </a:t>
            </a:r>
            <a:r>
              <a:rPr lang="en-US" sz="2000" dirty="0" err="1">
                <a:cs typeface="Avenir Book"/>
                <a:sym typeface="Wingdings" charset="0"/>
              </a:rPr>
              <a:t>sono</a:t>
            </a:r>
            <a:r>
              <a:rPr lang="en-US" sz="2000" dirty="0">
                <a:cs typeface="Avenir Book"/>
                <a:sym typeface="Wingdings" charset="0"/>
              </a:rPr>
              <a:t> </a:t>
            </a:r>
            <a:r>
              <a:rPr lang="en-US" sz="2000" dirty="0" err="1">
                <a:cs typeface="Avenir Book"/>
                <a:sym typeface="Wingdings" charset="0"/>
              </a:rPr>
              <a:t>all’avanguardia</a:t>
            </a:r>
            <a:endParaRPr lang="en-US" sz="2000" dirty="0">
              <a:cs typeface="Avenir Book"/>
              <a:sym typeface="Wingdings" charset="0"/>
            </a:endParaRPr>
          </a:p>
        </p:txBody>
      </p:sp>
      <p:sp>
        <p:nvSpPr>
          <p:cNvPr id="8" name="Parentesi graffa chiusa 7"/>
          <p:cNvSpPr/>
          <p:nvPr/>
        </p:nvSpPr>
        <p:spPr>
          <a:xfrm rot="18195733">
            <a:off x="2246313" y="961245"/>
            <a:ext cx="247650" cy="628650"/>
          </a:xfrm>
          <a:prstGeom prst="rightBrace">
            <a:avLst/>
          </a:prstGeom>
          <a:ln w="285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9" name="CasellaDiTesto 30"/>
          <p:cNvSpPr txBox="1">
            <a:spLocks noChangeArrowheads="1"/>
          </p:cNvSpPr>
          <p:nvPr/>
        </p:nvSpPr>
        <p:spPr bwMode="auto">
          <a:xfrm>
            <a:off x="2185200" y="666586"/>
            <a:ext cx="2209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it-IT" dirty="0">
                <a:latin typeface="Avenir Book"/>
                <a:cs typeface="Avenir Book"/>
              </a:rPr>
              <a:t>1 MRPC = 24 </a:t>
            </a:r>
            <a:r>
              <a:rPr lang="it-IT" dirty="0" err="1">
                <a:latin typeface="Avenir Book"/>
                <a:cs typeface="Avenir Book"/>
              </a:rPr>
              <a:t>strips</a:t>
            </a:r>
            <a:endParaRPr lang="it-IT" dirty="0">
              <a:latin typeface="Avenir Book"/>
              <a:cs typeface="Avenir Book"/>
            </a:endParaRPr>
          </a:p>
        </p:txBody>
      </p:sp>
      <p:sp>
        <p:nvSpPr>
          <p:cNvPr id="11" name="CasellaDiTesto 31"/>
          <p:cNvSpPr txBox="1">
            <a:spLocks noChangeArrowheads="1"/>
          </p:cNvSpPr>
          <p:nvPr/>
        </p:nvSpPr>
        <p:spPr bwMode="auto">
          <a:xfrm>
            <a:off x="3081338" y="1921682"/>
            <a:ext cx="94013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it-IT" dirty="0">
                <a:latin typeface="Avenir Book"/>
                <a:cs typeface="Avenir Book"/>
                <a:sym typeface="Symbol" charset="0"/>
              </a:rPr>
              <a:t></a:t>
            </a:r>
            <a:r>
              <a:rPr lang="it-IT" dirty="0">
                <a:latin typeface="Avenir Book"/>
                <a:cs typeface="Avenir Book"/>
              </a:rPr>
              <a:t>50 cm</a:t>
            </a:r>
          </a:p>
        </p:txBody>
      </p:sp>
      <p:sp>
        <p:nvSpPr>
          <p:cNvPr id="12" name="Parentesi graffa chiusa 11"/>
          <p:cNvSpPr/>
          <p:nvPr/>
        </p:nvSpPr>
        <p:spPr>
          <a:xfrm>
            <a:off x="2911475" y="1569257"/>
            <a:ext cx="184150" cy="1055688"/>
          </a:xfrm>
          <a:prstGeom prst="rightBrace">
            <a:avLst/>
          </a:prstGeom>
          <a:ln w="28575" cmpd="sng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809387"/>
          </a:xfrm>
        </p:spPr>
        <p:txBody>
          <a:bodyPr>
            <a:normAutofit/>
          </a:bodyPr>
          <a:lstStyle/>
          <a:p>
            <a:r>
              <a:rPr lang="it-IT" sz="3200" b="1" i="1" dirty="0">
                <a:solidFill>
                  <a:srgbClr val="FF0000"/>
                </a:solidFill>
                <a:latin typeface="+mn-lt"/>
              </a:rPr>
              <a:t>Come osserviamo i raggi cosmici in EEE</a:t>
            </a:r>
            <a:endParaRPr lang="en-US" sz="3200" b="1" i="1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235596" y="4819183"/>
            <a:ext cx="1729895" cy="1471187"/>
            <a:chOff x="3349428" y="4143297"/>
            <a:chExt cx="4849259" cy="3174275"/>
          </a:xfrm>
        </p:grpSpPr>
        <p:pic>
          <p:nvPicPr>
            <p:cNvPr id="21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349428" y="4207251"/>
              <a:ext cx="4849259" cy="2862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22" name="Connettore 2 39"/>
            <p:cNvCxnSpPr/>
            <p:nvPr/>
          </p:nvCxnSpPr>
          <p:spPr>
            <a:xfrm flipH="1">
              <a:off x="5439485" y="4143297"/>
              <a:ext cx="444137" cy="3174275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Connettore 2 49"/>
            <p:cNvCxnSpPr/>
            <p:nvPr/>
          </p:nvCxnSpPr>
          <p:spPr>
            <a:xfrm flipV="1">
              <a:off x="5779119" y="5305892"/>
              <a:ext cx="849086" cy="274320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24" name="Connettore 2 50"/>
            <p:cNvCxnSpPr/>
            <p:nvPr/>
          </p:nvCxnSpPr>
          <p:spPr>
            <a:xfrm flipH="1">
              <a:off x="4551211" y="5632463"/>
              <a:ext cx="1045028" cy="339634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</p:cxnSp>
        <p:sp>
          <p:nvSpPr>
            <p:cNvPr id="25" name="CasellaDiTesto 53"/>
            <p:cNvSpPr txBox="1"/>
            <p:nvPr/>
          </p:nvSpPr>
          <p:spPr>
            <a:xfrm>
              <a:off x="6745770" y="4927069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t</a:t>
              </a:r>
              <a:r>
                <a:rPr lang="it-IT" baseline="-25000" dirty="0"/>
                <a:t>1</a:t>
              </a:r>
              <a:endParaRPr lang="en-US" baseline="-25000" dirty="0"/>
            </a:p>
          </p:txBody>
        </p:sp>
        <p:sp>
          <p:nvSpPr>
            <p:cNvPr id="26" name="CasellaDiTesto 54"/>
            <p:cNvSpPr txBox="1"/>
            <p:nvPr/>
          </p:nvSpPr>
          <p:spPr>
            <a:xfrm>
              <a:off x="4128845" y="5928555"/>
              <a:ext cx="34015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dirty="0"/>
                <a:t>t</a:t>
              </a:r>
              <a:r>
                <a:rPr lang="it-IT" baseline="-25000" dirty="0"/>
                <a:t>2</a:t>
              </a:r>
              <a:endParaRPr lang="en-US" baseline="-25000" dirty="0"/>
            </a:p>
          </p:txBody>
        </p:sp>
      </p:grpSp>
      <p:grpSp>
        <p:nvGrpSpPr>
          <p:cNvPr id="28" name="Gruppo 11"/>
          <p:cNvGrpSpPr/>
          <p:nvPr/>
        </p:nvGrpSpPr>
        <p:grpSpPr>
          <a:xfrm>
            <a:off x="5416363" y="3822134"/>
            <a:ext cx="3363072" cy="2743803"/>
            <a:chOff x="2220688" y="20345"/>
            <a:chExt cx="4368078" cy="3431766"/>
          </a:xfrm>
        </p:grpSpPr>
        <p:pic>
          <p:nvPicPr>
            <p:cNvPr id="29" name="Picture 2" descr="banner CF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159"/>
            <a:stretch/>
          </p:blipFill>
          <p:spPr bwMode="auto">
            <a:xfrm>
              <a:off x="2421908" y="1672690"/>
              <a:ext cx="241464" cy="4302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30" name="Gruppo 12"/>
            <p:cNvGrpSpPr/>
            <p:nvPr/>
          </p:nvGrpSpPr>
          <p:grpSpPr>
            <a:xfrm>
              <a:off x="2220688" y="20345"/>
              <a:ext cx="4368078" cy="3431766"/>
              <a:chOff x="1197118" y="4426890"/>
              <a:chExt cx="2887932" cy="2259663"/>
            </a:xfrm>
          </p:grpSpPr>
          <p:pic>
            <p:nvPicPr>
              <p:cNvPr id="31" name="Immagine 14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531437" y="4824186"/>
                <a:ext cx="2335539" cy="1583871"/>
              </a:xfrm>
              <a:prstGeom prst="rect">
                <a:avLst/>
              </a:prstGeom>
            </p:spPr>
          </p:pic>
          <p:pic>
            <p:nvPicPr>
              <p:cNvPr id="32" name="Immagine 15"/>
              <p:cNvPicPr>
                <a:picLocks noChangeAspect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529" r="55595"/>
              <a:stretch/>
            </p:blipFill>
            <p:spPr>
              <a:xfrm rot="5400000">
                <a:off x="1511252" y="4112756"/>
                <a:ext cx="2259663" cy="2887932"/>
              </a:xfrm>
              <a:prstGeom prst="rect">
                <a:avLst/>
              </a:prstGeom>
            </p:spPr>
          </p:pic>
        </p:grpSp>
      </p:grpSp>
      <p:cxnSp>
        <p:nvCxnSpPr>
          <p:cNvPr id="33" name="Straight Arrow Connector 32"/>
          <p:cNvCxnSpPr/>
          <p:nvPr/>
        </p:nvCxnSpPr>
        <p:spPr>
          <a:xfrm>
            <a:off x="1431911" y="4918584"/>
            <a:ext cx="435800" cy="4856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4395346" y="4918584"/>
            <a:ext cx="946306" cy="61015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7D6179D-274C-B546-E962-CBB723E92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66675" y="292011"/>
            <a:ext cx="9185275" cy="6186310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 marL="285750" indent="-285750">
              <a:buFont typeface="Wingdings" charset="2"/>
              <a:buChar char="²"/>
              <a:defRPr/>
            </a:pPr>
            <a:r>
              <a:rPr lang="en-US" dirty="0" err="1">
                <a:cs typeface="DejaVu LGC Sans" charset="0"/>
              </a:rPr>
              <a:t>una</a:t>
            </a:r>
            <a:r>
              <a:rPr lang="en-US" dirty="0">
                <a:cs typeface="DejaVu LGC Sans" charset="0"/>
              </a:rPr>
              <a:t> camera </a:t>
            </a:r>
            <a:r>
              <a:rPr lang="en-US" dirty="0" err="1">
                <a:cs typeface="DejaVu LGC Sans" charset="0"/>
              </a:rPr>
              <a:t>è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costituita</a:t>
            </a:r>
            <a:r>
              <a:rPr lang="en-US" dirty="0">
                <a:cs typeface="DejaVu LGC Sans" charset="0"/>
              </a:rPr>
              <a:t> da due </a:t>
            </a:r>
            <a:r>
              <a:rPr lang="en-US" dirty="0" err="1">
                <a:cs typeface="DejaVu LGC Sans" charset="0"/>
              </a:rPr>
              <a:t>piani</a:t>
            </a:r>
            <a:r>
              <a:rPr lang="en-US" dirty="0">
                <a:cs typeface="DejaVu LGC Sans" charset="0"/>
              </a:rPr>
              <a:t> di </a:t>
            </a:r>
            <a:r>
              <a:rPr lang="en-US" dirty="0" err="1">
                <a:solidFill>
                  <a:srgbClr val="3366FF"/>
                </a:solidFill>
                <a:cs typeface="DejaVu LGC Sans" charset="0"/>
              </a:rPr>
              <a:t>elettrodi</a:t>
            </a:r>
            <a:r>
              <a:rPr lang="en-US" dirty="0">
                <a:solidFill>
                  <a:srgbClr val="3366FF"/>
                </a:solidFill>
                <a:cs typeface="DejaVu LGC Sans" charset="0"/>
              </a:rPr>
              <a:t> </a:t>
            </a:r>
            <a:r>
              <a:rPr lang="en-US" dirty="0">
                <a:cs typeface="DejaVu LGC Sans" charset="0"/>
              </a:rPr>
              <a:t>e 6 </a:t>
            </a:r>
            <a:r>
              <a:rPr lang="en-US" dirty="0" err="1">
                <a:cs typeface="DejaVu LGC Sans" charset="0"/>
              </a:rPr>
              <a:t>lastre</a:t>
            </a:r>
            <a:r>
              <a:rPr lang="en-US" dirty="0">
                <a:cs typeface="DejaVu LGC Sans" charset="0"/>
              </a:rPr>
              <a:t> di </a:t>
            </a:r>
            <a:r>
              <a:rPr lang="en-US" dirty="0" err="1">
                <a:cs typeface="DejaVu LGC Sans" charset="0"/>
              </a:rPr>
              <a:t>vetro</a:t>
            </a:r>
            <a:r>
              <a:rPr lang="en-US" dirty="0">
                <a:cs typeface="DejaVu LGC Sans" charset="0"/>
              </a:rPr>
              <a:t>, </a:t>
            </a:r>
            <a:r>
              <a:rPr lang="en-US" dirty="0" err="1">
                <a:cs typeface="DejaVu LGC Sans" charset="0"/>
              </a:rPr>
              <a:t>che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formano</a:t>
            </a:r>
            <a:r>
              <a:rPr lang="en-US" dirty="0">
                <a:cs typeface="DejaVu LGC Sans" charset="0"/>
              </a:rPr>
              <a:t> 5 </a:t>
            </a:r>
            <a:r>
              <a:rPr lang="en-US" dirty="0">
                <a:solidFill>
                  <a:srgbClr val="3366FF"/>
                </a:solidFill>
                <a:cs typeface="DejaVu LGC Sans" charset="0"/>
              </a:rPr>
              <a:t>gap</a:t>
            </a:r>
            <a:r>
              <a:rPr lang="en-US" dirty="0">
                <a:cs typeface="DejaVu LGC Sans" charset="0"/>
              </a:rPr>
              <a:t> di 300 </a:t>
            </a:r>
            <a:r>
              <a:rPr lang="en-US" dirty="0">
                <a:latin typeface="Symbol" charset="2"/>
                <a:cs typeface="Symbol" charset="2"/>
              </a:rPr>
              <a:t>m</a:t>
            </a:r>
            <a:r>
              <a:rPr lang="en-US" dirty="0">
                <a:cs typeface="DejaVu LGC Sans" charset="0"/>
              </a:rPr>
              <a:t>m </a:t>
            </a:r>
            <a:r>
              <a:rPr lang="en-US" dirty="0" err="1">
                <a:cs typeface="DejaVu LGC Sans" charset="0"/>
              </a:rPr>
              <a:t>ognuna</a:t>
            </a: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 marL="285750" indent="-285750">
              <a:buFont typeface="Wingdings" charset="2"/>
              <a:buChar char="²"/>
              <a:defRPr/>
            </a:pPr>
            <a:r>
              <a:rPr lang="en-US" dirty="0" err="1">
                <a:cs typeface="DejaVu LGC Sans" charset="0"/>
              </a:rPr>
              <a:t>l’alta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tensione</a:t>
            </a:r>
            <a:r>
              <a:rPr lang="en-US" dirty="0">
                <a:cs typeface="DejaVu LGC Sans" charset="0"/>
              </a:rPr>
              <a:t> (±10 kV) </a:t>
            </a:r>
            <a:r>
              <a:rPr lang="en-US" dirty="0" err="1">
                <a:cs typeface="DejaVu LGC Sans" charset="0"/>
              </a:rPr>
              <a:t>applicata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ai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vetri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più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esterni</a:t>
            </a:r>
            <a:r>
              <a:rPr lang="en-US" dirty="0">
                <a:cs typeface="DejaVu LGC Sans" charset="0"/>
              </a:rPr>
              <a:t> genera un </a:t>
            </a:r>
            <a:r>
              <a:rPr lang="en-US" dirty="0">
                <a:solidFill>
                  <a:srgbClr val="3366FF"/>
                </a:solidFill>
                <a:cs typeface="DejaVu LGC Sans" charset="0"/>
              </a:rPr>
              <a:t>campo </a:t>
            </a:r>
            <a:r>
              <a:rPr lang="en-US" dirty="0" err="1">
                <a:solidFill>
                  <a:srgbClr val="3366FF"/>
                </a:solidFill>
                <a:cs typeface="DejaVu LGC Sans" charset="0"/>
              </a:rPr>
              <a:t>elettrico</a:t>
            </a:r>
            <a:r>
              <a:rPr lang="en-US" dirty="0">
                <a:solidFill>
                  <a:srgbClr val="3366FF"/>
                </a:solidFill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uniforme</a:t>
            </a: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solidFill>
                <a:srgbClr val="3366FF"/>
              </a:solidFill>
              <a:cs typeface="DejaVu LGC Sans" charset="0"/>
            </a:endParaRPr>
          </a:p>
        </p:txBody>
      </p:sp>
      <p:pic>
        <p:nvPicPr>
          <p:cNvPr id="2" name="Picture 1" descr="Schermata 2015-04-11 alle 21.16.2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66" y="1702690"/>
            <a:ext cx="6716836" cy="4154252"/>
          </a:xfrm>
          <a:prstGeom prst="rect">
            <a:avLst/>
          </a:prstGeom>
        </p:spPr>
      </p:pic>
      <p:cxnSp>
        <p:nvCxnSpPr>
          <p:cNvPr id="4" name="Straight Arrow Connector 3"/>
          <p:cNvCxnSpPr/>
          <p:nvPr/>
        </p:nvCxnSpPr>
        <p:spPr>
          <a:xfrm flipH="1">
            <a:off x="4123765" y="1284941"/>
            <a:ext cx="224118" cy="1344706"/>
          </a:xfrm>
          <a:prstGeom prst="straightConnector1">
            <a:avLst/>
          </a:prstGeom>
          <a:ln w="38100" cmpd="sng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347882" y="1284941"/>
            <a:ext cx="0" cy="3391647"/>
          </a:xfrm>
          <a:prstGeom prst="straightConnector1">
            <a:avLst/>
          </a:prstGeom>
          <a:ln w="38100" cmpd="sng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090945" y="0"/>
            <a:ext cx="7407534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3200" b="1" i="1" dirty="0" err="1">
                <a:solidFill>
                  <a:srgbClr val="FF0000"/>
                </a:solidFill>
                <a:latin typeface="+mn-lt"/>
              </a:rPr>
              <a:t>Multigap</a:t>
            </a:r>
            <a:r>
              <a:rPr lang="it-IT" sz="3200" b="1" i="1" dirty="0">
                <a:solidFill>
                  <a:srgbClr val="FF0000"/>
                </a:solidFill>
                <a:latin typeface="+mn-lt"/>
              </a:rPr>
              <a:t> Resistive </a:t>
            </a:r>
            <a:r>
              <a:rPr lang="it-IT" sz="3200" b="1" i="1" dirty="0" err="1">
                <a:solidFill>
                  <a:srgbClr val="FF0000"/>
                </a:solidFill>
                <a:latin typeface="+mn-lt"/>
              </a:rPr>
              <a:t>Plate</a:t>
            </a:r>
            <a:r>
              <a:rPr lang="it-IT" sz="3200" b="1" i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it-IT" sz="3200" b="1" i="1" dirty="0" err="1">
                <a:solidFill>
                  <a:srgbClr val="FF0000"/>
                </a:solidFill>
                <a:latin typeface="+mn-lt"/>
              </a:rPr>
              <a:t>Chamber</a:t>
            </a:r>
            <a:r>
              <a:rPr lang="it-IT" sz="3200" b="1" i="1" dirty="0">
                <a:solidFill>
                  <a:srgbClr val="FF0000"/>
                </a:solidFill>
                <a:latin typeface="+mn-lt"/>
              </a:rPr>
              <a:t> (MRPC)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1ECE8CA-D02A-AC76-0134-71C35F5DB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560276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32191" y="1688362"/>
            <a:ext cx="5967123" cy="1938992"/>
          </a:xfrm>
          <a:prstGeom prst="rect">
            <a:avLst/>
          </a:prstGeom>
          <a:noFill/>
          <a:effectLst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6000" dirty="0">
                <a:cs typeface="DejaVu LGC Sans" charset="0"/>
              </a:rPr>
              <a:t>A </a:t>
            </a:r>
            <a:r>
              <a:rPr lang="en-US" sz="6000" dirty="0" err="1">
                <a:cs typeface="DejaVu LGC Sans" charset="0"/>
              </a:rPr>
              <a:t>cosa</a:t>
            </a:r>
            <a:r>
              <a:rPr lang="en-US" sz="6000" dirty="0">
                <a:cs typeface="DejaVu LGC Sans" charset="0"/>
              </a:rPr>
              <a:t> serve </a:t>
            </a:r>
          </a:p>
          <a:p>
            <a:pPr algn="ctr">
              <a:defRPr/>
            </a:pPr>
            <a:r>
              <a:rPr lang="en-US" sz="6000" dirty="0" err="1">
                <a:cs typeface="DejaVu LGC Sans" charset="0"/>
              </a:rPr>
              <a:t>il</a:t>
            </a:r>
            <a:r>
              <a:rPr lang="en-US" sz="6000" dirty="0">
                <a:cs typeface="DejaVu LGC Sans" charset="0"/>
              </a:rPr>
              <a:t> campo </a:t>
            </a:r>
            <a:r>
              <a:rPr lang="en-US" sz="6000" dirty="0" err="1">
                <a:cs typeface="DejaVu LGC Sans" charset="0"/>
              </a:rPr>
              <a:t>elettrico</a:t>
            </a:r>
            <a:r>
              <a:rPr lang="en-US" sz="6000" dirty="0">
                <a:cs typeface="DejaVu LGC Sans" charset="0"/>
              </a:rPr>
              <a:t>?</a:t>
            </a:r>
            <a:endParaRPr lang="en-US" sz="6000" dirty="0">
              <a:solidFill>
                <a:schemeClr val="tx1"/>
              </a:solidFill>
              <a:cs typeface="DejaVu LGC Sans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D7DCB83C-34E6-C3C1-3168-C6DEF6907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629829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66675" y="469107"/>
            <a:ext cx="9185275" cy="6186310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marL="285750" indent="-285750">
              <a:buFont typeface="Wingdings" charset="2"/>
              <a:buChar char="²"/>
              <a:defRPr/>
            </a:pPr>
            <a:r>
              <a:rPr lang="en-US" dirty="0" err="1">
                <a:cs typeface="DejaVu LGC Sans" charset="0"/>
              </a:rPr>
              <a:t>una</a:t>
            </a:r>
            <a:r>
              <a:rPr lang="en-US" dirty="0">
                <a:cs typeface="DejaVu LGC Sans" charset="0"/>
              </a:rPr>
              <a:t> camera MRPC </a:t>
            </a:r>
            <a:r>
              <a:rPr lang="en-US" dirty="0" err="1">
                <a:cs typeface="DejaVu LGC Sans" charset="0"/>
              </a:rPr>
              <a:t>è</a:t>
            </a:r>
            <a:r>
              <a:rPr lang="en-US" dirty="0">
                <a:cs typeface="DejaVu LGC Sans" charset="0"/>
              </a:rPr>
              <a:t> un </a:t>
            </a:r>
            <a:r>
              <a:rPr lang="en-US" dirty="0" err="1">
                <a:cs typeface="DejaVu LGC Sans" charset="0"/>
              </a:rPr>
              <a:t>rivelatore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solidFill>
                  <a:srgbClr val="3366FF"/>
                </a:solidFill>
                <a:cs typeface="DejaVu LGC Sans" charset="0"/>
              </a:rPr>
              <a:t>gassoso</a:t>
            </a:r>
            <a:endParaRPr lang="en-US" dirty="0">
              <a:solidFill>
                <a:srgbClr val="3366FF"/>
              </a:solidFill>
              <a:cs typeface="DejaVu LGC Sans" charset="0"/>
            </a:endParaRPr>
          </a:p>
          <a:p>
            <a:pPr marL="285750" indent="-285750">
              <a:buFont typeface="Wingdings" charset="2"/>
              <a:buChar char="²"/>
              <a:defRPr/>
            </a:pPr>
            <a:r>
              <a:rPr lang="en-US" dirty="0" err="1">
                <a:cs typeface="DejaVu LGC Sans" charset="0"/>
              </a:rPr>
              <a:t>ogni</a:t>
            </a:r>
            <a:r>
              <a:rPr lang="en-US" dirty="0">
                <a:cs typeface="DejaVu LGC Sans" charset="0"/>
              </a:rPr>
              <a:t> camera </a:t>
            </a:r>
            <a:r>
              <a:rPr lang="en-US" dirty="0" err="1">
                <a:cs typeface="DejaVu LGC Sans" charset="0"/>
              </a:rPr>
              <a:t>è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ospitata</a:t>
            </a:r>
            <a:r>
              <a:rPr lang="en-US" dirty="0">
                <a:cs typeface="DejaVu LGC Sans" charset="0"/>
              </a:rPr>
              <a:t> in </a:t>
            </a:r>
            <a:r>
              <a:rPr lang="en-US" dirty="0" err="1">
                <a:cs typeface="DejaVu LGC Sans" charset="0"/>
              </a:rPr>
              <a:t>una</a:t>
            </a:r>
            <a:r>
              <a:rPr lang="en-US" dirty="0">
                <a:cs typeface="DejaVu LGC Sans" charset="0"/>
              </a:rPr>
              <a:t> box di </a:t>
            </a:r>
            <a:r>
              <a:rPr lang="en-US" dirty="0" err="1">
                <a:cs typeface="DejaVu LGC Sans" charset="0"/>
              </a:rPr>
              <a:t>alluminio</a:t>
            </a:r>
            <a:r>
              <a:rPr lang="en-US" dirty="0">
                <a:cs typeface="DejaVu LGC Sans" charset="0"/>
              </a:rPr>
              <a:t>, </a:t>
            </a:r>
            <a:r>
              <a:rPr lang="en-US" dirty="0" err="1">
                <a:cs typeface="DejaVu LGC Sans" charset="0"/>
              </a:rPr>
              <a:t>contenente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una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miscela</a:t>
            </a:r>
            <a:r>
              <a:rPr lang="en-US" dirty="0">
                <a:cs typeface="DejaVu LGC Sans" charset="0"/>
              </a:rPr>
              <a:t> di gas</a:t>
            </a:r>
          </a:p>
          <a:p>
            <a:pPr marL="285750" indent="-285750">
              <a:buFont typeface="Wingdings" charset="2"/>
              <a:buChar char="²"/>
              <a:defRPr/>
            </a:pPr>
            <a:r>
              <a:rPr lang="en-US" dirty="0">
                <a:cs typeface="DejaVu LGC Sans" charset="0"/>
              </a:rPr>
              <a:t>la </a:t>
            </a:r>
            <a:r>
              <a:rPr lang="en-US" dirty="0" err="1">
                <a:cs typeface="DejaVu LGC Sans" charset="0"/>
              </a:rPr>
              <a:t>miscela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è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costituita</a:t>
            </a:r>
            <a:r>
              <a:rPr lang="en-US" dirty="0">
                <a:cs typeface="DejaVu LGC Sans" charset="0"/>
              </a:rPr>
              <a:t> al 98% da </a:t>
            </a:r>
            <a:r>
              <a:rPr lang="en-US" dirty="0" err="1">
                <a:solidFill>
                  <a:srgbClr val="3366FF"/>
                </a:solidFill>
                <a:cs typeface="DejaVu LGC Sans" charset="0"/>
              </a:rPr>
              <a:t>freon</a:t>
            </a:r>
            <a:r>
              <a:rPr lang="en-US" dirty="0">
                <a:solidFill>
                  <a:srgbClr val="3366FF"/>
                </a:solidFill>
                <a:cs typeface="DejaVu LGC Sans" charset="0"/>
              </a:rPr>
              <a:t> </a:t>
            </a:r>
            <a:r>
              <a:rPr lang="en-US" dirty="0">
                <a:cs typeface="DejaVu LGC Sans" charset="0"/>
              </a:rPr>
              <a:t>(C</a:t>
            </a:r>
            <a:r>
              <a:rPr lang="en-US" baseline="-25000" dirty="0">
                <a:cs typeface="DejaVu LGC Sans" charset="0"/>
              </a:rPr>
              <a:t>2</a:t>
            </a:r>
            <a:r>
              <a:rPr lang="en-US" dirty="0">
                <a:cs typeface="DejaVu LGC Sans" charset="0"/>
              </a:rPr>
              <a:t>F</a:t>
            </a:r>
            <a:r>
              <a:rPr lang="en-US" baseline="-25000" dirty="0">
                <a:cs typeface="DejaVu LGC Sans" charset="0"/>
              </a:rPr>
              <a:t>4</a:t>
            </a:r>
            <a:r>
              <a:rPr lang="en-US" dirty="0">
                <a:cs typeface="DejaVu LGC Sans" charset="0"/>
              </a:rPr>
              <a:t>H</a:t>
            </a:r>
            <a:r>
              <a:rPr lang="en-US" baseline="-25000" dirty="0">
                <a:cs typeface="DejaVu LGC Sans" charset="0"/>
              </a:rPr>
              <a:t>2</a:t>
            </a:r>
            <a:r>
              <a:rPr lang="en-US" dirty="0">
                <a:cs typeface="DejaVu LGC Sans" charset="0"/>
              </a:rPr>
              <a:t>) e al 2% da </a:t>
            </a:r>
            <a:r>
              <a:rPr lang="en-US" dirty="0" err="1">
                <a:solidFill>
                  <a:srgbClr val="3366FF"/>
                </a:solidFill>
                <a:cs typeface="DejaVu LGC Sans" charset="0"/>
              </a:rPr>
              <a:t>esafluoruro</a:t>
            </a:r>
            <a:r>
              <a:rPr lang="en-US" dirty="0">
                <a:solidFill>
                  <a:srgbClr val="3366FF"/>
                </a:solidFill>
                <a:cs typeface="DejaVu LGC Sans" charset="0"/>
              </a:rPr>
              <a:t> di </a:t>
            </a:r>
            <a:r>
              <a:rPr lang="en-US" dirty="0" err="1">
                <a:solidFill>
                  <a:srgbClr val="3366FF"/>
                </a:solidFill>
                <a:cs typeface="DejaVu LGC Sans" charset="0"/>
              </a:rPr>
              <a:t>zolfo</a:t>
            </a:r>
            <a:r>
              <a:rPr lang="en-US" dirty="0">
                <a:solidFill>
                  <a:srgbClr val="3366FF"/>
                </a:solidFill>
                <a:cs typeface="DejaVu LGC Sans" charset="0"/>
              </a:rPr>
              <a:t> </a:t>
            </a:r>
            <a:r>
              <a:rPr lang="en-US" dirty="0">
                <a:cs typeface="DejaVu LGC Sans" charset="0"/>
              </a:rPr>
              <a:t>(SF</a:t>
            </a:r>
            <a:r>
              <a:rPr lang="en-US" baseline="-25000" dirty="0">
                <a:cs typeface="DejaVu LGC Sans" charset="0"/>
              </a:rPr>
              <a:t>6</a:t>
            </a:r>
            <a:r>
              <a:rPr lang="en-US" dirty="0">
                <a:cs typeface="DejaVu LGC Sans" charset="0"/>
              </a:rPr>
              <a:t>)</a:t>
            </a:r>
          </a:p>
          <a:p>
            <a:pPr marL="285750" indent="-285750">
              <a:buFont typeface="Wingdings" charset="2"/>
              <a:buChar char="²"/>
              <a:defRPr/>
            </a:pPr>
            <a:r>
              <a:rPr lang="en-US" dirty="0" err="1">
                <a:cs typeface="DejaVu LGC Sans" charset="0"/>
              </a:rPr>
              <a:t>gli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atomi</a:t>
            </a:r>
            <a:r>
              <a:rPr lang="en-US" dirty="0">
                <a:cs typeface="DejaVu LGC Sans" charset="0"/>
              </a:rPr>
              <a:t> del </a:t>
            </a:r>
            <a:r>
              <a:rPr lang="en-US" dirty="0" err="1">
                <a:cs typeface="DejaVu LGC Sans" charset="0"/>
              </a:rPr>
              <a:t>freon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vengono</a:t>
            </a:r>
            <a:r>
              <a:rPr lang="en-US" dirty="0">
                <a:cs typeface="DejaVu LGC Sans" charset="0"/>
              </a:rPr>
              <a:t> </a:t>
            </a:r>
            <a:r>
              <a:rPr lang="en-US" b="1" dirty="0" err="1">
                <a:cs typeface="DejaVu LGC Sans" charset="0"/>
              </a:rPr>
              <a:t>ionizzati</a:t>
            </a:r>
            <a:r>
              <a:rPr lang="en-US" dirty="0">
                <a:cs typeface="DejaVu LGC Sans" charset="0"/>
              </a:rPr>
              <a:t> dal </a:t>
            </a:r>
            <a:r>
              <a:rPr lang="en-US" dirty="0" err="1">
                <a:cs typeface="DejaVu LGC Sans" charset="0"/>
              </a:rPr>
              <a:t>passaggio</a:t>
            </a:r>
            <a:r>
              <a:rPr lang="en-US" dirty="0">
                <a:cs typeface="DejaVu LGC Sans" charset="0"/>
              </a:rPr>
              <a:t> del </a:t>
            </a:r>
            <a:r>
              <a:rPr lang="en-US" dirty="0" err="1">
                <a:cs typeface="DejaVu LGC Sans" charset="0"/>
              </a:rPr>
              <a:t>muone</a:t>
            </a: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>
              <a:defRPr/>
            </a:pPr>
            <a:endParaRPr lang="en-US" dirty="0">
              <a:cs typeface="DejaVu LGC Sans" charset="0"/>
            </a:endParaRPr>
          </a:p>
          <a:p>
            <a:pPr marL="285750" indent="-285750">
              <a:buFont typeface="Wingdings" charset="2"/>
              <a:buChar char="²"/>
              <a:defRPr/>
            </a:pPr>
            <a:r>
              <a:rPr lang="en-US" dirty="0">
                <a:cs typeface="DejaVu LGC Sans" charset="0"/>
              </a:rPr>
              <a:t>l’SF</a:t>
            </a:r>
            <a:r>
              <a:rPr lang="en-US" baseline="-25000" dirty="0">
                <a:cs typeface="DejaVu LGC Sans" charset="0"/>
              </a:rPr>
              <a:t>6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è</a:t>
            </a:r>
            <a:r>
              <a:rPr lang="en-US" dirty="0">
                <a:cs typeface="DejaVu LGC Sans" charset="0"/>
              </a:rPr>
              <a:t> la </a:t>
            </a:r>
            <a:r>
              <a:rPr lang="en-US" dirty="0" err="1">
                <a:cs typeface="DejaVu LGC Sans" charset="0"/>
              </a:rPr>
              <a:t>cosiddetta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componente</a:t>
            </a:r>
            <a:r>
              <a:rPr lang="en-US" dirty="0">
                <a:cs typeface="DejaVu LGC Sans" charset="0"/>
              </a:rPr>
              <a:t> “</a:t>
            </a:r>
            <a:r>
              <a:rPr lang="en-US" dirty="0" err="1">
                <a:solidFill>
                  <a:srgbClr val="3366FF"/>
                </a:solidFill>
                <a:cs typeface="DejaVu LGC Sans" charset="0"/>
              </a:rPr>
              <a:t>quenchante</a:t>
            </a:r>
            <a:r>
              <a:rPr lang="en-US" dirty="0">
                <a:cs typeface="DejaVu LGC Sans" charset="0"/>
              </a:rPr>
              <a:t>” </a:t>
            </a:r>
            <a:r>
              <a:rPr lang="en-US" dirty="0" err="1">
                <a:cs typeface="DejaVu LGC Sans" charset="0"/>
              </a:rPr>
              <a:t>della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miscela</a:t>
            </a:r>
            <a:r>
              <a:rPr lang="en-US" dirty="0">
                <a:cs typeface="DejaVu LGC Sans" charset="0"/>
              </a:rPr>
              <a:t> di gas</a:t>
            </a:r>
          </a:p>
          <a:p>
            <a:pPr marL="285750" indent="-285750">
              <a:buFont typeface="Wingdings" charset="2"/>
              <a:buChar char="²"/>
              <a:defRPr/>
            </a:pPr>
            <a:r>
              <a:rPr lang="en-US" dirty="0">
                <a:cs typeface="DejaVu LGC Sans" charset="0"/>
              </a:rPr>
              <a:t>tale </a:t>
            </a:r>
            <a:r>
              <a:rPr lang="en-US" dirty="0" err="1">
                <a:cs typeface="DejaVu LGC Sans" charset="0"/>
              </a:rPr>
              <a:t>componente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limita</a:t>
            </a:r>
            <a:r>
              <a:rPr lang="en-US" dirty="0">
                <a:cs typeface="DejaVu LGC Sans" charset="0"/>
              </a:rPr>
              <a:t> le </a:t>
            </a:r>
            <a:r>
              <a:rPr lang="en-US" dirty="0" err="1">
                <a:cs typeface="DejaVu LGC Sans" charset="0"/>
              </a:rPr>
              <a:t>dimensioni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della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valanga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creata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dalla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ionizzazione</a:t>
            </a:r>
            <a:r>
              <a:rPr lang="en-US" dirty="0">
                <a:cs typeface="DejaVu LGC Sans" charset="0"/>
              </a:rPr>
              <a:t> </a:t>
            </a:r>
          </a:p>
        </p:txBody>
      </p:sp>
      <p:pic>
        <p:nvPicPr>
          <p:cNvPr id="3" name="Picture 2" descr="ioniz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50"/>
          <a:stretch/>
        </p:blipFill>
        <p:spPr>
          <a:xfrm>
            <a:off x="104592" y="2268986"/>
            <a:ext cx="5301876" cy="309805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87063" y="2119575"/>
            <a:ext cx="418352" cy="373529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3406590" y="2209220"/>
            <a:ext cx="209177" cy="194235"/>
          </a:xfrm>
          <a:prstGeom prst="ellipse">
            <a:avLst/>
          </a:prstGeom>
          <a:solidFill>
            <a:srgbClr val="66006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202937" y="1929536"/>
            <a:ext cx="3176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Symbol" charset="2"/>
                <a:cs typeface="Symbol" charset="2"/>
              </a:rPr>
              <a:t>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51132" y="4154477"/>
            <a:ext cx="167200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atomo</a:t>
            </a:r>
            <a:r>
              <a:rPr lang="en-US" dirty="0"/>
              <a:t> </a:t>
            </a:r>
            <a:r>
              <a:rPr lang="en-US" dirty="0" err="1"/>
              <a:t>privato</a:t>
            </a:r>
            <a:r>
              <a:rPr lang="en-US" dirty="0"/>
              <a:t> </a:t>
            </a:r>
          </a:p>
          <a:p>
            <a:r>
              <a:rPr lang="en-US" dirty="0"/>
              <a:t>di un </a:t>
            </a:r>
            <a:r>
              <a:rPr lang="en-US" dirty="0" err="1"/>
              <a:t>elettrone</a:t>
            </a:r>
            <a:endParaRPr lang="en-US" dirty="0"/>
          </a:p>
          <a:p>
            <a:r>
              <a:rPr lang="en-US" dirty="0">
                <a:sym typeface="Wingdings"/>
              </a:rPr>
              <a:t> </a:t>
            </a:r>
            <a:r>
              <a:rPr lang="en-US" dirty="0" err="1">
                <a:sym typeface="Wingdings"/>
              </a:rPr>
              <a:t>ione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positivo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816871" y="2562459"/>
            <a:ext cx="17359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elettrone</a:t>
            </a:r>
            <a:endParaRPr lang="en-US" dirty="0"/>
          </a:p>
          <a:p>
            <a:r>
              <a:rPr lang="en-US" dirty="0">
                <a:sym typeface="Wingdings"/>
              </a:rPr>
              <a:t> </a:t>
            </a:r>
            <a:r>
              <a:rPr lang="en-US" dirty="0" err="1">
                <a:sym typeface="Wingdings"/>
              </a:rPr>
              <a:t>ione</a:t>
            </a:r>
            <a:r>
              <a:rPr lang="en-US" dirty="0">
                <a:sym typeface="Wingdings"/>
              </a:rPr>
              <a:t> </a:t>
            </a:r>
            <a:r>
              <a:rPr lang="en-US" dirty="0" err="1">
                <a:sym typeface="Wingdings"/>
              </a:rPr>
              <a:t>negativo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5262286" y="3381359"/>
            <a:ext cx="776941" cy="345138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020370" y="1560204"/>
            <a:ext cx="13560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err="1">
                <a:cs typeface="DejaVu LGC Sans" charset="0"/>
              </a:rPr>
              <a:t>ionizzazione</a:t>
            </a:r>
            <a:endParaRPr lang="en-US" b="1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592" y="1637654"/>
            <a:ext cx="889641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856017" y="5262473"/>
            <a:ext cx="7916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cs typeface="DejaVu LGC Sans" charset="0"/>
              </a:rPr>
              <a:t>C</a:t>
            </a:r>
            <a:r>
              <a:rPr lang="en-US" baseline="-25000" dirty="0">
                <a:cs typeface="DejaVu LGC Sans" charset="0"/>
              </a:rPr>
              <a:t>2</a:t>
            </a:r>
            <a:r>
              <a:rPr lang="en-US" dirty="0">
                <a:cs typeface="DejaVu LGC Sans" charset="0"/>
              </a:rPr>
              <a:t>F</a:t>
            </a:r>
            <a:r>
              <a:rPr lang="en-US" baseline="-25000" dirty="0">
                <a:cs typeface="DejaVu LGC Sans" charset="0"/>
              </a:rPr>
              <a:t>4</a:t>
            </a:r>
            <a:r>
              <a:rPr lang="en-US" dirty="0">
                <a:cs typeface="DejaVu LGC Sans" charset="0"/>
              </a:rPr>
              <a:t>H</a:t>
            </a:r>
            <a:r>
              <a:rPr lang="en-US" baseline="-25000" dirty="0">
                <a:cs typeface="DejaVu LGC Sans" charset="0"/>
              </a:rPr>
              <a:t>2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66676" y="2004240"/>
            <a:ext cx="4745310" cy="3775921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215535" y="2004241"/>
            <a:ext cx="2337245" cy="377592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631519" y="5262473"/>
            <a:ext cx="7916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cs typeface="DejaVu LGC Sans" charset="0"/>
              </a:rPr>
              <a:t>C</a:t>
            </a:r>
            <a:r>
              <a:rPr lang="en-US" baseline="-25000" dirty="0">
                <a:cs typeface="DejaVu LGC Sans" charset="0"/>
              </a:rPr>
              <a:t>2</a:t>
            </a:r>
            <a:r>
              <a:rPr lang="en-US" dirty="0">
                <a:cs typeface="DejaVu LGC Sans" charset="0"/>
              </a:rPr>
              <a:t>F</a:t>
            </a:r>
            <a:r>
              <a:rPr lang="en-US" baseline="-25000" dirty="0">
                <a:cs typeface="DejaVu LGC Sans" charset="0"/>
              </a:rPr>
              <a:t>4</a:t>
            </a:r>
            <a:r>
              <a:rPr lang="en-US" dirty="0">
                <a:cs typeface="DejaVu LGC Sans" charset="0"/>
              </a:rPr>
              <a:t>H</a:t>
            </a:r>
            <a:r>
              <a:rPr lang="en-US" baseline="-25000" dirty="0">
                <a:cs typeface="DejaVu LGC Sans" charset="0"/>
              </a:rPr>
              <a:t>2</a:t>
            </a:r>
            <a:endParaRPr lang="en-US" dirty="0"/>
          </a:p>
        </p:txBody>
      </p:sp>
      <p:cxnSp>
        <p:nvCxnSpPr>
          <p:cNvPr id="24" name="Straight Connector 23"/>
          <p:cNvCxnSpPr/>
          <p:nvPr/>
        </p:nvCxnSpPr>
        <p:spPr>
          <a:xfrm>
            <a:off x="66676" y="5863801"/>
            <a:ext cx="889641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789085" y="0"/>
            <a:ext cx="1305703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3200" b="1" i="1" dirty="0">
                <a:solidFill>
                  <a:srgbClr val="FF0000"/>
                </a:solidFill>
                <a:latin typeface="+mn-lt"/>
              </a:rPr>
              <a:t>MRPC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BECC673-0A3C-54D7-DC55-A8B38C987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D8A0D623-DBEE-D42F-8ADE-769ABA9090D7}"/>
              </a:ext>
            </a:extLst>
          </p:cNvPr>
          <p:cNvSpPr/>
          <p:nvPr/>
        </p:nvSpPr>
        <p:spPr>
          <a:xfrm>
            <a:off x="6751131" y="3908530"/>
            <a:ext cx="301450" cy="313471"/>
          </a:xfrm>
          <a:prstGeom prst="ellipse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2" name="Ovale 21">
            <a:extLst>
              <a:ext uri="{FF2B5EF4-FFF2-40B4-BE49-F238E27FC236}">
                <a16:creationId xmlns:a16="http://schemas.microsoft.com/office/drawing/2014/main" id="{C55129A7-F438-B468-08D6-A9B66E837D85}"/>
              </a:ext>
            </a:extLst>
          </p:cNvPr>
          <p:cNvSpPr/>
          <p:nvPr/>
        </p:nvSpPr>
        <p:spPr>
          <a:xfrm>
            <a:off x="7177745" y="2402482"/>
            <a:ext cx="187460" cy="201145"/>
          </a:xfrm>
          <a:prstGeom prst="ellipse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58057DE0-086B-B77F-D83F-059B2DB79A1A}"/>
              </a:ext>
            </a:extLst>
          </p:cNvPr>
          <p:cNvSpPr txBox="1"/>
          <p:nvPr/>
        </p:nvSpPr>
        <p:spPr>
          <a:xfrm rot="20962014">
            <a:off x="7294320" y="77522"/>
            <a:ext cx="194322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 err="1">
                <a:cs typeface="DejaVu LGC Sans" charset="0"/>
              </a:rPr>
              <a:t>Miscela</a:t>
            </a:r>
            <a:r>
              <a:rPr lang="en-US" sz="1400" dirty="0">
                <a:cs typeface="DejaVu LGC Sans" charset="0"/>
              </a:rPr>
              <a:t> standard ora </a:t>
            </a:r>
            <a:r>
              <a:rPr lang="en-US" sz="1400" dirty="0" err="1">
                <a:cs typeface="DejaVu LGC Sans" charset="0"/>
              </a:rPr>
              <a:t>sostituita</a:t>
            </a:r>
            <a:r>
              <a:rPr lang="en-US" sz="1400" dirty="0">
                <a:cs typeface="DejaVu LGC Sans" charset="0"/>
              </a:rPr>
              <a:t> da </a:t>
            </a:r>
            <a:r>
              <a:rPr lang="en-US" sz="1400" dirty="0" err="1">
                <a:cs typeface="DejaVu LGC Sans" charset="0"/>
              </a:rPr>
              <a:t>una</a:t>
            </a:r>
            <a:r>
              <a:rPr lang="en-US" sz="1400" dirty="0">
                <a:cs typeface="DejaVu LGC Sans" charset="0"/>
              </a:rPr>
              <a:t> miscella </a:t>
            </a:r>
            <a:r>
              <a:rPr lang="en-US" sz="1400" dirty="0" err="1">
                <a:cs typeface="DejaVu LGC Sans" charset="0"/>
              </a:rPr>
              <a:t>ecologica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1700205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21852" y="607823"/>
            <a:ext cx="9185275" cy="1477328"/>
          </a:xfrm>
          <a:prstGeom prst="rect">
            <a:avLst/>
          </a:prstGeom>
          <a:noFill/>
          <a:effectLst/>
        </p:spPr>
        <p:txBody>
          <a:bodyPr>
            <a:spAutoFit/>
          </a:bodyPr>
          <a:lstStyle/>
          <a:p>
            <a:pPr marL="285750" indent="-285750">
              <a:buFont typeface="Wingdings" charset="2"/>
              <a:buChar char="²"/>
              <a:defRPr/>
            </a:pPr>
            <a:r>
              <a:rPr lang="en-US" dirty="0" err="1">
                <a:cs typeface="DejaVu LGC Sans" charset="0"/>
              </a:rPr>
              <a:t>il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processo</a:t>
            </a:r>
            <a:r>
              <a:rPr lang="en-US" dirty="0">
                <a:cs typeface="DejaVu LGC Sans" charset="0"/>
              </a:rPr>
              <a:t> di </a:t>
            </a:r>
            <a:r>
              <a:rPr lang="en-US" dirty="0" err="1">
                <a:cs typeface="DejaVu LGC Sans" charset="0"/>
              </a:rPr>
              <a:t>ionizzazione</a:t>
            </a:r>
            <a:r>
              <a:rPr lang="en-US" dirty="0">
                <a:cs typeface="DejaVu LGC Sans" charset="0"/>
              </a:rPr>
              <a:t>, da solo, non </a:t>
            </a:r>
            <a:r>
              <a:rPr lang="en-US" dirty="0" err="1">
                <a:cs typeface="DejaVu LGC Sans" charset="0"/>
              </a:rPr>
              <a:t>basterebbe</a:t>
            </a:r>
            <a:r>
              <a:rPr lang="en-US" dirty="0">
                <a:cs typeface="DejaVu LGC Sans" charset="0"/>
              </a:rPr>
              <a:t> per </a:t>
            </a:r>
            <a:r>
              <a:rPr lang="en-US" dirty="0" err="1">
                <a:cs typeface="DejaVu LGC Sans" charset="0"/>
              </a:rPr>
              <a:t>accumulare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segnale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sugli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elettrodi</a:t>
            </a:r>
            <a:endParaRPr lang="en-US" dirty="0">
              <a:cs typeface="DejaVu LGC Sans" charset="0"/>
            </a:endParaRPr>
          </a:p>
          <a:p>
            <a:pPr marL="285750" indent="-285750">
              <a:buFont typeface="Wingdings" charset="2"/>
              <a:buChar char="²"/>
              <a:defRPr/>
            </a:pPr>
            <a:r>
              <a:rPr lang="en-US" dirty="0" err="1">
                <a:cs typeface="DejaVu LGC Sans" charset="0"/>
              </a:rPr>
              <a:t>il</a:t>
            </a:r>
            <a:r>
              <a:rPr lang="en-US" dirty="0">
                <a:cs typeface="DejaVu LGC Sans" charset="0"/>
              </a:rPr>
              <a:t> campo </a:t>
            </a:r>
            <a:r>
              <a:rPr lang="en-US" dirty="0" err="1">
                <a:cs typeface="DejaVu LGC Sans" charset="0"/>
              </a:rPr>
              <a:t>elettrico</a:t>
            </a:r>
            <a:r>
              <a:rPr lang="en-US" dirty="0">
                <a:cs typeface="DejaVu LGC Sans" charset="0"/>
              </a:rPr>
              <a:t>, </a:t>
            </a:r>
            <a:r>
              <a:rPr lang="en-US" dirty="0" err="1">
                <a:cs typeface="DejaVu LGC Sans" charset="0"/>
              </a:rPr>
              <a:t>presente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tra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i</a:t>
            </a:r>
            <a:r>
              <a:rPr lang="en-US" dirty="0">
                <a:cs typeface="DejaVu LGC Sans" charset="0"/>
              </a:rPr>
              <a:t> due </a:t>
            </a:r>
            <a:r>
              <a:rPr lang="en-US" dirty="0" err="1">
                <a:cs typeface="DejaVu LGC Sans" charset="0"/>
              </a:rPr>
              <a:t>piani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dell’MRPC</a:t>
            </a:r>
            <a:r>
              <a:rPr lang="en-US" dirty="0">
                <a:cs typeface="DejaVu LGC Sans" charset="0"/>
              </a:rPr>
              <a:t>, </a:t>
            </a:r>
            <a:r>
              <a:rPr lang="en-US" dirty="0" err="1">
                <a:solidFill>
                  <a:srgbClr val="3366FF"/>
                </a:solidFill>
                <a:cs typeface="DejaVu LGC Sans" charset="0"/>
              </a:rPr>
              <a:t>accelera</a:t>
            </a:r>
            <a:r>
              <a:rPr lang="en-US" dirty="0">
                <a:solidFill>
                  <a:srgbClr val="3366FF"/>
                </a:solidFill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elettrone</a:t>
            </a:r>
            <a:r>
              <a:rPr lang="en-US" dirty="0">
                <a:cs typeface="DejaVu LGC Sans" charset="0"/>
              </a:rPr>
              <a:t> e </a:t>
            </a:r>
            <a:r>
              <a:rPr lang="en-US" dirty="0" err="1">
                <a:cs typeface="DejaVu LGC Sans" charset="0"/>
              </a:rPr>
              <a:t>ione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positivo</a:t>
            </a:r>
            <a:r>
              <a:rPr lang="en-US" dirty="0">
                <a:cs typeface="DejaVu LGC Sans" charset="0"/>
              </a:rPr>
              <a:t> verso </a:t>
            </a:r>
            <a:r>
              <a:rPr lang="en-US" dirty="0" err="1">
                <a:cs typeface="DejaVu LGC Sans" charset="0"/>
              </a:rPr>
              <a:t>gli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elettrodi</a:t>
            </a:r>
            <a:endParaRPr lang="en-US" dirty="0">
              <a:cs typeface="DejaVu LGC Sans" charset="0"/>
            </a:endParaRPr>
          </a:p>
          <a:p>
            <a:pPr marL="285750" indent="-285750">
              <a:buFont typeface="Wingdings" charset="2"/>
              <a:buChar char="²"/>
              <a:defRPr/>
            </a:pPr>
            <a:r>
              <a:rPr lang="en-US" dirty="0">
                <a:cs typeface="DejaVu LGC Sans" charset="0"/>
              </a:rPr>
              <a:t>per la </a:t>
            </a:r>
            <a:r>
              <a:rPr lang="en-US" dirty="0" err="1">
                <a:cs typeface="DejaVu LGC Sans" charset="0"/>
              </a:rPr>
              <a:t>presenza</a:t>
            </a:r>
            <a:r>
              <a:rPr lang="en-US" dirty="0">
                <a:cs typeface="DejaVu LGC Sans" charset="0"/>
              </a:rPr>
              <a:t> di </a:t>
            </a:r>
            <a:r>
              <a:rPr lang="en-US" dirty="0" err="1">
                <a:cs typeface="DejaVu LGC Sans" charset="0"/>
              </a:rPr>
              <a:t>altri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atomi</a:t>
            </a:r>
            <a:r>
              <a:rPr lang="en-US" dirty="0">
                <a:cs typeface="DejaVu LGC Sans" charset="0"/>
              </a:rPr>
              <a:t> del gas, </a:t>
            </a:r>
            <a:r>
              <a:rPr lang="en-US" dirty="0" err="1">
                <a:cs typeface="DejaVu LGC Sans" charset="0"/>
              </a:rPr>
              <a:t>l’elettrone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accelerato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crea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nuovi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processi</a:t>
            </a:r>
            <a:r>
              <a:rPr lang="en-US" dirty="0">
                <a:cs typeface="DejaVu LGC Sans" charset="0"/>
              </a:rPr>
              <a:t> di </a:t>
            </a:r>
            <a:r>
              <a:rPr lang="en-US" dirty="0" err="1">
                <a:cs typeface="DejaVu LGC Sans" charset="0"/>
              </a:rPr>
              <a:t>ionizzazione</a:t>
            </a:r>
            <a:r>
              <a:rPr lang="en-US" dirty="0">
                <a:cs typeface="DejaVu LGC Sans" charset="0"/>
              </a:rPr>
              <a:t> e </a:t>
            </a:r>
            <a:r>
              <a:rPr lang="en-US" dirty="0" err="1">
                <a:cs typeface="DejaVu LGC Sans" charset="0"/>
              </a:rPr>
              <a:t>viene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formata</a:t>
            </a:r>
            <a:r>
              <a:rPr lang="en-US" dirty="0">
                <a:cs typeface="DejaVu LGC Sans" charset="0"/>
              </a:rPr>
              <a:t> la </a:t>
            </a:r>
            <a:r>
              <a:rPr lang="en-US" dirty="0" err="1">
                <a:cs typeface="DejaVu LGC Sans" charset="0"/>
              </a:rPr>
              <a:t>cosiddetta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solidFill>
                  <a:srgbClr val="3366FF"/>
                </a:solidFill>
                <a:cs typeface="DejaVu LGC Sans" charset="0"/>
              </a:rPr>
              <a:t>valanga</a:t>
            </a:r>
            <a:endParaRPr lang="en-US" dirty="0">
              <a:solidFill>
                <a:srgbClr val="3366FF"/>
              </a:solidFill>
              <a:cs typeface="DejaVu LGC Sans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104592" y="2249568"/>
            <a:ext cx="889641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slide_31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37" t="18519" r="4249" b="47930"/>
          <a:stretch/>
        </p:blipFill>
        <p:spPr>
          <a:xfrm>
            <a:off x="327211" y="2689412"/>
            <a:ext cx="3736789" cy="3405121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4168596" y="2898587"/>
            <a:ext cx="3287059" cy="3466353"/>
            <a:chOff x="4885764" y="2838823"/>
            <a:chExt cx="3287059" cy="3466353"/>
          </a:xfrm>
        </p:grpSpPr>
        <p:pic>
          <p:nvPicPr>
            <p:cNvPr id="13" name="Picture 12" descr="mrpc.jp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071" t="2349" r="1307" b="32919"/>
            <a:stretch/>
          </p:blipFill>
          <p:spPr>
            <a:xfrm>
              <a:off x="4915646" y="2838823"/>
              <a:ext cx="3257177" cy="3466353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4885764" y="3810000"/>
              <a:ext cx="164354" cy="179294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918636" y="5097916"/>
              <a:ext cx="164354" cy="179294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0" name="Straight Arrow Connector 19"/>
          <p:cNvCxnSpPr/>
          <p:nvPr/>
        </p:nvCxnSpPr>
        <p:spPr>
          <a:xfrm flipH="1">
            <a:off x="2659529" y="2144981"/>
            <a:ext cx="841189" cy="1993725"/>
          </a:xfrm>
          <a:prstGeom prst="straightConnector1">
            <a:avLst/>
          </a:prstGeom>
          <a:ln w="38100" cmpd="sng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H="1" flipV="1">
            <a:off x="6798243" y="4049058"/>
            <a:ext cx="1120588" cy="149412"/>
          </a:xfrm>
          <a:prstGeom prst="straightConnector1">
            <a:avLst/>
          </a:prstGeom>
          <a:ln w="38100" cmpd="sng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6409773" y="4198470"/>
            <a:ext cx="1509058" cy="567765"/>
          </a:xfrm>
          <a:prstGeom prst="straightConnector1">
            <a:avLst/>
          </a:prstGeom>
          <a:ln w="38100" cmpd="sng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6036243" y="4198470"/>
            <a:ext cx="1882588" cy="1374588"/>
          </a:xfrm>
          <a:prstGeom prst="straightConnector1">
            <a:avLst/>
          </a:prstGeom>
          <a:ln w="38100" cmpd="sng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7870465" y="3912486"/>
            <a:ext cx="9035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3366FF"/>
                </a:solidFill>
                <a:cs typeface="DejaVu LGC Sans" charset="0"/>
              </a:rPr>
              <a:t>valanga</a:t>
            </a:r>
            <a:endParaRPr lang="en-US" dirty="0"/>
          </a:p>
        </p:txBody>
      </p:sp>
      <p:cxnSp>
        <p:nvCxnSpPr>
          <p:cNvPr id="43" name="Straight Arrow Connector 42"/>
          <p:cNvCxnSpPr/>
          <p:nvPr/>
        </p:nvCxnSpPr>
        <p:spPr>
          <a:xfrm flipH="1">
            <a:off x="6917767" y="2665828"/>
            <a:ext cx="881535" cy="456877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/>
          <p:cNvSpPr/>
          <p:nvPr/>
        </p:nvSpPr>
        <p:spPr>
          <a:xfrm>
            <a:off x="7750936" y="2379844"/>
            <a:ext cx="1434069" cy="92333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US" dirty="0" err="1">
                <a:cs typeface="DejaVu LGC Sans" charset="0"/>
              </a:rPr>
              <a:t>segnale</a:t>
            </a:r>
            <a:endParaRPr lang="en-US" dirty="0">
              <a:cs typeface="DejaVu LGC Sans" charset="0"/>
            </a:endParaRPr>
          </a:p>
          <a:p>
            <a:r>
              <a:rPr lang="en-US" dirty="0" err="1">
                <a:cs typeface="DejaVu LGC Sans" charset="0"/>
              </a:rPr>
              <a:t>raccolto</a:t>
            </a:r>
            <a:r>
              <a:rPr lang="en-US" dirty="0">
                <a:cs typeface="DejaVu LGC Sans" charset="0"/>
              </a:rPr>
              <a:t> </a:t>
            </a:r>
          </a:p>
          <a:p>
            <a:r>
              <a:rPr lang="en-US" dirty="0" err="1">
                <a:cs typeface="DejaVu LGC Sans" charset="0"/>
              </a:rPr>
              <a:t>sull’elettrodo</a:t>
            </a:r>
            <a:endParaRPr lang="en-US" dirty="0"/>
          </a:p>
        </p:txBody>
      </p:sp>
      <p:cxnSp>
        <p:nvCxnSpPr>
          <p:cNvPr id="46" name="Straight Arrow Connector 45"/>
          <p:cNvCxnSpPr/>
          <p:nvPr/>
        </p:nvCxnSpPr>
        <p:spPr>
          <a:xfrm flipH="1" flipV="1">
            <a:off x="6036243" y="6094533"/>
            <a:ext cx="929891" cy="94726"/>
          </a:xfrm>
          <a:prstGeom prst="straightConnector1">
            <a:avLst/>
          </a:prstGeom>
          <a:ln w="38100" cmpd="sng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6917767" y="5903275"/>
            <a:ext cx="2226233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dirty="0" err="1">
                <a:cs typeface="DejaVu LGC Sans" charset="0"/>
              </a:rPr>
              <a:t>segnale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raccolto</a:t>
            </a:r>
            <a:r>
              <a:rPr lang="en-US" dirty="0">
                <a:cs typeface="DejaVu LGC Sans" charset="0"/>
              </a:rPr>
              <a:t> </a:t>
            </a:r>
          </a:p>
          <a:p>
            <a:r>
              <a:rPr lang="en-US" dirty="0" err="1">
                <a:cs typeface="DejaVu LGC Sans" charset="0"/>
              </a:rPr>
              <a:t>sull’elettrodo</a:t>
            </a:r>
            <a:endParaRPr lang="en-US" dirty="0"/>
          </a:p>
        </p:txBody>
      </p:sp>
      <p:sp>
        <p:nvSpPr>
          <p:cNvPr id="26" name="Text Box 5"/>
          <p:cNvSpPr txBox="1">
            <a:spLocks noChangeArrowheads="1"/>
          </p:cNvSpPr>
          <p:nvPr/>
        </p:nvSpPr>
        <p:spPr bwMode="auto">
          <a:xfrm>
            <a:off x="3355094" y="0"/>
            <a:ext cx="2314794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3200" b="1" i="1" dirty="0">
                <a:solidFill>
                  <a:srgbClr val="FF0000"/>
                </a:solidFill>
                <a:latin typeface="+mn-lt"/>
              </a:rPr>
              <a:t>Il telescopio</a:t>
            </a:r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379C690-830A-DC08-A31A-F5D30A6C3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744252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4" b="5842"/>
          <a:stretch/>
        </p:blipFill>
        <p:spPr bwMode="auto">
          <a:xfrm>
            <a:off x="220697" y="2803609"/>
            <a:ext cx="3657600" cy="3686514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-49277" y="522816"/>
            <a:ext cx="4308608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it-IT" dirty="0"/>
              <a:t>- le </a:t>
            </a:r>
            <a:r>
              <a:rPr lang="it-IT" dirty="0">
                <a:solidFill>
                  <a:srgbClr val="3366FF"/>
                </a:solidFill>
              </a:rPr>
              <a:t>gap</a:t>
            </a:r>
            <a:r>
              <a:rPr lang="it-IT" dirty="0"/>
              <a:t> di gas (250-300 </a:t>
            </a:r>
            <a:r>
              <a:rPr lang="it-IT" dirty="0">
                <a:latin typeface="Symbol" charset="0"/>
              </a:rPr>
              <a:t>m</a:t>
            </a:r>
            <a:r>
              <a:rPr lang="it-IT" dirty="0"/>
              <a:t>m) sono ottenute interponendo del filo di nylon tra i vetri</a:t>
            </a:r>
          </a:p>
          <a:p>
            <a:endParaRPr lang="it-IT" dirty="0"/>
          </a:p>
          <a:p>
            <a:r>
              <a:rPr lang="it-IT" dirty="0"/>
              <a:t>- gli elettrodi che raccolgono il segnale</a:t>
            </a:r>
          </a:p>
          <a:p>
            <a:r>
              <a:rPr lang="it-IT" dirty="0"/>
              <a:t>sono strisce (</a:t>
            </a:r>
            <a:r>
              <a:rPr lang="it-IT" dirty="0">
                <a:solidFill>
                  <a:srgbClr val="3366FF"/>
                </a:solidFill>
              </a:rPr>
              <a:t>strip</a:t>
            </a:r>
            <a:r>
              <a:rPr lang="it-IT" dirty="0"/>
              <a:t>) di rame larghe 2.5 cm, disposte su un pannello di </a:t>
            </a:r>
            <a:r>
              <a:rPr lang="it-IT" dirty="0" err="1">
                <a:solidFill>
                  <a:srgbClr val="3366FF"/>
                </a:solidFill>
              </a:rPr>
              <a:t>vetronite</a:t>
            </a:r>
            <a:endParaRPr lang="it-IT" dirty="0">
              <a:solidFill>
                <a:srgbClr val="3366FF"/>
              </a:solidFill>
            </a:endParaRPr>
          </a:p>
          <a:p>
            <a:r>
              <a:rPr lang="it-IT" dirty="0"/>
              <a:t>e spaziate 0.7 cm tra di loro</a:t>
            </a:r>
          </a:p>
          <a:p>
            <a:endParaRPr lang="it-IT" dirty="0"/>
          </a:p>
        </p:txBody>
      </p:sp>
      <p:pic>
        <p:nvPicPr>
          <p:cNvPr id="71760" name="Picture 80" descr="DSCN059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724182"/>
            <a:ext cx="4787900" cy="511333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5" descr="eee 00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7508" y="896077"/>
            <a:ext cx="7112965" cy="5330723"/>
          </a:xfrm>
          <a:prstGeom prst="rect">
            <a:avLst/>
          </a:prstGeom>
          <a:noFill/>
          <a:ln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 descr="Schermata 2015-04-14 alle 11.30.09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7" t="2779" r="5353" b="4050"/>
          <a:stretch/>
        </p:blipFill>
        <p:spPr>
          <a:xfrm>
            <a:off x="2354246" y="1161717"/>
            <a:ext cx="4304383" cy="4460992"/>
          </a:xfrm>
          <a:prstGeom prst="rect">
            <a:avLst/>
          </a:prstGeom>
        </p:spPr>
      </p:pic>
      <p:sp>
        <p:nvSpPr>
          <p:cNvPr id="13" name="Text Box 5"/>
          <p:cNvSpPr txBox="1">
            <a:spLocks noChangeArrowheads="1"/>
          </p:cNvSpPr>
          <p:nvPr/>
        </p:nvSpPr>
        <p:spPr bwMode="auto">
          <a:xfrm>
            <a:off x="2423380" y="0"/>
            <a:ext cx="502487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3200" b="1" i="1" dirty="0">
                <a:solidFill>
                  <a:srgbClr val="FF0000"/>
                </a:solidFill>
                <a:latin typeface="+mn-lt"/>
              </a:rPr>
              <a:t>Vetri, gap, strip di rame, HV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E186D1BE-D23D-7653-2C81-4C093B67F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36339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8" name="Group 6"/>
          <p:cNvGrpSpPr>
            <a:grpSpLocks/>
          </p:cNvGrpSpPr>
          <p:nvPr/>
        </p:nvGrpSpPr>
        <p:grpSpPr bwMode="auto">
          <a:xfrm>
            <a:off x="468313" y="1792288"/>
            <a:ext cx="3613150" cy="1081087"/>
            <a:chOff x="703" y="1298"/>
            <a:chExt cx="3402" cy="998"/>
          </a:xfrm>
        </p:grpSpPr>
        <p:grpSp>
          <p:nvGrpSpPr>
            <p:cNvPr id="33799" name="Group 7"/>
            <p:cNvGrpSpPr>
              <a:grpSpLocks/>
            </p:cNvGrpSpPr>
            <p:nvPr/>
          </p:nvGrpSpPr>
          <p:grpSpPr bwMode="auto">
            <a:xfrm>
              <a:off x="703" y="1298"/>
              <a:ext cx="2631" cy="817"/>
              <a:chOff x="703" y="1298"/>
              <a:chExt cx="2631" cy="817"/>
            </a:xfrm>
          </p:grpSpPr>
          <p:sp>
            <p:nvSpPr>
              <p:cNvPr id="33800" name="Line 8"/>
              <p:cNvSpPr>
                <a:spLocks noChangeShapeType="1"/>
              </p:cNvSpPr>
              <p:nvPr/>
            </p:nvSpPr>
            <p:spPr bwMode="auto">
              <a:xfrm flipH="1">
                <a:off x="703" y="1298"/>
                <a:ext cx="771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01" name="Line 9"/>
              <p:cNvSpPr>
                <a:spLocks noChangeShapeType="1"/>
              </p:cNvSpPr>
              <p:nvPr/>
            </p:nvSpPr>
            <p:spPr bwMode="auto">
              <a:xfrm flipV="1">
                <a:off x="703" y="2115"/>
                <a:ext cx="263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3802" name="Group 10"/>
            <p:cNvGrpSpPr>
              <a:grpSpLocks/>
            </p:cNvGrpSpPr>
            <p:nvPr/>
          </p:nvGrpSpPr>
          <p:grpSpPr bwMode="auto">
            <a:xfrm rot="10800000">
              <a:off x="1474" y="1298"/>
              <a:ext cx="2631" cy="817"/>
              <a:chOff x="703" y="1298"/>
              <a:chExt cx="2631" cy="817"/>
            </a:xfrm>
          </p:grpSpPr>
          <p:sp>
            <p:nvSpPr>
              <p:cNvPr id="33803" name="Line 11"/>
              <p:cNvSpPr>
                <a:spLocks noChangeShapeType="1"/>
              </p:cNvSpPr>
              <p:nvPr/>
            </p:nvSpPr>
            <p:spPr bwMode="auto">
              <a:xfrm flipH="1">
                <a:off x="703" y="1298"/>
                <a:ext cx="771" cy="8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804" name="Line 12"/>
              <p:cNvSpPr>
                <a:spLocks noChangeShapeType="1"/>
              </p:cNvSpPr>
              <p:nvPr/>
            </p:nvSpPr>
            <p:spPr bwMode="auto">
              <a:xfrm flipV="1">
                <a:off x="703" y="2115"/>
                <a:ext cx="2631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3805" name="Line 13"/>
            <p:cNvSpPr>
              <a:spLocks noChangeShapeType="1"/>
            </p:cNvSpPr>
            <p:nvPr/>
          </p:nvSpPr>
          <p:spPr bwMode="auto">
            <a:xfrm>
              <a:off x="703" y="2115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6" name="Line 14"/>
            <p:cNvSpPr>
              <a:spLocks noChangeShapeType="1"/>
            </p:cNvSpPr>
            <p:nvPr/>
          </p:nvSpPr>
          <p:spPr bwMode="auto">
            <a:xfrm>
              <a:off x="3334" y="2115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7" name="Line 15"/>
            <p:cNvSpPr>
              <a:spLocks noChangeShapeType="1"/>
            </p:cNvSpPr>
            <p:nvPr/>
          </p:nvSpPr>
          <p:spPr bwMode="auto">
            <a:xfrm>
              <a:off x="4105" y="1298"/>
              <a:ext cx="0" cy="1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8" name="Line 16"/>
            <p:cNvSpPr>
              <a:spLocks noChangeShapeType="1"/>
            </p:cNvSpPr>
            <p:nvPr/>
          </p:nvSpPr>
          <p:spPr bwMode="auto">
            <a:xfrm flipH="1">
              <a:off x="3334" y="1479"/>
              <a:ext cx="771" cy="8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09" name="Line 17"/>
            <p:cNvSpPr>
              <a:spLocks noChangeShapeType="1"/>
            </p:cNvSpPr>
            <p:nvPr/>
          </p:nvSpPr>
          <p:spPr bwMode="auto">
            <a:xfrm flipV="1">
              <a:off x="703" y="2296"/>
              <a:ext cx="263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10" name="Line 18"/>
          <p:cNvSpPr>
            <a:spLocks noChangeShapeType="1"/>
          </p:cNvSpPr>
          <p:nvPr/>
        </p:nvSpPr>
        <p:spPr bwMode="auto">
          <a:xfrm>
            <a:off x="2251075" y="2627313"/>
            <a:ext cx="674688" cy="13779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1" name="Line 19"/>
          <p:cNvSpPr>
            <a:spLocks noChangeShapeType="1"/>
          </p:cNvSpPr>
          <p:nvPr/>
        </p:nvSpPr>
        <p:spPr bwMode="auto">
          <a:xfrm>
            <a:off x="1042988" y="0"/>
            <a:ext cx="1063625" cy="2333625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12" name="Line 20"/>
          <p:cNvSpPr>
            <a:spLocks noChangeShapeType="1"/>
          </p:cNvSpPr>
          <p:nvPr/>
        </p:nvSpPr>
        <p:spPr bwMode="auto">
          <a:xfrm>
            <a:off x="2106613" y="2333625"/>
            <a:ext cx="144462" cy="293688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3814" name="Group 22"/>
          <p:cNvGrpSpPr>
            <a:grpSpLocks/>
          </p:cNvGrpSpPr>
          <p:nvPr/>
        </p:nvGrpSpPr>
        <p:grpSpPr bwMode="auto">
          <a:xfrm>
            <a:off x="1835150" y="2382838"/>
            <a:ext cx="1765300" cy="398463"/>
            <a:chOff x="1156" y="1501"/>
            <a:chExt cx="1112" cy="251"/>
          </a:xfrm>
        </p:grpSpPr>
        <p:sp>
          <p:nvSpPr>
            <p:cNvPr id="33815" name="Line 23"/>
            <p:cNvSpPr>
              <a:spLocks noChangeShapeType="1"/>
            </p:cNvSpPr>
            <p:nvPr/>
          </p:nvSpPr>
          <p:spPr bwMode="auto">
            <a:xfrm flipH="1">
              <a:off x="1156" y="1501"/>
              <a:ext cx="201" cy="25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816" name="Line 24"/>
            <p:cNvSpPr>
              <a:spLocks noChangeShapeType="1"/>
            </p:cNvSpPr>
            <p:nvPr/>
          </p:nvSpPr>
          <p:spPr bwMode="auto">
            <a:xfrm>
              <a:off x="1357" y="1501"/>
              <a:ext cx="91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3819" name="Oval 27"/>
          <p:cNvSpPr>
            <a:spLocks noChangeArrowheads="1"/>
          </p:cNvSpPr>
          <p:nvPr/>
        </p:nvSpPr>
        <p:spPr bwMode="auto">
          <a:xfrm>
            <a:off x="2074863" y="2341563"/>
            <a:ext cx="144462" cy="1476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20" name="Text Box 28"/>
          <p:cNvSpPr txBox="1">
            <a:spLocks noChangeArrowheads="1"/>
          </p:cNvSpPr>
          <p:nvPr/>
        </p:nvSpPr>
        <p:spPr bwMode="auto">
          <a:xfrm>
            <a:off x="5075238" y="1125538"/>
            <a:ext cx="396081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285750" indent="-285750">
              <a:buFontTx/>
              <a:buChar char="-"/>
            </a:pPr>
            <a:r>
              <a:rPr lang="it-IT" dirty="0">
                <a:latin typeface="Arial"/>
                <a:cs typeface="Arial"/>
              </a:rPr>
              <a:t>24 </a:t>
            </a:r>
            <a:r>
              <a:rPr lang="it-IT" dirty="0">
                <a:solidFill>
                  <a:srgbClr val="3366FF"/>
                </a:solidFill>
                <a:latin typeface="Arial"/>
                <a:cs typeface="Arial"/>
              </a:rPr>
              <a:t>strip</a:t>
            </a:r>
            <a:r>
              <a:rPr lang="it-IT" dirty="0">
                <a:latin typeface="Arial"/>
                <a:cs typeface="Arial"/>
              </a:rPr>
              <a:t> di rame per raccogliere il segnale</a:t>
            </a:r>
          </a:p>
          <a:p>
            <a:pPr marL="285750" indent="-285750">
              <a:buFontTx/>
              <a:buChar char="-"/>
            </a:pPr>
            <a:r>
              <a:rPr lang="it-IT" dirty="0">
                <a:solidFill>
                  <a:srgbClr val="3366FF"/>
                </a:solidFill>
                <a:latin typeface="Arial"/>
                <a:cs typeface="Arial"/>
              </a:rPr>
              <a:t>trigger</a:t>
            </a:r>
            <a:r>
              <a:rPr lang="it-IT" dirty="0">
                <a:latin typeface="Arial"/>
                <a:cs typeface="Arial"/>
              </a:rPr>
              <a:t>: coincidenza dei due lati di una camera e delle tre camere</a:t>
            </a:r>
          </a:p>
        </p:txBody>
      </p:sp>
      <p:pic>
        <p:nvPicPr>
          <p:cNvPr id="33821" name="Picture 2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025" y="2908300"/>
            <a:ext cx="3910013" cy="277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22" name="Line 30"/>
          <p:cNvSpPr>
            <a:spLocks noChangeShapeType="1"/>
          </p:cNvSpPr>
          <p:nvPr/>
        </p:nvSpPr>
        <p:spPr bwMode="auto">
          <a:xfrm flipV="1">
            <a:off x="5538788" y="2803525"/>
            <a:ext cx="0" cy="23431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823" name="Line 31"/>
          <p:cNvSpPr>
            <a:spLocks noChangeShapeType="1"/>
          </p:cNvSpPr>
          <p:nvPr/>
        </p:nvSpPr>
        <p:spPr bwMode="auto">
          <a:xfrm flipV="1">
            <a:off x="5545138" y="5146675"/>
            <a:ext cx="3294062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33824" name="Text Box 32"/>
          <p:cNvSpPr txBox="1">
            <a:spLocks noChangeArrowheads="1"/>
          </p:cNvSpPr>
          <p:nvPr/>
        </p:nvSpPr>
        <p:spPr bwMode="auto">
          <a:xfrm>
            <a:off x="5292725" y="2803525"/>
            <a:ext cx="304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1600">
                <a:solidFill>
                  <a:srgbClr val="FF0000"/>
                </a:solidFill>
                <a:latin typeface="Comic Sans MS" charset="0"/>
              </a:rPr>
              <a:t>x</a:t>
            </a:r>
          </a:p>
        </p:txBody>
      </p:sp>
      <p:sp>
        <p:nvSpPr>
          <p:cNvPr id="33825" name="Text Box 33"/>
          <p:cNvSpPr txBox="1">
            <a:spLocks noChangeArrowheads="1"/>
          </p:cNvSpPr>
          <p:nvPr/>
        </p:nvSpPr>
        <p:spPr bwMode="auto">
          <a:xfrm>
            <a:off x="8478838" y="5180013"/>
            <a:ext cx="29051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1600">
                <a:solidFill>
                  <a:schemeClr val="accent2"/>
                </a:solidFill>
                <a:latin typeface="Comic Sans MS" charset="0"/>
              </a:rPr>
              <a:t>y</a:t>
            </a:r>
          </a:p>
        </p:txBody>
      </p:sp>
      <p:sp>
        <p:nvSpPr>
          <p:cNvPr id="33826" name="Text Box 34"/>
          <p:cNvSpPr txBox="1">
            <a:spLocks noChangeArrowheads="1"/>
          </p:cNvSpPr>
          <p:nvPr/>
        </p:nvSpPr>
        <p:spPr bwMode="auto">
          <a:xfrm>
            <a:off x="-31442" y="3920301"/>
            <a:ext cx="4968875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it-IT" dirty="0">
                <a:latin typeface="Arial"/>
                <a:cs typeface="Arial"/>
              </a:rPr>
              <a:t>- coordinata X determinata dalla strip colpita</a:t>
            </a:r>
          </a:p>
          <a:p>
            <a:r>
              <a:rPr lang="it-IT" dirty="0">
                <a:latin typeface="Arial"/>
                <a:cs typeface="Arial"/>
              </a:rPr>
              <a:t>- coordinata Y ottenuta dalla misura della   </a:t>
            </a:r>
          </a:p>
          <a:p>
            <a:r>
              <a:rPr lang="it-IT" dirty="0">
                <a:latin typeface="Arial"/>
                <a:cs typeface="Arial"/>
              </a:rPr>
              <a:t>  differenza temporale di arrivo del segnale sui   </a:t>
            </a:r>
          </a:p>
          <a:p>
            <a:r>
              <a:rPr lang="it-IT" dirty="0">
                <a:latin typeface="Arial"/>
                <a:cs typeface="Arial"/>
              </a:rPr>
              <a:t>  due lati della camera</a:t>
            </a:r>
            <a:endParaRPr lang="it-IT" dirty="0">
              <a:latin typeface="Comic Sans MS" charset="0"/>
            </a:endParaRPr>
          </a:p>
        </p:txBody>
      </p:sp>
      <p:sp>
        <p:nvSpPr>
          <p:cNvPr id="33827" name="AutoShape 35"/>
          <p:cNvSpPr>
            <a:spLocks noChangeArrowheads="1"/>
          </p:cNvSpPr>
          <p:nvPr/>
        </p:nvSpPr>
        <p:spPr bwMode="auto">
          <a:xfrm>
            <a:off x="2411413" y="2295525"/>
            <a:ext cx="544512" cy="269875"/>
          </a:xfrm>
          <a:prstGeom prst="rightArrow">
            <a:avLst>
              <a:gd name="adj1" fmla="val 50000"/>
              <a:gd name="adj2" fmla="val 5044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28" name="AutoShape 36"/>
          <p:cNvSpPr>
            <a:spLocks noChangeArrowheads="1"/>
          </p:cNvSpPr>
          <p:nvPr/>
        </p:nvSpPr>
        <p:spPr bwMode="auto">
          <a:xfrm rot="10800000">
            <a:off x="1187450" y="2276475"/>
            <a:ext cx="544513" cy="269875"/>
          </a:xfrm>
          <a:prstGeom prst="rightArrow">
            <a:avLst>
              <a:gd name="adj1" fmla="val 50000"/>
              <a:gd name="adj2" fmla="val 5044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32" name="Line 40"/>
          <p:cNvSpPr>
            <a:spLocks noChangeShapeType="1"/>
          </p:cNvSpPr>
          <p:nvPr/>
        </p:nvSpPr>
        <p:spPr bwMode="auto">
          <a:xfrm>
            <a:off x="34925" y="3068638"/>
            <a:ext cx="4032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33" name="Line 41"/>
          <p:cNvSpPr>
            <a:spLocks noChangeShapeType="1"/>
          </p:cNvSpPr>
          <p:nvPr/>
        </p:nvSpPr>
        <p:spPr bwMode="auto">
          <a:xfrm flipV="1">
            <a:off x="34925" y="1125538"/>
            <a:ext cx="1728788" cy="1943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3834" name="Text Box 42"/>
          <p:cNvSpPr txBox="1">
            <a:spLocks noChangeArrowheads="1"/>
          </p:cNvSpPr>
          <p:nvPr/>
        </p:nvSpPr>
        <p:spPr bwMode="auto">
          <a:xfrm>
            <a:off x="1116013" y="1196975"/>
            <a:ext cx="3048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1600">
                <a:solidFill>
                  <a:srgbClr val="FF0000"/>
                </a:solidFill>
                <a:latin typeface="Comic Sans MS" charset="0"/>
              </a:rPr>
              <a:t>x</a:t>
            </a:r>
          </a:p>
        </p:txBody>
      </p:sp>
      <p:sp>
        <p:nvSpPr>
          <p:cNvPr id="33835" name="Text Box 43"/>
          <p:cNvSpPr txBox="1">
            <a:spLocks noChangeArrowheads="1"/>
          </p:cNvSpPr>
          <p:nvPr/>
        </p:nvSpPr>
        <p:spPr bwMode="auto">
          <a:xfrm>
            <a:off x="3851275" y="3141663"/>
            <a:ext cx="2905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it-IT" sz="1600">
                <a:solidFill>
                  <a:schemeClr val="accent2"/>
                </a:solidFill>
                <a:latin typeface="Comic Sans MS" charset="0"/>
              </a:rPr>
              <a:t>y</a:t>
            </a:r>
          </a:p>
        </p:txBody>
      </p:sp>
      <p:sp>
        <p:nvSpPr>
          <p:cNvPr id="33836" name="Oval 44"/>
          <p:cNvSpPr>
            <a:spLocks noChangeArrowheads="1"/>
          </p:cNvSpPr>
          <p:nvPr/>
        </p:nvSpPr>
        <p:spPr bwMode="auto">
          <a:xfrm>
            <a:off x="7092950" y="4221163"/>
            <a:ext cx="144463" cy="1476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37" name="AutoShape 45"/>
          <p:cNvSpPr>
            <a:spLocks noChangeArrowheads="1"/>
          </p:cNvSpPr>
          <p:nvPr/>
        </p:nvSpPr>
        <p:spPr bwMode="auto">
          <a:xfrm>
            <a:off x="7340600" y="4167188"/>
            <a:ext cx="544513" cy="269875"/>
          </a:xfrm>
          <a:prstGeom prst="rightArrow">
            <a:avLst>
              <a:gd name="adj1" fmla="val 50000"/>
              <a:gd name="adj2" fmla="val 5044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38" name="AutoShape 46"/>
          <p:cNvSpPr>
            <a:spLocks noChangeArrowheads="1"/>
          </p:cNvSpPr>
          <p:nvPr/>
        </p:nvSpPr>
        <p:spPr bwMode="auto">
          <a:xfrm rot="10800000">
            <a:off x="6443663" y="4167188"/>
            <a:ext cx="544512" cy="269875"/>
          </a:xfrm>
          <a:prstGeom prst="rightArrow">
            <a:avLst>
              <a:gd name="adj1" fmla="val 50000"/>
              <a:gd name="adj2" fmla="val 5044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39" name="Rectangle 47"/>
          <p:cNvSpPr>
            <a:spLocks noChangeArrowheads="1"/>
          </p:cNvSpPr>
          <p:nvPr/>
        </p:nvSpPr>
        <p:spPr bwMode="auto">
          <a:xfrm>
            <a:off x="5245100" y="3933825"/>
            <a:ext cx="215900" cy="503238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3840" name="Rectangle 48"/>
          <p:cNvSpPr>
            <a:spLocks noChangeArrowheads="1"/>
          </p:cNvSpPr>
          <p:nvPr/>
        </p:nvSpPr>
        <p:spPr bwMode="auto">
          <a:xfrm>
            <a:off x="8511585" y="3919868"/>
            <a:ext cx="215900" cy="503238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4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830762"/>
            <a:ext cx="1463582" cy="1711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telescopio2.eps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78"/>
          <a:stretch/>
        </p:blipFill>
        <p:spPr>
          <a:xfrm>
            <a:off x="34925" y="5080109"/>
            <a:ext cx="3377101" cy="1496418"/>
          </a:xfrm>
          <a:prstGeom prst="rect">
            <a:avLst/>
          </a:prstGeom>
        </p:spPr>
      </p:pic>
      <p:sp>
        <p:nvSpPr>
          <p:cNvPr id="47" name="Text Box 5"/>
          <p:cNvSpPr txBox="1">
            <a:spLocks noChangeArrowheads="1"/>
          </p:cNvSpPr>
          <p:nvPr/>
        </p:nvSpPr>
        <p:spPr bwMode="auto">
          <a:xfrm>
            <a:off x="2970403" y="0"/>
            <a:ext cx="3930821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3200" b="1" i="1" dirty="0">
                <a:solidFill>
                  <a:srgbClr val="FF0000"/>
                </a:solidFill>
                <a:latin typeface="+mn-lt"/>
              </a:rPr>
              <a:t>Il segnale delle MRPC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24D8027-E069-15C1-79A0-3DE413B43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6277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1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"/>
                                        <p:tgtEl>
                                          <p:spTgt spid="33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2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1000"/>
                                        <p:tgtEl>
                                          <p:spTgt spid="33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1000"/>
                                        <p:tgtEl>
                                          <p:spTgt spid="33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1000"/>
                                        <p:tgtEl>
                                          <p:spTgt spid="338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1.7613E-6 L 0.07865 1.7613E-6 " pathEditMode="relative" ptsTypes="AA">
                                      <p:cBhvr>
                                        <p:cTn id="38" dur="20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27778E-6 -2.71676E-6 L 0.13384 -2.71676E-6 " pathEditMode="relative" ptsTypes="AA">
                                      <p:cBhvr>
                                        <p:cTn id="40" dur="20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22222E-6 -4.98262E-7 L -0.10226 -4.98262E-7 " pathEditMode="relative" ptsTypes="AA">
                                      <p:cBhvr>
                                        <p:cTn id="42" dur="20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E-6 -2.71676E-6 L -0.11806 -2.71676E-6 " pathEditMode="relative" ptsTypes="AA">
                                      <p:cBhvr>
                                        <p:cTn id="44" dur="2000" fill="hold"/>
                                        <p:tgtEl>
                                          <p:spTgt spid="338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57" presetID="1" presetClass="exit" presetSubtype="0" fill="hold" grpId="1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10" grpId="0" animBg="1"/>
      <p:bldP spid="33811" grpId="0" animBg="1"/>
      <p:bldP spid="33812" grpId="0" animBg="1"/>
      <p:bldP spid="33819" grpId="0" animBg="1"/>
      <p:bldP spid="33827" grpId="0" animBg="1"/>
      <p:bldP spid="33827" grpId="1" animBg="1"/>
      <p:bldP spid="33828" grpId="0" animBg="1"/>
      <p:bldP spid="33828" grpId="1" animBg="1"/>
      <p:bldP spid="33836" grpId="0" animBg="1"/>
      <p:bldP spid="33837" grpId="0" animBg="1"/>
      <p:bldP spid="33837" grpId="1" animBg="1"/>
      <p:bldP spid="33837" grpId="2" animBg="1"/>
      <p:bldP spid="33838" grpId="0" animBg="1"/>
      <p:bldP spid="33838" grpId="1" animBg="1"/>
      <p:bldP spid="33838" grpId="2" animBg="1"/>
      <p:bldP spid="33839" grpId="0" animBg="1"/>
      <p:bldP spid="33839" grpId="1" animBg="1"/>
      <p:bldP spid="33840" grpId="0" animBg="1"/>
      <p:bldP spid="33840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MG_0025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"/>
          <a:stretch/>
        </p:blipFill>
        <p:spPr>
          <a:xfrm>
            <a:off x="242805" y="514228"/>
            <a:ext cx="4611849" cy="60561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5536152" y="5709772"/>
            <a:ext cx="7496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cs typeface="DejaVu LGC Sans" charset="0"/>
              </a:rPr>
              <a:t>MRPC</a:t>
            </a:r>
            <a:endParaRPr lang="en-US" dirty="0"/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2400712" y="2949915"/>
            <a:ext cx="3181904" cy="2927524"/>
          </a:xfrm>
          <a:prstGeom prst="straightConnector1">
            <a:avLst/>
          </a:prstGeom>
          <a:ln w="38100" cmpd="sng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3144158" y="4111631"/>
            <a:ext cx="2438458" cy="1765808"/>
          </a:xfrm>
          <a:prstGeom prst="straightConnector1">
            <a:avLst/>
          </a:prstGeom>
          <a:ln w="38100" cmpd="sng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 flipV="1">
            <a:off x="3489186" y="5394767"/>
            <a:ext cx="2093430" cy="482672"/>
          </a:xfrm>
          <a:prstGeom prst="straightConnector1">
            <a:avLst/>
          </a:prstGeom>
          <a:ln w="38100" cmpd="sng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IMG_0026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28" r="14160" b="21039"/>
          <a:stretch/>
        </p:blipFill>
        <p:spPr>
          <a:xfrm>
            <a:off x="5288745" y="1431939"/>
            <a:ext cx="3349455" cy="31753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Rectangle 23"/>
          <p:cNvSpPr/>
          <p:nvPr/>
        </p:nvSpPr>
        <p:spPr>
          <a:xfrm>
            <a:off x="5288745" y="4667290"/>
            <a:ext cx="12292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cs typeface="DejaVu LGC Sans" charset="0"/>
              </a:rPr>
              <a:t>elettronica</a:t>
            </a:r>
            <a:r>
              <a:rPr lang="en-US" dirty="0">
                <a:cs typeface="DejaVu LGC Sans" charset="0"/>
              </a:rPr>
              <a:t> </a:t>
            </a:r>
          </a:p>
          <a:p>
            <a:r>
              <a:rPr lang="en-US" dirty="0">
                <a:cs typeface="DejaVu LGC Sans" charset="0"/>
              </a:rPr>
              <a:t>di read-out</a:t>
            </a:r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6915598" y="4773680"/>
            <a:ext cx="222840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>
                <a:cs typeface="DejaVu LGC Sans" charset="0"/>
              </a:rPr>
              <a:t>computer per </a:t>
            </a:r>
          </a:p>
          <a:p>
            <a:pPr algn="just"/>
            <a:r>
              <a:rPr lang="en-US" dirty="0" err="1">
                <a:cs typeface="DejaVu LGC Sans" charset="0"/>
              </a:rPr>
              <a:t>l’acquisizione</a:t>
            </a:r>
            <a:r>
              <a:rPr lang="en-US" dirty="0">
                <a:cs typeface="DejaVu LGC Sans" charset="0"/>
              </a:rPr>
              <a:t> e </a:t>
            </a:r>
          </a:p>
          <a:p>
            <a:pPr algn="just"/>
            <a:r>
              <a:rPr lang="en-US" dirty="0" err="1">
                <a:cs typeface="DejaVu LGC Sans" charset="0"/>
              </a:rPr>
              <a:t>il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salvataggio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dei</a:t>
            </a:r>
            <a:r>
              <a:rPr lang="en-US" dirty="0">
                <a:cs typeface="DejaVu LGC Sans" charset="0"/>
              </a:rPr>
              <a:t> </a:t>
            </a:r>
            <a:r>
              <a:rPr lang="en-US" dirty="0" err="1">
                <a:cs typeface="DejaVu LGC Sans" charset="0"/>
              </a:rPr>
              <a:t>dati</a:t>
            </a:r>
            <a:endParaRPr lang="en-US" dirty="0"/>
          </a:p>
        </p:txBody>
      </p:sp>
      <p:cxnSp>
        <p:nvCxnSpPr>
          <p:cNvPr id="26" name="Straight Arrow Connector 25"/>
          <p:cNvCxnSpPr/>
          <p:nvPr/>
        </p:nvCxnSpPr>
        <p:spPr>
          <a:xfrm flipH="1" flipV="1">
            <a:off x="621336" y="4385450"/>
            <a:ext cx="153087" cy="1476499"/>
          </a:xfrm>
          <a:prstGeom prst="straightConnector1">
            <a:avLst/>
          </a:prstGeom>
          <a:ln w="38100" cmpd="sng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7429079" y="889952"/>
            <a:ext cx="144778" cy="634925"/>
          </a:xfrm>
          <a:prstGeom prst="straightConnector1">
            <a:avLst/>
          </a:prstGeom>
          <a:ln w="38100" cmpd="sng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6827029" y="243621"/>
            <a:ext cx="18142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dirty="0" err="1">
                <a:cs typeface="DejaVu LGC Sans" charset="0"/>
              </a:rPr>
              <a:t>sistema</a:t>
            </a:r>
            <a:r>
              <a:rPr lang="en-US" dirty="0">
                <a:cs typeface="DejaVu LGC Sans" charset="0"/>
              </a:rPr>
              <a:t> di</a:t>
            </a:r>
          </a:p>
          <a:p>
            <a:pPr algn="just"/>
            <a:r>
              <a:rPr lang="en-US" dirty="0" err="1">
                <a:cs typeface="DejaVu LGC Sans" charset="0"/>
              </a:rPr>
              <a:t>flussaggio</a:t>
            </a:r>
            <a:r>
              <a:rPr lang="en-US" dirty="0">
                <a:cs typeface="DejaVu LGC Sans" charset="0"/>
              </a:rPr>
              <a:t> del gas</a:t>
            </a:r>
            <a:endParaRPr lang="en-US" dirty="0"/>
          </a:p>
        </p:txBody>
      </p:sp>
      <p:cxnSp>
        <p:nvCxnSpPr>
          <p:cNvPr id="34" name="Straight Arrow Connector 33"/>
          <p:cNvCxnSpPr/>
          <p:nvPr/>
        </p:nvCxnSpPr>
        <p:spPr>
          <a:xfrm flipV="1">
            <a:off x="5857126" y="3600476"/>
            <a:ext cx="849377" cy="1173205"/>
          </a:xfrm>
          <a:prstGeom prst="straightConnector1">
            <a:avLst/>
          </a:prstGeom>
          <a:ln w="38100" cmpd="sng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V="1">
            <a:off x="7573857" y="3671024"/>
            <a:ext cx="325258" cy="1316614"/>
          </a:xfrm>
          <a:prstGeom prst="straightConnector1">
            <a:avLst/>
          </a:prstGeom>
          <a:ln w="38100" cmpd="sng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519684" y="5881367"/>
            <a:ext cx="26244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err="1">
                <a:solidFill>
                  <a:schemeClr val="bg1"/>
                </a:solidFill>
                <a:cs typeface="DejaVu LGC Sans" charset="0"/>
              </a:rPr>
              <a:t>alimentatore</a:t>
            </a:r>
            <a:r>
              <a:rPr lang="en-US" dirty="0">
                <a:solidFill>
                  <a:schemeClr val="bg1"/>
                </a:solidFill>
                <a:cs typeface="DejaVu LGC Sans" charset="0"/>
              </a:rPr>
              <a:t> per </a:t>
            </a:r>
          </a:p>
          <a:p>
            <a:pPr algn="just"/>
            <a:r>
              <a:rPr lang="en-US" dirty="0">
                <a:solidFill>
                  <a:schemeClr val="bg1"/>
                </a:solidFill>
                <a:cs typeface="DejaVu LGC Sans" charset="0"/>
              </a:rPr>
              <a:t>le </a:t>
            </a:r>
            <a:r>
              <a:rPr lang="en-US" dirty="0" err="1">
                <a:solidFill>
                  <a:schemeClr val="bg1"/>
                </a:solidFill>
                <a:cs typeface="DejaVu LGC Sans" charset="0"/>
              </a:rPr>
              <a:t>basse</a:t>
            </a:r>
            <a:r>
              <a:rPr lang="en-US" dirty="0">
                <a:solidFill>
                  <a:schemeClr val="bg1"/>
                </a:solidFill>
                <a:cs typeface="DejaVu LGC Sans" charset="0"/>
              </a:rPr>
              <a:t> </a:t>
            </a:r>
            <a:r>
              <a:rPr lang="en-US" dirty="0" err="1">
                <a:solidFill>
                  <a:schemeClr val="bg1"/>
                </a:solidFill>
                <a:cs typeface="DejaVu LGC Sans" charset="0"/>
              </a:rPr>
              <a:t>tensioni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914885" y="1714878"/>
            <a:ext cx="13104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FFFFFF"/>
                </a:solidFill>
                <a:cs typeface="DejaVu LGC Sans" charset="0"/>
              </a:rPr>
              <a:t>elettronica</a:t>
            </a:r>
            <a:r>
              <a:rPr lang="en-US" dirty="0">
                <a:solidFill>
                  <a:srgbClr val="FFFFFF"/>
                </a:solidFill>
                <a:cs typeface="DejaVu LGC Sans" charset="0"/>
              </a:rPr>
              <a:t> </a:t>
            </a:r>
          </a:p>
          <a:p>
            <a:r>
              <a:rPr lang="en-US" dirty="0">
                <a:solidFill>
                  <a:srgbClr val="FFFFFF"/>
                </a:solidFill>
                <a:cs typeface="DejaVu LGC Sans" charset="0"/>
              </a:rPr>
              <a:t>di front-end</a:t>
            </a:r>
            <a:endParaRPr lang="en-US" dirty="0">
              <a:solidFill>
                <a:srgbClr val="FFFFFF"/>
              </a:solidFill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2617550" y="2290661"/>
            <a:ext cx="2090942" cy="969043"/>
          </a:xfrm>
          <a:prstGeom prst="straightConnector1">
            <a:avLst/>
          </a:prstGeom>
          <a:ln w="38100" cmpd="sng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2617550" y="2290661"/>
            <a:ext cx="2090942" cy="2094789"/>
          </a:xfrm>
          <a:prstGeom prst="straightConnector1">
            <a:avLst/>
          </a:prstGeom>
          <a:ln w="38100" cmpd="sng">
            <a:solidFill>
              <a:srgbClr val="3366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153400" y="6560124"/>
            <a:ext cx="762000" cy="365125"/>
          </a:xfrm>
        </p:spPr>
        <p:txBody>
          <a:bodyPr/>
          <a:lstStyle/>
          <a:p>
            <a:pPr eaLnBrk="1" latinLnBrk="0" hangingPunct="1"/>
            <a:fld id="{2AA957AF-53C0-420B-9C2D-77DB1416566C}" type="slidenum">
              <a:rPr kumimoji="0" lang="en-US" smtClean="0">
                <a:solidFill>
                  <a:schemeClr val="bg1"/>
                </a:solidFill>
              </a:rPr>
              <a:pPr eaLnBrk="1" latinLnBrk="0" hangingPunct="1"/>
              <a:t>29</a:t>
            </a:fld>
            <a:endParaRPr kumimoji="0" lang="en-US" dirty="0">
              <a:solidFill>
                <a:schemeClr val="bg1"/>
              </a:solidFill>
            </a:endParaRPr>
          </a:p>
        </p:txBody>
      </p:sp>
      <p:sp>
        <p:nvSpPr>
          <p:cNvPr id="56" name="Date Placeholder 1"/>
          <p:cNvSpPr>
            <a:spLocks noGrp="1"/>
          </p:cNvSpPr>
          <p:nvPr>
            <p:ph type="dt" sz="half" idx="10"/>
          </p:nvPr>
        </p:nvSpPr>
        <p:spPr>
          <a:xfrm>
            <a:off x="-46464" y="6565643"/>
            <a:ext cx="2133600" cy="365125"/>
          </a:xfrm>
        </p:spPr>
        <p:txBody>
          <a:bodyPr/>
          <a:lstStyle/>
          <a:p>
            <a:pPr eaLnBrk="1" latinLnBrk="0" hangingPunct="1"/>
            <a:r>
              <a:rPr lang="it-IT" dirty="0">
                <a:solidFill>
                  <a:schemeClr val="bg1"/>
                </a:solidFill>
              </a:rPr>
              <a:t>15/04/2015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899446" y="0"/>
            <a:ext cx="207274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3200" b="1" i="1" dirty="0">
                <a:solidFill>
                  <a:srgbClr val="FF0000"/>
                </a:solidFill>
                <a:latin typeface="+mn-lt"/>
              </a:rPr>
              <a:t>Telescopio</a:t>
            </a: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BC020AF7-3B82-E239-8C40-1007574A0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830418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7" name="Title 1"/>
          <p:cNvSpPr>
            <a:spLocks noGrp="1"/>
          </p:cNvSpPr>
          <p:nvPr>
            <p:ph type="title"/>
          </p:nvPr>
        </p:nvSpPr>
        <p:spPr>
          <a:xfrm>
            <a:off x="0" y="-249042"/>
            <a:ext cx="6362668" cy="917442"/>
          </a:xfrm>
        </p:spPr>
        <p:txBody>
          <a:bodyPr>
            <a:normAutofit/>
          </a:bodyPr>
          <a:lstStyle/>
          <a:p>
            <a:r>
              <a:rPr lang="en-US" sz="3200" b="1" i="1" dirty="0">
                <a:solidFill>
                  <a:srgbClr val="FF0000"/>
                </a:solidFill>
                <a:latin typeface="+mn-lt"/>
              </a:rPr>
              <a:t>La </a:t>
            </a:r>
            <a:r>
              <a:rPr lang="en-US" sz="3200" b="1" i="1" dirty="0" err="1">
                <a:solidFill>
                  <a:srgbClr val="FF0000"/>
                </a:solidFill>
                <a:latin typeface="+mn-lt"/>
              </a:rPr>
              <a:t>costruzione</a:t>
            </a:r>
            <a:r>
              <a:rPr lang="en-US" sz="3200" b="1" i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+mn-lt"/>
              </a:rPr>
              <a:t>dei</a:t>
            </a:r>
            <a:r>
              <a:rPr lang="en-US" sz="3200" b="1" i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3200" b="1" i="1" dirty="0" err="1">
                <a:solidFill>
                  <a:srgbClr val="FF0000"/>
                </a:solidFill>
                <a:latin typeface="+mn-lt"/>
              </a:rPr>
              <a:t>rivelatori</a:t>
            </a:r>
            <a:endParaRPr lang="en-US" sz="3200" b="1" i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442153"/>
            <a:ext cx="8993187" cy="3895725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1800" dirty="0">
                <a:ea typeface="+mn-ea"/>
                <a:cs typeface="Comic Sans MS"/>
              </a:rPr>
              <a:t>La </a:t>
            </a:r>
            <a:r>
              <a:rPr lang="en-US" sz="1800" dirty="0" err="1">
                <a:ea typeface="+mn-ea"/>
                <a:cs typeface="Comic Sans MS"/>
              </a:rPr>
              <a:t>costruzione</a:t>
            </a:r>
            <a:r>
              <a:rPr lang="en-US" sz="1800" dirty="0">
                <a:ea typeface="+mn-ea"/>
                <a:cs typeface="Comic Sans MS"/>
              </a:rPr>
              <a:t> </a:t>
            </a:r>
            <a:r>
              <a:rPr lang="en-US" sz="1800" dirty="0" err="1">
                <a:ea typeface="+mn-ea"/>
                <a:cs typeface="Comic Sans MS"/>
              </a:rPr>
              <a:t>dei</a:t>
            </a:r>
            <a:r>
              <a:rPr lang="en-US" sz="1800" dirty="0">
                <a:ea typeface="+mn-ea"/>
                <a:cs typeface="Comic Sans MS"/>
              </a:rPr>
              <a:t> </a:t>
            </a:r>
            <a:r>
              <a:rPr lang="en-US" sz="1800" dirty="0" err="1">
                <a:ea typeface="+mn-ea"/>
                <a:cs typeface="Comic Sans MS"/>
              </a:rPr>
              <a:t>rivelatori</a:t>
            </a:r>
            <a:r>
              <a:rPr lang="en-US" sz="1800" dirty="0">
                <a:ea typeface="+mn-ea"/>
                <a:cs typeface="Comic Sans MS"/>
              </a:rPr>
              <a:t> </a:t>
            </a:r>
            <a:r>
              <a:rPr lang="en-US" sz="1800" dirty="0" err="1">
                <a:ea typeface="+mn-ea"/>
                <a:cs typeface="Comic Sans MS"/>
              </a:rPr>
              <a:t>rappresenta</a:t>
            </a:r>
            <a:r>
              <a:rPr lang="en-US" sz="1800" dirty="0">
                <a:ea typeface="+mn-ea"/>
                <a:cs typeface="Comic Sans MS"/>
              </a:rPr>
              <a:t> </a:t>
            </a:r>
            <a:r>
              <a:rPr lang="en-US" sz="1800" dirty="0" err="1">
                <a:ea typeface="+mn-ea"/>
                <a:cs typeface="Comic Sans MS"/>
              </a:rPr>
              <a:t>una</a:t>
            </a:r>
            <a:r>
              <a:rPr lang="en-US" sz="1800" dirty="0">
                <a:ea typeface="+mn-ea"/>
                <a:cs typeface="Comic Sans MS"/>
              </a:rPr>
              <a:t> </a:t>
            </a:r>
            <a:r>
              <a:rPr lang="en-US" sz="1800" dirty="0" err="1">
                <a:ea typeface="+mn-ea"/>
                <a:cs typeface="Comic Sans MS"/>
              </a:rPr>
              <a:t>fase</a:t>
            </a:r>
            <a:r>
              <a:rPr lang="en-US" sz="1800" dirty="0">
                <a:ea typeface="+mn-ea"/>
                <a:cs typeface="Comic Sans MS"/>
              </a:rPr>
              <a:t> </a:t>
            </a:r>
            <a:r>
              <a:rPr lang="en-US" sz="1800" dirty="0" err="1">
                <a:ea typeface="+mn-ea"/>
                <a:cs typeface="Comic Sans MS"/>
              </a:rPr>
              <a:t>fondamentale</a:t>
            </a:r>
            <a:r>
              <a:rPr lang="en-US" sz="1800" dirty="0">
                <a:ea typeface="+mn-ea"/>
                <a:cs typeface="Comic Sans MS"/>
              </a:rPr>
              <a:t> del </a:t>
            </a:r>
            <a:r>
              <a:rPr lang="en-US" sz="1800" dirty="0" err="1">
                <a:ea typeface="+mn-ea"/>
                <a:cs typeface="Comic Sans MS"/>
              </a:rPr>
              <a:t>coinvolgimento</a:t>
            </a:r>
            <a:r>
              <a:rPr lang="en-US" sz="1800" dirty="0">
                <a:ea typeface="+mn-ea"/>
                <a:cs typeface="Comic Sans MS"/>
              </a:rPr>
              <a:t> </a:t>
            </a:r>
            <a:r>
              <a:rPr lang="en-US" sz="1800" dirty="0" err="1">
                <a:ea typeface="+mn-ea"/>
                <a:cs typeface="Comic Sans MS"/>
              </a:rPr>
              <a:t>delle</a:t>
            </a:r>
            <a:r>
              <a:rPr lang="en-US" sz="1800" dirty="0">
                <a:ea typeface="+mn-ea"/>
                <a:cs typeface="Comic Sans MS"/>
              </a:rPr>
              <a:t> </a:t>
            </a:r>
            <a:r>
              <a:rPr lang="en-US" sz="1800" dirty="0" err="1">
                <a:ea typeface="+mn-ea"/>
                <a:cs typeface="Comic Sans MS"/>
              </a:rPr>
              <a:t>scuole</a:t>
            </a:r>
            <a:r>
              <a:rPr lang="en-US" sz="1800" dirty="0">
                <a:ea typeface="+mn-ea"/>
                <a:cs typeface="Comic Sans MS"/>
              </a:rPr>
              <a:t> </a:t>
            </a:r>
            <a:r>
              <a:rPr lang="en-US" sz="1800" dirty="0" err="1">
                <a:ea typeface="+mn-ea"/>
                <a:cs typeface="Comic Sans MS"/>
              </a:rPr>
              <a:t>nel</a:t>
            </a:r>
            <a:r>
              <a:rPr lang="en-US" sz="1800" dirty="0">
                <a:ea typeface="+mn-ea"/>
                <a:cs typeface="Comic Sans MS"/>
              </a:rPr>
              <a:t> </a:t>
            </a:r>
            <a:r>
              <a:rPr lang="en-US" sz="1800" dirty="0" err="1">
                <a:ea typeface="+mn-ea"/>
                <a:cs typeface="Comic Sans MS"/>
              </a:rPr>
              <a:t>Progetto</a:t>
            </a:r>
            <a:r>
              <a:rPr lang="en-US" sz="1800" dirty="0">
                <a:ea typeface="+mn-ea"/>
                <a:cs typeface="Comic Sans MS"/>
              </a:rPr>
              <a:t> EEE. 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1800" dirty="0" err="1">
                <a:ea typeface="+mn-ea"/>
                <a:cs typeface="Comic Sans MS"/>
              </a:rPr>
              <a:t>Studenti</a:t>
            </a:r>
            <a:r>
              <a:rPr lang="en-US" sz="1800" dirty="0">
                <a:ea typeface="+mn-ea"/>
                <a:cs typeface="Comic Sans MS"/>
              </a:rPr>
              <a:t> e </a:t>
            </a:r>
            <a:r>
              <a:rPr lang="en-US" sz="1800" dirty="0" err="1">
                <a:ea typeface="+mn-ea"/>
                <a:cs typeface="Comic Sans MS"/>
              </a:rPr>
              <a:t>Professori</a:t>
            </a:r>
            <a:r>
              <a:rPr lang="en-US" sz="1800" dirty="0">
                <a:ea typeface="+mn-ea"/>
                <a:cs typeface="Comic Sans MS"/>
              </a:rPr>
              <a:t> </a:t>
            </a:r>
            <a:r>
              <a:rPr lang="en-US" sz="1800" dirty="0" err="1">
                <a:ea typeface="+mn-ea"/>
                <a:cs typeface="Comic Sans MS"/>
              </a:rPr>
              <a:t>costruiscono</a:t>
            </a:r>
            <a:r>
              <a:rPr lang="en-US" sz="1800" dirty="0">
                <a:ea typeface="+mn-ea"/>
                <a:cs typeface="Comic Sans MS"/>
              </a:rPr>
              <a:t> (con </a:t>
            </a:r>
            <a:r>
              <a:rPr lang="en-US" sz="1800" dirty="0" err="1">
                <a:ea typeface="+mn-ea"/>
                <a:cs typeface="Comic Sans MS"/>
              </a:rPr>
              <a:t>aiuto</a:t>
            </a:r>
            <a:r>
              <a:rPr lang="en-US" sz="1800" dirty="0">
                <a:ea typeface="+mn-ea"/>
                <a:cs typeface="Comic Sans MS"/>
              </a:rPr>
              <a:t> e </a:t>
            </a:r>
            <a:r>
              <a:rPr lang="en-US" sz="1800" dirty="0" err="1">
                <a:ea typeface="+mn-ea"/>
                <a:cs typeface="Comic Sans MS"/>
              </a:rPr>
              <a:t>supervisione</a:t>
            </a:r>
            <a:r>
              <a:rPr lang="en-US" sz="1800" dirty="0">
                <a:ea typeface="+mn-ea"/>
                <a:cs typeface="Comic Sans MS"/>
              </a:rPr>
              <a:t>) </a:t>
            </a:r>
            <a:r>
              <a:rPr lang="en-US" sz="1800" dirty="0" err="1">
                <a:ea typeface="+mn-ea"/>
                <a:cs typeface="Comic Sans MS"/>
              </a:rPr>
              <a:t>i</a:t>
            </a:r>
            <a:r>
              <a:rPr lang="en-US" sz="1800" dirty="0">
                <a:ea typeface="+mn-ea"/>
                <a:cs typeface="Comic Sans MS"/>
              </a:rPr>
              <a:t> </a:t>
            </a:r>
            <a:r>
              <a:rPr lang="en-US" sz="1800" dirty="0" err="1">
                <a:ea typeface="+mn-ea"/>
                <a:cs typeface="Comic Sans MS"/>
              </a:rPr>
              <a:t>rivelatori</a:t>
            </a:r>
            <a:r>
              <a:rPr lang="en-US" sz="1800" dirty="0">
                <a:ea typeface="+mn-ea"/>
                <a:cs typeface="Comic Sans MS"/>
              </a:rPr>
              <a:t> per la </a:t>
            </a:r>
            <a:r>
              <a:rPr lang="en-US" sz="1800" dirty="0" err="1">
                <a:ea typeface="+mn-ea"/>
                <a:cs typeface="Comic Sans MS"/>
              </a:rPr>
              <a:t>propria</a:t>
            </a:r>
            <a:r>
              <a:rPr lang="en-US" sz="1800" dirty="0">
                <a:ea typeface="+mn-ea"/>
                <a:cs typeface="Comic Sans MS"/>
              </a:rPr>
              <a:t> </a:t>
            </a:r>
            <a:r>
              <a:rPr lang="en-US" sz="1800" dirty="0" err="1">
                <a:ea typeface="+mn-ea"/>
                <a:cs typeface="Comic Sans MS"/>
              </a:rPr>
              <a:t>scuola</a:t>
            </a:r>
            <a:r>
              <a:rPr lang="en-US" sz="1800" dirty="0">
                <a:ea typeface="+mn-ea"/>
                <a:cs typeface="Comic Sans MS"/>
              </a:rPr>
              <a:t>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1800" dirty="0">
                <a:ea typeface="+mn-ea"/>
                <a:cs typeface="Comic Sans MS"/>
              </a:rPr>
              <a:t>La </a:t>
            </a:r>
            <a:r>
              <a:rPr lang="en-US" sz="1800" dirty="0" err="1">
                <a:ea typeface="+mn-ea"/>
                <a:cs typeface="Comic Sans MS"/>
              </a:rPr>
              <a:t>costruzione</a:t>
            </a:r>
            <a:r>
              <a:rPr lang="en-US" sz="1800" dirty="0">
                <a:ea typeface="+mn-ea"/>
                <a:cs typeface="Comic Sans MS"/>
              </a:rPr>
              <a:t> </a:t>
            </a:r>
            <a:r>
              <a:rPr lang="en-US" sz="1800" dirty="0" err="1">
                <a:ea typeface="+mn-ea"/>
                <a:cs typeface="Comic Sans MS"/>
              </a:rPr>
              <a:t>dei</a:t>
            </a:r>
            <a:r>
              <a:rPr lang="en-US" sz="1800" dirty="0">
                <a:ea typeface="+mn-ea"/>
                <a:cs typeface="Comic Sans MS"/>
              </a:rPr>
              <a:t> 3 </a:t>
            </a:r>
            <a:r>
              <a:rPr lang="en-US" sz="1800" dirty="0" err="1">
                <a:ea typeface="+mn-ea"/>
                <a:cs typeface="Comic Sans MS"/>
              </a:rPr>
              <a:t>rivelatori</a:t>
            </a:r>
            <a:r>
              <a:rPr lang="en-US" sz="1800" dirty="0">
                <a:ea typeface="+mn-ea"/>
                <a:cs typeface="Comic Sans MS"/>
              </a:rPr>
              <a:t> per </a:t>
            </a:r>
            <a:r>
              <a:rPr lang="en-US" sz="1800" dirty="0" err="1">
                <a:ea typeface="+mn-ea"/>
                <a:cs typeface="Comic Sans MS"/>
              </a:rPr>
              <a:t>telescopio</a:t>
            </a:r>
            <a:r>
              <a:rPr lang="en-US" sz="1800" dirty="0">
                <a:ea typeface="+mn-ea"/>
                <a:cs typeface="Comic Sans MS"/>
              </a:rPr>
              <a:t> </a:t>
            </a:r>
            <a:r>
              <a:rPr lang="en-US" sz="1800" dirty="0" err="1">
                <a:ea typeface="+mn-ea"/>
                <a:cs typeface="Comic Sans MS"/>
              </a:rPr>
              <a:t>avviene</a:t>
            </a:r>
            <a:r>
              <a:rPr lang="en-US" sz="1800" dirty="0">
                <a:ea typeface="+mn-ea"/>
                <a:cs typeface="Comic Sans MS"/>
              </a:rPr>
              <a:t> </a:t>
            </a:r>
            <a:r>
              <a:rPr lang="en-US" sz="1800" dirty="0" err="1">
                <a:ea typeface="+mn-ea"/>
                <a:cs typeface="Comic Sans MS"/>
              </a:rPr>
              <a:t>presso</a:t>
            </a:r>
            <a:r>
              <a:rPr lang="en-US" sz="1800" dirty="0">
                <a:ea typeface="+mn-ea"/>
                <a:cs typeface="Comic Sans MS"/>
              </a:rPr>
              <a:t> </a:t>
            </a:r>
            <a:r>
              <a:rPr lang="en-US" sz="1800" dirty="0" err="1">
                <a:ea typeface="+mn-ea"/>
                <a:cs typeface="Comic Sans MS"/>
              </a:rPr>
              <a:t>il</a:t>
            </a:r>
            <a:r>
              <a:rPr lang="en-US" sz="1800" dirty="0">
                <a:ea typeface="+mn-ea"/>
                <a:cs typeface="Comic Sans MS"/>
              </a:rPr>
              <a:t> CERN di </a:t>
            </a:r>
            <a:r>
              <a:rPr lang="en-US" sz="1800" dirty="0" err="1">
                <a:ea typeface="+mn-ea"/>
                <a:cs typeface="Comic Sans MS"/>
              </a:rPr>
              <a:t>Ginevra</a:t>
            </a:r>
            <a:r>
              <a:rPr lang="en-US" sz="1800" dirty="0">
                <a:ea typeface="+mn-ea"/>
                <a:cs typeface="Comic Sans MS"/>
              </a:rPr>
              <a:t> in </a:t>
            </a:r>
            <a:r>
              <a:rPr lang="en-US" sz="1800" dirty="0" err="1">
                <a:ea typeface="+mn-ea"/>
                <a:cs typeface="Comic Sans MS"/>
              </a:rPr>
              <a:t>una</a:t>
            </a:r>
            <a:r>
              <a:rPr lang="en-US" sz="1800" dirty="0">
                <a:ea typeface="+mn-ea"/>
                <a:cs typeface="Comic Sans MS"/>
              </a:rPr>
              <a:t> </a:t>
            </a:r>
            <a:r>
              <a:rPr lang="en-US" sz="1800" dirty="0" err="1">
                <a:ea typeface="+mn-ea"/>
                <a:cs typeface="Comic Sans MS"/>
              </a:rPr>
              <a:t>settimana</a:t>
            </a:r>
            <a:r>
              <a:rPr lang="en-US" sz="1800" dirty="0">
                <a:ea typeface="+mn-ea"/>
                <a:cs typeface="Comic Sans MS"/>
              </a:rPr>
              <a:t>.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sz="1800" dirty="0" err="1">
                <a:solidFill>
                  <a:srgbClr val="FF0000"/>
                </a:solidFill>
                <a:ea typeface="+mn-ea"/>
                <a:cs typeface="Comic Sans MS"/>
              </a:rPr>
              <a:t>Fino</a:t>
            </a:r>
            <a:r>
              <a:rPr lang="en-US" sz="1800" dirty="0">
                <a:solidFill>
                  <a:srgbClr val="FF0000"/>
                </a:solidFill>
                <a:ea typeface="+mn-ea"/>
                <a:cs typeface="Comic Sans MS"/>
              </a:rPr>
              <a:t> ad </a:t>
            </a:r>
            <a:r>
              <a:rPr lang="en-US" sz="1800" dirty="0" err="1">
                <a:solidFill>
                  <a:srgbClr val="FF0000"/>
                </a:solidFill>
                <a:ea typeface="+mn-ea"/>
                <a:cs typeface="Comic Sans MS"/>
              </a:rPr>
              <a:t>oggi</a:t>
            </a:r>
            <a:r>
              <a:rPr lang="en-US" sz="1800" dirty="0">
                <a:solidFill>
                  <a:srgbClr val="FF0000"/>
                </a:solidFill>
                <a:ea typeface="+mn-ea"/>
                <a:cs typeface="Comic Sans MS"/>
              </a:rPr>
              <a:t> </a:t>
            </a:r>
            <a:r>
              <a:rPr lang="en-US" sz="1800" dirty="0" err="1">
                <a:solidFill>
                  <a:srgbClr val="FF0000"/>
                </a:solidFill>
                <a:ea typeface="+mn-ea"/>
                <a:cs typeface="Comic Sans MS"/>
              </a:rPr>
              <a:t>tutti</a:t>
            </a:r>
            <a:r>
              <a:rPr lang="en-US" sz="1800" dirty="0">
                <a:solidFill>
                  <a:srgbClr val="FF0000"/>
                </a:solidFill>
                <a:ea typeface="+mn-ea"/>
                <a:cs typeface="Comic Sans MS"/>
              </a:rPr>
              <a:t> </a:t>
            </a:r>
            <a:r>
              <a:rPr lang="en-US" sz="1800" dirty="0" err="1">
                <a:solidFill>
                  <a:srgbClr val="FF0000"/>
                </a:solidFill>
                <a:ea typeface="+mn-ea"/>
                <a:cs typeface="Comic Sans MS"/>
              </a:rPr>
              <a:t>i</a:t>
            </a:r>
            <a:r>
              <a:rPr lang="en-US" sz="1800" dirty="0">
                <a:solidFill>
                  <a:srgbClr val="FF0000"/>
                </a:solidFill>
                <a:ea typeface="+mn-ea"/>
                <a:cs typeface="Comic Sans MS"/>
              </a:rPr>
              <a:t> </a:t>
            </a:r>
            <a:r>
              <a:rPr lang="en-US" sz="1800" dirty="0" err="1">
                <a:solidFill>
                  <a:srgbClr val="FF0000"/>
                </a:solidFill>
                <a:ea typeface="+mn-ea"/>
                <a:cs typeface="Comic Sans MS"/>
              </a:rPr>
              <a:t>rivelatori</a:t>
            </a:r>
            <a:r>
              <a:rPr lang="en-US" sz="1800" dirty="0">
                <a:solidFill>
                  <a:srgbClr val="FF0000"/>
                </a:solidFill>
                <a:ea typeface="+mn-ea"/>
                <a:cs typeface="Comic Sans MS"/>
              </a:rPr>
              <a:t> </a:t>
            </a:r>
            <a:r>
              <a:rPr lang="en-US" sz="1800" dirty="0" err="1">
                <a:solidFill>
                  <a:srgbClr val="FF0000"/>
                </a:solidFill>
                <a:ea typeface="+mn-ea"/>
                <a:cs typeface="Comic Sans MS"/>
              </a:rPr>
              <a:t>costruiti</a:t>
            </a:r>
            <a:r>
              <a:rPr lang="en-US" sz="1800" dirty="0">
                <a:solidFill>
                  <a:srgbClr val="FF0000"/>
                </a:solidFill>
                <a:ea typeface="+mn-ea"/>
                <a:cs typeface="Comic Sans MS"/>
              </a:rPr>
              <a:t> </a:t>
            </a:r>
            <a:r>
              <a:rPr lang="en-US" sz="1800" dirty="0" err="1">
                <a:solidFill>
                  <a:srgbClr val="FF0000"/>
                </a:solidFill>
                <a:ea typeface="+mn-ea"/>
                <a:cs typeface="Comic Sans MS"/>
              </a:rPr>
              <a:t>funzionano</a:t>
            </a:r>
            <a:r>
              <a:rPr lang="en-US" sz="1800" dirty="0">
                <a:solidFill>
                  <a:srgbClr val="FF0000"/>
                </a:solidFill>
                <a:ea typeface="+mn-ea"/>
                <a:cs typeface="Comic Sans MS"/>
              </a:rPr>
              <a:t>!</a:t>
            </a:r>
          </a:p>
          <a:p>
            <a:pPr fontAlgn="auto">
              <a:spcAft>
                <a:spcPts val="0"/>
              </a:spcAft>
              <a:buFont typeface="Arial"/>
              <a:buChar char="•"/>
              <a:defRPr/>
            </a:pPr>
            <a:endParaRPr lang="en-US" sz="1800" dirty="0">
              <a:solidFill>
                <a:srgbClr val="FF0000"/>
              </a:solidFill>
              <a:ea typeface="+mn-ea"/>
              <a:cs typeface="Comic Sans MS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2599735" y="2588037"/>
            <a:ext cx="5747375" cy="3965711"/>
            <a:chOff x="266700" y="683962"/>
            <a:chExt cx="8877300" cy="6174038"/>
          </a:xfrm>
        </p:grpSpPr>
        <p:pic>
          <p:nvPicPr>
            <p:cNvPr id="2" name="Picture 1" descr="Screen Shot 2016-02-11 at 12.07.06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90"/>
            <a:stretch/>
          </p:blipFill>
          <p:spPr>
            <a:xfrm>
              <a:off x="266700" y="683962"/>
              <a:ext cx="8877300" cy="6174038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8491858" y="6425289"/>
              <a:ext cx="385993" cy="43271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C1ADF1-65A4-8656-E88F-C8A35EEFD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689418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teramo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1225" y="1481667"/>
            <a:ext cx="2641600" cy="1981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86966" y="474690"/>
            <a:ext cx="938036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charset="2"/>
              <a:buChar char="²"/>
            </a:pPr>
            <a:r>
              <a:rPr lang="it-IT" dirty="0"/>
              <a:t>camere costruite al CERN </a:t>
            </a:r>
            <a:r>
              <a:rPr lang="it-IT" b="1" u="sng" dirty="0"/>
              <a:t>dagli studenti</a:t>
            </a:r>
            <a:endParaRPr lang="it-IT" dirty="0"/>
          </a:p>
        </p:txBody>
      </p:sp>
      <p:pic>
        <p:nvPicPr>
          <p:cNvPr id="14" name="Picture 13" descr="teramo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378918" y="1300807"/>
            <a:ext cx="4302951" cy="322721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 descr="teramo3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27" y="3599924"/>
            <a:ext cx="3909239" cy="29319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teramo5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966" y="1074854"/>
            <a:ext cx="3947590" cy="29606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 descr="teramo4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68" r="23792"/>
          <a:stretch/>
        </p:blipFill>
        <p:spPr>
          <a:xfrm>
            <a:off x="4587522" y="3880556"/>
            <a:ext cx="3159478" cy="27061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Rectangle 1"/>
          <p:cNvSpPr/>
          <p:nvPr/>
        </p:nvSpPr>
        <p:spPr>
          <a:xfrm>
            <a:off x="2246488" y="5970408"/>
            <a:ext cx="2105371" cy="52528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2218266" y="5893472"/>
            <a:ext cx="2326923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posizionamento dei piani </a:t>
            </a:r>
          </a:p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di vetro nella camera pulita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16221" y="6025438"/>
            <a:ext cx="2105371" cy="52528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5587999" y="5948502"/>
            <a:ext cx="2326923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MRPC pronta per essere testata in laboratorio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15196" y="1103076"/>
            <a:ext cx="2621137" cy="52528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6674557" y="815276"/>
            <a:ext cx="2420050" cy="52528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3934" y="1018410"/>
            <a:ext cx="3668889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chiusura della camera nella box che </a:t>
            </a:r>
          </a:p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verrà riempita con la miscela di gas</a:t>
            </a:r>
          </a:p>
        </p:txBody>
      </p:sp>
      <p:grpSp>
        <p:nvGrpSpPr>
          <p:cNvPr id="3" name="Group 2"/>
          <p:cNvGrpSpPr/>
          <p:nvPr/>
        </p:nvGrpSpPr>
        <p:grpSpPr>
          <a:xfrm rot="20688067">
            <a:off x="4231607" y="2693986"/>
            <a:ext cx="2326923" cy="367956"/>
            <a:chOff x="3941225" y="1970710"/>
            <a:chExt cx="2326923" cy="367956"/>
          </a:xfrm>
        </p:grpSpPr>
        <p:sp>
          <p:nvSpPr>
            <p:cNvPr id="32" name="Rectangle 31"/>
            <p:cNvSpPr/>
            <p:nvPr/>
          </p:nvSpPr>
          <p:spPr>
            <a:xfrm>
              <a:off x="3986386" y="2088618"/>
              <a:ext cx="1478840" cy="250048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941225" y="1970710"/>
              <a:ext cx="2326923" cy="3436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it-IT" sz="1400" dirty="0">
                  <a:solidFill>
                    <a:schemeClr val="bg1"/>
                  </a:solidFill>
                </a:rPr>
                <a:t>primo </a:t>
              </a:r>
              <a:r>
                <a:rPr lang="it-IT" sz="1400" dirty="0" err="1">
                  <a:solidFill>
                    <a:schemeClr val="bg1"/>
                  </a:solidFill>
                </a:rPr>
                <a:t>dream</a:t>
              </a:r>
              <a:r>
                <a:rPr lang="it-IT" sz="1400" dirty="0">
                  <a:solidFill>
                    <a:schemeClr val="bg1"/>
                  </a:solidFill>
                </a:rPr>
                <a:t> team</a:t>
              </a:r>
            </a:p>
          </p:txBody>
        </p:sp>
      </p:grpSp>
      <p:sp>
        <p:nvSpPr>
          <p:cNvPr id="30" name="Text Box 5"/>
          <p:cNvSpPr txBox="1">
            <a:spLocks noChangeArrowheads="1"/>
          </p:cNvSpPr>
          <p:nvPr/>
        </p:nvSpPr>
        <p:spPr bwMode="auto">
          <a:xfrm>
            <a:off x="2783354" y="0"/>
            <a:ext cx="4304922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3200" b="1" i="1" dirty="0">
                <a:solidFill>
                  <a:srgbClr val="FF0000"/>
                </a:solidFill>
                <a:latin typeface="+mn-lt"/>
              </a:rPr>
              <a:t>Costruzione delle MRPC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-987746" y="1363957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3D3BC4-66AF-727E-A7FF-9ADE77F42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4169294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hermata 2018-04-19 alle 16.04.2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6" b="7052"/>
          <a:stretch>
            <a:fillRect/>
          </a:stretch>
        </p:blipFill>
        <p:spPr>
          <a:xfrm>
            <a:off x="550204" y="640467"/>
            <a:ext cx="8043591" cy="5633090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EA5E7674-313B-5E96-80FC-894598E83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921479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20C76-36F7-21D1-8FA1-51D38020D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hermata 2018-04-19 alle 16.04.27.png">
            <a:extLst>
              <a:ext uri="{FF2B5EF4-FFF2-40B4-BE49-F238E27FC236}">
                <a16:creationId xmlns:a16="http://schemas.microsoft.com/office/drawing/2014/main" id="{FE7AA4CE-6481-ABFE-8305-5B8B632F08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6" b="7052"/>
          <a:stretch>
            <a:fillRect/>
          </a:stretch>
        </p:blipFill>
        <p:spPr>
          <a:xfrm>
            <a:off x="550204" y="640467"/>
            <a:ext cx="8043591" cy="5633090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E56843C2-A85A-CDE3-6426-B104DF96D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  <p:pic>
        <p:nvPicPr>
          <p:cNvPr id="3" name="Picture 5" descr="Schermata 2018-04-19 alle 16.04.39.png">
            <a:extLst>
              <a:ext uri="{FF2B5EF4-FFF2-40B4-BE49-F238E27FC236}">
                <a16:creationId xmlns:a16="http://schemas.microsoft.com/office/drawing/2014/main" id="{ABAAD9AC-4DAD-446A-2FAD-194CB5DF35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9" b="7137"/>
          <a:stretch>
            <a:fillRect/>
          </a:stretch>
        </p:blipFill>
        <p:spPr>
          <a:xfrm>
            <a:off x="550204" y="640467"/>
            <a:ext cx="8116528" cy="563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54637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hermata 2018-04-19 alle 16.04.4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950" t="15396" r="6777" b="53607"/>
          <a:stretch>
            <a:fillRect/>
          </a:stretch>
        </p:blipFill>
        <p:spPr>
          <a:xfrm>
            <a:off x="347729" y="1001332"/>
            <a:ext cx="8448542" cy="4855335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E86FA905-86AC-4D03-8115-8D78DA98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  <p:sp>
        <p:nvSpPr>
          <p:cNvPr id="9" name="Ovale 8">
            <a:extLst>
              <a:ext uri="{FF2B5EF4-FFF2-40B4-BE49-F238E27FC236}">
                <a16:creationId xmlns:a16="http://schemas.microsoft.com/office/drawing/2014/main" id="{D1F34DD6-C425-6CDF-9E0C-58C50857F1CE}"/>
              </a:ext>
            </a:extLst>
          </p:cNvPr>
          <p:cNvSpPr/>
          <p:nvPr/>
        </p:nvSpPr>
        <p:spPr>
          <a:xfrm>
            <a:off x="4031087" y="2846231"/>
            <a:ext cx="656823" cy="25757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53009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hermata 2018-04-19 alle 16.05.0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99"/>
          <a:stretch>
            <a:fillRect/>
          </a:stretch>
        </p:blipFill>
        <p:spPr>
          <a:xfrm>
            <a:off x="509305" y="584791"/>
            <a:ext cx="8125389" cy="5688418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FC6CD2AE-A3E2-CD4E-8A42-A26422D6E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453009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hermata 2018-04-19 alle 16.05.1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7"/>
          <a:stretch>
            <a:fillRect/>
          </a:stretch>
        </p:blipFill>
        <p:spPr>
          <a:xfrm>
            <a:off x="490850" y="541420"/>
            <a:ext cx="8162300" cy="5775159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10B8F76C-1241-1294-42EB-21A9998A0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453009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hermata 2018-04-19 alle 16.05.3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88"/>
          <a:stretch>
            <a:fillRect/>
          </a:stretch>
        </p:blipFill>
        <p:spPr>
          <a:xfrm>
            <a:off x="493734" y="545841"/>
            <a:ext cx="8156531" cy="5766318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0FCCABD-ABA7-C93F-54D6-0894D8E89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453009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hermata 2018-04-19 alle 16.05.4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68"/>
          <a:stretch>
            <a:fillRect/>
          </a:stretch>
        </p:blipFill>
        <p:spPr>
          <a:xfrm>
            <a:off x="500365" y="586593"/>
            <a:ext cx="8143269" cy="5684813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BB0AA415-C817-CDE5-A64A-FCE456AFE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453009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chermata 2018-04-19 alle 16.05.5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057"/>
          <a:stretch>
            <a:fillRect/>
          </a:stretch>
        </p:blipFill>
        <p:spPr>
          <a:xfrm>
            <a:off x="488482" y="571521"/>
            <a:ext cx="8167036" cy="5714958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30D4EDB-D78E-BC3E-8E64-DC0CC25CF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453009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testo, schermata, diagramma, linea&#10;&#10;Descrizione generata automaticamente">
            <a:extLst>
              <a:ext uri="{FF2B5EF4-FFF2-40B4-BE49-F238E27FC236}">
                <a16:creationId xmlns:a16="http://schemas.microsoft.com/office/drawing/2014/main" id="{219731D2-4073-8C9D-D876-7910DB50E8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815" y="159170"/>
            <a:ext cx="8409214" cy="6333707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6ABD722-AF82-3505-4836-9C69E4DF6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702587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2C8FA-BCA9-0195-7455-D454C86F3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5DAEDE8-E43D-3968-4986-161A4CE21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  <p:pic>
        <p:nvPicPr>
          <p:cNvPr id="7" name="Picture 6" descr="Schermata 2018-04-19 alle 16.04.46.png">
            <a:extLst>
              <a:ext uri="{FF2B5EF4-FFF2-40B4-BE49-F238E27FC236}">
                <a16:creationId xmlns:a16="http://schemas.microsoft.com/office/drawing/2014/main" id="{DD8F6CF3-C05B-005E-0DE8-718D646951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08" r="50157" b="5493"/>
          <a:stretch>
            <a:fillRect/>
          </a:stretch>
        </p:blipFill>
        <p:spPr>
          <a:xfrm>
            <a:off x="491439" y="598707"/>
            <a:ext cx="8161121" cy="5660585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F23DF20A-9619-9127-DCD7-BE3B7C7E51CF}"/>
              </a:ext>
            </a:extLst>
          </p:cNvPr>
          <p:cNvSpPr txBox="1"/>
          <p:nvPr/>
        </p:nvSpPr>
        <p:spPr>
          <a:xfrm>
            <a:off x="2447928" y="112583"/>
            <a:ext cx="46685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dirty="0">
                <a:hlinkClick r:id="rId3"/>
              </a:rPr>
              <a:t>https://</a:t>
            </a:r>
            <a:r>
              <a:rPr lang="it-IT" dirty="0" err="1">
                <a:hlinkClick r:id="rId3"/>
              </a:rPr>
              <a:t>iatw.cnaf.infn.it</a:t>
            </a:r>
            <a:r>
              <a:rPr lang="it-IT" dirty="0">
                <a:hlinkClick r:id="rId3"/>
              </a:rPr>
              <a:t>/</a:t>
            </a:r>
            <a:r>
              <a:rPr lang="it-IT" dirty="0" err="1">
                <a:hlinkClick r:id="rId3"/>
              </a:rPr>
              <a:t>eee</a:t>
            </a:r>
            <a:r>
              <a:rPr lang="it-IT" dirty="0">
                <a:hlinkClick r:id="rId3"/>
              </a:rPr>
              <a:t>/monitor/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0400056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E6C5E5-9D92-3A86-56FD-88672F510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4808E939-7496-65EF-D9C5-52D170A71D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  <p:pic>
        <p:nvPicPr>
          <p:cNvPr id="5" name="Immagine 4" descr="Tracks">
            <a:extLst>
              <a:ext uri="{FF2B5EF4-FFF2-40B4-BE49-F238E27FC236}">
                <a16:creationId xmlns:a16="http://schemas.microsoft.com/office/drawing/2014/main" id="{C249480B-052A-A2EE-2A96-0514875C6C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470" t="5928" r="8181" b="4492"/>
          <a:stretch>
            <a:fillRect/>
          </a:stretch>
        </p:blipFill>
        <p:spPr>
          <a:xfrm>
            <a:off x="168522" y="1695854"/>
            <a:ext cx="8806956" cy="3466292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050586EE-C044-AFB1-8A83-430316945A6F}"/>
              </a:ext>
            </a:extLst>
          </p:cNvPr>
          <p:cNvSpPr txBox="1"/>
          <p:nvPr/>
        </p:nvSpPr>
        <p:spPr>
          <a:xfrm>
            <a:off x="3557945" y="983128"/>
            <a:ext cx="24485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>
                <a:solidFill>
                  <a:srgbClr val="00B050"/>
                </a:solidFill>
              </a:rPr>
              <a:t>&gt;150 </a:t>
            </a:r>
            <a:r>
              <a:rPr lang="it-IT" sz="2400" dirty="0" err="1"/>
              <a:t>billion</a:t>
            </a:r>
            <a:r>
              <a:rPr lang="it-IT" sz="2400" dirty="0"/>
              <a:t> tracks</a:t>
            </a:r>
          </a:p>
        </p:txBody>
      </p:sp>
    </p:spTree>
    <p:extLst>
      <p:ext uri="{BB962C8B-B14F-4D97-AF65-F5344CB8AC3E}">
        <p14:creationId xmlns:p14="http://schemas.microsoft.com/office/powerpoint/2010/main" val="18727268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0" y="2861239"/>
            <a:ext cx="81983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b="1" dirty="0" err="1"/>
              <a:t>PolarquEEEst</a:t>
            </a:r>
            <a:endParaRPr lang="it-IT" sz="44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25F2B7E-D202-71A4-C8C7-12810D4D0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7124279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B846AE1-9C48-B3D0-21B3-32F0CBA3E1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8"/>
          <a:stretch>
            <a:fillRect/>
          </a:stretch>
        </p:blipFill>
        <p:spPr>
          <a:xfrm>
            <a:off x="685800" y="412123"/>
            <a:ext cx="7772400" cy="5721647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9E8B84FB-2CB5-C9C3-57F8-D0F0DB06F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9FB592B4-7DF9-9780-E3C3-15034D4BED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9" t="95343" r="10039"/>
          <a:stretch>
            <a:fillRect/>
          </a:stretch>
        </p:blipFill>
        <p:spPr>
          <a:xfrm>
            <a:off x="7405351" y="5801066"/>
            <a:ext cx="772733" cy="27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03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734358B-198F-DFEC-AC78-A2849E6825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54" y="378600"/>
            <a:ext cx="7772400" cy="5834722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CD26122-2F49-3D22-E677-685679B29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E6C0D7-E087-FF2A-4AE3-7E7974D8228C}"/>
              </a:ext>
            </a:extLst>
          </p:cNvPr>
          <p:cNvSpPr/>
          <p:nvPr/>
        </p:nvSpPr>
        <p:spPr>
          <a:xfrm>
            <a:off x="7559899" y="5834130"/>
            <a:ext cx="257577" cy="2318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24876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B4555D0D-413E-56BD-725E-D86A808056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9" b="1879"/>
          <a:stretch>
            <a:fillRect/>
          </a:stretch>
        </p:blipFill>
        <p:spPr>
          <a:xfrm>
            <a:off x="685800" y="608320"/>
            <a:ext cx="7772400" cy="5641360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E3D17E3-CF36-728A-F2D2-0D4F83D6D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4E194D8-33B7-1331-BDCF-C9510A8443BE}"/>
              </a:ext>
            </a:extLst>
          </p:cNvPr>
          <p:cNvSpPr/>
          <p:nvPr/>
        </p:nvSpPr>
        <p:spPr>
          <a:xfrm>
            <a:off x="7695448" y="6017861"/>
            <a:ext cx="257577" cy="2318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7415869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3" name="Immagine 2" descr="Immagine che contiene testo&#10;&#10;Descrizione generata automaticamente">
            <a:extLst>
              <a:ext uri="{FF2B5EF4-FFF2-40B4-BE49-F238E27FC236}">
                <a16:creationId xmlns:a16="http://schemas.microsoft.com/office/drawing/2014/main" id="{A7A22FE6-DA62-FD25-7934-504BD57288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209" y="508962"/>
            <a:ext cx="7772400" cy="5840075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CC19DC3-287C-6BB2-D813-32A5234B2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877574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2" name="Immagine 1" descr="Immagine che contiene testo&#10;&#10;Descrizione generata automaticamente">
            <a:extLst>
              <a:ext uri="{FF2B5EF4-FFF2-40B4-BE49-F238E27FC236}">
                <a16:creationId xmlns:a16="http://schemas.microsoft.com/office/drawing/2014/main" id="{39C220A2-522C-B455-8971-5AFC5C080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75"/>
          <a:stretch>
            <a:fillRect/>
          </a:stretch>
        </p:blipFill>
        <p:spPr>
          <a:xfrm>
            <a:off x="685800" y="513451"/>
            <a:ext cx="7556679" cy="5831097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749205-282E-9147-8C99-2F9C425A9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B46A2506-116B-EA70-75AA-760FC1E6AED5}"/>
              </a:ext>
            </a:extLst>
          </p:cNvPr>
          <p:cNvSpPr/>
          <p:nvPr/>
        </p:nvSpPr>
        <p:spPr>
          <a:xfrm>
            <a:off x="7695448" y="6017861"/>
            <a:ext cx="257577" cy="2318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89645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2" name="Immagine 1" descr="Immagine che contiene testo&#10;&#10;Descrizione generata automaticamente">
            <a:extLst>
              <a:ext uri="{FF2B5EF4-FFF2-40B4-BE49-F238E27FC236}">
                <a16:creationId xmlns:a16="http://schemas.microsoft.com/office/drawing/2014/main" id="{8F1F93EA-4453-003B-2CC4-8CE3FECEBD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04" y="300000"/>
            <a:ext cx="7772400" cy="5874404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4089785-7290-1847-9FD0-968A8E049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094429F-4B1E-0E71-0032-73D9D9092132}"/>
              </a:ext>
            </a:extLst>
          </p:cNvPr>
          <p:cNvSpPr/>
          <p:nvPr/>
        </p:nvSpPr>
        <p:spPr>
          <a:xfrm>
            <a:off x="7340958" y="5795494"/>
            <a:ext cx="257577" cy="2318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03541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7" name="Immagine 6" descr="Immagine che contiene testo, Sito Web, schermata, Pubblicità online&#10;&#10;Descrizione generata automaticamente">
            <a:extLst>
              <a:ext uri="{FF2B5EF4-FFF2-40B4-BE49-F238E27FC236}">
                <a16:creationId xmlns:a16="http://schemas.microsoft.com/office/drawing/2014/main" id="{633E0AEF-6218-7839-477A-6524772F23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54" b="3650"/>
          <a:stretch>
            <a:fillRect/>
          </a:stretch>
        </p:blipFill>
        <p:spPr>
          <a:xfrm>
            <a:off x="180625" y="89451"/>
            <a:ext cx="8499736" cy="6169681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1E72F6F-1F6E-5FBC-6C30-022DA1DFE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2546CB3A-99CD-57D3-7EBA-43F175D3EBAD}"/>
              </a:ext>
            </a:extLst>
          </p:cNvPr>
          <p:cNvSpPr/>
          <p:nvPr/>
        </p:nvSpPr>
        <p:spPr>
          <a:xfrm>
            <a:off x="7340958" y="5795494"/>
            <a:ext cx="257577" cy="2318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A4C348E-9F8A-859A-C3BB-477AADF4BBA2}"/>
              </a:ext>
            </a:extLst>
          </p:cNvPr>
          <p:cNvSpPr/>
          <p:nvPr/>
        </p:nvSpPr>
        <p:spPr>
          <a:xfrm>
            <a:off x="7753082" y="6017861"/>
            <a:ext cx="1107583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291947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5" name="Immagine 4" descr="Immagine che contiene testo, schermata, Sito Web, Pubblicità online&#10;&#10;Descrizione generata automaticamente">
            <a:extLst>
              <a:ext uri="{FF2B5EF4-FFF2-40B4-BE49-F238E27FC236}">
                <a16:creationId xmlns:a16="http://schemas.microsoft.com/office/drawing/2014/main" id="{EF12F432-1279-5474-D398-636FC3E13A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17" b="5551"/>
          <a:stretch>
            <a:fillRect/>
          </a:stretch>
        </p:blipFill>
        <p:spPr>
          <a:xfrm>
            <a:off x="229513" y="23757"/>
            <a:ext cx="8553879" cy="6110014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822CC05-9FCB-6AF7-1E78-F0D3F220C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97435282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5" name="Immagine 4" descr="Immagine che contiene testo, schermata, software, Sito Web&#10;&#10;Descrizione generata automaticamente">
            <a:extLst>
              <a:ext uri="{FF2B5EF4-FFF2-40B4-BE49-F238E27FC236}">
                <a16:creationId xmlns:a16="http://schemas.microsoft.com/office/drawing/2014/main" id="{DFF7B622-3DB3-24FB-2D8B-B9CEC8659B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0" b="5815"/>
          <a:stretch>
            <a:fillRect/>
          </a:stretch>
        </p:blipFill>
        <p:spPr>
          <a:xfrm>
            <a:off x="228816" y="0"/>
            <a:ext cx="8580334" cy="6133771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883D7B9-68EF-64D0-46DE-2C09E6676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616211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5" name="Immagine 4" descr="Immagine che contiene testo, acqua, software, montagna&#10;&#10;Descrizione generata automaticamente">
            <a:extLst>
              <a:ext uri="{FF2B5EF4-FFF2-40B4-BE49-F238E27FC236}">
                <a16:creationId xmlns:a16="http://schemas.microsoft.com/office/drawing/2014/main" id="{CC488F9E-E554-1288-AE19-C943E5CB76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" r="4276" b="4098"/>
          <a:stretch>
            <a:fillRect/>
          </a:stretch>
        </p:blipFill>
        <p:spPr>
          <a:xfrm>
            <a:off x="399245" y="1"/>
            <a:ext cx="8075054" cy="6133770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F3AACE7-CD38-74A8-2F78-279FD06CC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0314758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5" name="Immagine 4" descr="Immagine che contiene dirigibile, testo, trasporto, Dirigibile&#10;&#10;Descrizione generata automaticamente">
            <a:extLst>
              <a:ext uri="{FF2B5EF4-FFF2-40B4-BE49-F238E27FC236}">
                <a16:creationId xmlns:a16="http://schemas.microsoft.com/office/drawing/2014/main" id="{0595F11F-50DE-DE50-1CB6-A94A2B14EE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12" b="4010"/>
          <a:stretch>
            <a:fillRect/>
          </a:stretch>
        </p:blipFill>
        <p:spPr>
          <a:xfrm>
            <a:off x="228815" y="21326"/>
            <a:ext cx="8400030" cy="6212049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1855E3F-798F-D185-7CFB-EBD2223D8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6366810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5" name="Immagine 4" descr="Immagine che contiene testo, schermata, sciare, mappa&#10;&#10;Descrizione generata automaticamente">
            <a:extLst>
              <a:ext uri="{FF2B5EF4-FFF2-40B4-BE49-F238E27FC236}">
                <a16:creationId xmlns:a16="http://schemas.microsoft.com/office/drawing/2014/main" id="{B6B04BFE-32E3-26AF-A0E3-88DA6FC8FE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5" b="5311"/>
          <a:stretch>
            <a:fillRect/>
          </a:stretch>
        </p:blipFill>
        <p:spPr>
          <a:xfrm>
            <a:off x="228815" y="0"/>
            <a:ext cx="8567455" cy="6133771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6DBF632-30C9-A563-1F75-2F5E994BD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045735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5" name="Immagine 4" descr="Immagine che contiene testo, schermata, Software multimediale, grafica&#10;&#10;Descrizione generata automaticamente">
            <a:extLst>
              <a:ext uri="{FF2B5EF4-FFF2-40B4-BE49-F238E27FC236}">
                <a16:creationId xmlns:a16="http://schemas.microsoft.com/office/drawing/2014/main" id="{107B34ED-52E4-4A15-3C6B-5AD294AD91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5" b="5532"/>
          <a:stretch>
            <a:fillRect/>
          </a:stretch>
        </p:blipFill>
        <p:spPr>
          <a:xfrm>
            <a:off x="256437" y="1324"/>
            <a:ext cx="8243620" cy="6132447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7C949422-4822-FFE8-C065-62422974C0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057780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5" name="Immagine 4" descr="Immagine che contiene testo, diagramma, linea, Diagramma&#10;&#10;Descrizione generata automaticamente">
            <a:extLst>
              <a:ext uri="{FF2B5EF4-FFF2-40B4-BE49-F238E27FC236}">
                <a16:creationId xmlns:a16="http://schemas.microsoft.com/office/drawing/2014/main" id="{9E6B0DE1-1D9E-AD8C-BAA9-4BF94C750C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0" t="1014" r="5591" b="11094"/>
          <a:stretch>
            <a:fillRect/>
          </a:stretch>
        </p:blipFill>
        <p:spPr>
          <a:xfrm>
            <a:off x="347730" y="270456"/>
            <a:ext cx="7843233" cy="5525038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09B7A610-CD20-10F2-7C38-D1CB39EE2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1206261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DB40D010-5E2C-F16D-AECC-66968ED1D5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7" t="1213" r="4245" b="3449"/>
          <a:stretch>
            <a:fillRect/>
          </a:stretch>
        </p:blipFill>
        <p:spPr>
          <a:xfrm>
            <a:off x="373487" y="270456"/>
            <a:ext cx="7907628" cy="6053071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C7F7F40B-6335-3CC4-5A13-7B429A783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285068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5" name="Immagine 4" descr="Immagine che contiene testo, mappa, schermata, natante&#10;&#10;Descrizione generata automaticamente">
            <a:extLst>
              <a:ext uri="{FF2B5EF4-FFF2-40B4-BE49-F238E27FC236}">
                <a16:creationId xmlns:a16="http://schemas.microsoft.com/office/drawing/2014/main" id="{86A50AC2-E8C2-DE89-1032-806199D27F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4" t="1384" r="1218" b="2937"/>
          <a:stretch>
            <a:fillRect/>
          </a:stretch>
        </p:blipFill>
        <p:spPr>
          <a:xfrm>
            <a:off x="321972" y="90152"/>
            <a:ext cx="8474298" cy="6233375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7A7C2DE-34EA-044F-6C4B-7BFA1419C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2FE58911-6C20-00A9-25A2-B07AA46DF354}"/>
              </a:ext>
            </a:extLst>
          </p:cNvPr>
          <p:cNvSpPr/>
          <p:nvPr/>
        </p:nvSpPr>
        <p:spPr>
          <a:xfrm>
            <a:off x="8538693" y="6091708"/>
            <a:ext cx="283335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36357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6" name="Immagine 5" descr="Immagine che contiene testo, diagramma, schermata, Carattere&#10;&#10;Descrizione generata automaticamente">
            <a:extLst>
              <a:ext uri="{FF2B5EF4-FFF2-40B4-BE49-F238E27FC236}">
                <a16:creationId xmlns:a16="http://schemas.microsoft.com/office/drawing/2014/main" id="{2D3B5CFE-FF07-AD7F-E377-8876F7FB53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2" t="1384" r="35" b="3513"/>
          <a:stretch>
            <a:fillRect/>
          </a:stretch>
        </p:blipFill>
        <p:spPr>
          <a:xfrm>
            <a:off x="228815" y="90152"/>
            <a:ext cx="8683366" cy="6194738"/>
          </a:xfrm>
          <a:prstGeom prst="rect">
            <a:avLst/>
          </a:prstGeom>
        </p:spPr>
      </p:pic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6A643BB6-CF02-AA66-0A3B-6E65B3B15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1528939-A3E5-DE45-71A4-596314AC9C22}"/>
              </a:ext>
            </a:extLst>
          </p:cNvPr>
          <p:cNvSpPr/>
          <p:nvPr/>
        </p:nvSpPr>
        <p:spPr>
          <a:xfrm>
            <a:off x="8358389" y="6017861"/>
            <a:ext cx="553792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617574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5" name="Immagine 4" descr="Immagine che contiene testo, schermata, diagramma, linea&#10;&#10;Descrizione generata automaticamente">
            <a:extLst>
              <a:ext uri="{FF2B5EF4-FFF2-40B4-BE49-F238E27FC236}">
                <a16:creationId xmlns:a16="http://schemas.microsoft.com/office/drawing/2014/main" id="{CC32D11E-2435-FB43-FEC6-6EF4C33DAD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9" t="1408" r="4545" b="2627"/>
          <a:stretch>
            <a:fillRect/>
          </a:stretch>
        </p:blipFill>
        <p:spPr>
          <a:xfrm>
            <a:off x="321972" y="90152"/>
            <a:ext cx="7997780" cy="6143223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F7C5FFB-1B9E-ABD2-2998-149EF821D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2217281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6" name="Immagine 5" descr="Immagine che contiene testo, schermata, Sito Web, design&#10;&#10;Descrizione generata automaticamente">
            <a:extLst>
              <a:ext uri="{FF2B5EF4-FFF2-40B4-BE49-F238E27FC236}">
                <a16:creationId xmlns:a16="http://schemas.microsoft.com/office/drawing/2014/main" id="{1AC4BF10-AD28-AA9B-02CB-D691393197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762" b="7748"/>
          <a:stretch>
            <a:fillRect/>
          </a:stretch>
        </p:blipFill>
        <p:spPr>
          <a:xfrm>
            <a:off x="113094" y="0"/>
            <a:ext cx="8631661" cy="6027313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73EEFB1-03E8-6471-9EFD-AA34604D1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3768190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5" name="Immagine 4" descr="Immagine che contiene testo, schermata, Carattere, software&#10;&#10;Descrizione generata automaticamente">
            <a:extLst>
              <a:ext uri="{FF2B5EF4-FFF2-40B4-BE49-F238E27FC236}">
                <a16:creationId xmlns:a16="http://schemas.microsoft.com/office/drawing/2014/main" id="{3CB6DC50-96ED-8A4A-06CE-3A019C6E43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" t="914" r="1693" b="5637"/>
          <a:stretch>
            <a:fillRect/>
          </a:stretch>
        </p:blipFill>
        <p:spPr>
          <a:xfrm>
            <a:off x="425002" y="180304"/>
            <a:ext cx="8242479" cy="5953467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555F348-C7E1-B036-04F2-A2D86C496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28084000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4" name="Immagine 3" descr="Immagine che contiene testo, schermata, Carattere, diagramma&#10;&#10;Descrizione generata automaticamente">
            <a:extLst>
              <a:ext uri="{FF2B5EF4-FFF2-40B4-BE49-F238E27FC236}">
                <a16:creationId xmlns:a16="http://schemas.microsoft.com/office/drawing/2014/main" id="{16412712-7ED2-9724-7E77-79DCBF1058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8" r="9355" b="3271"/>
          <a:stretch>
            <a:fillRect/>
          </a:stretch>
        </p:blipFill>
        <p:spPr>
          <a:xfrm>
            <a:off x="333023" y="0"/>
            <a:ext cx="7664758" cy="6284890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8492F8C-6FD7-58AE-D425-4674698C0F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3875638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8" name="Immagine 7" descr="Immagine che contiene testo, schermata, Carattere, linea&#10;&#10;Descrizione generata automaticamente">
            <a:extLst>
              <a:ext uri="{FF2B5EF4-FFF2-40B4-BE49-F238E27FC236}">
                <a16:creationId xmlns:a16="http://schemas.microsoft.com/office/drawing/2014/main" id="{AB3BDA7A-DE8E-EEAC-1FAE-A2B23D3B8C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" r="771" b="2947"/>
          <a:stretch>
            <a:fillRect/>
          </a:stretch>
        </p:blipFill>
        <p:spPr>
          <a:xfrm>
            <a:off x="321972" y="85421"/>
            <a:ext cx="8422783" cy="6225228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47D449B-AF13-4FE0-C6B9-9DE0A95B4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9EACF98C-C2BE-759E-75E2-42E191B7F5B5}"/>
              </a:ext>
            </a:extLst>
          </p:cNvPr>
          <p:cNvSpPr/>
          <p:nvPr/>
        </p:nvSpPr>
        <p:spPr>
          <a:xfrm>
            <a:off x="8474299" y="6078830"/>
            <a:ext cx="428007" cy="4140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159000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5" name="Immagine 4" descr="Immagine che contiene neve, schermata, natura, Conformazioni glaciali&#10;&#10;Descrizione generata automaticamente">
            <a:extLst>
              <a:ext uri="{FF2B5EF4-FFF2-40B4-BE49-F238E27FC236}">
                <a16:creationId xmlns:a16="http://schemas.microsoft.com/office/drawing/2014/main" id="{EEE6EB7D-7E42-0C98-A89E-0438E3BA41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71" b="2741"/>
          <a:stretch>
            <a:fillRect/>
          </a:stretch>
        </p:blipFill>
        <p:spPr>
          <a:xfrm>
            <a:off x="228816" y="73026"/>
            <a:ext cx="8464424" cy="6250501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8A04908-C609-EB7B-F10C-ED5ACEA1A1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A0D9EA91-D9FC-A2B2-A6C7-48E9591F5E4C}"/>
              </a:ext>
            </a:extLst>
          </p:cNvPr>
          <p:cNvSpPr/>
          <p:nvPr/>
        </p:nvSpPr>
        <p:spPr>
          <a:xfrm>
            <a:off x="8435663" y="6133771"/>
            <a:ext cx="257577" cy="2318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061974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6" name="Immagine 5" descr="Immagine che contiene aria aperta, schermata, mammifero, Artico&#10;&#10;Descrizione generata automaticamente">
            <a:extLst>
              <a:ext uri="{FF2B5EF4-FFF2-40B4-BE49-F238E27FC236}">
                <a16:creationId xmlns:a16="http://schemas.microsoft.com/office/drawing/2014/main" id="{E6A53634-7895-BF9A-AA64-F7E45228C3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" r="321" b="3642"/>
          <a:stretch>
            <a:fillRect/>
          </a:stretch>
        </p:blipFill>
        <p:spPr>
          <a:xfrm>
            <a:off x="321972" y="76121"/>
            <a:ext cx="8461420" cy="6183011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216E845-10B8-EF2C-8D90-60F21D6D1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171D22D2-E90C-9E37-81AA-DB5E254A7464}"/>
              </a:ext>
            </a:extLst>
          </p:cNvPr>
          <p:cNvSpPr/>
          <p:nvPr/>
        </p:nvSpPr>
        <p:spPr>
          <a:xfrm>
            <a:off x="8525815" y="6133771"/>
            <a:ext cx="257577" cy="2318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219387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5" name="Immagine 4" descr="Immagine che contiene nuvola, aria aperta, cielo, schermata&#10;&#10;Descrizione generata automaticamente">
            <a:extLst>
              <a:ext uri="{FF2B5EF4-FFF2-40B4-BE49-F238E27FC236}">
                <a16:creationId xmlns:a16="http://schemas.microsoft.com/office/drawing/2014/main" id="{FD1FAE15-0EB3-B78B-740C-D74F9E4789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2" b="7236"/>
          <a:stretch>
            <a:fillRect/>
          </a:stretch>
        </p:blipFill>
        <p:spPr>
          <a:xfrm>
            <a:off x="228816" y="58752"/>
            <a:ext cx="8425788" cy="5968561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C05F8DB-87F4-5F33-3424-A18CBF184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6767153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6" name="Immagine 5" descr="Immagine che contiene testo, vestiti, persona, uomo&#10;&#10;Descrizione generata automaticamente">
            <a:extLst>
              <a:ext uri="{FF2B5EF4-FFF2-40B4-BE49-F238E27FC236}">
                <a16:creationId xmlns:a16="http://schemas.microsoft.com/office/drawing/2014/main" id="{067D2EA0-32CA-351E-9202-E9491677F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022" y="149164"/>
            <a:ext cx="8477956" cy="6343713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064635C-6266-8621-CA83-FB25B801A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2960173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5" name="Immagine 4" descr="Immagine che contiene aria aperta, neve, persona, vestiti&#10;&#10;Descrizione generata automaticamente">
            <a:extLst>
              <a:ext uri="{FF2B5EF4-FFF2-40B4-BE49-F238E27FC236}">
                <a16:creationId xmlns:a16="http://schemas.microsoft.com/office/drawing/2014/main" id="{544DB4F9-EC87-6D6C-40B2-B042ECF7D1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" t="1062" r="3474" b="4011"/>
          <a:stretch>
            <a:fillRect/>
          </a:stretch>
        </p:blipFill>
        <p:spPr>
          <a:xfrm>
            <a:off x="321972" y="90152"/>
            <a:ext cx="8190963" cy="6143224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E0B543C-6A76-9247-8B10-C352B04EA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942377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3" name="Immagine 2" descr="Immagine che contiene testo, esterni&#10;&#10;Descrizione generata automaticamente">
            <a:extLst>
              <a:ext uri="{FF2B5EF4-FFF2-40B4-BE49-F238E27FC236}">
                <a16:creationId xmlns:a16="http://schemas.microsoft.com/office/drawing/2014/main" id="{53B8C801-8CE7-79EC-9FC6-7433439743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191" y="411285"/>
            <a:ext cx="7772400" cy="5805976"/>
          </a:xfrm>
          <a:prstGeom prst="rect">
            <a:avLst/>
          </a:prstGeom>
        </p:spPr>
      </p:pic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D869A7DB-D045-29CE-8709-BE83FC338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8504218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674557" y="724229"/>
            <a:ext cx="2556936" cy="602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it-IT" sz="1400" dirty="0">
                <a:solidFill>
                  <a:schemeClr val="bg1"/>
                </a:solidFill>
              </a:rPr>
              <a:t>applicazione delle strip di rame che raccolgono il segnale</a:t>
            </a:r>
          </a:p>
        </p:txBody>
      </p:sp>
      <p:pic>
        <p:nvPicPr>
          <p:cNvPr id="6" name="Immagine 5" descr="Immagine che contiene testo, schermata, Sito Web, Pagina Web&#10;&#10;Descrizione generata automaticamente">
            <a:extLst>
              <a:ext uri="{FF2B5EF4-FFF2-40B4-BE49-F238E27FC236}">
                <a16:creationId xmlns:a16="http://schemas.microsoft.com/office/drawing/2014/main" id="{2D9EFEA2-D6C9-A32A-FDE2-78BE3E683B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" t="1404" r="1206" b="3559"/>
          <a:stretch>
            <a:fillRect/>
          </a:stretch>
        </p:blipFill>
        <p:spPr>
          <a:xfrm>
            <a:off x="128788" y="128788"/>
            <a:ext cx="8577329" cy="6168981"/>
          </a:xfrm>
          <a:prstGeom prst="rect">
            <a:avLst/>
          </a:prstGeom>
        </p:spPr>
      </p:pic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EE4F2F2-E47D-1599-EB95-CD24C57E6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B8E4B387-28CD-C08A-3850-AD069484056C}"/>
              </a:ext>
            </a:extLst>
          </p:cNvPr>
          <p:cNvSpPr/>
          <p:nvPr/>
        </p:nvSpPr>
        <p:spPr>
          <a:xfrm>
            <a:off x="8474296" y="6137746"/>
            <a:ext cx="257577" cy="2318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140815A-16E0-C736-8D01-B7F07ADB431D}"/>
              </a:ext>
            </a:extLst>
          </p:cNvPr>
          <p:cNvSpPr/>
          <p:nvPr/>
        </p:nvSpPr>
        <p:spPr>
          <a:xfrm>
            <a:off x="38638" y="0"/>
            <a:ext cx="128788" cy="64928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86475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0" y="931648"/>
            <a:ext cx="9144000" cy="269879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b="1" i="1" dirty="0" err="1">
                <a:solidFill>
                  <a:srgbClr val="000090"/>
                </a:solidFill>
              </a:rPr>
              <a:t>C’è</a:t>
            </a:r>
            <a:r>
              <a:rPr lang="en-US" sz="3600" b="1" i="1" dirty="0">
                <a:solidFill>
                  <a:srgbClr val="000090"/>
                </a:solidFill>
              </a:rPr>
              <a:t> molto </a:t>
            </a:r>
            <a:r>
              <a:rPr lang="en-US" sz="3600" b="1" i="1" dirty="0" err="1">
                <a:solidFill>
                  <a:srgbClr val="000090"/>
                </a:solidFill>
              </a:rPr>
              <a:t>lavoro</a:t>
            </a:r>
            <a:r>
              <a:rPr lang="en-US" sz="3600" b="1" i="1" dirty="0">
                <a:solidFill>
                  <a:srgbClr val="000090"/>
                </a:solidFill>
              </a:rPr>
              <a:t> per </a:t>
            </a:r>
            <a:r>
              <a:rPr lang="en-US" sz="3600" b="1" i="1" dirty="0" err="1">
                <a:solidFill>
                  <a:srgbClr val="000090"/>
                </a:solidFill>
              </a:rPr>
              <a:t>gli</a:t>
            </a:r>
            <a:r>
              <a:rPr lang="en-US" sz="3600" b="1" i="1" dirty="0">
                <a:solidFill>
                  <a:srgbClr val="000090"/>
                </a:solidFill>
              </a:rPr>
              <a:t> </a:t>
            </a:r>
            <a:r>
              <a:rPr lang="en-US" sz="3600" b="1" i="1" dirty="0" err="1">
                <a:solidFill>
                  <a:srgbClr val="000090"/>
                </a:solidFill>
              </a:rPr>
              <a:t>studenti</a:t>
            </a:r>
            <a:r>
              <a:rPr lang="en-US" sz="3600" b="1" i="1" dirty="0">
                <a:solidFill>
                  <a:srgbClr val="000090"/>
                </a:solidFill>
              </a:rPr>
              <a:t>…e </a:t>
            </a:r>
            <a:r>
              <a:rPr lang="en-US" sz="3600" b="1" i="1" dirty="0" err="1">
                <a:solidFill>
                  <a:srgbClr val="000090"/>
                </a:solidFill>
              </a:rPr>
              <a:t>molte</a:t>
            </a:r>
            <a:r>
              <a:rPr lang="en-US" sz="3600" b="1" i="1" dirty="0">
                <a:solidFill>
                  <a:srgbClr val="000090"/>
                </a:solidFill>
              </a:rPr>
              <a:t> </a:t>
            </a:r>
            <a:r>
              <a:rPr lang="en-US" sz="3600" b="1" i="1" dirty="0" err="1">
                <a:solidFill>
                  <a:srgbClr val="000090"/>
                </a:solidFill>
              </a:rPr>
              <a:t>possibilità</a:t>
            </a:r>
            <a:r>
              <a:rPr lang="en-US" sz="3600" b="1" i="1" dirty="0">
                <a:solidFill>
                  <a:srgbClr val="000090"/>
                </a:solidFill>
              </a:rPr>
              <a:t> per fare RICERCA</a:t>
            </a:r>
          </a:p>
          <a:p>
            <a:pPr marL="0" indent="0" algn="ctr">
              <a:buNone/>
            </a:pPr>
            <a:r>
              <a:rPr lang="en-US" sz="3600" b="1" i="1" dirty="0" err="1">
                <a:solidFill>
                  <a:srgbClr val="000090"/>
                </a:solidFill>
              </a:rPr>
              <a:t>Sulle</a:t>
            </a:r>
            <a:r>
              <a:rPr lang="en-US" sz="3600" b="1" i="1" dirty="0">
                <a:solidFill>
                  <a:srgbClr val="000090"/>
                </a:solidFill>
              </a:rPr>
              <a:t> </a:t>
            </a:r>
            <a:r>
              <a:rPr lang="en-US" sz="3600" b="1" i="1" dirty="0" err="1">
                <a:solidFill>
                  <a:srgbClr val="000090"/>
                </a:solidFill>
              </a:rPr>
              <a:t>orme</a:t>
            </a:r>
            <a:r>
              <a:rPr lang="en-US" sz="3600" b="1" i="1" dirty="0">
                <a:solidFill>
                  <a:srgbClr val="000090"/>
                </a:solidFill>
              </a:rPr>
              <a:t> del grande </a:t>
            </a:r>
            <a:r>
              <a:rPr lang="en-US" sz="3600" b="1" i="1" dirty="0" err="1">
                <a:solidFill>
                  <a:srgbClr val="000090"/>
                </a:solidFill>
              </a:rPr>
              <a:t>Fisico</a:t>
            </a:r>
            <a:r>
              <a:rPr lang="en-US" sz="3600" b="1" i="1" dirty="0">
                <a:solidFill>
                  <a:srgbClr val="000090"/>
                </a:solidFill>
              </a:rPr>
              <a:t> </a:t>
            </a:r>
            <a:r>
              <a:rPr lang="en-US" sz="3600" b="1" i="1" dirty="0" err="1">
                <a:solidFill>
                  <a:srgbClr val="000090"/>
                </a:solidFill>
              </a:rPr>
              <a:t>italiano</a:t>
            </a:r>
            <a:endParaRPr lang="en-US" sz="3600" b="1" i="1" dirty="0">
              <a:solidFill>
                <a:srgbClr val="000090"/>
              </a:solidFill>
            </a:endParaRPr>
          </a:p>
          <a:p>
            <a:pPr marL="0" indent="0" algn="ctr">
              <a:buNone/>
            </a:pPr>
            <a:r>
              <a:rPr lang="en-US" sz="3600" b="1" i="1" dirty="0">
                <a:solidFill>
                  <a:srgbClr val="000090"/>
                </a:solidFill>
              </a:rPr>
              <a:t>Enrico Fermi</a:t>
            </a:r>
          </a:p>
          <a:p>
            <a:pPr marL="0" indent="0" algn="ctr">
              <a:buNone/>
            </a:pPr>
            <a:endParaRPr lang="en-US" sz="3600" b="1" i="1" dirty="0">
              <a:solidFill>
                <a:srgbClr val="000090"/>
              </a:solidFill>
            </a:endParaRPr>
          </a:p>
        </p:txBody>
      </p:sp>
      <p:pic>
        <p:nvPicPr>
          <p:cNvPr id="4" name="Picture 3" descr="Screen Shot 2016-02-12 at 21.00.0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794" y="3318917"/>
            <a:ext cx="4500833" cy="3083779"/>
          </a:xfrm>
          <a:prstGeom prst="rect">
            <a:avLst/>
          </a:prstGeom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2852993" y="0"/>
            <a:ext cx="4165661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it-IT" sz="3200" b="1" i="1" dirty="0">
                <a:solidFill>
                  <a:srgbClr val="FF0000"/>
                </a:solidFill>
                <a:latin typeface="+mn-lt"/>
              </a:rPr>
              <a:t>Extreme Energy </a:t>
            </a:r>
            <a:r>
              <a:rPr lang="it-IT" sz="3200" b="1" i="1" dirty="0" err="1">
                <a:solidFill>
                  <a:srgbClr val="FF0000"/>
                </a:solidFill>
                <a:latin typeface="+mn-lt"/>
              </a:rPr>
              <a:t>Events</a:t>
            </a:r>
            <a:endParaRPr lang="it-IT" sz="3200" b="1" i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AEFA60D0-89F8-2607-FAF6-1A9821BB2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815" y="6492877"/>
            <a:ext cx="9106817" cy="365125"/>
          </a:xfrm>
        </p:spPr>
        <p:txBody>
          <a:bodyPr/>
          <a:lstStyle/>
          <a:p>
            <a:r>
              <a:rPr lang="nl-NL" i="1" dirty="0">
                <a:latin typeface="Times New Roman"/>
                <a:cs typeface="Times New Roman"/>
              </a:rPr>
              <a:t>D. De Gruttola, Run </a:t>
            </a:r>
            <a:r>
              <a:rPr lang="nl-NL" i="1" dirty="0" err="1">
                <a:latin typeface="Times New Roman"/>
                <a:cs typeface="Times New Roman"/>
              </a:rPr>
              <a:t>Coordination</a:t>
            </a:r>
            <a:r>
              <a:rPr lang="nl-NL" i="1" dirty="0">
                <a:latin typeface="Times New Roman"/>
                <a:cs typeface="Times New Roman"/>
              </a:rPr>
              <a:t> Meeting 30 </a:t>
            </a:r>
            <a:r>
              <a:rPr lang="nl-NL" i="1" dirty="0" err="1">
                <a:latin typeface="Times New Roman"/>
                <a:cs typeface="Times New Roman"/>
              </a:rPr>
              <a:t>Settembre</a:t>
            </a:r>
            <a:r>
              <a:rPr lang="nl-NL" i="1" dirty="0">
                <a:latin typeface="Times New Roman"/>
                <a:cs typeface="Times New Roman"/>
              </a:rPr>
              <a:t> 2026</a:t>
            </a:r>
            <a:endParaRPr lang="en-US" i="1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546165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31459</TotalTime>
  <Words>2477</Words>
  <Application>Microsoft Macintosh PowerPoint</Application>
  <PresentationFormat>Presentazione su schermo (4:3)</PresentationFormat>
  <Paragraphs>361</Paragraphs>
  <Slides>73</Slides>
  <Notes>11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10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73</vt:i4>
      </vt:variant>
    </vt:vector>
  </HeadingPairs>
  <TitlesOfParts>
    <vt:vector size="84" baseType="lpstr">
      <vt:lpstr>Arial</vt:lpstr>
      <vt:lpstr>Avenir Book</vt:lpstr>
      <vt:lpstr>Calibri</vt:lpstr>
      <vt:lpstr>Calibri Light</vt:lpstr>
      <vt:lpstr>Comic Sans MS</vt:lpstr>
      <vt:lpstr>DejaVu LGC Sans</vt:lpstr>
      <vt:lpstr>Imprint MT Shadow</vt:lpstr>
      <vt:lpstr>Symbol</vt:lpstr>
      <vt:lpstr>Times New Roman</vt:lpstr>
      <vt:lpstr>Wingdings</vt:lpstr>
      <vt:lpstr>Tema di Office</vt:lpstr>
      <vt:lpstr>Extreme Energy Events:  i raggi cosmici  e la Scienza  nel cuore dei giovani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I Raggi Cosmici</vt:lpstr>
      <vt:lpstr>I Raggi Cosmici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La rete di EEE</vt:lpstr>
      <vt:lpstr>Come osserviamo i raggi cosmici in EEE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La costruzione dei rivelatori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francesco noferini</dc:creator>
  <cp:lastModifiedBy>Daniele De Gruttola</cp:lastModifiedBy>
  <cp:revision>184</cp:revision>
  <dcterms:created xsi:type="dcterms:W3CDTF">2015-05-18T10:41:20Z</dcterms:created>
  <dcterms:modified xsi:type="dcterms:W3CDTF">2026-09-30T13:21:40Z</dcterms:modified>
</cp:coreProperties>
</file>