
<file path=[Content_Types].xml><?xml version="1.0" encoding="utf-8"?>
<Types xmlns="http://schemas.openxmlformats.org/package/2006/content-types">
  <Default ContentType="image/jpeg" Extension="jpg"/>
  <Default ContentType="application/xml" Extension="xml"/>
  <Default ContentType="image/png" Extension="png"/>
  <Default ContentType="application/vnd.openxmlformats-officedocument.obfuscatedFont" Extension="odttf"/>
  <Default ContentType="application/vnd.openxmlformats-package.relationships+xml" Extension="rels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22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23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659" r:id="rId5"/>
  </p:sldMasterIdLst>
  <p:notesMasterIdLst>
    <p:notesMasterId r:id="rId6"/>
  </p:notes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  <p:sldId id="277" r:id="rId28"/>
    <p:sldId id="278" r:id="rId29"/>
    <p:sldId id="279" r:id="rId30"/>
    <p:sldId id="280" r:id="rId31"/>
    <p:sldId id="281" r:id="rId32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C422F796-6141-4421-9DD8-5F29F3DEF904}">
  <a:tblStyle styleId="{C422F796-6141-4421-9DD8-5F29F3DEF904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9525">
              <a:solidFill>
                <a:srgbClr val="9E9E9E"/>
              </a:solidFill>
              <a:prstDash val="solid"/>
              <a:round/>
              <a:headEnd len="sm" w="sm" type="none"/>
              <a:tailEnd len="sm" w="sm" type="none"/>
            </a:ln>
          </a:insideV>
        </a:tcBdr>
      </a:tcStyle>
    </a:wholeTbl>
    <a:band1H>
      <a:tcTxStyle/>
    </a:band1H>
    <a:band2H>
      <a:tcTxStyle/>
    </a:band2H>
    <a:band1V>
      <a:tcTxStyle/>
    </a:band1V>
    <a:band2V>
      <a:tcTxStyle/>
    </a:band2V>
    <a:lastCol>
      <a:tcTxStyle/>
    </a:lastCol>
    <a:firstCol>
      <a:tcTxStyle/>
    </a:firstCol>
    <a:lastRow>
      <a:tcTxStyle/>
    </a:lastRow>
    <a:seCell>
      <a:tcTxStyle/>
    </a:seCell>
    <a:swCell>
      <a:tcTxStyle/>
    </a:swCell>
    <a:firstRow>
      <a:tcTxStyle/>
    </a:firstRow>
    <a:neCell>
      <a:tcTxStyle/>
    </a:neCell>
    <a:nwCell>
      <a:tcTxStyle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slide" Target="slides/slide14.xml"/><Relationship Id="rId22" Type="http://schemas.openxmlformats.org/officeDocument/2006/relationships/slide" Target="slides/slide16.xml"/><Relationship Id="rId21" Type="http://schemas.openxmlformats.org/officeDocument/2006/relationships/slide" Target="slides/slide15.xml"/><Relationship Id="rId24" Type="http://schemas.openxmlformats.org/officeDocument/2006/relationships/slide" Target="slides/slide18.xml"/><Relationship Id="rId23" Type="http://schemas.openxmlformats.org/officeDocument/2006/relationships/slide" Target="slides/slide17.xml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9" Type="http://schemas.openxmlformats.org/officeDocument/2006/relationships/slide" Target="slides/slide3.xml"/><Relationship Id="rId26" Type="http://schemas.openxmlformats.org/officeDocument/2006/relationships/slide" Target="slides/slide20.xml"/><Relationship Id="rId25" Type="http://schemas.openxmlformats.org/officeDocument/2006/relationships/slide" Target="slides/slide19.xml"/><Relationship Id="rId28" Type="http://schemas.openxmlformats.org/officeDocument/2006/relationships/slide" Target="slides/slide22.xml"/><Relationship Id="rId27" Type="http://schemas.openxmlformats.org/officeDocument/2006/relationships/slide" Target="slides/slide21.xml"/><Relationship Id="rId5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29" Type="http://schemas.openxmlformats.org/officeDocument/2006/relationships/slide" Target="slides/slide23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31" Type="http://schemas.openxmlformats.org/officeDocument/2006/relationships/slide" Target="slides/slide25.xml"/><Relationship Id="rId30" Type="http://schemas.openxmlformats.org/officeDocument/2006/relationships/slide" Target="slides/slide24.xml"/><Relationship Id="rId11" Type="http://schemas.openxmlformats.org/officeDocument/2006/relationships/slide" Target="slides/slide5.xml"/><Relationship Id="rId10" Type="http://schemas.openxmlformats.org/officeDocument/2006/relationships/slide" Target="slides/slide4.xml"/><Relationship Id="rId32" Type="http://schemas.openxmlformats.org/officeDocument/2006/relationships/slide" Target="slides/slide26.xml"/><Relationship Id="rId13" Type="http://schemas.openxmlformats.org/officeDocument/2006/relationships/slide" Target="slides/slide7.xml"/><Relationship Id="rId12" Type="http://schemas.openxmlformats.org/officeDocument/2006/relationships/slide" Target="slides/slide6.xml"/><Relationship Id="rId15" Type="http://schemas.openxmlformats.org/officeDocument/2006/relationships/slide" Target="slides/slide9.xml"/><Relationship Id="rId14" Type="http://schemas.openxmlformats.org/officeDocument/2006/relationships/slide" Target="slides/slide8.xml"/><Relationship Id="rId17" Type="http://schemas.openxmlformats.org/officeDocument/2006/relationships/slide" Target="slides/slide11.xml"/><Relationship Id="rId16" Type="http://schemas.openxmlformats.org/officeDocument/2006/relationships/slide" Target="slides/slide10.xml"/><Relationship Id="rId19" Type="http://schemas.openxmlformats.org/officeDocument/2006/relationships/slide" Target="slides/slide13.xml"/><Relationship Id="rId18" Type="http://schemas.openxmlformats.org/officeDocument/2006/relationships/slide" Target="slides/slide12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g3f0098b3229_0_26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4" name="Google Shape;124;g3f0098b3229_0_2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1" name="Shape 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Google Shape;132;g3f0098b3229_0_5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3" name="Google Shape;133;g3f0098b3229_0_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g3f0098b3229_0_7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9" name="Google Shape;139;g3f0098b3229_0_7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6" name="Shape 1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Google Shape;147;g3f0098b3229_0_8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8" name="Google Shape;148;g3f0098b3229_0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g3f0098b3229_0_9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5" name="Google Shape;155;g3f0098b3229_0_9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5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3f0098b3229_0_1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3f0098b3229_0_1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g3f0098b3229_0_11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4" name="Google Shape;174;g3f0098b3229_0_11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2" name="Shape 1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3" name="Google Shape;183;g3f0098b3229_0_12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4" name="Google Shape;184;g3f0098b3229_0_12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g3f0098b3229_0_14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96" name="Google Shape;196;g3f0098b3229_0_14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1" name="Shape 2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Google Shape;202;g3f0098b3229_0_191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3" name="Google Shape;203;g3f0098b3229_0_19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g3f0098b3229_0_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1" name="Google Shape;61;g3f0098b3229_0_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7" name="Shape 2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Google Shape;208;g3f0098b3229_0_19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09" name="Google Shape;209;g3f0098b3229_0_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g3f0098b3229_0_20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18" name="Google Shape;218;g3f0098b3229_0_20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1" name="Shape 2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2" name="Google Shape;232;g3f0098b3229_0_21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3" name="Google Shape;233;g3f0098b3229_0_2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7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8" name="Google Shape;248;g3f0098b3229_0_24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9" name="Google Shape;249;g3f0098b3229_0_24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3" name="Shape 2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4" name="Google Shape;254;g3f0098b3229_0_38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55" name="Google Shape;255;g3f0098b3229_0_38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g3f0098b3229_0_32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63" name="Google Shape;263;g3f0098b3229_0_32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1" name="Shape 2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2" name="Google Shape;272;g3f0098b3229_0_37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3" name="Google Shape;273;g3f0098b3229_0_37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5" name="Shape 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6" name="Google Shape;66;g3f0098b3229_0_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7" name="Google Shape;67;g3f0098b3229_0_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g3f0098b3229_0_1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3" name="Google Shape;73;g3f0098b3229_0_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9" name="Shape 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" name="Google Shape;80;g3f0098b3229_0_2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1" name="Google Shape;81;g3f0098b3229_0_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3f0098b3229_0_2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1" name="Google Shape;91;g3f0098b3229_0_2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3f0098b3229_0_3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2" name="Google Shape;102;g3f0098b3229_0_3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3f0098b3229_0_4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0" name="Google Shape;110;g3f0098b3229_0_4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g3f0098b3229_0_5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6" name="Google Shape;116;g3f0098b3229_0_5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it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20.png"/><Relationship Id="rId4" Type="http://schemas.openxmlformats.org/officeDocument/2006/relationships/image" Target="../media/image15.jpg"/><Relationship Id="rId5" Type="http://schemas.openxmlformats.org/officeDocument/2006/relationships/image" Target="../media/image10.png"/><Relationship Id="rId6" Type="http://schemas.openxmlformats.org/officeDocument/2006/relationships/image" Target="../media/image7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1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1.png"/><Relationship Id="rId4" Type="http://schemas.openxmlformats.org/officeDocument/2006/relationships/image" Target="../media/image1.png"/><Relationship Id="rId5" Type="http://schemas.openxmlformats.org/officeDocument/2006/relationships/image" Target="../media/image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1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Relationship Id="rId3" Type="http://schemas.openxmlformats.org/officeDocument/2006/relationships/image" Target="../media/image27.png"/><Relationship Id="rId4" Type="http://schemas.openxmlformats.org/officeDocument/2006/relationships/image" Target="../media/image34.png"/><Relationship Id="rId5" Type="http://schemas.openxmlformats.org/officeDocument/2006/relationships/image" Target="../media/image21.png"/><Relationship Id="rId6" Type="http://schemas.openxmlformats.org/officeDocument/2006/relationships/image" Target="../media/image25.png"/><Relationship Id="rId7" Type="http://schemas.openxmlformats.org/officeDocument/2006/relationships/image" Target="../media/image18.png"/><Relationship Id="rId8" Type="http://schemas.openxmlformats.org/officeDocument/2006/relationships/image" Target="../media/image30.png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3.png"/><Relationship Id="rId4" Type="http://schemas.openxmlformats.org/officeDocument/2006/relationships/image" Target="../media/image31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19.png"/><Relationship Id="rId4" Type="http://schemas.openxmlformats.org/officeDocument/2006/relationships/image" Target="../media/image4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24.png"/><Relationship Id="rId4" Type="http://schemas.openxmlformats.org/officeDocument/2006/relationships/image" Target="../media/image32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9.xml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0.xml"/><Relationship Id="rId3" Type="http://schemas.openxmlformats.org/officeDocument/2006/relationships/hyperlink" Target="https://iopscience.iop.org/article/10.1088/1742-6596/1561/1/012015/meta" TargetMode="External"/><Relationship Id="rId4" Type="http://schemas.openxmlformats.org/officeDocument/2006/relationships/hyperlink" Target="https://iopscience.iop.org/article/10.1088/1742-6596/1561/1/012015/meta" TargetMode="External"/><Relationship Id="rId5" Type="http://schemas.openxmlformats.org/officeDocument/2006/relationships/hyperlink" Target="https://iopscience.iop.org/article/10.1088/1742-6596/1561/1/012015/meta" TargetMode="External"/><Relationship Id="rId6" Type="http://schemas.openxmlformats.org/officeDocument/2006/relationships/image" Target="../media/image26.png"/><Relationship Id="rId7" Type="http://schemas.openxmlformats.org/officeDocument/2006/relationships/image" Target="../media/image22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1.xml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8.png"/><Relationship Id="rId4" Type="http://schemas.openxmlformats.org/officeDocument/2006/relationships/image" Target="../media/image35.png"/><Relationship Id="rId5" Type="http://schemas.openxmlformats.org/officeDocument/2006/relationships/image" Target="../media/image29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37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3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4.png"/><Relationship Id="rId4" Type="http://schemas.openxmlformats.org/officeDocument/2006/relationships/image" Target="../media/image2.png"/><Relationship Id="rId5" Type="http://schemas.openxmlformats.org/officeDocument/2006/relationships/image" Target="../media/image26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hyperlink" Target="https://books.google.it/books?hl=en&amp;lr=&amp;id=sKXIDwAAQBAJ&amp;oi=fnd&amp;pg=PP1&amp;dq=Python+Machine+Learning+(Sebastian+Raschka,+Vahid+Mirjalili)+&amp;ots=VaKjuPSGJt&amp;sig=klWMU3m9yCwh56-T95VmXoQQ7iA#v=onepage&amp;q=Python%20Machine%20Learning%20(Sebastian%20Raschka%2C%20Vahid%20Mirjalili)&amp;f=false" TargetMode="External"/><Relationship Id="rId6" Type="http://schemas.openxmlformats.org/officeDocument/2006/relationships/hyperlink" Target="https://books.google.it/books?hl=en&amp;lr=&amp;id=sKXIDwAAQBAJ&amp;oi=fnd&amp;pg=PP1&amp;dq=Python+Machine+Learning+(Sebastian+Raschka,+Vahid+Mirjalili)+&amp;ots=VaKjuPSGJt&amp;sig=klWMU3m9yCwh56-T95VmXoQQ7iA#v=onepage&amp;q=Python%20Machine%20Learning%20(Sebastian%20Raschka%2C%20Vahid%20Mirjalili)&amp;f=false" TargetMode="External"/><Relationship Id="rId7" Type="http://schemas.openxmlformats.org/officeDocument/2006/relationships/hyperlink" Target="https://books.google.it/books?hl=en&amp;lr=&amp;id=sKXIDwAAQBAJ&amp;oi=fnd&amp;pg=PP1&amp;dq=Python+Machine+Learning+(Sebastian+Raschka,+Vahid+Mirjalili)+&amp;ots=VaKjuPSGJt&amp;sig=klWMU3m9yCwh56-T95VmXoQQ7iA#v=onepage&amp;q=Python%20Machine%20Learning%20(Sebastian%20Raschka%2C%20Vahid%20Mirjalili)&amp;f=false" TargetMode="Externa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3.png"/><Relationship Id="rId4" Type="http://schemas.openxmlformats.org/officeDocument/2006/relationships/image" Target="../media/image8.png"/><Relationship Id="rId5" Type="http://schemas.openxmlformats.org/officeDocument/2006/relationships/hyperlink" Target="https://books.google.it/books?hl=en&amp;lr=&amp;id=sKXIDwAAQBAJ&amp;oi=fnd&amp;pg=PP1&amp;dq=Python+Machine+Learning+(Sebastian+Raschka,+Vahid+Mirjalili)+&amp;ots=VaKjuPSGJt&amp;sig=klWMU3m9yCwh56-T95VmXoQQ7iA#v=onepage&amp;q=Python%20Machine%20Learning%20(Sebastian%20Raschka%2C%20Vahid%20Mirjalili)&amp;f=false" TargetMode="External"/><Relationship Id="rId6" Type="http://schemas.openxmlformats.org/officeDocument/2006/relationships/hyperlink" Target="https://books.google.it/books?hl=en&amp;lr=&amp;id=sKXIDwAAQBAJ&amp;oi=fnd&amp;pg=PP1&amp;dq=Python+Machine+Learning+(Sebastian+Raschka,+Vahid+Mirjalili)+&amp;ots=VaKjuPSGJt&amp;sig=klWMU3m9yCwh56-T95VmXoQQ7iA#v=onepage&amp;q=Python%20Machine%20Learning%20(Sebastian%20Raschka%2C%20Vahid%20Mirjalili)&amp;f=false" TargetMode="External"/><Relationship Id="rId7" Type="http://schemas.openxmlformats.org/officeDocument/2006/relationships/hyperlink" Target="https://books.google.it/books?hl=en&amp;lr=&amp;id=sKXIDwAAQBAJ&amp;oi=fnd&amp;pg=PP1&amp;dq=Python+Machine+Learning+(Sebastian+Raschka,+Vahid+Mirjalili)+&amp;ots=VaKjuPSGJt&amp;sig=klWMU3m9yCwh56-T95VmXoQQ7iA#v=onepage&amp;q=Python%20Machine%20Learning%20(Sebastian%20Raschka%2C%20Vahid%20Mirjalili)&amp;f=false" TargetMode="External"/><Relationship Id="rId8" Type="http://schemas.openxmlformats.org/officeDocument/2006/relationships/image" Target="../media/image3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33.png"/><Relationship Id="rId4" Type="http://schemas.openxmlformats.org/officeDocument/2006/relationships/image" Target="../media/image1.png"/><Relationship Id="rId5" Type="http://schemas.openxmlformats.org/officeDocument/2006/relationships/image" Target="../media/image6.png"/><Relationship Id="rId6" Type="http://schemas.openxmlformats.org/officeDocument/2006/relationships/hyperlink" Target="https://books.google.it/books?hl=en&amp;lr=&amp;id=sKXIDwAAQBAJ&amp;oi=fnd&amp;pg=PP1&amp;dq=Python+Machine+Learning+(Sebastian+Raschka,+Vahid+Mirjalili)+&amp;ots=VaKjuPSGJt&amp;sig=klWMU3m9yCwh56-T95VmXoQQ7iA#v=onepage&amp;q=Python%20Machine%20Learning%20(Sebastian%20Raschka%2C%20Vahid%20Mirjalili)&amp;f=false" TargetMode="External"/><Relationship Id="rId7" Type="http://schemas.openxmlformats.org/officeDocument/2006/relationships/hyperlink" Target="https://books.google.it/books?hl=en&amp;lr=&amp;id=sKXIDwAAQBAJ&amp;oi=fnd&amp;pg=PP1&amp;dq=Python+Machine+Learning+(Sebastian+Raschka,+Vahid+Mirjalili)+&amp;ots=VaKjuPSGJt&amp;sig=klWMU3m9yCwh56-T95VmXoQQ7iA#v=onepage&amp;q=Python%20Machine%20Learning%20(Sebastian%20Raschka%2C%20Vahid%20Mirjalili)&amp;f=false" TargetMode="External"/><Relationship Id="rId8" Type="http://schemas.openxmlformats.org/officeDocument/2006/relationships/hyperlink" Target="https://books.google.it/books?hl=en&amp;lr=&amp;id=sKXIDwAAQBAJ&amp;oi=fnd&amp;pg=PP1&amp;dq=Python+Machine+Learning+(Sebastian+Raschka,+Vahid+Mirjalili)+&amp;ots=VaKjuPSGJt&amp;sig=klWMU3m9yCwh56-T95VmXoQQ7iA#v=onepage&amp;q=Python%20Machine%20Learning%20(Sebastian%20Raschka%2C%20Vahid%20Mirjalili)&amp;f=false" TargetMode="Externa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Relationship Id="rId4" Type="http://schemas.openxmlformats.org/officeDocument/2006/relationships/image" Target="../media/image16.png"/><Relationship Id="rId5" Type="http://schemas.openxmlformats.org/officeDocument/2006/relationships/hyperlink" Target="https://books.google.it/books?hl=en&amp;lr=&amp;id=sKXIDwAAQBAJ&amp;oi=fnd&amp;pg=PP1&amp;dq=Python+Machine+Learning+(Sebastian+Raschka,+Vahid+Mirjalili)+&amp;ots=VaKjuPSGJt&amp;sig=klWMU3m9yCwh56-T95VmXoQQ7iA#v=onepage&amp;q=Python%20Machine%20Learning%20(Sebastian%20Raschka%2C%20Vahid%20Mirjalili)&amp;f=false" TargetMode="External"/><Relationship Id="rId6" Type="http://schemas.openxmlformats.org/officeDocument/2006/relationships/hyperlink" Target="https://books.google.it/books?hl=en&amp;lr=&amp;id=sKXIDwAAQBAJ&amp;oi=fnd&amp;pg=PP1&amp;dq=Python+Machine+Learning+(Sebastian+Raschka,+Vahid+Mirjalili)+&amp;ots=VaKjuPSGJt&amp;sig=klWMU3m9yCwh56-T95VmXoQQ7iA#v=onepage&amp;q=Python%20Machine%20Learning%20(Sebastian%20Raschka%2C%20Vahid%20Mirjalili)&amp;f=false" TargetMode="External"/><Relationship Id="rId7" Type="http://schemas.openxmlformats.org/officeDocument/2006/relationships/hyperlink" Target="https://books.google.it/books?hl=en&amp;lr=&amp;id=sKXIDwAAQBAJ&amp;oi=fnd&amp;pg=PP1&amp;dq=Python+Machine+Learning+(Sebastian+Raschka,+Vahid+Mirjalili)+&amp;ots=VaKjuPSGJt&amp;sig=klWMU3m9yCwh56-T95VmXoQQ7iA#v=onepage&amp;q=Python%20Machine%20Learning%20(Sebastian%20Raschka%2C%20Vahid%20Mirjalili)&amp;f=false" TargetMode="Externa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12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17.png"/><Relationship Id="rId4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blipFill>
          <a:blip r:embed="rId3">
            <a:alphaModFix/>
          </a:blip>
          <a:stretch>
            <a:fillRect/>
          </a:stretch>
        </a:blipFill>
      </p:bgPr>
    </p:bg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" name="Google Shape;54;p13"/>
          <p:cNvSpPr txBox="1"/>
          <p:nvPr>
            <p:ph type="ctrTitle"/>
          </p:nvPr>
        </p:nvSpPr>
        <p:spPr>
          <a:xfrm>
            <a:off x="484550" y="1247750"/>
            <a:ext cx="8007300" cy="1108200"/>
          </a:xfrm>
          <a:prstGeom prst="rect">
            <a:avLst/>
          </a:prstGeom>
          <a:solidFill>
            <a:srgbClr val="000000">
              <a:alpha val="50000"/>
            </a:srgbClr>
          </a:solidFill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3600">
                <a:solidFill>
                  <a:schemeClr val="lt1"/>
                </a:solidFill>
              </a:rPr>
              <a:t>Prospettive di Machine Learning</a:t>
            </a:r>
            <a:endParaRPr b="1" sz="3600">
              <a:solidFill>
                <a:schemeClr val="lt1"/>
              </a:solidFill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600">
                <a:solidFill>
                  <a:schemeClr val="lt1"/>
                </a:solidFill>
              </a:rPr>
              <a:t>per il progetto EEE</a:t>
            </a:r>
            <a:endParaRPr b="1" sz="3600">
              <a:solidFill>
                <a:schemeClr val="lt1"/>
              </a:solidFill>
            </a:endParaRPr>
          </a:p>
        </p:txBody>
      </p:sp>
      <p:sp>
        <p:nvSpPr>
          <p:cNvPr id="55" name="Google Shape;55;p13"/>
          <p:cNvSpPr txBox="1"/>
          <p:nvPr>
            <p:ph type="ctrTitle"/>
          </p:nvPr>
        </p:nvSpPr>
        <p:spPr>
          <a:xfrm>
            <a:off x="2052000" y="3595825"/>
            <a:ext cx="5040000" cy="360000"/>
          </a:xfrm>
          <a:prstGeom prst="rect">
            <a:avLst/>
          </a:prstGeom>
          <a:solidFill>
            <a:srgbClr val="000000">
              <a:alpha val="50000"/>
            </a:srgbClr>
          </a:solidFill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500">
                <a:solidFill>
                  <a:schemeClr val="lt1"/>
                </a:solidFill>
              </a:rPr>
              <a:t>Simone Manti, INFN-LNF</a:t>
            </a:r>
            <a:endParaRPr b="1" sz="2500">
              <a:solidFill>
                <a:schemeClr val="lt1"/>
              </a:solidFill>
            </a:endParaRPr>
          </a:p>
        </p:txBody>
      </p:sp>
      <p:pic>
        <p:nvPicPr>
          <p:cNvPr id="56" name="Google Shape;56;p13" title="INFN.jp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924000" y="4305844"/>
            <a:ext cx="1296000" cy="719999"/>
          </a:xfrm>
          <a:prstGeom prst="rect">
            <a:avLst/>
          </a:prstGeom>
          <a:noFill/>
          <a:ln>
            <a:noFill/>
          </a:ln>
        </p:spPr>
      </p:pic>
      <p:pic>
        <p:nvPicPr>
          <p:cNvPr id="57" name="Google Shape;57;p13" title="EEE.png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56500" y="4305844"/>
            <a:ext cx="1783511" cy="720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8" name="Google Shape;58;p13" title="CREF.png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542961" y="4305844"/>
            <a:ext cx="2356364" cy="720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5" name="Shape 1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" name="Google Shape;126;p22"/>
          <p:cNvSpPr txBox="1"/>
          <p:nvPr>
            <p:ph type="ctrTitle"/>
          </p:nvPr>
        </p:nvSpPr>
        <p:spPr>
          <a:xfrm>
            <a:off x="311708" y="232075"/>
            <a:ext cx="8520600" cy="4464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900">
                <a:solidFill>
                  <a:srgbClr val="FE3200"/>
                </a:solidFill>
              </a:rPr>
              <a:t>Perché il Machine Learning in EEE?</a:t>
            </a:r>
            <a:endParaRPr b="1" sz="2900">
              <a:solidFill>
                <a:srgbClr val="FE3200"/>
              </a:solidFill>
            </a:endParaRPr>
          </a:p>
        </p:txBody>
      </p:sp>
      <p:pic>
        <p:nvPicPr>
          <p:cNvPr id="127" name="Google Shape;127;p2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8886" y="1068450"/>
            <a:ext cx="2913775" cy="3685076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22"/>
          <p:cNvSpPr/>
          <p:nvPr/>
        </p:nvSpPr>
        <p:spPr>
          <a:xfrm>
            <a:off x="3760800" y="1068450"/>
            <a:ext cx="4963800" cy="1220700"/>
          </a:xfrm>
          <a:prstGeom prst="round1Rect">
            <a:avLst>
              <a:gd fmla="val 16667" name="adj"/>
            </a:avLst>
          </a:prstGeom>
          <a:solidFill>
            <a:srgbClr val="1F77B4">
              <a:alpha val="3000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 sz="1200">
                <a:solidFill>
                  <a:srgbClr val="FE3200"/>
                </a:solidFill>
              </a:rPr>
              <a:t>EEE OGGI:</a:t>
            </a:r>
            <a:endParaRPr b="1" sz="1200">
              <a:solidFill>
                <a:srgbClr val="FE3200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b="1" lang="it" sz="1200">
                <a:solidFill>
                  <a:schemeClr val="dk1"/>
                </a:solidFill>
              </a:rPr>
              <a:t>60+ telescopi MRPC</a:t>
            </a:r>
            <a:r>
              <a:rPr lang="it" sz="1200">
                <a:solidFill>
                  <a:schemeClr val="dk1"/>
                </a:solidFill>
              </a:rPr>
              <a:t> distribuiti su scala nazionale + </a:t>
            </a:r>
            <a:r>
              <a:rPr b="1" lang="it" sz="1200">
                <a:solidFill>
                  <a:schemeClr val="dk1"/>
                </a:solidFill>
              </a:rPr>
              <a:t>POLA-R</a:t>
            </a:r>
            <a:endParaRPr b="1"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it" sz="1200">
                <a:solidFill>
                  <a:schemeClr val="dk1"/>
                </a:solidFill>
              </a:rPr>
              <a:t>Risoluzione temporale ~200 ps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it" sz="1200">
                <a:solidFill>
                  <a:schemeClr val="dk1"/>
                </a:solidFill>
              </a:rPr>
              <a:t>Decine di </a:t>
            </a:r>
            <a:r>
              <a:rPr b="1" lang="it" sz="1200">
                <a:solidFill>
                  <a:schemeClr val="dk1"/>
                </a:solidFill>
              </a:rPr>
              <a:t>miliardi di tracce ricostruite</a:t>
            </a:r>
            <a:endParaRPr b="1"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it" sz="1200">
                <a:solidFill>
                  <a:schemeClr val="dk1"/>
                </a:solidFill>
              </a:rPr>
              <a:t>Flusso continuo di dati verso </a:t>
            </a:r>
            <a:r>
              <a:rPr b="1" lang="it" sz="1200">
                <a:solidFill>
                  <a:schemeClr val="dk1"/>
                </a:solidFill>
              </a:rPr>
              <a:t>CNAF</a:t>
            </a:r>
            <a:endParaRPr b="1"/>
          </a:p>
        </p:txBody>
      </p:sp>
      <p:sp>
        <p:nvSpPr>
          <p:cNvPr id="129" name="Google Shape;129;p22"/>
          <p:cNvSpPr/>
          <p:nvPr/>
        </p:nvSpPr>
        <p:spPr>
          <a:xfrm>
            <a:off x="3760800" y="2484775"/>
            <a:ext cx="4963800" cy="1220700"/>
          </a:xfrm>
          <a:prstGeom prst="round1Rect">
            <a:avLst>
              <a:gd fmla="val 16667" name="adj"/>
            </a:avLst>
          </a:prstGeom>
          <a:solidFill>
            <a:srgbClr val="FF7F0E">
              <a:alpha val="3000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it" sz="1200">
                <a:solidFill>
                  <a:srgbClr val="FE3200"/>
                </a:solidFill>
              </a:rPr>
              <a:t>Problema:</a:t>
            </a:r>
            <a:endParaRPr b="1" sz="1200">
              <a:solidFill>
                <a:srgbClr val="FE3200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it" sz="1200">
                <a:solidFill>
                  <a:schemeClr val="dk1"/>
                </a:solidFill>
              </a:rPr>
              <a:t>Analisi basata su selezioni tradizionali: </a:t>
            </a:r>
            <a:r>
              <a:rPr b="1" lang="it" sz="1200">
                <a:solidFill>
                  <a:schemeClr val="dk1"/>
                </a:solidFill>
              </a:rPr>
              <a:t>χ², tagli fissi,...</a:t>
            </a:r>
            <a:endParaRPr b="1"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it" sz="1200">
                <a:solidFill>
                  <a:schemeClr val="dk1"/>
                </a:solidFill>
              </a:rPr>
              <a:t>Enorme </a:t>
            </a:r>
            <a:r>
              <a:rPr b="1" lang="it" sz="1200">
                <a:solidFill>
                  <a:schemeClr val="dk1"/>
                </a:solidFill>
              </a:rPr>
              <a:t>potenziale nei dati</a:t>
            </a:r>
            <a:r>
              <a:rPr lang="it" sz="1200">
                <a:solidFill>
                  <a:schemeClr val="dk1"/>
                </a:solidFill>
              </a:rPr>
              <a:t> ancora non sfruttato</a:t>
            </a:r>
            <a:endParaRPr sz="1200">
              <a:solidFill>
                <a:schemeClr val="dk1"/>
              </a:solidFill>
            </a:endParaRPr>
          </a:p>
          <a:p>
            <a:pPr indent="-3048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Char char="●"/>
            </a:pPr>
            <a:r>
              <a:rPr lang="it" sz="1200">
                <a:solidFill>
                  <a:schemeClr val="dk1"/>
                </a:solidFill>
              </a:rPr>
              <a:t>Conoscenza distribuita in </a:t>
            </a:r>
            <a:r>
              <a:rPr b="1" lang="it" sz="1200">
                <a:solidFill>
                  <a:schemeClr val="dk1"/>
                </a:solidFill>
              </a:rPr>
              <a:t>paper, note interne, log,</a:t>
            </a:r>
            <a:r>
              <a:rPr lang="it" sz="1200">
                <a:solidFill>
                  <a:schemeClr val="dk1"/>
                </a:solidFill>
              </a:rPr>
              <a:t>...</a:t>
            </a:r>
            <a:endParaRPr b="1" sz="1200">
              <a:solidFill>
                <a:schemeClr val="dk1"/>
              </a:solidFill>
            </a:endParaRPr>
          </a:p>
        </p:txBody>
      </p:sp>
      <p:sp>
        <p:nvSpPr>
          <p:cNvPr id="130" name="Google Shape;130;p22"/>
          <p:cNvSpPr/>
          <p:nvPr/>
        </p:nvSpPr>
        <p:spPr>
          <a:xfrm>
            <a:off x="3760800" y="3901100"/>
            <a:ext cx="4963800" cy="852300"/>
          </a:xfrm>
          <a:prstGeom prst="round1Rect">
            <a:avLst>
              <a:gd fmla="val 16667" name="adj"/>
            </a:avLst>
          </a:prstGeom>
          <a:solidFill>
            <a:srgbClr val="2CA02C">
              <a:alpha val="3000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None/>
            </a:pPr>
            <a:r>
              <a:rPr b="1" lang="it" sz="1200">
                <a:solidFill>
                  <a:srgbClr val="FF0000"/>
                </a:solidFill>
              </a:rPr>
              <a:t>Domanda:</a:t>
            </a:r>
            <a:endParaRPr b="1" sz="1200">
              <a:solidFill>
                <a:srgbClr val="FF0000"/>
              </a:solidFill>
            </a:endParaRPr>
          </a:p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it" sz="1200">
                <a:solidFill>
                  <a:schemeClr val="dk1"/>
                </a:solidFill>
              </a:rPr>
              <a:t>Possiamo aumentare </a:t>
            </a:r>
            <a:r>
              <a:rPr b="1" lang="it" sz="1200">
                <a:solidFill>
                  <a:schemeClr val="dk1"/>
                </a:solidFill>
              </a:rPr>
              <a:t>sensibilità</a:t>
            </a:r>
            <a:r>
              <a:rPr lang="it" sz="1200">
                <a:solidFill>
                  <a:schemeClr val="dk1"/>
                </a:solidFill>
              </a:rPr>
              <a:t>, </a:t>
            </a:r>
            <a:r>
              <a:rPr b="1" lang="it" sz="1200">
                <a:solidFill>
                  <a:schemeClr val="dk1"/>
                </a:solidFill>
              </a:rPr>
              <a:t>qualità analisi</a:t>
            </a:r>
            <a:r>
              <a:rPr lang="it" sz="1200">
                <a:solidFill>
                  <a:schemeClr val="dk1"/>
                </a:solidFill>
              </a:rPr>
              <a:t> e </a:t>
            </a:r>
            <a:r>
              <a:rPr b="1" lang="it" sz="1200">
                <a:solidFill>
                  <a:schemeClr val="dk1"/>
                </a:solidFill>
              </a:rPr>
              <a:t>impatto scientifico</a:t>
            </a:r>
            <a:r>
              <a:rPr lang="it" sz="1200">
                <a:solidFill>
                  <a:schemeClr val="dk1"/>
                </a:solidFill>
              </a:rPr>
              <a:t> usando AI?</a:t>
            </a:r>
            <a:endParaRPr b="1" sz="1200">
              <a:solidFill>
                <a:schemeClr val="dk1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23"/>
          <p:cNvSpPr txBox="1"/>
          <p:nvPr>
            <p:ph type="ctrTitle"/>
          </p:nvPr>
        </p:nvSpPr>
        <p:spPr>
          <a:xfrm>
            <a:off x="319925" y="288000"/>
            <a:ext cx="8255700" cy="461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000">
                <a:solidFill>
                  <a:srgbClr val="FE3200"/>
                </a:solidFill>
              </a:rPr>
              <a:t>Agenda</a:t>
            </a:r>
            <a:endParaRPr b="1" sz="3000">
              <a:solidFill>
                <a:srgbClr val="FE3200"/>
              </a:solidFill>
            </a:endParaRPr>
          </a:p>
        </p:txBody>
      </p:sp>
      <p:sp>
        <p:nvSpPr>
          <p:cNvPr id="136" name="Google Shape;136;p23"/>
          <p:cNvSpPr txBox="1"/>
          <p:nvPr>
            <p:ph type="ctrTitle"/>
          </p:nvPr>
        </p:nvSpPr>
        <p:spPr>
          <a:xfrm>
            <a:off x="319925" y="1238425"/>
            <a:ext cx="8255700" cy="34479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it" sz="2800"/>
              <a:t>Machine Learning</a:t>
            </a:r>
            <a:endParaRPr sz="2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rgbClr val="FE3200"/>
              </a:buClr>
              <a:buSzPts val="2800"/>
              <a:buAutoNum type="arabicPeriod"/>
            </a:pPr>
            <a:r>
              <a:rPr b="1" lang="it" sz="2800">
                <a:solidFill>
                  <a:srgbClr val="FE3200"/>
                </a:solidFill>
              </a:rPr>
              <a:t>Machine Learning per EEE:</a:t>
            </a:r>
            <a:endParaRPr b="1" sz="2800">
              <a:solidFill>
                <a:srgbClr val="FE3200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FE3200"/>
              </a:solidFill>
            </a:endParaRPr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Clr>
                <a:srgbClr val="FE3200"/>
              </a:buClr>
              <a:buSzPts val="2800"/>
              <a:buAutoNum type="alphaLcPeriod"/>
            </a:pPr>
            <a:r>
              <a:rPr b="1" lang="it" sz="2800">
                <a:solidFill>
                  <a:srgbClr val="FE3200"/>
                </a:solidFill>
              </a:rPr>
              <a:t>Unsupervised</a:t>
            </a:r>
            <a:endParaRPr b="1" sz="2800">
              <a:solidFill>
                <a:srgbClr val="FE3200"/>
              </a:solidFill>
            </a:endParaRPr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SzPts val="2800"/>
              <a:buAutoNum type="alphaLcPeriod"/>
            </a:pPr>
            <a:r>
              <a:rPr lang="it" sz="2800"/>
              <a:t>Supervised</a:t>
            </a:r>
            <a:endParaRPr sz="2800"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it" sz="2800"/>
              <a:t>POLAR e LLM</a:t>
            </a:r>
            <a:endParaRPr sz="280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0" name="Shape 1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Google Shape;141;p24"/>
          <p:cNvSpPr txBox="1"/>
          <p:nvPr>
            <p:ph type="ctrTitle"/>
          </p:nvPr>
        </p:nvSpPr>
        <p:spPr>
          <a:xfrm>
            <a:off x="319925" y="288000"/>
            <a:ext cx="8255700" cy="461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000">
                <a:solidFill>
                  <a:srgbClr val="FE3200"/>
                </a:solidFill>
              </a:rPr>
              <a:t>Definizione matrice delle features</a:t>
            </a:r>
            <a:endParaRPr b="1" sz="3000">
              <a:solidFill>
                <a:srgbClr val="FE3200"/>
              </a:solidFill>
            </a:endParaRPr>
          </a:p>
        </p:txBody>
      </p:sp>
      <p:sp>
        <p:nvSpPr>
          <p:cNvPr id="142" name="Google Shape;142;p24"/>
          <p:cNvSpPr txBox="1"/>
          <p:nvPr>
            <p:ph type="ctrTitle"/>
          </p:nvPr>
        </p:nvSpPr>
        <p:spPr>
          <a:xfrm>
            <a:off x="1393825" y="1103550"/>
            <a:ext cx="5153700" cy="3047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it" sz="2200"/>
              <a:t>Quali </a:t>
            </a:r>
            <a:r>
              <a:rPr b="1" lang="it" sz="2200"/>
              <a:t>Features</a:t>
            </a:r>
            <a:r>
              <a:rPr lang="it" sz="2200"/>
              <a:t> nella </a:t>
            </a:r>
            <a:r>
              <a:rPr b="1" lang="it" sz="2200"/>
              <a:t>Matrice X</a:t>
            </a:r>
            <a:r>
              <a:rPr lang="it" sz="2200"/>
              <a:t>?</a:t>
            </a:r>
            <a:endParaRPr sz="22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it" sz="2200"/>
              <a:t>Come definire le righe della matrice:</a:t>
            </a:r>
            <a:endParaRPr sz="22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it" sz="2200"/>
              <a:t>Ntracks=1 </a:t>
            </a:r>
            <a:r>
              <a:rPr b="1" lang="it" sz="2200"/>
              <a:t>Singoli  Eventi</a:t>
            </a:r>
            <a:endParaRPr b="1" sz="2200"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-368300" lvl="1" marL="914400" rtl="0" algn="l">
              <a:spcBef>
                <a:spcPts val="0"/>
              </a:spcBef>
              <a:spcAft>
                <a:spcPts val="0"/>
              </a:spcAft>
              <a:buSzPts val="2200"/>
              <a:buChar char="○"/>
            </a:pPr>
            <a:r>
              <a:rPr lang="it" sz="2200"/>
              <a:t>Ntracks&gt;1 </a:t>
            </a:r>
            <a:r>
              <a:rPr b="1" lang="it" sz="2200"/>
              <a:t>Tracce</a:t>
            </a:r>
            <a:endParaRPr b="1" sz="2200"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b="1" lang="it" sz="2200"/>
              <a:t>Label</a:t>
            </a:r>
            <a:r>
              <a:rPr lang="it" sz="2200"/>
              <a:t> y=χ2</a:t>
            </a:r>
            <a:endParaRPr sz="2200"/>
          </a:p>
        </p:txBody>
      </p:sp>
      <p:pic>
        <p:nvPicPr>
          <p:cNvPr id="143" name="Google Shape;143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8663" y="910042"/>
            <a:ext cx="836850" cy="40191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       X =&#10;        \begin{bmatrix}&#10;          f_{11} &amp; f_{12} &amp; \cdots &amp; f_{1p} \\&#10;          f_{21} &amp; f_{22} &amp; \cdots &amp; f_{2p} \\&#10;          \vdots &amp; \vdots &amp; \ddots &amp; \vdots \\&#10;          f_{n1} &amp; f_{n2} &amp; \cdots &amp; f_{np}&#10;        \end{bmatrix}&#10;%67a18ca1-ceb0-4130-8c08-40de13efb5b9" id="144" name="Google Shape;144;p2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00700" y="1398062"/>
            <a:ext cx="2216034" cy="1134525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       \mathbf{y}&#10;        =&#10;        \begin{bmatrix}&#10;          y_1 \\&#10;          y_2 \\&#10;          \vdots \\&#10;          y_n&#10;        \end{bmatrix}&#10;%ed4f74ed-afa5-4f05-b5c8-67bfe12f76be" id="145" name="Google Shape;145;p2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306450" y="3104738"/>
            <a:ext cx="985475" cy="13248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5"/>
          <p:cNvSpPr txBox="1"/>
          <p:nvPr>
            <p:ph type="ctrTitle"/>
          </p:nvPr>
        </p:nvSpPr>
        <p:spPr>
          <a:xfrm>
            <a:off x="319925" y="288000"/>
            <a:ext cx="8255700" cy="461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000">
                <a:solidFill>
                  <a:srgbClr val="FE3200"/>
                </a:solidFill>
              </a:rPr>
              <a:t>Features dal file DST</a:t>
            </a:r>
            <a:endParaRPr b="1" sz="3000">
              <a:solidFill>
                <a:srgbClr val="FE3200"/>
              </a:solidFill>
            </a:endParaRPr>
          </a:p>
        </p:txBody>
      </p:sp>
      <p:sp>
        <p:nvSpPr>
          <p:cNvPr id="151" name="Google Shape;151;p25"/>
          <p:cNvSpPr txBox="1"/>
          <p:nvPr>
            <p:ph type="ctrTitle"/>
          </p:nvPr>
        </p:nvSpPr>
        <p:spPr>
          <a:xfrm>
            <a:off x="1597475" y="1273650"/>
            <a:ext cx="7335600" cy="3047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it" sz="1800"/>
              <a:t>Hits</a:t>
            </a:r>
            <a:r>
              <a:rPr lang="it" sz="1800"/>
              <a:t>: NumHitBot, </a:t>
            </a:r>
            <a:r>
              <a:rPr lang="it" sz="1800"/>
              <a:t>NumHitMid, NumHitTop</a:t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it" sz="1800"/>
              <a:t>Cluster</a:t>
            </a:r>
            <a:r>
              <a:rPr lang="it" sz="1800"/>
              <a:t>: NumclusterBot, </a:t>
            </a:r>
            <a:r>
              <a:rPr lang="it" sz="1800"/>
              <a:t>NumclusterMid, NumclusterTop</a:t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it" sz="1800"/>
              <a:t>Spaziali</a:t>
            </a:r>
            <a:r>
              <a:rPr lang="it" sz="1800"/>
              <a:t>: 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it" sz="1800"/>
              <a:t>PosXBot,</a:t>
            </a:r>
            <a:r>
              <a:rPr lang="it" sz="1800"/>
              <a:t>PosYBot,PosXMid,PosYMid,PosXTop,PosYTop</a:t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lang="it" sz="1800"/>
              <a:t>IntersectXMid, IntersectYMid, IntersectZMid</a:t>
            </a:r>
            <a:endParaRPr sz="1800"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it" sz="1800"/>
              <a:t>Temporali</a:t>
            </a:r>
            <a:r>
              <a:rPr lang="it" sz="1800"/>
              <a:t>: Time of Flight</a:t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it" sz="1800"/>
              <a:t>TOTL</a:t>
            </a:r>
            <a:r>
              <a:rPr lang="it" sz="1800"/>
              <a:t>: totTL,</a:t>
            </a:r>
            <a:r>
              <a:rPr lang="it" sz="1800"/>
              <a:t>totTR,totML,totMR,totBL,totBR</a:t>
            </a:r>
            <a:endParaRPr sz="1800"/>
          </a:p>
        </p:txBody>
      </p:sp>
      <p:pic>
        <p:nvPicPr>
          <p:cNvPr id="152" name="Google Shape;152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8663" y="910042"/>
            <a:ext cx="836850" cy="40191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9" st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>
                                            <p:txEl>
                                              <p:pRg end="10" st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26"/>
          <p:cNvSpPr txBox="1"/>
          <p:nvPr>
            <p:ph type="ctrTitle"/>
          </p:nvPr>
        </p:nvSpPr>
        <p:spPr>
          <a:xfrm>
            <a:off x="319925" y="288000"/>
            <a:ext cx="8255700" cy="461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000">
                <a:solidFill>
                  <a:srgbClr val="FE3200"/>
                </a:solidFill>
              </a:rPr>
              <a:t>Features derivate</a:t>
            </a:r>
            <a:endParaRPr b="1" sz="3000">
              <a:solidFill>
                <a:srgbClr val="FE3200"/>
              </a:solidFill>
            </a:endParaRPr>
          </a:p>
        </p:txBody>
      </p:sp>
      <p:sp>
        <p:nvSpPr>
          <p:cNvPr id="158" name="Google Shape;158;p26"/>
          <p:cNvSpPr txBox="1"/>
          <p:nvPr/>
        </p:nvSpPr>
        <p:spPr>
          <a:xfrm>
            <a:off x="386249" y="1132650"/>
            <a:ext cx="4629900" cy="36018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b="1" lang="it" sz="1800">
                <a:solidFill>
                  <a:schemeClr val="dk1"/>
                </a:solidFill>
              </a:rPr>
              <a:t>Velocity</a:t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b="1" lang="it" sz="1800">
                <a:solidFill>
                  <a:schemeClr val="dk1"/>
                </a:solidFill>
              </a:rPr>
              <a:t>Time Consistency </a:t>
            </a:r>
            <a:endParaRPr b="1"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b="1" lang="it" sz="1800">
                <a:solidFill>
                  <a:schemeClr val="dk1"/>
                </a:solidFill>
              </a:rPr>
              <a:t>Residuals Calculated</a:t>
            </a:r>
            <a:endParaRPr b="1"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b="1" lang="it" sz="1800">
                <a:solidFill>
                  <a:schemeClr val="dk1"/>
                </a:solidFill>
              </a:rPr>
              <a:t>Theta Zenith</a:t>
            </a:r>
            <a:endParaRPr b="1"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b="1" lang="it" sz="1800">
                <a:solidFill>
                  <a:schemeClr val="dk1"/>
                </a:solidFill>
              </a:rPr>
              <a:t>TOT Asymmetry</a:t>
            </a:r>
            <a:endParaRPr b="1" sz="1800">
              <a:solidFill>
                <a:schemeClr val="dk1"/>
              </a:solidFill>
            </a:endParaRPr>
          </a:p>
        </p:txBody>
      </p:sp>
      <p:pic>
        <p:nvPicPr>
          <p:cNvPr descr="\beta = \frac{\text{TrackLength}}{\text{TimeOfFlight} \times c}&#10;%3a81dc29-6b1e-4c7d-9123-b04fff31a3cf" id="159" name="Google Shape;159;p2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68071" y="1264739"/>
            <a:ext cx="1900800" cy="43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\Delta T_{\text{check}} = \text{TimeMid} - \frac{\text{TimeTop} + \text{TimeBot}}{2}&#10;%f64110f2-24e4-4737-87f1-c77b6795c94f" id="160" name="Google Shape;160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012625" y="2111049"/>
            <a:ext cx="3750120" cy="39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X_{\text{exp}} = X_{\text{Bot}} + (X_{\text{Top}} - X_{\text{Bot}})&#10;%6a60122d-ccfe-4883-9cc9-1eee9f169f95" id="161" name="Google Shape;161;p2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401185" y="2795450"/>
            <a:ext cx="263088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\text{Residual}_X = \left| X_{\text{Mid}} - X_{\text{exp}} \right|&#10;%adf72c24-0ec9-4823-9051-7eedb19bfa57" id="162" name="Google Shape;162;p26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517825" y="3093591"/>
            <a:ext cx="2397600" cy="216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\theta = \arccos(|Z_{\text{Dir}}|)&#10;%d622494b-c540-4cdb-8a00-5a7dc46043af" id="163" name="Google Shape;163;p26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5775825" y="3801699"/>
            <a:ext cx="1881600" cy="25200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\text{Asym}_{\text{Top}} = | \text{totTL} - \text{totTR} |&#10;%eb796af0-00cc-493a-bcd9-d8cc98c9c999" id="164" name="Google Shape;164;p26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5352021" y="4591776"/>
            <a:ext cx="2729208" cy="2520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8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9" name="Google Shape;169;p27"/>
          <p:cNvSpPr txBox="1"/>
          <p:nvPr>
            <p:ph type="ctrTitle"/>
          </p:nvPr>
        </p:nvSpPr>
        <p:spPr>
          <a:xfrm>
            <a:off x="319925" y="288000"/>
            <a:ext cx="8255700" cy="461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000">
                <a:solidFill>
                  <a:srgbClr val="FE3200"/>
                </a:solidFill>
              </a:rPr>
              <a:t>Ingegneria delle </a:t>
            </a:r>
            <a:r>
              <a:rPr b="1" lang="it" sz="3000">
                <a:solidFill>
                  <a:srgbClr val="FE3200"/>
                </a:solidFill>
              </a:rPr>
              <a:t>Features</a:t>
            </a:r>
            <a:endParaRPr b="1" sz="3000">
              <a:solidFill>
                <a:srgbClr val="FE3200"/>
              </a:solidFill>
            </a:endParaRPr>
          </a:p>
        </p:txBody>
      </p:sp>
      <p:pic>
        <p:nvPicPr>
          <p:cNvPr id="170" name="Google Shape;170;p27" title="BOLO-01-2026-02-01-00001_dst_design_matrix_all_derived_histogram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69497" y="846175"/>
            <a:ext cx="6115855" cy="4144925"/>
          </a:xfrm>
          <a:prstGeom prst="rect">
            <a:avLst/>
          </a:prstGeom>
          <a:noFill/>
          <a:ln>
            <a:noFill/>
          </a:ln>
        </p:spPr>
      </p:pic>
      <p:sp>
        <p:nvSpPr>
          <p:cNvPr id="171" name="Google Shape;171;p27"/>
          <p:cNvSpPr txBox="1"/>
          <p:nvPr/>
        </p:nvSpPr>
        <p:spPr>
          <a:xfrm>
            <a:off x="170825" y="1935000"/>
            <a:ext cx="2217600" cy="176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b="1" lang="it" sz="1800">
                <a:solidFill>
                  <a:schemeClr val="dk1"/>
                </a:solidFill>
              </a:rPr>
              <a:t>25 Standard</a:t>
            </a:r>
            <a:endParaRPr b="1"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800">
                <a:solidFill>
                  <a:schemeClr val="dk1"/>
                </a:solidFill>
              </a:rPr>
              <a:t>+</a:t>
            </a:r>
            <a:endParaRPr b="1" sz="180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b="1" lang="it" sz="1800">
                <a:solidFill>
                  <a:schemeClr val="dk1"/>
                </a:solidFill>
              </a:rPr>
              <a:t>5 Derivate</a:t>
            </a:r>
            <a:endParaRPr b="1" sz="1800">
              <a:solidFill>
                <a:schemeClr val="dk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28"/>
          <p:cNvSpPr txBox="1"/>
          <p:nvPr>
            <p:ph type="ctrTitle"/>
          </p:nvPr>
        </p:nvSpPr>
        <p:spPr>
          <a:xfrm>
            <a:off x="319925" y="288000"/>
            <a:ext cx="8255700" cy="4002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600">
                <a:solidFill>
                  <a:srgbClr val="FE3200"/>
                </a:solidFill>
              </a:rPr>
              <a:t>Analisi a Componenti Principali (PCA) delle features</a:t>
            </a:r>
            <a:endParaRPr b="1" sz="2600">
              <a:solidFill>
                <a:srgbClr val="FE3200"/>
              </a:solidFill>
            </a:endParaRPr>
          </a:p>
        </p:txBody>
      </p:sp>
      <p:pic>
        <p:nvPicPr>
          <p:cNvPr id="177" name="Google Shape;177;p28" title="BOLO-01-2026-02-01-00001_dst_design_matrix_all_derived_pca_with_chisquare_with_derived.png"/>
          <p:cNvPicPr preferRelativeResize="0"/>
          <p:nvPr/>
        </p:nvPicPr>
        <p:blipFill rotWithShape="1">
          <a:blip r:embed="rId3">
            <a:alphaModFix/>
          </a:blip>
          <a:srcRect b="0" l="0" r="49177" t="14581"/>
          <a:stretch/>
        </p:blipFill>
        <p:spPr>
          <a:xfrm>
            <a:off x="236525" y="1292100"/>
            <a:ext cx="4406876" cy="35406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78" name="Google Shape;178;p28" title="BOLO-01-2026-02-01-00001_dst_design_matrix_all_derived_pca_no_chisquare_no_derived.png"/>
          <p:cNvPicPr preferRelativeResize="0"/>
          <p:nvPr/>
        </p:nvPicPr>
        <p:blipFill rotWithShape="1">
          <a:blip r:embed="rId4">
            <a:alphaModFix/>
          </a:blip>
          <a:srcRect b="0" l="0" r="49819" t="14581"/>
          <a:stretch/>
        </p:blipFill>
        <p:spPr>
          <a:xfrm>
            <a:off x="4572000" y="1292100"/>
            <a:ext cx="4328975" cy="3540599"/>
          </a:xfrm>
          <a:prstGeom prst="rect">
            <a:avLst/>
          </a:prstGeom>
          <a:noFill/>
          <a:ln>
            <a:noFill/>
          </a:ln>
        </p:spPr>
      </p:pic>
      <p:sp>
        <p:nvSpPr>
          <p:cNvPr id="179" name="Google Shape;179;p28"/>
          <p:cNvSpPr/>
          <p:nvPr/>
        </p:nvSpPr>
        <p:spPr>
          <a:xfrm>
            <a:off x="506975" y="2558425"/>
            <a:ext cx="1491000" cy="1747200"/>
          </a:xfrm>
          <a:prstGeom prst="ellipse">
            <a:avLst/>
          </a:prstGeom>
          <a:solidFill>
            <a:srgbClr val="2CA02C">
              <a:alpha val="30000"/>
            </a:srgbClr>
          </a:solidFill>
          <a:ln cap="flat" cmpd="sng" w="19050">
            <a:solidFill>
              <a:srgbClr val="2CA02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p28"/>
          <p:cNvSpPr/>
          <p:nvPr/>
        </p:nvSpPr>
        <p:spPr>
          <a:xfrm rot="-1593561">
            <a:off x="1312527" y="1689657"/>
            <a:ext cx="1347947" cy="1450582"/>
          </a:xfrm>
          <a:prstGeom prst="ellipse">
            <a:avLst/>
          </a:prstGeom>
          <a:solidFill>
            <a:srgbClr val="D62728">
              <a:alpha val="30000"/>
            </a:srgbClr>
          </a:solidFill>
          <a:ln cap="flat" cmpd="sng" w="19050">
            <a:solidFill>
              <a:srgbClr val="D62728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1" name="Google Shape;181;p28"/>
          <p:cNvSpPr txBox="1"/>
          <p:nvPr>
            <p:ph type="ctrTitle"/>
          </p:nvPr>
        </p:nvSpPr>
        <p:spPr>
          <a:xfrm>
            <a:off x="319925" y="891100"/>
            <a:ext cx="8389200" cy="2772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/>
              <a:t>PCA per ridurre la </a:t>
            </a:r>
            <a:r>
              <a:rPr lang="it" sz="1800"/>
              <a:t>dimensionalità</a:t>
            </a:r>
            <a:r>
              <a:rPr lang="it" sz="1800"/>
              <a:t>’ di X, da nfeatures a 2 colonne</a:t>
            </a:r>
            <a:endParaRPr sz="18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5" name="Shape 18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Google Shape;186;p29"/>
          <p:cNvSpPr txBox="1"/>
          <p:nvPr>
            <p:ph type="ctrTitle"/>
          </p:nvPr>
        </p:nvSpPr>
        <p:spPr>
          <a:xfrm>
            <a:off x="319925" y="288000"/>
            <a:ext cx="8255700" cy="461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000">
                <a:solidFill>
                  <a:srgbClr val="FE3200"/>
                </a:solidFill>
              </a:rPr>
              <a:t>Training ML per importanza delle features</a:t>
            </a:r>
            <a:endParaRPr b="1" sz="3000">
              <a:solidFill>
                <a:srgbClr val="FE3200"/>
              </a:solidFill>
            </a:endParaRPr>
          </a:p>
        </p:txBody>
      </p:sp>
      <p:pic>
        <p:nvPicPr>
          <p:cNvPr id="187" name="Google Shape;187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681223" y="1590277"/>
            <a:ext cx="3242650" cy="257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88" name="Google Shape;188;p29" title="ML_Class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925" y="1807700"/>
            <a:ext cx="1922804" cy="1794175"/>
          </a:xfrm>
          <a:prstGeom prst="rect">
            <a:avLst/>
          </a:prstGeom>
          <a:noFill/>
          <a:ln>
            <a:noFill/>
          </a:ln>
        </p:spPr>
      </p:pic>
      <p:sp>
        <p:nvSpPr>
          <p:cNvPr id="189" name="Google Shape;189;p29"/>
          <p:cNvSpPr txBox="1"/>
          <p:nvPr/>
        </p:nvSpPr>
        <p:spPr>
          <a:xfrm>
            <a:off x="386250" y="910050"/>
            <a:ext cx="82557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it" sz="1800">
                <a:solidFill>
                  <a:schemeClr val="dk1"/>
                </a:solidFill>
              </a:rPr>
              <a:t>Modello ML impara il χ</a:t>
            </a:r>
            <a:r>
              <a:rPr baseline="30000" lang="it" sz="1800">
                <a:solidFill>
                  <a:schemeClr val="dk1"/>
                </a:solidFill>
              </a:rPr>
              <a:t>2 </a:t>
            </a:r>
            <a:r>
              <a:rPr lang="it" sz="1800">
                <a:solidFill>
                  <a:schemeClr val="dk1"/>
                </a:solidFill>
              </a:rPr>
              <a:t>dalla features per capire importanza delle features</a:t>
            </a:r>
            <a:endParaRPr sz="1800">
              <a:solidFill>
                <a:schemeClr val="dk1"/>
              </a:solidFill>
            </a:endParaRPr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Char char="●"/>
            </a:pPr>
            <a:r>
              <a:rPr lang="it" sz="1800">
                <a:solidFill>
                  <a:schemeClr val="dk1"/>
                </a:solidFill>
              </a:rPr>
              <a:t>Performance classificatore? Curva di ROC e AUC</a:t>
            </a:r>
            <a:endParaRPr sz="1800">
              <a:solidFill>
                <a:schemeClr val="dk1"/>
              </a:solidFill>
            </a:endParaRPr>
          </a:p>
        </p:txBody>
      </p:sp>
      <p:sp>
        <p:nvSpPr>
          <p:cNvPr id="190" name="Google Shape;190;p29"/>
          <p:cNvSpPr txBox="1"/>
          <p:nvPr/>
        </p:nvSpPr>
        <p:spPr>
          <a:xfrm>
            <a:off x="52950" y="4162950"/>
            <a:ext cx="3084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0000"/>
                </a:solidFill>
              </a:rPr>
              <a:t>TPR = TP / (TP + FN)</a:t>
            </a:r>
            <a:endParaRPr sz="1800">
              <a:solidFill>
                <a:srgbClr val="000000"/>
              </a:solidFill>
            </a:endParaRPr>
          </a:p>
        </p:txBody>
      </p:sp>
      <p:graphicFrame>
        <p:nvGraphicFramePr>
          <p:cNvPr id="191" name="Google Shape;191;p29"/>
          <p:cNvGraphicFramePr/>
          <p:nvPr/>
        </p:nvGraphicFramePr>
        <p:xfrm>
          <a:off x="2651575" y="1914525"/>
          <a:ext cx="3000000" cy="3000000"/>
        </p:xfrm>
        <a:graphic>
          <a:graphicData uri="http://schemas.openxmlformats.org/drawingml/2006/table">
            <a:tbl>
              <a:tblPr>
                <a:noFill/>
                <a:tableStyleId>{C422F796-6141-4421-9DD8-5F29F3DEF904}</a:tableStyleId>
              </a:tblPr>
              <a:tblGrid>
                <a:gridCol w="924400"/>
                <a:gridCol w="924400"/>
                <a:gridCol w="924400"/>
              </a:tblGrid>
              <a:tr h="2914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t" sz="700"/>
                        <a:t>Outcome Type</a:t>
                      </a:r>
                      <a:endParaRPr b="1" sz="7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t" sz="700"/>
                        <a:t>Prediction</a:t>
                      </a:r>
                      <a:endParaRPr b="1" sz="700"/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b="1" lang="it" sz="700"/>
                        <a:t>Reality</a:t>
                      </a:r>
                      <a:endParaRPr b="1" sz="700"/>
                    </a:p>
                  </a:txBody>
                  <a:tcPr marT="91425" marB="91425" marR="91425" marL="91425"/>
                </a:tc>
              </a:tr>
              <a:tr h="2914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700">
                          <a:solidFill>
                            <a:srgbClr val="00FF00"/>
                          </a:solidFill>
                        </a:rPr>
                        <a:t>True Positive (TP)</a:t>
                      </a:r>
                      <a:endParaRPr sz="700">
                        <a:solidFill>
                          <a:srgbClr val="00FF00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700">
                          <a:solidFill>
                            <a:srgbClr val="FF0000"/>
                          </a:solidFill>
                        </a:rPr>
                        <a:t>Anomaly</a:t>
                      </a:r>
                      <a:endParaRPr sz="700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700">
                          <a:solidFill>
                            <a:srgbClr val="FF0000"/>
                          </a:solidFill>
                        </a:rPr>
                        <a:t>Anomaly</a:t>
                      </a:r>
                      <a:endParaRPr sz="700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2914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700">
                          <a:solidFill>
                            <a:srgbClr val="00FF00"/>
                          </a:solidFill>
                        </a:rPr>
                        <a:t>True Negative (TN)</a:t>
                      </a:r>
                      <a:endParaRPr sz="700">
                        <a:solidFill>
                          <a:srgbClr val="00FF00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700">
                          <a:solidFill>
                            <a:srgbClr val="00FF00"/>
                          </a:solidFill>
                        </a:rPr>
                        <a:t>Normal</a:t>
                      </a:r>
                      <a:endParaRPr sz="700">
                        <a:solidFill>
                          <a:srgbClr val="00FF00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700">
                          <a:solidFill>
                            <a:srgbClr val="00FF00"/>
                          </a:solidFill>
                        </a:rPr>
                        <a:t>Normal</a:t>
                      </a:r>
                      <a:endParaRPr sz="700">
                        <a:solidFill>
                          <a:srgbClr val="00FF00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2914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700">
                          <a:solidFill>
                            <a:srgbClr val="FF0000"/>
                          </a:solidFill>
                        </a:rPr>
                        <a:t>False Positive (FP)</a:t>
                      </a:r>
                      <a:endParaRPr sz="700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700">
                          <a:solidFill>
                            <a:srgbClr val="FF0000"/>
                          </a:solidFill>
                        </a:rPr>
                        <a:t>Anomaly</a:t>
                      </a:r>
                      <a:endParaRPr sz="700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700">
                          <a:solidFill>
                            <a:srgbClr val="00FF00"/>
                          </a:solidFill>
                        </a:rPr>
                        <a:t>Normal</a:t>
                      </a:r>
                      <a:endParaRPr sz="700">
                        <a:solidFill>
                          <a:srgbClr val="00FF00"/>
                        </a:solidFill>
                      </a:endParaRPr>
                    </a:p>
                  </a:txBody>
                  <a:tcPr marT="91425" marB="91425" marR="91425" marL="91425"/>
                </a:tc>
              </a:tr>
              <a:tr h="291425"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700">
                          <a:solidFill>
                            <a:srgbClr val="FF0000"/>
                          </a:solidFill>
                        </a:rPr>
                        <a:t>False Negative (FN)</a:t>
                      </a:r>
                      <a:endParaRPr sz="700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700">
                          <a:solidFill>
                            <a:srgbClr val="00FF00"/>
                          </a:solidFill>
                        </a:rPr>
                        <a:t>Normal</a:t>
                      </a:r>
                      <a:endParaRPr sz="700">
                        <a:solidFill>
                          <a:srgbClr val="00FF00"/>
                        </a:solidFill>
                      </a:endParaRPr>
                    </a:p>
                  </a:txBody>
                  <a:tcPr marT="91425" marB="91425" marR="91425" marL="91425"/>
                </a:tc>
                <a:tc>
                  <a:txBody>
                    <a:bodyPr/>
                    <a:lstStyle/>
                    <a:p>
                      <a:pPr indent="0" lvl="0" marL="0" rtl="0" algn="l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it" sz="700">
                          <a:solidFill>
                            <a:srgbClr val="FF0000"/>
                          </a:solidFill>
                        </a:rPr>
                        <a:t>Anomaly</a:t>
                      </a:r>
                      <a:endParaRPr sz="700">
                        <a:solidFill>
                          <a:srgbClr val="FF0000"/>
                        </a:solidFill>
                      </a:endParaRPr>
                    </a:p>
                  </a:txBody>
                  <a:tcPr marT="91425" marB="91425" marR="91425" marL="91425"/>
                </a:tc>
              </a:tr>
            </a:tbl>
          </a:graphicData>
        </a:graphic>
      </p:graphicFrame>
      <p:sp>
        <p:nvSpPr>
          <p:cNvPr id="192" name="Google Shape;192;p29"/>
          <p:cNvSpPr txBox="1"/>
          <p:nvPr/>
        </p:nvSpPr>
        <p:spPr>
          <a:xfrm>
            <a:off x="5737225" y="4162950"/>
            <a:ext cx="3295500" cy="728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0000"/>
                </a:solidFill>
              </a:rPr>
              <a:t>AUC: area sotto la curva</a:t>
            </a:r>
            <a:endParaRPr sz="1800">
              <a:solidFill>
                <a:srgbClr val="000000"/>
              </a:solidFill>
            </a:endParaRPr>
          </a:p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it" sz="1800"/>
              <a:t>Classificatore perfetto AUC=1</a:t>
            </a:r>
            <a:endParaRPr sz="1800"/>
          </a:p>
        </p:txBody>
      </p:sp>
      <p:sp>
        <p:nvSpPr>
          <p:cNvPr id="193" name="Google Shape;193;p29"/>
          <p:cNvSpPr txBox="1"/>
          <p:nvPr/>
        </p:nvSpPr>
        <p:spPr>
          <a:xfrm>
            <a:off x="2706150" y="4162950"/>
            <a:ext cx="3084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rtl="0" algn="l">
              <a:spcBef>
                <a:spcPts val="640"/>
              </a:spcBef>
              <a:spcAft>
                <a:spcPts val="0"/>
              </a:spcAft>
              <a:buNone/>
            </a:pPr>
            <a:r>
              <a:rPr lang="it" sz="1800">
                <a:solidFill>
                  <a:srgbClr val="000000"/>
                </a:solidFill>
              </a:rPr>
              <a:t>FPR = FP / (FP + TN)</a:t>
            </a:r>
            <a:endParaRPr sz="1800">
              <a:solidFill>
                <a:srgbClr val="0000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9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30"/>
          <p:cNvSpPr txBox="1"/>
          <p:nvPr>
            <p:ph type="ctrTitle"/>
          </p:nvPr>
        </p:nvSpPr>
        <p:spPr>
          <a:xfrm>
            <a:off x="311708" y="232075"/>
            <a:ext cx="8520600" cy="461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000">
                <a:solidFill>
                  <a:srgbClr val="FE3200"/>
                </a:solidFill>
              </a:rPr>
              <a:t>Features Learning</a:t>
            </a:r>
            <a:endParaRPr b="1" sz="3000">
              <a:solidFill>
                <a:srgbClr val="FE3200"/>
              </a:solidFill>
            </a:endParaRPr>
          </a:p>
        </p:txBody>
      </p:sp>
      <p:pic>
        <p:nvPicPr>
          <p:cNvPr id="199" name="Google Shape;199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042612" y="944654"/>
            <a:ext cx="2429876" cy="3947970"/>
          </a:xfrm>
          <a:prstGeom prst="rect">
            <a:avLst/>
          </a:prstGeom>
          <a:noFill/>
          <a:ln>
            <a:noFill/>
          </a:ln>
        </p:spPr>
      </p:pic>
      <p:pic>
        <p:nvPicPr>
          <p:cNvPr id="200" name="Google Shape;200;p30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1513" y="846175"/>
            <a:ext cx="5058888" cy="414492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31"/>
          <p:cNvSpPr txBox="1"/>
          <p:nvPr>
            <p:ph type="ctrTitle"/>
          </p:nvPr>
        </p:nvSpPr>
        <p:spPr>
          <a:xfrm>
            <a:off x="319925" y="288000"/>
            <a:ext cx="8255700" cy="461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000">
                <a:solidFill>
                  <a:srgbClr val="FE3200"/>
                </a:solidFill>
              </a:rPr>
              <a:t>Agenda</a:t>
            </a:r>
            <a:endParaRPr b="1" sz="3000">
              <a:solidFill>
                <a:srgbClr val="FE3200"/>
              </a:solidFill>
            </a:endParaRPr>
          </a:p>
        </p:txBody>
      </p:sp>
      <p:sp>
        <p:nvSpPr>
          <p:cNvPr id="206" name="Google Shape;206;p31"/>
          <p:cNvSpPr txBox="1"/>
          <p:nvPr>
            <p:ph type="ctrTitle"/>
          </p:nvPr>
        </p:nvSpPr>
        <p:spPr>
          <a:xfrm>
            <a:off x="319925" y="1238425"/>
            <a:ext cx="8255700" cy="34479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it" sz="2800"/>
              <a:t>Machine Learning</a:t>
            </a:r>
            <a:endParaRPr sz="2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rgbClr val="FE3200"/>
              </a:buClr>
              <a:buSzPts val="2800"/>
              <a:buAutoNum type="arabicPeriod"/>
            </a:pPr>
            <a:r>
              <a:rPr b="1" lang="it" sz="2800">
                <a:solidFill>
                  <a:srgbClr val="FE3200"/>
                </a:solidFill>
              </a:rPr>
              <a:t>Machine Learning per EEE:</a:t>
            </a:r>
            <a:endParaRPr b="1" sz="2800">
              <a:solidFill>
                <a:srgbClr val="FE3200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>
              <a:solidFill>
                <a:srgbClr val="FE3200"/>
              </a:solidFill>
            </a:endParaRPr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Clr>
                <a:srgbClr val="FE3200"/>
              </a:buClr>
              <a:buSzPts val="2800"/>
              <a:buAutoNum type="alphaLcPeriod"/>
            </a:pPr>
            <a:r>
              <a:rPr lang="it" sz="2800">
                <a:solidFill>
                  <a:srgbClr val="FE3200"/>
                </a:solidFill>
              </a:rPr>
              <a:t>Unsupervised</a:t>
            </a:r>
            <a:endParaRPr sz="2800">
              <a:solidFill>
                <a:srgbClr val="FE3200"/>
              </a:solidFill>
            </a:endParaRPr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Clr>
                <a:srgbClr val="FE3200"/>
              </a:buClr>
              <a:buSzPts val="2800"/>
              <a:buAutoNum type="alphaLcPeriod"/>
            </a:pPr>
            <a:r>
              <a:rPr b="1" lang="it" sz="2800">
                <a:solidFill>
                  <a:srgbClr val="FE3200"/>
                </a:solidFill>
              </a:rPr>
              <a:t>Supervised</a:t>
            </a:r>
            <a:endParaRPr b="1" sz="2800">
              <a:solidFill>
                <a:srgbClr val="FE3200"/>
              </a:solidFill>
            </a:endParaRPr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it" sz="2800"/>
              <a:t>POLAR e LLM</a:t>
            </a:r>
            <a:endParaRPr sz="280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" name="Google Shape;63;p14"/>
          <p:cNvSpPr txBox="1"/>
          <p:nvPr>
            <p:ph type="ctrTitle"/>
          </p:nvPr>
        </p:nvSpPr>
        <p:spPr>
          <a:xfrm>
            <a:off x="319925" y="288000"/>
            <a:ext cx="8255700" cy="461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000">
                <a:solidFill>
                  <a:srgbClr val="FE3200"/>
                </a:solidFill>
              </a:rPr>
              <a:t>Agenda</a:t>
            </a:r>
            <a:endParaRPr b="1" sz="3000">
              <a:solidFill>
                <a:srgbClr val="FE3200"/>
              </a:solidFill>
            </a:endParaRPr>
          </a:p>
        </p:txBody>
      </p:sp>
      <p:sp>
        <p:nvSpPr>
          <p:cNvPr id="64" name="Google Shape;64;p14"/>
          <p:cNvSpPr txBox="1"/>
          <p:nvPr>
            <p:ph type="ctrTitle"/>
          </p:nvPr>
        </p:nvSpPr>
        <p:spPr>
          <a:xfrm>
            <a:off x="319925" y="1238425"/>
            <a:ext cx="8255700" cy="34479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it" sz="2800"/>
              <a:t>Machine Learning</a:t>
            </a:r>
            <a:endParaRPr sz="2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it" sz="2800"/>
              <a:t>Machine Learning per EEE:</a:t>
            </a:r>
            <a:endParaRPr sz="2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SzPts val="2800"/>
              <a:buAutoNum type="alphaLcPeriod"/>
            </a:pPr>
            <a:r>
              <a:rPr lang="it" sz="2800"/>
              <a:t>Unsupervised</a:t>
            </a:r>
            <a:endParaRPr sz="2800"/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SzPts val="2800"/>
              <a:buAutoNum type="alphaLcPeriod"/>
            </a:pPr>
            <a:r>
              <a:rPr lang="it" sz="2800"/>
              <a:t>Supervised</a:t>
            </a:r>
            <a:endParaRPr sz="2800"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it" sz="2800"/>
              <a:t>POLAR e LLM</a:t>
            </a:r>
            <a:endParaRPr sz="2800"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0" name="Shape 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1" name="Google Shape;211;p32"/>
          <p:cNvSpPr txBox="1"/>
          <p:nvPr>
            <p:ph type="ctrTitle"/>
          </p:nvPr>
        </p:nvSpPr>
        <p:spPr>
          <a:xfrm>
            <a:off x="311708" y="232075"/>
            <a:ext cx="8520600" cy="461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000">
                <a:solidFill>
                  <a:srgbClr val="FE3200"/>
                </a:solidFill>
              </a:rPr>
              <a:t>Unsupervised ML per EEE con Monte Carlo</a:t>
            </a:r>
            <a:endParaRPr b="1" sz="3000">
              <a:solidFill>
                <a:srgbClr val="FE3200"/>
              </a:solidFill>
            </a:endParaRPr>
          </a:p>
        </p:txBody>
      </p:sp>
      <p:sp>
        <p:nvSpPr>
          <p:cNvPr id="212" name="Google Shape;212;p32"/>
          <p:cNvSpPr txBox="1"/>
          <p:nvPr>
            <p:ph type="ctrTitle"/>
          </p:nvPr>
        </p:nvSpPr>
        <p:spPr>
          <a:xfrm>
            <a:off x="319925" y="740250"/>
            <a:ext cx="8255700" cy="19395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it" sz="1800"/>
              <a:t>Supervised utile per capire dati e importanza delle features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it" sz="1800"/>
              <a:t>Per sfruttare al massimo il ML </a:t>
            </a:r>
            <a:r>
              <a:rPr lang="it" sz="1800"/>
              <a:t>però</a:t>
            </a:r>
            <a:r>
              <a:rPr lang="it" sz="1800"/>
              <a:t> servono delle </a:t>
            </a:r>
            <a:r>
              <a:rPr b="1" lang="it" sz="1800"/>
              <a:t>labels</a:t>
            </a:r>
            <a:endParaRPr b="1"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it" sz="1800"/>
              <a:t>Ottenere labels dalla simulazioni </a:t>
            </a:r>
            <a:r>
              <a:rPr b="1" lang="it" sz="1800"/>
              <a:t>Monte Carlo (GEANT4) di EEE</a:t>
            </a:r>
            <a:r>
              <a:rPr lang="it" sz="1800"/>
              <a:t>:</a:t>
            </a:r>
            <a:endParaRPr sz="18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b="1" lang="it" sz="1800"/>
              <a:t>Parametrizzazioni</a:t>
            </a:r>
            <a:r>
              <a:rPr lang="it" sz="1800"/>
              <a:t> Monte Carlo:</a:t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b="1" lang="it" sz="1800"/>
              <a:t>Gaisser-like</a:t>
            </a:r>
            <a:endParaRPr b="1"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b="1" lang="it" sz="1800"/>
              <a:t>CORSIKA</a:t>
            </a:r>
            <a:endParaRPr b="1" sz="1800"/>
          </a:p>
        </p:txBody>
      </p:sp>
      <p:sp>
        <p:nvSpPr>
          <p:cNvPr id="213" name="Google Shape;213;p32"/>
          <p:cNvSpPr txBox="1"/>
          <p:nvPr>
            <p:ph type="ctrTitle"/>
          </p:nvPr>
        </p:nvSpPr>
        <p:spPr>
          <a:xfrm>
            <a:off x="349800" y="4884025"/>
            <a:ext cx="8397300" cy="1230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800" u="sng">
                <a:solidFill>
                  <a:schemeClr val="hlink"/>
                </a:solidFill>
                <a:hlinkClick r:id="rId3"/>
              </a:rPr>
              <a:t>Mandaglio, G., et al. "MRPC Telescope Simulation for the Extreme Energy Events Experiment." </a:t>
            </a:r>
            <a:r>
              <a:rPr i="1" lang="it" sz="800" u="sng">
                <a:solidFill>
                  <a:schemeClr val="hlink"/>
                </a:solidFill>
                <a:hlinkClick r:id="rId4"/>
              </a:rPr>
              <a:t>Journal of Physics: Conference Series</a:t>
            </a:r>
            <a:r>
              <a:rPr lang="it" sz="800" u="sng">
                <a:solidFill>
                  <a:schemeClr val="hlink"/>
                </a:solidFill>
                <a:hlinkClick r:id="rId5"/>
              </a:rPr>
              <a:t>. Vol. 1561. No. 1. IOP Publishing, 2020.</a:t>
            </a:r>
            <a:endParaRPr sz="800"/>
          </a:p>
        </p:txBody>
      </p:sp>
      <p:pic>
        <p:nvPicPr>
          <p:cNvPr id="214" name="Google Shape;214;p32"/>
          <p:cNvPicPr preferRelativeResize="0"/>
          <p:nvPr/>
        </p:nvPicPr>
        <p:blipFill rotWithShape="1">
          <a:blip r:embed="rId6">
            <a:alphaModFix/>
          </a:blip>
          <a:srcRect b="4580" l="0" r="0" t="0"/>
          <a:stretch/>
        </p:blipFill>
        <p:spPr>
          <a:xfrm>
            <a:off x="654150" y="2783550"/>
            <a:ext cx="7835700" cy="200435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\frac{dI_{\mu}}{dE_{\mu}}&#10;=&#10;0.14&#10;\left[&#10;\frac{E_{\mu}}{\mathrm{GeV}}&#10;\left(&#10;1+\frac{3.64\,\mathrm{GeV}}&#10;{E_{\mu}\left(\cos\theta^{*}\right)^{1.29}}&#10;\right)&#10;\right]^{-2.7}&#10;\left[&#10;\frac{1}&#10;{1+\frac{1.1\,E_{\mu}\cos\theta^{*}}{115\,\mathrm{GeV}}}&#10;+&#10;\frac{0.054}&#10;{1+\frac{1.1\,E_{\mu}\cos\theta^{*}}{850\,\mathrm{GeV}}}&#10;\right].&#10;%d0fa6a7d-fee8-461a-9975-4c2f0a9ca04d" id="215" name="Google Shape;215;p32"/>
          <p:cNvPicPr preferRelativeResize="0"/>
          <p:nvPr/>
        </p:nvPicPr>
        <p:blipFill>
          <a:blip r:embed="rId7">
            <a:alphaModFix/>
          </a:blip>
          <a:stretch>
            <a:fillRect/>
          </a:stretch>
        </p:blipFill>
        <p:spPr>
          <a:xfrm>
            <a:off x="2981325" y="2178100"/>
            <a:ext cx="4894819" cy="461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2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9" name="Shape 2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0" name="Google Shape;220;p33"/>
          <p:cNvSpPr txBox="1"/>
          <p:nvPr>
            <p:ph type="ctrTitle"/>
          </p:nvPr>
        </p:nvSpPr>
        <p:spPr>
          <a:xfrm>
            <a:off x="311708" y="232075"/>
            <a:ext cx="8520600" cy="461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000">
                <a:solidFill>
                  <a:srgbClr val="FE3200"/>
                </a:solidFill>
              </a:rPr>
              <a:t>S</a:t>
            </a:r>
            <a:r>
              <a:rPr b="1" lang="it" sz="3000">
                <a:solidFill>
                  <a:srgbClr val="FE3200"/>
                </a:solidFill>
              </a:rPr>
              <a:t>upervised ML per EEE con Monte Carlo</a:t>
            </a:r>
            <a:endParaRPr b="1" sz="3000">
              <a:solidFill>
                <a:srgbClr val="FE3200"/>
              </a:solidFill>
            </a:endParaRPr>
          </a:p>
        </p:txBody>
      </p:sp>
      <p:sp>
        <p:nvSpPr>
          <p:cNvPr id="221" name="Google Shape;221;p33"/>
          <p:cNvSpPr txBox="1"/>
          <p:nvPr>
            <p:ph type="ctrTitle"/>
          </p:nvPr>
        </p:nvSpPr>
        <p:spPr>
          <a:xfrm>
            <a:off x="167525" y="2266950"/>
            <a:ext cx="4404600" cy="24936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●"/>
            </a:pPr>
            <a:r>
              <a:rPr lang="it" sz="1800"/>
              <a:t>Catena di simulazione MC:</a:t>
            </a:r>
            <a:endParaRPr sz="1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b="1" lang="it" sz="1800"/>
              <a:t>MC</a:t>
            </a:r>
            <a:r>
              <a:rPr lang="it" sz="1800"/>
              <a:t>: </a:t>
            </a:r>
            <a:r>
              <a:rPr lang="it" sz="1800"/>
              <a:t>verità</a:t>
            </a:r>
            <a:endParaRPr sz="1800"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b="1" lang="it" sz="1800"/>
              <a:t>Hit</a:t>
            </a:r>
            <a:r>
              <a:rPr lang="it" sz="1800"/>
              <a:t>: interazione nei piani MRPC</a:t>
            </a:r>
            <a:endParaRPr sz="1800"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b="1" lang="it" sz="1800"/>
              <a:t>Digit</a:t>
            </a:r>
            <a:r>
              <a:rPr lang="it" sz="1800"/>
              <a:t>: Digitalizzazione elettronica</a:t>
            </a:r>
            <a:endParaRPr sz="1800"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1" marL="914400" rtl="0" algn="l">
              <a:spcBef>
                <a:spcPts val="0"/>
              </a:spcBef>
              <a:spcAft>
                <a:spcPts val="0"/>
              </a:spcAft>
              <a:buSzPts val="1800"/>
              <a:buChar char="○"/>
            </a:pPr>
            <a:r>
              <a:rPr b="1" lang="it" sz="1800"/>
              <a:t>DST</a:t>
            </a:r>
            <a:r>
              <a:rPr lang="it" sz="1800"/>
              <a:t>: Data Summary Tree</a:t>
            </a:r>
            <a:endParaRPr sz="1800"/>
          </a:p>
        </p:txBody>
      </p:sp>
      <p:grpSp>
        <p:nvGrpSpPr>
          <p:cNvPr id="222" name="Google Shape;222;p33"/>
          <p:cNvGrpSpPr/>
          <p:nvPr/>
        </p:nvGrpSpPr>
        <p:grpSpPr>
          <a:xfrm>
            <a:off x="1886230" y="1040459"/>
            <a:ext cx="5371541" cy="796969"/>
            <a:chOff x="1431850" y="1247575"/>
            <a:chExt cx="6280300" cy="931800"/>
          </a:xfrm>
        </p:grpSpPr>
        <p:sp>
          <p:nvSpPr>
            <p:cNvPr id="223" name="Google Shape;223;p33"/>
            <p:cNvSpPr/>
            <p:nvPr/>
          </p:nvSpPr>
          <p:spPr>
            <a:xfrm>
              <a:off x="1431850" y="1247575"/>
              <a:ext cx="931800" cy="931800"/>
            </a:xfrm>
            <a:prstGeom prst="roundRect">
              <a:avLst>
                <a:gd fmla="val 16667" name="adj"/>
              </a:avLst>
            </a:prstGeom>
            <a:solidFill>
              <a:srgbClr val="D62728">
                <a:alpha val="30000"/>
              </a:srgbClr>
            </a:solidFill>
            <a:ln cap="flat" cmpd="sng" w="8150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8200" lIns="78200" spcFirstLastPara="1" rIns="78200" wrap="square" tIns="78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t" sz="1540"/>
                <a:t>DST</a:t>
              </a:r>
              <a:endParaRPr b="1" sz="1540"/>
            </a:p>
          </p:txBody>
        </p:sp>
        <p:sp>
          <p:nvSpPr>
            <p:cNvPr id="224" name="Google Shape;224;p33"/>
            <p:cNvSpPr/>
            <p:nvPr/>
          </p:nvSpPr>
          <p:spPr>
            <a:xfrm>
              <a:off x="3214683" y="1247575"/>
              <a:ext cx="931800" cy="931800"/>
            </a:xfrm>
            <a:prstGeom prst="roundRect">
              <a:avLst>
                <a:gd fmla="val 16667" name="adj"/>
              </a:avLst>
            </a:prstGeom>
            <a:solidFill>
              <a:srgbClr val="2CA02C">
                <a:alpha val="30000"/>
              </a:srgbClr>
            </a:solidFill>
            <a:ln cap="flat" cmpd="sng" w="8150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8200" lIns="78200" spcFirstLastPara="1" rIns="78200" wrap="square" tIns="78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t" sz="1540"/>
                <a:t>Digit</a:t>
              </a:r>
              <a:endParaRPr b="1" sz="1540"/>
            </a:p>
          </p:txBody>
        </p:sp>
        <p:sp>
          <p:nvSpPr>
            <p:cNvPr id="225" name="Google Shape;225;p33"/>
            <p:cNvSpPr/>
            <p:nvPr/>
          </p:nvSpPr>
          <p:spPr>
            <a:xfrm>
              <a:off x="4997517" y="1247575"/>
              <a:ext cx="931800" cy="931800"/>
            </a:xfrm>
            <a:prstGeom prst="roundRect">
              <a:avLst>
                <a:gd fmla="val 16667" name="adj"/>
              </a:avLst>
            </a:prstGeom>
            <a:solidFill>
              <a:srgbClr val="FF7F0E">
                <a:alpha val="30000"/>
              </a:srgbClr>
            </a:solidFill>
            <a:ln cap="flat" cmpd="sng" w="8150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8200" lIns="78200" spcFirstLastPara="1" rIns="78200" wrap="square" tIns="78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t" sz="1540"/>
                <a:t>Hits</a:t>
              </a:r>
              <a:endParaRPr b="1" sz="1540"/>
            </a:p>
          </p:txBody>
        </p:sp>
        <p:sp>
          <p:nvSpPr>
            <p:cNvPr id="226" name="Google Shape;226;p33"/>
            <p:cNvSpPr/>
            <p:nvPr/>
          </p:nvSpPr>
          <p:spPr>
            <a:xfrm>
              <a:off x="6780350" y="1247575"/>
              <a:ext cx="931800" cy="931800"/>
            </a:xfrm>
            <a:prstGeom prst="roundRect">
              <a:avLst>
                <a:gd fmla="val 16667" name="adj"/>
              </a:avLst>
            </a:prstGeom>
            <a:solidFill>
              <a:srgbClr val="1F77B4">
                <a:alpha val="30000"/>
              </a:srgbClr>
            </a:solidFill>
            <a:ln cap="flat" cmpd="sng" w="8150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8200" lIns="78200" spcFirstLastPara="1" rIns="78200" wrap="square" tIns="78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t" sz="1540"/>
                <a:t>MC</a:t>
              </a:r>
              <a:endParaRPr b="1" sz="1540"/>
            </a:p>
          </p:txBody>
        </p:sp>
        <p:cxnSp>
          <p:nvCxnSpPr>
            <p:cNvPr id="227" name="Google Shape;227;p33"/>
            <p:cNvCxnSpPr>
              <a:stCxn id="223" idx="3"/>
              <a:endCxn id="224" idx="1"/>
            </p:cNvCxnSpPr>
            <p:nvPr/>
          </p:nvCxnSpPr>
          <p:spPr>
            <a:xfrm>
              <a:off x="2363650" y="1713475"/>
              <a:ext cx="851100" cy="0"/>
            </a:xfrm>
            <a:prstGeom prst="straightConnector1">
              <a:avLst/>
            </a:prstGeom>
            <a:noFill/>
            <a:ln cap="flat" cmpd="sng" w="81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28" name="Google Shape;228;p33"/>
            <p:cNvCxnSpPr>
              <a:stCxn id="224" idx="3"/>
              <a:endCxn id="225" idx="1"/>
            </p:cNvCxnSpPr>
            <p:nvPr/>
          </p:nvCxnSpPr>
          <p:spPr>
            <a:xfrm>
              <a:off x="4146483" y="1713475"/>
              <a:ext cx="851100" cy="0"/>
            </a:xfrm>
            <a:prstGeom prst="straightConnector1">
              <a:avLst/>
            </a:prstGeom>
            <a:noFill/>
            <a:ln cap="flat" cmpd="sng" w="81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29" name="Google Shape;229;p33"/>
            <p:cNvCxnSpPr>
              <a:stCxn id="225" idx="3"/>
              <a:endCxn id="226" idx="1"/>
            </p:cNvCxnSpPr>
            <p:nvPr/>
          </p:nvCxnSpPr>
          <p:spPr>
            <a:xfrm>
              <a:off x="5929317" y="1713475"/>
              <a:ext cx="851100" cy="0"/>
            </a:xfrm>
            <a:prstGeom prst="straightConnector1">
              <a:avLst/>
            </a:prstGeom>
            <a:noFill/>
            <a:ln cap="flat" cmpd="sng" w="81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sp>
        <p:nvSpPr>
          <p:cNvPr id="230" name="Google Shape;230;p33"/>
          <p:cNvSpPr txBox="1"/>
          <p:nvPr>
            <p:ph type="ctrTitle"/>
          </p:nvPr>
        </p:nvSpPr>
        <p:spPr>
          <a:xfrm>
            <a:off x="4404800" y="2190750"/>
            <a:ext cx="4404600" cy="27705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it" sz="2000"/>
              <a:t>Constraint nella catena MC:</a:t>
            </a:r>
            <a:endParaRPr sz="20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b="1" lang="it" sz="2000"/>
              <a:t>Temporal</a:t>
            </a:r>
            <a:endParaRPr b="1" sz="2000"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b="1" lang="it" sz="2000"/>
              <a:t>Temporal resolution</a:t>
            </a:r>
            <a:endParaRPr b="1" sz="2000"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b="1" lang="it" sz="2000"/>
              <a:t>Spatial Longitudinal</a:t>
            </a:r>
            <a:endParaRPr b="1" sz="2000"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2000"/>
          </a:p>
          <a:p>
            <a:pPr indent="-355600" lvl="1" marL="914400" rtl="0" algn="l">
              <a:spcBef>
                <a:spcPts val="0"/>
              </a:spcBef>
              <a:spcAft>
                <a:spcPts val="0"/>
              </a:spcAft>
              <a:buSzPts val="2000"/>
              <a:buChar char="○"/>
            </a:pPr>
            <a:r>
              <a:rPr b="1" lang="it" sz="2000"/>
              <a:t>Spatial Transversal</a:t>
            </a:r>
            <a:endParaRPr b="1" sz="22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end="4" st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end="5" st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end="6" st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end="7" st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0">
                                            <p:txEl>
                                              <p:pRg end="8" st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4" name="Shape 2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Google Shape;235;p34"/>
          <p:cNvSpPr txBox="1"/>
          <p:nvPr>
            <p:ph type="ctrTitle"/>
          </p:nvPr>
        </p:nvSpPr>
        <p:spPr>
          <a:xfrm>
            <a:off x="311708" y="232075"/>
            <a:ext cx="8520600" cy="461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000">
                <a:solidFill>
                  <a:srgbClr val="FE3200"/>
                </a:solidFill>
              </a:rPr>
              <a:t>ML per EEE con Monte Carlo</a:t>
            </a:r>
            <a:endParaRPr b="1" sz="3000">
              <a:solidFill>
                <a:srgbClr val="FE3200"/>
              </a:solidFill>
            </a:endParaRPr>
          </a:p>
        </p:txBody>
      </p:sp>
      <p:grpSp>
        <p:nvGrpSpPr>
          <p:cNvPr id="236" name="Google Shape;236;p34"/>
          <p:cNvGrpSpPr/>
          <p:nvPr/>
        </p:nvGrpSpPr>
        <p:grpSpPr>
          <a:xfrm>
            <a:off x="590830" y="1116659"/>
            <a:ext cx="5371541" cy="796969"/>
            <a:chOff x="1431850" y="1247575"/>
            <a:chExt cx="6280300" cy="931800"/>
          </a:xfrm>
        </p:grpSpPr>
        <p:sp>
          <p:nvSpPr>
            <p:cNvPr id="237" name="Google Shape;237;p34"/>
            <p:cNvSpPr/>
            <p:nvPr/>
          </p:nvSpPr>
          <p:spPr>
            <a:xfrm>
              <a:off x="1431850" y="1247575"/>
              <a:ext cx="931800" cy="931800"/>
            </a:xfrm>
            <a:prstGeom prst="roundRect">
              <a:avLst>
                <a:gd fmla="val 16667" name="adj"/>
              </a:avLst>
            </a:prstGeom>
            <a:solidFill>
              <a:srgbClr val="D62728">
                <a:alpha val="30000"/>
              </a:srgbClr>
            </a:solidFill>
            <a:ln cap="flat" cmpd="sng" w="8150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8200" lIns="78200" spcFirstLastPara="1" rIns="78200" wrap="square" tIns="78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t" sz="1540"/>
                <a:t>DST</a:t>
              </a:r>
              <a:endParaRPr b="1" sz="1540"/>
            </a:p>
          </p:txBody>
        </p:sp>
        <p:sp>
          <p:nvSpPr>
            <p:cNvPr id="238" name="Google Shape;238;p34"/>
            <p:cNvSpPr/>
            <p:nvPr/>
          </p:nvSpPr>
          <p:spPr>
            <a:xfrm>
              <a:off x="3214683" y="1247575"/>
              <a:ext cx="931800" cy="931800"/>
            </a:xfrm>
            <a:prstGeom prst="roundRect">
              <a:avLst>
                <a:gd fmla="val 16667" name="adj"/>
              </a:avLst>
            </a:prstGeom>
            <a:solidFill>
              <a:srgbClr val="2CA02C">
                <a:alpha val="30000"/>
              </a:srgbClr>
            </a:solidFill>
            <a:ln cap="flat" cmpd="sng" w="8150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8200" lIns="78200" spcFirstLastPara="1" rIns="78200" wrap="square" tIns="78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t" sz="1540"/>
                <a:t>Digit</a:t>
              </a:r>
              <a:endParaRPr b="1" sz="1540"/>
            </a:p>
          </p:txBody>
        </p:sp>
        <p:sp>
          <p:nvSpPr>
            <p:cNvPr id="239" name="Google Shape;239;p34"/>
            <p:cNvSpPr/>
            <p:nvPr/>
          </p:nvSpPr>
          <p:spPr>
            <a:xfrm>
              <a:off x="4997517" y="1247575"/>
              <a:ext cx="931800" cy="931800"/>
            </a:xfrm>
            <a:prstGeom prst="roundRect">
              <a:avLst>
                <a:gd fmla="val 16667" name="adj"/>
              </a:avLst>
            </a:prstGeom>
            <a:solidFill>
              <a:srgbClr val="FF7F0E">
                <a:alpha val="30000"/>
              </a:srgbClr>
            </a:solidFill>
            <a:ln cap="flat" cmpd="sng" w="8150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8200" lIns="78200" spcFirstLastPara="1" rIns="78200" wrap="square" tIns="78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t" sz="1540"/>
                <a:t>Hits</a:t>
              </a:r>
              <a:endParaRPr b="1" sz="1540"/>
            </a:p>
          </p:txBody>
        </p:sp>
        <p:sp>
          <p:nvSpPr>
            <p:cNvPr id="240" name="Google Shape;240;p34"/>
            <p:cNvSpPr/>
            <p:nvPr/>
          </p:nvSpPr>
          <p:spPr>
            <a:xfrm>
              <a:off x="6780350" y="1247575"/>
              <a:ext cx="931800" cy="931800"/>
            </a:xfrm>
            <a:prstGeom prst="roundRect">
              <a:avLst>
                <a:gd fmla="val 16667" name="adj"/>
              </a:avLst>
            </a:prstGeom>
            <a:solidFill>
              <a:srgbClr val="1F77B4">
                <a:alpha val="30000"/>
              </a:srgbClr>
            </a:solidFill>
            <a:ln cap="flat" cmpd="sng" w="8150">
              <a:solidFill>
                <a:srgbClr val="595959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78200" lIns="78200" spcFirstLastPara="1" rIns="78200" wrap="square" tIns="78200">
              <a:no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it" sz="1540"/>
                <a:t>MC</a:t>
              </a:r>
              <a:endParaRPr b="1" sz="1540"/>
            </a:p>
          </p:txBody>
        </p:sp>
        <p:cxnSp>
          <p:nvCxnSpPr>
            <p:cNvPr id="241" name="Google Shape;241;p34"/>
            <p:cNvCxnSpPr>
              <a:stCxn id="237" idx="3"/>
              <a:endCxn id="238" idx="1"/>
            </p:cNvCxnSpPr>
            <p:nvPr/>
          </p:nvCxnSpPr>
          <p:spPr>
            <a:xfrm>
              <a:off x="2363650" y="1713475"/>
              <a:ext cx="851100" cy="0"/>
            </a:xfrm>
            <a:prstGeom prst="straightConnector1">
              <a:avLst/>
            </a:prstGeom>
            <a:noFill/>
            <a:ln cap="flat" cmpd="sng" w="81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42" name="Google Shape;242;p34"/>
            <p:cNvCxnSpPr>
              <a:stCxn id="238" idx="3"/>
              <a:endCxn id="239" idx="1"/>
            </p:cNvCxnSpPr>
            <p:nvPr/>
          </p:nvCxnSpPr>
          <p:spPr>
            <a:xfrm>
              <a:off x="4146483" y="1713475"/>
              <a:ext cx="851100" cy="0"/>
            </a:xfrm>
            <a:prstGeom prst="straightConnector1">
              <a:avLst/>
            </a:prstGeom>
            <a:noFill/>
            <a:ln cap="flat" cmpd="sng" w="81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  <p:cxnSp>
          <p:nvCxnSpPr>
            <p:cNvPr id="243" name="Google Shape;243;p34"/>
            <p:cNvCxnSpPr>
              <a:stCxn id="239" idx="3"/>
              <a:endCxn id="240" idx="1"/>
            </p:cNvCxnSpPr>
            <p:nvPr/>
          </p:nvCxnSpPr>
          <p:spPr>
            <a:xfrm>
              <a:off x="5929317" y="1713475"/>
              <a:ext cx="851100" cy="0"/>
            </a:xfrm>
            <a:prstGeom prst="straightConnector1">
              <a:avLst/>
            </a:prstGeom>
            <a:noFill/>
            <a:ln cap="flat" cmpd="sng" w="8150">
              <a:solidFill>
                <a:srgbClr val="595959"/>
              </a:solidFill>
              <a:prstDash val="solid"/>
              <a:round/>
              <a:headEnd len="med" w="med" type="none"/>
              <a:tailEnd len="med" w="med" type="triangle"/>
            </a:ln>
          </p:spPr>
        </p:cxnSp>
      </p:grpSp>
      <p:pic>
        <p:nvPicPr>
          <p:cNvPr id="244" name="Google Shape;244;p34" title="ChiSquare_distribution_3sigma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90200" y="2441500"/>
            <a:ext cx="3317699" cy="2222851"/>
          </a:xfrm>
          <a:prstGeom prst="rect">
            <a:avLst/>
          </a:prstGeom>
          <a:noFill/>
          <a:ln>
            <a:noFill/>
          </a:ln>
        </p:spPr>
      </p:pic>
      <p:pic>
        <p:nvPicPr>
          <p:cNvPr id="245" name="Google Shape;245;p34" title="case_003276.png"/>
          <p:cNvPicPr preferRelativeResize="0"/>
          <p:nvPr/>
        </p:nvPicPr>
        <p:blipFill rotWithShape="1">
          <a:blip r:embed="rId4">
            <a:alphaModFix/>
          </a:blip>
          <a:srcRect b="0" l="0" r="66374" t="0"/>
          <a:stretch/>
        </p:blipFill>
        <p:spPr>
          <a:xfrm>
            <a:off x="3488525" y="2229750"/>
            <a:ext cx="2598999" cy="2513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34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7069950" y="108900"/>
            <a:ext cx="1046400" cy="49257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0" name="Shape 2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Google Shape;251;p35"/>
          <p:cNvSpPr txBox="1"/>
          <p:nvPr>
            <p:ph type="ctrTitle"/>
          </p:nvPr>
        </p:nvSpPr>
        <p:spPr>
          <a:xfrm>
            <a:off x="319925" y="288000"/>
            <a:ext cx="8255700" cy="461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000">
                <a:solidFill>
                  <a:srgbClr val="FE3200"/>
                </a:solidFill>
              </a:rPr>
              <a:t>Agenda</a:t>
            </a:r>
            <a:endParaRPr b="1" sz="3000">
              <a:solidFill>
                <a:srgbClr val="FE3200"/>
              </a:solidFill>
            </a:endParaRPr>
          </a:p>
        </p:txBody>
      </p:sp>
      <p:sp>
        <p:nvSpPr>
          <p:cNvPr id="252" name="Google Shape;252;p35"/>
          <p:cNvSpPr txBox="1"/>
          <p:nvPr>
            <p:ph type="ctrTitle"/>
          </p:nvPr>
        </p:nvSpPr>
        <p:spPr>
          <a:xfrm>
            <a:off x="319925" y="1238425"/>
            <a:ext cx="8255700" cy="34479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it" sz="2800"/>
              <a:t>Machine Learning</a:t>
            </a:r>
            <a:endParaRPr sz="2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it" sz="2800"/>
              <a:t>Machine Learning per EEE:</a:t>
            </a:r>
            <a:endParaRPr sz="2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SzPts val="2800"/>
              <a:buAutoNum type="alphaLcPeriod"/>
            </a:pPr>
            <a:r>
              <a:rPr lang="it" sz="2800"/>
              <a:t>Unsupervised</a:t>
            </a:r>
            <a:endParaRPr sz="2800"/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SzPts val="2800"/>
              <a:buAutoNum type="alphaLcPeriod"/>
            </a:pPr>
            <a:r>
              <a:rPr lang="it" sz="2800"/>
              <a:t>Supervised</a:t>
            </a:r>
            <a:endParaRPr sz="2800"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rgbClr val="FE3200"/>
              </a:buClr>
              <a:buSzPts val="2800"/>
              <a:buAutoNum type="arabicPeriod"/>
            </a:pPr>
            <a:r>
              <a:rPr b="1" lang="it" sz="2800">
                <a:solidFill>
                  <a:srgbClr val="FE3200"/>
                </a:solidFill>
              </a:rPr>
              <a:t>POLAR e LLM</a:t>
            </a:r>
            <a:endParaRPr b="1" sz="2800">
              <a:solidFill>
                <a:srgbClr val="FE3200"/>
              </a:solidFill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6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7" name="Google Shape;257;p36"/>
          <p:cNvSpPr txBox="1"/>
          <p:nvPr>
            <p:ph type="ctrTitle"/>
          </p:nvPr>
        </p:nvSpPr>
        <p:spPr>
          <a:xfrm>
            <a:off x="311708" y="232075"/>
            <a:ext cx="8520600" cy="461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000">
                <a:solidFill>
                  <a:srgbClr val="FE3200"/>
                </a:solidFill>
              </a:rPr>
              <a:t>Machine Learning per POLA-R</a:t>
            </a:r>
            <a:endParaRPr b="1" sz="3000">
              <a:solidFill>
                <a:srgbClr val="FE3200"/>
              </a:solidFill>
            </a:endParaRPr>
          </a:p>
        </p:txBody>
      </p:sp>
      <p:sp>
        <p:nvSpPr>
          <p:cNvPr id="258" name="Google Shape;258;p36"/>
          <p:cNvSpPr txBox="1"/>
          <p:nvPr>
            <p:ph type="ctrTitle"/>
          </p:nvPr>
        </p:nvSpPr>
        <p:spPr>
          <a:xfrm>
            <a:off x="319925" y="3483450"/>
            <a:ext cx="8160600" cy="10158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it" sz="2200"/>
              <a:t>Non ML su tracce ma aumentare efficienza con correlazione soglie tra SiPM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it" sz="2200"/>
              <a:t>Prossimo talk F. Noferini</a:t>
            </a:r>
            <a:endParaRPr sz="2200"/>
          </a:p>
        </p:txBody>
      </p:sp>
      <p:pic>
        <p:nvPicPr>
          <p:cNvPr id="259" name="Google Shape;259;p36"/>
          <p:cNvPicPr preferRelativeResize="0"/>
          <p:nvPr/>
        </p:nvPicPr>
        <p:blipFill rotWithShape="1">
          <a:blip r:embed="rId3">
            <a:alphaModFix/>
          </a:blip>
          <a:srcRect b="40592" l="57035" r="0" t="16044"/>
          <a:stretch/>
        </p:blipFill>
        <p:spPr>
          <a:xfrm>
            <a:off x="621175" y="1035054"/>
            <a:ext cx="3226100" cy="20499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60" name="Google Shape;260;p36"/>
          <p:cNvPicPr preferRelativeResize="0"/>
          <p:nvPr/>
        </p:nvPicPr>
        <p:blipFill rotWithShape="1">
          <a:blip r:embed="rId3">
            <a:alphaModFix/>
          </a:blip>
          <a:srcRect b="3219" l="54539" r="0" t="66324"/>
          <a:stretch/>
        </p:blipFill>
        <p:spPr>
          <a:xfrm>
            <a:off x="4328300" y="1191475"/>
            <a:ext cx="3847325" cy="1622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8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4" name="Shape 2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Google Shape;265;p37"/>
          <p:cNvSpPr txBox="1"/>
          <p:nvPr>
            <p:ph type="ctrTitle"/>
          </p:nvPr>
        </p:nvSpPr>
        <p:spPr>
          <a:xfrm>
            <a:off x="311708" y="232075"/>
            <a:ext cx="8520600" cy="4464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2900">
                <a:solidFill>
                  <a:srgbClr val="FE3200"/>
                </a:solidFill>
              </a:rPr>
              <a:t>Large Language Models per EEE</a:t>
            </a:r>
            <a:endParaRPr b="1" sz="2900">
              <a:solidFill>
                <a:srgbClr val="FE3200"/>
              </a:solidFill>
            </a:endParaRPr>
          </a:p>
        </p:txBody>
      </p:sp>
      <p:pic>
        <p:nvPicPr>
          <p:cNvPr id="266" name="Google Shape;266;p37"/>
          <p:cNvPicPr preferRelativeResize="0"/>
          <p:nvPr/>
        </p:nvPicPr>
        <p:blipFill rotWithShape="1">
          <a:blip r:embed="rId3">
            <a:alphaModFix/>
          </a:blip>
          <a:srcRect b="0" l="3595" r="9772" t="0"/>
          <a:stretch/>
        </p:blipFill>
        <p:spPr>
          <a:xfrm>
            <a:off x="5430350" y="844383"/>
            <a:ext cx="3401949" cy="2470785"/>
          </a:xfrm>
          <a:prstGeom prst="rect">
            <a:avLst/>
          </a:prstGeom>
          <a:noFill/>
          <a:ln>
            <a:noFill/>
          </a:ln>
        </p:spPr>
      </p:pic>
      <p:sp>
        <p:nvSpPr>
          <p:cNvPr id="267" name="Google Shape;267;p37"/>
          <p:cNvSpPr txBox="1"/>
          <p:nvPr/>
        </p:nvSpPr>
        <p:spPr>
          <a:xfrm>
            <a:off x="6115375" y="3537875"/>
            <a:ext cx="2031900" cy="1385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2400"/>
              </a:spcBef>
              <a:spcAft>
                <a:spcPts val="600"/>
              </a:spcAft>
              <a:buNone/>
            </a:pPr>
            <a:r>
              <a:rPr b="1" lang="it" sz="2600">
                <a:solidFill>
                  <a:srgbClr val="FE3200"/>
                </a:solidFill>
              </a:rPr>
              <a:t>R</a:t>
            </a:r>
            <a:r>
              <a:rPr lang="it" sz="2600">
                <a:solidFill>
                  <a:schemeClr val="dk1"/>
                </a:solidFill>
              </a:rPr>
              <a:t>etrieval </a:t>
            </a:r>
            <a:r>
              <a:rPr b="1" lang="it" sz="2600">
                <a:solidFill>
                  <a:srgbClr val="FE3200"/>
                </a:solidFill>
              </a:rPr>
              <a:t>A</a:t>
            </a:r>
            <a:r>
              <a:rPr lang="it" sz="2600">
                <a:solidFill>
                  <a:schemeClr val="dk1"/>
                </a:solidFill>
              </a:rPr>
              <a:t>ugmented</a:t>
            </a:r>
            <a:r>
              <a:rPr b="1" lang="it" sz="2600">
                <a:solidFill>
                  <a:schemeClr val="dk1"/>
                </a:solidFill>
              </a:rPr>
              <a:t> </a:t>
            </a:r>
            <a:r>
              <a:rPr b="1" lang="it" sz="2600">
                <a:solidFill>
                  <a:srgbClr val="FE3200"/>
                </a:solidFill>
              </a:rPr>
              <a:t>G</a:t>
            </a:r>
            <a:r>
              <a:rPr lang="it" sz="2600">
                <a:solidFill>
                  <a:schemeClr val="dk1"/>
                </a:solidFill>
              </a:rPr>
              <a:t>eneration</a:t>
            </a:r>
            <a:endParaRPr sz="2100">
              <a:solidFill>
                <a:schemeClr val="dk1"/>
              </a:solidFill>
            </a:endParaRPr>
          </a:p>
        </p:txBody>
      </p:sp>
      <p:sp>
        <p:nvSpPr>
          <p:cNvPr id="268" name="Google Shape;268;p37"/>
          <p:cNvSpPr/>
          <p:nvPr/>
        </p:nvSpPr>
        <p:spPr>
          <a:xfrm>
            <a:off x="257250" y="863011"/>
            <a:ext cx="4963800" cy="941100"/>
          </a:xfrm>
          <a:prstGeom prst="round1Rect">
            <a:avLst>
              <a:gd fmla="val 31289" name="adj"/>
            </a:avLst>
          </a:prstGeom>
          <a:solidFill>
            <a:srgbClr val="1F77B4">
              <a:alpha val="3000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FE3200"/>
                </a:solidFill>
              </a:rPr>
              <a:t>Obiettivo</a:t>
            </a:r>
            <a:endParaRPr b="1">
              <a:solidFill>
                <a:srgbClr val="FE3200"/>
              </a:solidFill>
            </a:endParaRPr>
          </a:p>
          <a:p>
            <a:pPr indent="0" lvl="0" marL="0" marR="381000" rtl="0" algn="l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None/>
            </a:pPr>
            <a:r>
              <a:rPr lang="it" sz="1100">
                <a:solidFill>
                  <a:schemeClr val="dk1"/>
                </a:solidFill>
              </a:rPr>
              <a:t>Valorizzare dati, documentazione e know-how distribuiti nella collaborazione EEE tramite </a:t>
            </a:r>
            <a:r>
              <a:rPr b="1" lang="it" sz="1100">
                <a:solidFill>
                  <a:schemeClr val="dk1"/>
                </a:solidFill>
              </a:rPr>
              <a:t>LLM</a:t>
            </a:r>
            <a:r>
              <a:rPr lang="it" sz="1100">
                <a:solidFill>
                  <a:schemeClr val="dk1"/>
                </a:solidFill>
              </a:rPr>
              <a:t> integrati con </a:t>
            </a:r>
            <a:r>
              <a:rPr b="1" lang="it" sz="1100">
                <a:solidFill>
                  <a:schemeClr val="dk1"/>
                </a:solidFill>
              </a:rPr>
              <a:t>RAG</a:t>
            </a:r>
            <a:r>
              <a:rPr lang="it" sz="1100">
                <a:solidFill>
                  <a:schemeClr val="dk1"/>
                </a:solidFill>
              </a:rPr>
              <a:t>.</a:t>
            </a:r>
            <a:endParaRPr b="1" sz="1100">
              <a:solidFill>
                <a:srgbClr val="FE3200"/>
              </a:solidFill>
            </a:endParaRPr>
          </a:p>
        </p:txBody>
      </p:sp>
      <p:sp>
        <p:nvSpPr>
          <p:cNvPr id="269" name="Google Shape;269;p37"/>
          <p:cNvSpPr/>
          <p:nvPr/>
        </p:nvSpPr>
        <p:spPr>
          <a:xfrm>
            <a:off x="257250" y="1916364"/>
            <a:ext cx="4963800" cy="1621500"/>
          </a:xfrm>
          <a:prstGeom prst="round1Rect">
            <a:avLst>
              <a:gd fmla="val 16667" name="adj"/>
            </a:avLst>
          </a:prstGeom>
          <a:solidFill>
            <a:srgbClr val="FF7F0E">
              <a:alpha val="3000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None/>
            </a:pPr>
            <a:r>
              <a:rPr b="1" lang="it">
                <a:solidFill>
                  <a:srgbClr val="FE3200"/>
                </a:solidFill>
              </a:rPr>
              <a:t>Dati integrabili</a:t>
            </a:r>
            <a:endParaRPr b="1">
              <a:solidFill>
                <a:srgbClr val="FE3200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it" sz="1100">
                <a:solidFill>
                  <a:schemeClr val="dk1"/>
                </a:solidFill>
              </a:rPr>
              <a:t>Plot</a:t>
            </a:r>
            <a:r>
              <a:rPr lang="it" sz="1100">
                <a:solidFill>
                  <a:schemeClr val="dk1"/>
                </a:solidFill>
              </a:rPr>
              <a:t> di controllo e </a:t>
            </a:r>
            <a:r>
              <a:rPr b="1" lang="it" sz="1100">
                <a:solidFill>
                  <a:schemeClr val="dk1"/>
                </a:solidFill>
              </a:rPr>
              <a:t>DQM</a:t>
            </a:r>
            <a:endParaRPr b="1"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it" sz="1100">
                <a:solidFill>
                  <a:schemeClr val="dk1"/>
                </a:solidFill>
              </a:rPr>
              <a:t>Log</a:t>
            </a:r>
            <a:r>
              <a:rPr lang="it" sz="1100">
                <a:solidFill>
                  <a:schemeClr val="dk1"/>
                </a:solidFill>
              </a:rPr>
              <a:t> di run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it" sz="1100">
                <a:solidFill>
                  <a:schemeClr val="dk1"/>
                </a:solidFill>
              </a:rPr>
              <a:t>Summary</a:t>
            </a:r>
            <a:r>
              <a:rPr lang="it" sz="1100">
                <a:solidFill>
                  <a:schemeClr val="dk1"/>
                </a:solidFill>
              </a:rPr>
              <a:t> automatici di qualità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it" sz="1100">
                <a:solidFill>
                  <a:schemeClr val="dk1"/>
                </a:solidFill>
              </a:rPr>
              <a:t>Informazioni operative quasi real-time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b="1" lang="it" sz="1100">
                <a:solidFill>
                  <a:schemeClr val="dk1"/>
                </a:solidFill>
              </a:rPr>
              <a:t>Articoli</a:t>
            </a:r>
            <a:r>
              <a:rPr lang="it" sz="1100">
                <a:solidFill>
                  <a:schemeClr val="dk1"/>
                </a:solidFill>
              </a:rPr>
              <a:t> e </a:t>
            </a:r>
            <a:r>
              <a:rPr b="1" lang="it" sz="1100">
                <a:solidFill>
                  <a:schemeClr val="dk1"/>
                </a:solidFill>
              </a:rPr>
              <a:t>documentazione</a:t>
            </a:r>
            <a:r>
              <a:rPr lang="it" sz="1100">
                <a:solidFill>
                  <a:schemeClr val="dk1"/>
                </a:solidFill>
              </a:rPr>
              <a:t> EEE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it" sz="1100">
                <a:solidFill>
                  <a:schemeClr val="dk1"/>
                </a:solidFill>
              </a:rPr>
              <a:t>Manuali, procedure, meeting notes</a:t>
            </a:r>
            <a:endParaRPr b="1" sz="1200">
              <a:solidFill>
                <a:srgbClr val="FE3200"/>
              </a:solidFill>
            </a:endParaRPr>
          </a:p>
        </p:txBody>
      </p:sp>
      <p:sp>
        <p:nvSpPr>
          <p:cNvPr id="270" name="Google Shape;270;p37"/>
          <p:cNvSpPr/>
          <p:nvPr/>
        </p:nvSpPr>
        <p:spPr>
          <a:xfrm>
            <a:off x="257250" y="3652510"/>
            <a:ext cx="4963800" cy="1320000"/>
          </a:xfrm>
          <a:prstGeom prst="round1Rect">
            <a:avLst>
              <a:gd fmla="val 16667" name="adj"/>
            </a:avLst>
          </a:prstGeom>
          <a:solidFill>
            <a:srgbClr val="2CA02C">
              <a:alpha val="30000"/>
            </a:srgbClr>
          </a:solidFill>
          <a:ln cap="flat" cmpd="sng" w="9525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14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it">
                <a:solidFill>
                  <a:srgbClr val="FE3200"/>
                </a:solidFill>
              </a:rPr>
              <a:t>Applicazioni concrete</a:t>
            </a:r>
            <a:endParaRPr b="1">
              <a:solidFill>
                <a:srgbClr val="FE3200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120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it" sz="1100">
                <a:solidFill>
                  <a:schemeClr val="dk1"/>
                </a:solidFill>
              </a:rPr>
              <a:t>Debug assistito dei telescopi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it" sz="1100">
                <a:solidFill>
                  <a:schemeClr val="dk1"/>
                </a:solidFill>
              </a:rPr>
              <a:t>Analisi automatizzata di correlazioni tra eventi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it" sz="1100">
                <a:solidFill>
                  <a:schemeClr val="dk1"/>
                </a:solidFill>
              </a:rPr>
              <a:t>Generazione di report di run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it" sz="1100">
                <a:solidFill>
                  <a:schemeClr val="dk1"/>
                </a:solidFill>
              </a:rPr>
              <a:t>Supporto a studenti e nuovi membri</a:t>
            </a:r>
            <a:endParaRPr sz="1100">
              <a:solidFill>
                <a:schemeClr val="dk1"/>
              </a:solidFill>
            </a:endParaRPr>
          </a:p>
          <a:p>
            <a:pPr indent="-2984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Char char="●"/>
            </a:pPr>
            <a:r>
              <a:rPr lang="it" sz="1100">
                <a:solidFill>
                  <a:schemeClr val="dk1"/>
                </a:solidFill>
              </a:rPr>
              <a:t>Interrogazione intelligente degli articoli EEE</a:t>
            </a:r>
            <a:endParaRPr b="1" sz="1100">
              <a:solidFill>
                <a:srgbClr val="FF0000"/>
              </a:solidFill>
            </a:endParaRPr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4" name="Shape 2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Google Shape;275;p38"/>
          <p:cNvSpPr txBox="1"/>
          <p:nvPr>
            <p:ph type="ctrTitle"/>
          </p:nvPr>
        </p:nvSpPr>
        <p:spPr>
          <a:xfrm>
            <a:off x="360000" y="1080000"/>
            <a:ext cx="4969500" cy="34479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it" sz="2800"/>
              <a:t>Machine Learning</a:t>
            </a:r>
            <a:endParaRPr sz="2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it" sz="2800"/>
              <a:t>Machine Learning per EEE:</a:t>
            </a:r>
            <a:endParaRPr sz="2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SzPts val="2800"/>
              <a:buAutoNum type="alphaLcPeriod"/>
            </a:pPr>
            <a:r>
              <a:rPr lang="it" sz="2800"/>
              <a:t>Unsupervised</a:t>
            </a:r>
            <a:endParaRPr sz="2800"/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SzPts val="2800"/>
              <a:buAutoNum type="alphaLcPeriod"/>
            </a:pPr>
            <a:r>
              <a:rPr lang="it" sz="2800"/>
              <a:t>Supervised</a:t>
            </a:r>
            <a:endParaRPr sz="2800"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it" sz="2800"/>
              <a:t>POLAR e LLM</a:t>
            </a:r>
            <a:endParaRPr sz="2800"/>
          </a:p>
        </p:txBody>
      </p:sp>
      <p:sp>
        <p:nvSpPr>
          <p:cNvPr id="276" name="Google Shape;276;p38"/>
          <p:cNvSpPr txBox="1"/>
          <p:nvPr>
            <p:ph type="ctrTitle"/>
          </p:nvPr>
        </p:nvSpPr>
        <p:spPr>
          <a:xfrm>
            <a:off x="319925" y="288000"/>
            <a:ext cx="8255700" cy="461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000">
                <a:solidFill>
                  <a:srgbClr val="FE3200"/>
                </a:solidFill>
              </a:rPr>
              <a:t>Agenda</a:t>
            </a:r>
            <a:endParaRPr b="1" sz="3000">
              <a:solidFill>
                <a:srgbClr val="FE3200"/>
              </a:solidFill>
            </a:endParaRPr>
          </a:p>
        </p:txBody>
      </p:sp>
      <p:pic>
        <p:nvPicPr>
          <p:cNvPr id="277" name="Google Shape;277;p38" title="ML_Clas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245525" y="1516725"/>
            <a:ext cx="1926525" cy="17976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78" name="Google Shape;278;p38" title="ML_Types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5561987" y="77316"/>
            <a:ext cx="3293600" cy="1506693"/>
          </a:xfrm>
          <a:prstGeom prst="rect">
            <a:avLst/>
          </a:prstGeom>
          <a:noFill/>
          <a:ln>
            <a:noFill/>
          </a:ln>
        </p:spPr>
      </p:pic>
      <p:pic>
        <p:nvPicPr>
          <p:cNvPr id="279" name="Google Shape;279;p38"/>
          <p:cNvPicPr preferRelativeResize="0"/>
          <p:nvPr/>
        </p:nvPicPr>
        <p:blipFill rotWithShape="1">
          <a:blip r:embed="rId5">
            <a:alphaModFix/>
          </a:blip>
          <a:srcRect b="4577" l="70705" r="1580" t="14707"/>
          <a:stretch/>
        </p:blipFill>
        <p:spPr>
          <a:xfrm>
            <a:off x="6203950" y="3368675"/>
            <a:ext cx="2171701" cy="16954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15"/>
          <p:cNvSpPr txBox="1"/>
          <p:nvPr>
            <p:ph type="ctrTitle"/>
          </p:nvPr>
        </p:nvSpPr>
        <p:spPr>
          <a:xfrm>
            <a:off x="319925" y="288000"/>
            <a:ext cx="8255700" cy="461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000">
                <a:solidFill>
                  <a:srgbClr val="FE3200"/>
                </a:solidFill>
              </a:rPr>
              <a:t>Agenda</a:t>
            </a:r>
            <a:endParaRPr b="1" sz="3000">
              <a:solidFill>
                <a:srgbClr val="FE3200"/>
              </a:solidFill>
            </a:endParaRPr>
          </a:p>
        </p:txBody>
      </p:sp>
      <p:sp>
        <p:nvSpPr>
          <p:cNvPr id="70" name="Google Shape;70;p15"/>
          <p:cNvSpPr txBox="1"/>
          <p:nvPr>
            <p:ph type="ctrTitle"/>
          </p:nvPr>
        </p:nvSpPr>
        <p:spPr>
          <a:xfrm>
            <a:off x="319925" y="1238425"/>
            <a:ext cx="8255700" cy="34479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Clr>
                <a:srgbClr val="FE3200"/>
              </a:buClr>
              <a:buSzPts val="2800"/>
              <a:buAutoNum type="arabicPeriod"/>
            </a:pPr>
            <a:r>
              <a:rPr b="1" lang="it" sz="2800">
                <a:solidFill>
                  <a:srgbClr val="FE3200"/>
                </a:solidFill>
              </a:rPr>
              <a:t>Machine Learning</a:t>
            </a:r>
            <a:endParaRPr b="1" sz="2800">
              <a:solidFill>
                <a:srgbClr val="FE3200"/>
              </a:solidFill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it" sz="2800"/>
              <a:t>Machine Learning per EEE:</a:t>
            </a:r>
            <a:endParaRPr sz="28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SzPts val="2800"/>
              <a:buAutoNum type="alphaLcPeriod"/>
            </a:pPr>
            <a:r>
              <a:rPr lang="it" sz="2800"/>
              <a:t>Unsupervised</a:t>
            </a:r>
            <a:endParaRPr sz="2800"/>
          </a:p>
          <a:p>
            <a:pPr indent="-406400" lvl="1" marL="914400" rtl="0" algn="l">
              <a:spcBef>
                <a:spcPts val="0"/>
              </a:spcBef>
              <a:spcAft>
                <a:spcPts val="0"/>
              </a:spcAft>
              <a:buSzPts val="2800"/>
              <a:buAutoNum type="alphaLcPeriod"/>
            </a:pPr>
            <a:r>
              <a:rPr lang="it" sz="2800"/>
              <a:t>Supervised</a:t>
            </a:r>
            <a:endParaRPr sz="2800"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800"/>
          </a:p>
          <a:p>
            <a:pPr indent="-406400" lvl="0" marL="457200" rtl="0" algn="l">
              <a:spcBef>
                <a:spcPts val="0"/>
              </a:spcBef>
              <a:spcAft>
                <a:spcPts val="0"/>
              </a:spcAft>
              <a:buSzPts val="2800"/>
              <a:buAutoNum type="arabicPeriod"/>
            </a:pPr>
            <a:r>
              <a:rPr lang="it" sz="2800"/>
              <a:t>POLAR e LLM</a:t>
            </a:r>
            <a:endParaRPr sz="2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p16"/>
          <p:cNvSpPr txBox="1"/>
          <p:nvPr>
            <p:ph type="ctrTitle"/>
          </p:nvPr>
        </p:nvSpPr>
        <p:spPr>
          <a:xfrm>
            <a:off x="319925" y="288000"/>
            <a:ext cx="8255700" cy="461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000">
                <a:solidFill>
                  <a:srgbClr val="FE3200"/>
                </a:solidFill>
              </a:rPr>
              <a:t>Tipologie di Machine Learning</a:t>
            </a:r>
            <a:endParaRPr b="1" sz="3000">
              <a:solidFill>
                <a:srgbClr val="FE3200"/>
              </a:solidFill>
            </a:endParaRPr>
          </a:p>
        </p:txBody>
      </p:sp>
      <p:pic>
        <p:nvPicPr>
          <p:cNvPr id="76" name="Google Shape;76;p16" title="vip_ml_slide_01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00575" y="1015361"/>
            <a:ext cx="3203152" cy="3099038"/>
          </a:xfrm>
          <a:prstGeom prst="rect">
            <a:avLst/>
          </a:prstGeom>
          <a:noFill/>
          <a:ln>
            <a:noFill/>
          </a:ln>
        </p:spPr>
      </p:pic>
      <p:pic>
        <p:nvPicPr>
          <p:cNvPr id="77" name="Google Shape;77;p16" title="ML_Types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260575" y="1709187"/>
            <a:ext cx="4529350" cy="20720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16"/>
          <p:cNvSpPr txBox="1"/>
          <p:nvPr>
            <p:ph type="ctrTitle"/>
          </p:nvPr>
        </p:nvSpPr>
        <p:spPr>
          <a:xfrm>
            <a:off x="319925" y="4350625"/>
            <a:ext cx="8255700" cy="4926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600" u="sng">
                <a:solidFill>
                  <a:schemeClr val="hlink"/>
                </a:solidFill>
                <a:hlinkClick r:id="rId5"/>
              </a:rPr>
              <a:t>Raschka, Sebastian, and Vahid Mirjalili. </a:t>
            </a:r>
            <a:r>
              <a:rPr i="1" lang="it" sz="1600" u="sng">
                <a:solidFill>
                  <a:schemeClr val="hlink"/>
                </a:solidFill>
                <a:hlinkClick r:id="rId6"/>
              </a:rPr>
              <a:t>Python machine learning: Machine learning and deep learning with Python, scikit-learn, and TensorFlow 2</a:t>
            </a:r>
            <a:r>
              <a:rPr lang="it" sz="1600" u="sng">
                <a:solidFill>
                  <a:schemeClr val="hlink"/>
                </a:solidFill>
                <a:hlinkClick r:id="rId7"/>
              </a:rPr>
              <a:t>. Packt publishing ltd, 2019.</a:t>
            </a:r>
            <a:endParaRPr sz="16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2" name="Shape 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Google Shape;83;p17"/>
          <p:cNvSpPr txBox="1"/>
          <p:nvPr>
            <p:ph type="ctrTitle"/>
          </p:nvPr>
        </p:nvSpPr>
        <p:spPr>
          <a:xfrm>
            <a:off x="319925" y="288000"/>
            <a:ext cx="8255700" cy="461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000">
                <a:solidFill>
                  <a:srgbClr val="FE3200"/>
                </a:solidFill>
              </a:rPr>
              <a:t>Universal Approximation Theorem</a:t>
            </a:r>
            <a:endParaRPr b="1" sz="3000">
              <a:solidFill>
                <a:srgbClr val="FE3200"/>
              </a:solidFill>
            </a:endParaRPr>
          </a:p>
        </p:txBody>
      </p:sp>
      <p:pic>
        <p:nvPicPr>
          <p:cNvPr id="84" name="Google Shape;84;p17" title="vip_ml_slide_02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9925" y="1358650"/>
            <a:ext cx="3580700" cy="281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85" name="Google Shape;85;p17" title="vip_ml_slide_03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193025" y="2199073"/>
            <a:ext cx="4447825" cy="1907425"/>
          </a:xfrm>
          <a:prstGeom prst="rect">
            <a:avLst/>
          </a:prstGeom>
          <a:noFill/>
          <a:ln>
            <a:noFill/>
          </a:ln>
        </p:spPr>
      </p:pic>
      <p:sp>
        <p:nvSpPr>
          <p:cNvPr id="86" name="Google Shape;86;p17"/>
          <p:cNvSpPr txBox="1"/>
          <p:nvPr>
            <p:ph type="ctrTitle"/>
          </p:nvPr>
        </p:nvSpPr>
        <p:spPr>
          <a:xfrm>
            <a:off x="319925" y="4350625"/>
            <a:ext cx="8255700" cy="4926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600" u="sng">
                <a:solidFill>
                  <a:schemeClr val="hlink"/>
                </a:solidFill>
                <a:hlinkClick r:id="rId5"/>
              </a:rPr>
              <a:t>Raschka, Sebastian, and Vahid Mirjalili. </a:t>
            </a:r>
            <a:r>
              <a:rPr i="1" lang="it" sz="1600" u="sng">
                <a:solidFill>
                  <a:schemeClr val="hlink"/>
                </a:solidFill>
                <a:hlinkClick r:id="rId6"/>
              </a:rPr>
              <a:t>Python machine learning: Machine learning and deep learning with Python, scikit-learn, and TensorFlow 2</a:t>
            </a:r>
            <a:r>
              <a:rPr lang="it" sz="1600" u="sng">
                <a:solidFill>
                  <a:schemeClr val="hlink"/>
                </a:solidFill>
                <a:hlinkClick r:id="rId7"/>
              </a:rPr>
              <a:t>. Packt publishing ltd, 2019.</a:t>
            </a:r>
            <a:endParaRPr sz="1600"/>
          </a:p>
        </p:txBody>
      </p:sp>
      <p:pic>
        <p:nvPicPr>
          <p:cNvPr descr="y = f(X)&#10;%e60b0303-7cba-4a79-8e43-fd2783e01dcc" id="87" name="Google Shape;87;p17"/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193025" y="1459375"/>
            <a:ext cx="1343025" cy="342900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7"/>
          <p:cNvSpPr txBox="1"/>
          <p:nvPr>
            <p:ph type="ctrTitle"/>
          </p:nvPr>
        </p:nvSpPr>
        <p:spPr>
          <a:xfrm>
            <a:off x="5993950" y="1355275"/>
            <a:ext cx="2244900" cy="4926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600"/>
              <a:t>Machine Learning impara la funzione f(X)</a:t>
            </a:r>
            <a:endParaRPr sz="16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8"/>
          <p:cNvSpPr txBox="1"/>
          <p:nvPr>
            <p:ph type="ctrTitle"/>
          </p:nvPr>
        </p:nvSpPr>
        <p:spPr>
          <a:xfrm>
            <a:off x="319925" y="288000"/>
            <a:ext cx="8255700" cy="461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000">
                <a:solidFill>
                  <a:srgbClr val="FE3200"/>
                </a:solidFill>
              </a:rPr>
              <a:t>Costruzione della matrice delle feature</a:t>
            </a:r>
            <a:endParaRPr b="1" sz="3000">
              <a:solidFill>
                <a:srgbClr val="FE3200"/>
              </a:solidFill>
            </a:endParaRPr>
          </a:p>
        </p:txBody>
      </p:sp>
      <p:pic>
        <p:nvPicPr>
          <p:cNvPr id="94" name="Google Shape;94;p18" title="features_matrix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111875" y="846850"/>
            <a:ext cx="4544299" cy="3437501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       X =&#10;        \begin{bmatrix}&#10;          f_{11} &amp; f_{12} &amp; \cdots &amp; f_{1p} \\&#10;          f_{21} &amp; f_{22} &amp; \cdots &amp; f_{2p} \\&#10;          \vdots &amp; \vdots &amp; \ddots &amp; \vdots \\&#10;          f_{n1} &amp; f_{n2} &amp; \cdots &amp; f_{np}&#10;        \end{bmatrix}&#10;%67a18ca1-ceb0-4130-8c08-40de13efb5b9" id="95" name="Google Shape;95;p18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28944" y="1314400"/>
            <a:ext cx="2244900" cy="1149294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        \mathbf{y}&#10;        =&#10;        \begin{bmatrix}&#10;          y_1 \\&#10;          y_2 \\&#10;          \vdots \\&#10;          y_n&#10;        \end{bmatrix}&#10;%ed4f74ed-afa5-4f05-b5c8-67bfe12f76be" id="96" name="Google Shape;96;p1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3001150" y="2866525"/>
            <a:ext cx="985475" cy="1324825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18"/>
          <p:cNvSpPr txBox="1"/>
          <p:nvPr>
            <p:ph type="ctrTitle"/>
          </p:nvPr>
        </p:nvSpPr>
        <p:spPr>
          <a:xfrm>
            <a:off x="1281344" y="903829"/>
            <a:ext cx="2244900" cy="2463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/>
              <a:t>Matrice delle Features</a:t>
            </a:r>
            <a:endParaRPr b="1" sz="1600"/>
          </a:p>
        </p:txBody>
      </p:sp>
      <p:sp>
        <p:nvSpPr>
          <p:cNvPr id="98" name="Google Shape;98;p18"/>
          <p:cNvSpPr txBox="1"/>
          <p:nvPr>
            <p:ph type="ctrTitle"/>
          </p:nvPr>
        </p:nvSpPr>
        <p:spPr>
          <a:xfrm>
            <a:off x="381000" y="3406975"/>
            <a:ext cx="2244900" cy="2463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1600"/>
              <a:t>Vettore Label</a:t>
            </a:r>
            <a:endParaRPr b="1" sz="1600"/>
          </a:p>
        </p:txBody>
      </p:sp>
      <p:sp>
        <p:nvSpPr>
          <p:cNvPr id="99" name="Google Shape;99;p18"/>
          <p:cNvSpPr txBox="1"/>
          <p:nvPr>
            <p:ph type="ctrTitle"/>
          </p:nvPr>
        </p:nvSpPr>
        <p:spPr>
          <a:xfrm>
            <a:off x="319925" y="4350625"/>
            <a:ext cx="8255700" cy="4926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600" u="sng">
                <a:solidFill>
                  <a:schemeClr val="hlink"/>
                </a:solidFill>
                <a:hlinkClick r:id="rId6"/>
              </a:rPr>
              <a:t>Raschka, Sebastian, and Vahid Mirjalili. </a:t>
            </a:r>
            <a:r>
              <a:rPr i="1" lang="it" sz="1600" u="sng">
                <a:solidFill>
                  <a:schemeClr val="hlink"/>
                </a:solidFill>
                <a:hlinkClick r:id="rId7"/>
              </a:rPr>
              <a:t>Python machine learning: Machine learning and deep learning with Python, scikit-learn, and TensorFlow 2</a:t>
            </a:r>
            <a:r>
              <a:rPr lang="it" sz="1600" u="sng">
                <a:solidFill>
                  <a:schemeClr val="hlink"/>
                </a:solidFill>
                <a:hlinkClick r:id="rId8"/>
              </a:rPr>
              <a:t>. Packt publishing ltd, 2019.</a:t>
            </a:r>
            <a:endParaRPr sz="16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fill="hold" nodeType="with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9"/>
          <p:cNvSpPr txBox="1"/>
          <p:nvPr>
            <p:ph type="ctrTitle"/>
          </p:nvPr>
        </p:nvSpPr>
        <p:spPr>
          <a:xfrm>
            <a:off x="319925" y="288000"/>
            <a:ext cx="8255700" cy="461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000">
                <a:solidFill>
                  <a:srgbClr val="FE3200"/>
                </a:solidFill>
              </a:rPr>
              <a:t>Predizione e classificazione</a:t>
            </a:r>
            <a:endParaRPr b="1" sz="3000">
              <a:solidFill>
                <a:srgbClr val="FE3200"/>
              </a:solidFill>
            </a:endParaRPr>
          </a:p>
        </p:txBody>
      </p:sp>
      <p:pic>
        <p:nvPicPr>
          <p:cNvPr id="105" name="Google Shape;105;p19" title="ML_Class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482250" y="1097175"/>
            <a:ext cx="3414975" cy="3186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06" name="Google Shape;106;p19" title="ML_Predictions.png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319926" y="1256150"/>
            <a:ext cx="4877725" cy="2868575"/>
          </a:xfrm>
          <a:prstGeom prst="rect">
            <a:avLst/>
          </a:prstGeom>
          <a:noFill/>
          <a:ln>
            <a:noFill/>
          </a:ln>
        </p:spPr>
      </p:pic>
      <p:sp>
        <p:nvSpPr>
          <p:cNvPr id="107" name="Google Shape;107;p19"/>
          <p:cNvSpPr txBox="1"/>
          <p:nvPr>
            <p:ph type="ctrTitle"/>
          </p:nvPr>
        </p:nvSpPr>
        <p:spPr>
          <a:xfrm>
            <a:off x="319925" y="4350625"/>
            <a:ext cx="8255700" cy="4926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it" sz="1600" u="sng">
                <a:solidFill>
                  <a:schemeClr val="hlink"/>
                </a:solidFill>
                <a:hlinkClick r:id="rId5"/>
              </a:rPr>
              <a:t>Raschka, Sebastian, and Vahid Mirjalili. </a:t>
            </a:r>
            <a:r>
              <a:rPr i="1" lang="it" sz="1600" u="sng">
                <a:solidFill>
                  <a:schemeClr val="hlink"/>
                </a:solidFill>
                <a:hlinkClick r:id="rId6"/>
              </a:rPr>
              <a:t>Python machine learning: Machine learning and deep learning with Python, scikit-learn, and TensorFlow 2</a:t>
            </a:r>
            <a:r>
              <a:rPr lang="it" sz="1600" u="sng">
                <a:solidFill>
                  <a:schemeClr val="hlink"/>
                </a:solidFill>
                <a:hlinkClick r:id="rId7"/>
              </a:rPr>
              <a:t>. Packt publishing ltd, 2019.</a:t>
            </a:r>
            <a:endParaRPr sz="1600"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20"/>
          <p:cNvSpPr txBox="1"/>
          <p:nvPr>
            <p:ph type="ctrTitle"/>
          </p:nvPr>
        </p:nvSpPr>
        <p:spPr>
          <a:xfrm>
            <a:off x="319925" y="288000"/>
            <a:ext cx="8255700" cy="461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000">
                <a:solidFill>
                  <a:srgbClr val="FE3200"/>
                </a:solidFill>
              </a:rPr>
              <a:t>Workflow di un modello di Machine Learning</a:t>
            </a:r>
            <a:endParaRPr b="1" sz="3000">
              <a:solidFill>
                <a:srgbClr val="FE3200"/>
              </a:solidFill>
            </a:endParaRPr>
          </a:p>
        </p:txBody>
      </p:sp>
      <p:pic>
        <p:nvPicPr>
          <p:cNvPr id="113" name="Google Shape;113;p20" title="ML_Workflow.png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10426" y="902100"/>
            <a:ext cx="6123149" cy="408900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7" name="Shape 1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" name="Google Shape;118;p21"/>
          <p:cNvSpPr txBox="1"/>
          <p:nvPr>
            <p:ph type="ctrTitle"/>
          </p:nvPr>
        </p:nvSpPr>
        <p:spPr>
          <a:xfrm>
            <a:off x="319925" y="288000"/>
            <a:ext cx="8255700" cy="4617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it" sz="3000">
                <a:solidFill>
                  <a:srgbClr val="FE3200"/>
                </a:solidFill>
              </a:rPr>
              <a:t>Opportunità</a:t>
            </a:r>
            <a:r>
              <a:rPr b="1" lang="it" sz="3000">
                <a:solidFill>
                  <a:srgbClr val="FE3200"/>
                </a:solidFill>
              </a:rPr>
              <a:t> per il progetto EEE</a:t>
            </a:r>
            <a:endParaRPr b="1" sz="3000">
              <a:solidFill>
                <a:srgbClr val="FE3200"/>
              </a:solidFill>
            </a:endParaRPr>
          </a:p>
        </p:txBody>
      </p:sp>
      <p:pic>
        <p:nvPicPr>
          <p:cNvPr id="119" name="Google Shape;119;p21" title="RECAP_RUN.png"/>
          <p:cNvPicPr preferRelativeResize="0"/>
          <p:nvPr/>
        </p:nvPicPr>
        <p:blipFill rotWithShape="1">
          <a:blip r:embed="rId3">
            <a:alphaModFix/>
          </a:blip>
          <a:srcRect b="4130" l="6402" r="8686" t="5495"/>
          <a:stretch/>
        </p:blipFill>
        <p:spPr>
          <a:xfrm>
            <a:off x="346075" y="792625"/>
            <a:ext cx="5867400" cy="2341775"/>
          </a:xfrm>
          <a:prstGeom prst="rect">
            <a:avLst/>
          </a:prstGeom>
          <a:noFill/>
          <a:ln>
            <a:noFill/>
          </a:ln>
        </p:spPr>
      </p:pic>
      <p:sp>
        <p:nvSpPr>
          <p:cNvPr id="120" name="Google Shape;120;p21"/>
          <p:cNvSpPr txBox="1"/>
          <p:nvPr>
            <p:ph type="ctrTitle"/>
          </p:nvPr>
        </p:nvSpPr>
        <p:spPr>
          <a:xfrm>
            <a:off x="319925" y="3297700"/>
            <a:ext cx="8465400" cy="1231500"/>
          </a:xfrm>
          <a:prstGeom prst="rect">
            <a:avLst/>
          </a:prstGeom>
        </p:spPr>
        <p:txBody>
          <a:bodyPr anchorCtr="0" anchor="b" bIns="0" lIns="0" spcFirstLastPara="1" rIns="0" wrap="square" tIns="0">
            <a:spAutoFit/>
          </a:bodyPr>
          <a:lstStyle/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it" sz="2000"/>
              <a:t>Ad oggi il database di EEE contiene tracce (χ</a:t>
            </a:r>
            <a:r>
              <a:rPr baseline="30000" lang="it" sz="2000"/>
              <a:t>2</a:t>
            </a:r>
            <a:r>
              <a:rPr lang="it" sz="2000"/>
              <a:t> &lt; 10) per 150504519510 eventi (10</a:t>
            </a:r>
            <a:r>
              <a:rPr baseline="30000" lang="it" sz="2000"/>
              <a:t>11</a:t>
            </a:r>
            <a:r>
              <a:rPr lang="it" sz="2000"/>
              <a:t>)</a:t>
            </a:r>
            <a:endParaRPr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it" sz="2000"/>
              <a:t>Potenziale per </a:t>
            </a:r>
            <a:r>
              <a:rPr b="1" lang="it" sz="2000"/>
              <a:t>applicazioni di Machine Learning</a:t>
            </a:r>
            <a:endParaRPr b="1" sz="2000"/>
          </a:p>
          <a:p>
            <a:pPr indent="-355600" lvl="0" marL="457200" rtl="0" algn="l">
              <a:spcBef>
                <a:spcPts val="0"/>
              </a:spcBef>
              <a:spcAft>
                <a:spcPts val="0"/>
              </a:spcAft>
              <a:buSzPts val="2000"/>
              <a:buChar char="●"/>
            </a:pPr>
            <a:r>
              <a:rPr lang="it" sz="2000"/>
              <a:t>Esempio: Miglioramento della selezione degli eventi (χ</a:t>
            </a:r>
            <a:r>
              <a:rPr baseline="30000" lang="it" sz="2000"/>
              <a:t>2</a:t>
            </a:r>
            <a:r>
              <a:rPr lang="it" sz="2000"/>
              <a:t>), ma non solo!</a:t>
            </a:r>
            <a:endParaRPr sz="2000"/>
          </a:p>
        </p:txBody>
      </p:sp>
      <p:pic>
        <p:nvPicPr>
          <p:cNvPr id="121" name="Google Shape;121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518275" y="749700"/>
            <a:ext cx="1961780" cy="2243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