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1" r:id="rId6"/>
    <p:sldId id="263" r:id="rId7"/>
    <p:sldId id="260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13:59:56.412"/>
    </inkml:context>
    <inkml:brush xml:id="br0">
      <inkml:brushProperty name="width" value="0.34286" units="cm"/>
      <inkml:brushProperty name="height" value="0.34286" units="cm"/>
    </inkml:brush>
  </inkml:definitions>
  <inkml:trace contextRef="#ctx0" brushRef="#br0">38 38 5757,'-38'-37'0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F7DB0-5894-6AEA-D38B-844C1519D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367B77-2C66-4903-95BA-93F620E8B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081F15-E72F-763F-1B18-0E08B2D0B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4FC940-9358-D1B0-EF0B-329F0BB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20EF6D-E16B-950A-834A-9822131D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369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0BB72-2761-435B-1E9D-E3136FAC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6D99EBA-6DF8-8F9F-D561-F8A685EC4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80C891-F1B6-F09E-24F0-316B392F3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8CBBBB-DF03-9FC1-88CA-06A28646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5E2FC7-B3BC-5231-CE7F-6C51E0D8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347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E17E40E-EE59-CCC9-BCD7-AB06317B5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4CEC92-2D4B-1CCA-2DFB-A446ED9D1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6225B0-0F6A-CAE1-DCA9-F5BD3A4FA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F61996-9501-6745-7979-BFEEA844C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CB4884-3F26-570F-925B-323EC92F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08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59ED13-DFEF-E62F-5AEF-785DABD3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30C947-FD2F-B673-9E4C-E79E46869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1ECC97-49E9-B606-09DA-BA9CA5F9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5482AD-AF8D-4997-B7CA-8B2FB70C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0F9C93-638B-D67B-EBFF-CB6DF532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43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56F78A-118A-CC76-17AC-1CD1F0214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EDF224-66A4-3F89-D45B-C265E81DD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7936CC-9B76-2756-366A-D0C1C5CDC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002CE4-C933-F8BC-69BE-BF6211CA6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E95BDD-2C55-3EFC-4817-1FA02C535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56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D0048D-7B1C-AC72-B494-BB43D064C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6C6202-502F-524F-3A84-27FD22BAE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3DD430D-C9B9-D80E-31F2-7DDE4FF03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170F21-426D-B3D4-B9BD-978B5096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F63D64B-6D87-15D9-2AA8-7B1CF493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27ADAA-59D4-3634-E7C5-9EF4AB1F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315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9A75F-5C0F-295D-341D-0B4978DB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FC0B66-2BE4-2519-8014-DF1CBCCC9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985CE1-E980-2964-9FF9-26A870E86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2639EE0-0CDE-E13D-A798-9F9B1D321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297E392-8F37-EFD3-14A5-706E76EE3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D15D779-A023-E3CF-A4F0-B577DCB79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5527A1-E11C-4CBE-321E-20752119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97C052E-CA89-BF7F-63A3-0A7C0045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98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9E13FC-DE7B-D577-4D41-A5AAC3B75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00CCA24-4D1B-3320-30F6-51963FDB2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E8F3BB3-FF3E-9702-B653-9B3109F89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CBCD1F-4F88-960E-2697-4DA430AC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36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10DE93A-39CA-5C1E-5EE6-581A8B8D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5209B47-8C13-974D-A37C-76DC5E2F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E3602F-7F4B-E0FD-D63C-F167DA22C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1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AAF76-3B72-D5E9-46FF-ADE21287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6730FF-3EA3-7DB6-3F5A-6F01CEA80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609879-5D52-9027-E888-3CA473DD6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7BE9EB-35D2-F112-784C-3FD21A9E8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3A5C2B-A6E0-BBCC-6C5F-8DAA0555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168EBC-F8B9-198C-3B08-2AF38CE6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21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229B2-8CD7-97ED-4E48-1B0652265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19CD71C-033E-63E2-9E64-CC9714D03D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11978A-D1F2-BBA9-E32F-7FB27FA93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F69172B-FFC3-6313-7392-1BB92638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6F8D1C-86BD-DC6B-4392-ABAE8861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B1F704-C397-FF7E-D547-DEA2853F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71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860C519-DA09-9248-DE09-AFF8DEE40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3D5A77-BA85-12D6-1887-21BBE42B8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61B05A-17E8-2F97-8D84-9A2AA6D2A2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444794-9DCB-2E41-A1EE-F72F44AEB438}" type="datetimeFigureOut">
              <a:rPr lang="it-IT" smtClean="0"/>
              <a:t>28/06/26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661842-4BB2-3DED-3F14-7A225D98E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ADAB18-FD0E-563B-C54D-6FAD0289C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81A65D-368F-7647-9D70-D0ACBC657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01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3866FE-2D73-19A7-4862-24A42254B1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POLA-R: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Next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4663507-09CC-72C3-C96B-A1D3B3910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M. Garbini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76C0309-8931-08D6-9C9E-D625E96E08B7}"/>
              </a:ext>
            </a:extLst>
          </p:cNvPr>
          <p:cNvSpPr/>
          <p:nvPr/>
        </p:nvSpPr>
        <p:spPr>
          <a:xfrm>
            <a:off x="3381" y="84514"/>
            <a:ext cx="5273262" cy="569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Picture 7" descr="Screen Shot 2018-10-24 at 15.13.10.png">
            <a:extLst>
              <a:ext uri="{FF2B5EF4-FFF2-40B4-BE49-F238E27FC236}">
                <a16:creationId xmlns:a16="http://schemas.microsoft.com/office/drawing/2014/main" id="{B0FF2DDE-D6F9-3F4D-B260-7218768EC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4367" y="137787"/>
            <a:ext cx="1120493" cy="462795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B2AFD0F2-18FC-D7A9-0232-E2DD63659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1" y="156504"/>
            <a:ext cx="1500071" cy="458356"/>
          </a:xfrm>
          <a:prstGeom prst="rect">
            <a:avLst/>
          </a:prstGeom>
        </p:spPr>
      </p:pic>
      <p:pic>
        <p:nvPicPr>
          <p:cNvPr id="15" name="Picture 11" descr="A logo with blue letters and a blue oval&#10;&#10;Description automatically generated">
            <a:extLst>
              <a:ext uri="{FF2B5EF4-FFF2-40B4-BE49-F238E27FC236}">
                <a16:creationId xmlns:a16="http://schemas.microsoft.com/office/drawing/2014/main" id="{887BB30A-EFDF-F3EF-C1B6-4F6965701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433" y="138098"/>
            <a:ext cx="761744" cy="47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7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/>
          <a:lstStyle/>
          <a:p>
            <a:r>
              <a:rPr lang="it-IT" dirty="0" err="1"/>
              <a:t>What</a:t>
            </a:r>
            <a:r>
              <a:rPr lang="it-IT" dirty="0"/>
              <a:t> about </a:t>
            </a:r>
            <a:r>
              <a:rPr lang="it-IT" dirty="0" err="1"/>
              <a:t>going</a:t>
            </a:r>
            <a:r>
              <a:rPr lang="it-IT" dirty="0"/>
              <a:t> south?</a:t>
            </a:r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7EEA4A6-AED5-DD7C-1BEF-FF3267B5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64" r="7834" b="76799"/>
          <a:stretch>
            <a:fillRect/>
          </a:stretch>
        </p:blipFill>
        <p:spPr>
          <a:xfrm>
            <a:off x="9804947" y="1601777"/>
            <a:ext cx="2253226" cy="211240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CBBEC22-90D1-E6F3-47E7-CF897F6F81D1}"/>
              </a:ext>
            </a:extLst>
          </p:cNvPr>
          <p:cNvSpPr txBox="1"/>
          <p:nvPr/>
        </p:nvSpPr>
        <p:spPr>
          <a:xfrm>
            <a:off x="420600" y="983772"/>
            <a:ext cx="8853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After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my talk at ANSTT-6 @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NRF-iThemba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LABS, I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had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a private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discussion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with S.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Woodborne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in Cape Town about the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possibility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of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operating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one of our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detectors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on board the SA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Agulhas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II, the South African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icebreaker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used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for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research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cruises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809764DC-36C6-72E6-33B4-DECDA7668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49" y="3026136"/>
            <a:ext cx="5454582" cy="327916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DF8650-97C2-F73D-FF23-E842281D99DF}"/>
              </a:ext>
            </a:extLst>
          </p:cNvPr>
          <p:cNvSpPr txBox="1"/>
          <p:nvPr/>
        </p:nvSpPr>
        <p:spPr>
          <a:xfrm>
            <a:off x="8644194" y="3710081"/>
            <a:ext cx="3520494" cy="270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900"/>
              </a:spcAft>
              <a:buNone/>
            </a:pP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Stephan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Woodborne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—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NRF-iThemba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LABS; University of Pretoria; University of the Witwatersrand. </a:t>
            </a:r>
            <a:endParaRPr lang="it-IT" sz="1800" dirty="0">
              <a:solidFill>
                <a:srgbClr val="000000"/>
              </a:solidFill>
              <a:effectLst/>
              <a:latin typeface=".AppleSystemUIFont"/>
            </a:endParaRPr>
          </a:p>
          <a:p>
            <a:pPr marL="0" marR="0">
              <a:spcAft>
                <a:spcPts val="900"/>
              </a:spcAft>
              <a:buNone/>
            </a:pP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Expert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in accelerator mass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spectrometry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radiocarbon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dating,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stable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isotope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analysis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palaeoclimate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reconstruction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and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ecological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/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climate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applications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838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/>
          <a:lstStyle/>
          <a:p>
            <a:r>
              <a:rPr lang="it-IT" dirty="0" err="1"/>
              <a:t>Preliminary</a:t>
            </a:r>
            <a:r>
              <a:rPr lang="it-IT" dirty="0"/>
              <a:t> Info</a:t>
            </a:r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A16B48-F0F5-57F7-B030-E0D34FB71014}"/>
              </a:ext>
            </a:extLst>
          </p:cNvPr>
          <p:cNvSpPr txBox="1"/>
          <p:nvPr/>
        </p:nvSpPr>
        <p:spPr>
          <a:xfrm>
            <a:off x="77485" y="894746"/>
            <a:ext cx="1160752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Scientific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opportunity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operate POLA-R (02) on board the South African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vessel SA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Agulhas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II.</a:t>
            </a:r>
            <a:endParaRPr lang="it-IT" sz="2200" dirty="0">
              <a:solidFill>
                <a:srgbClr val="000000"/>
              </a:solidFill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b="0" i="0" dirty="0">
              <a:solidFill>
                <a:srgbClr val="000000"/>
              </a:solidFill>
              <a:effectLst/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Scientific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interest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measure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the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cosmic-ray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flux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over a long Southern Ocean /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route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extending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previous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POLA-R/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PolarquEEEst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measurements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at high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latitude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endParaRPr lang="it-IT" sz="2200" dirty="0">
              <a:solidFill>
                <a:srgbClr val="000000"/>
              </a:solidFill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b="0" i="0" dirty="0">
              <a:solidFill>
                <a:srgbClr val="000000"/>
              </a:solidFill>
              <a:effectLst/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route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Cape Town →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ice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shelf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/ SANAE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logistics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area → South Georgia →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ice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shelf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→ Cape Town.</a:t>
            </a:r>
            <a:endParaRPr lang="it-IT" sz="2200" dirty="0">
              <a:solidFill>
                <a:srgbClr val="000000"/>
              </a:solidFill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b="0" i="0" dirty="0">
              <a:solidFill>
                <a:srgbClr val="000000"/>
              </a:solidFill>
              <a:effectLst/>
              <a:latin typeface=".AppleSystemUIFon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Measurement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duration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</a:t>
            </a:r>
            <a:endParaRPr lang="it-IT" sz="22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  – Cape Town to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ice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shelf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~2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weeks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depending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on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sea-ice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conditions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endParaRPr lang="it-IT" sz="22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  – Full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cruise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~3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months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possibly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a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few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weeks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more.</a:t>
            </a:r>
            <a:endParaRPr lang="it-IT" sz="22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  – First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realistic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option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: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ship-only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deployment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, with the detector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staying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on board and </a:t>
            </a:r>
            <a:r>
              <a:rPr lang="it-IT" sz="2200" b="0" i="0" dirty="0" err="1">
                <a:solidFill>
                  <a:srgbClr val="000000"/>
                </a:solidFill>
                <a:effectLst/>
                <a:latin typeface="UICTFontTextStyleBody"/>
              </a:rPr>
              <a:t>returning</a:t>
            </a:r>
            <a:r>
              <a:rPr lang="it-IT" sz="2200" b="0" i="0" dirty="0">
                <a:solidFill>
                  <a:srgbClr val="000000"/>
                </a:solidFill>
                <a:effectLst/>
                <a:latin typeface="UICTFontTextStyleBody"/>
              </a:rPr>
              <a:t> to Cape Town with the vessel.</a:t>
            </a:r>
            <a:endParaRPr lang="it-IT" sz="2200" dirty="0">
              <a:solidFill>
                <a:srgbClr val="000000"/>
              </a:solidFill>
              <a:effectLst/>
              <a:latin typeface=".AppleSystemUIFont"/>
            </a:endParaRPr>
          </a:p>
          <a:p>
            <a:pPr marL="742950" marR="0" lvl="1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it-IT" sz="22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val="385639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>
            <a:normAutofit/>
          </a:bodyPr>
          <a:lstStyle/>
          <a:p>
            <a:r>
              <a:rPr lang="it-IT" b="0" i="0" dirty="0">
                <a:solidFill>
                  <a:srgbClr val="000000"/>
                </a:solidFill>
                <a:effectLst/>
                <a:latin typeface="UICTFontTextStyleBody"/>
              </a:rPr>
              <a:t>Indicative SA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UICTFontTextStyleBody"/>
              </a:rPr>
              <a:t>Agulhas</a:t>
            </a:r>
            <a:r>
              <a:rPr lang="it-IT" b="0" i="0" dirty="0">
                <a:solidFill>
                  <a:srgbClr val="000000"/>
                </a:solidFill>
                <a:effectLst/>
                <a:latin typeface="UICTFontTextStyleBody"/>
              </a:rPr>
              <a:t> II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UICTFontTextStyleBody"/>
              </a:rPr>
              <a:t>antartic</a:t>
            </a:r>
            <a:r>
              <a:rPr lang="it-IT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UICTFontTextStyleBody"/>
              </a:rPr>
              <a:t>cruise</a:t>
            </a:r>
            <a:r>
              <a:rPr lang="it-IT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b="0" i="0" dirty="0" err="1">
                <a:solidFill>
                  <a:srgbClr val="000000"/>
                </a:solidFill>
                <a:effectLst/>
                <a:latin typeface="UICTFontTextStyleBody"/>
              </a:rPr>
              <a:t>route</a:t>
            </a:r>
            <a:endParaRPr lang="it-IT" dirty="0"/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8FD3A20-6001-F0DF-14AB-1042327AAE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40" t="3840" b="12519"/>
          <a:stretch>
            <a:fillRect/>
          </a:stretch>
        </p:blipFill>
        <p:spPr>
          <a:xfrm>
            <a:off x="630497" y="1429222"/>
            <a:ext cx="5822258" cy="416418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044E482-11E1-BBBA-5B9A-CF01236C9147}"/>
              </a:ext>
            </a:extLst>
          </p:cNvPr>
          <p:cNvSpPr txBox="1"/>
          <p:nvPr/>
        </p:nvSpPr>
        <p:spPr>
          <a:xfrm>
            <a:off x="6794327" y="1492912"/>
            <a:ext cx="47417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Cape Town →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ice-shelf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/ SANAE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logistics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area →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sub-Antarctic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legs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(South Sandwich Islands / South Georgia) →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ice area → Cape Town.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6BC4BC-8D15-B307-BF00-BDBE42D11A87}"/>
              </a:ext>
            </a:extLst>
          </p:cNvPr>
          <p:cNvSpPr txBox="1"/>
          <p:nvPr/>
        </p:nvSpPr>
        <p:spPr>
          <a:xfrm>
            <a:off x="472460" y="5724465"/>
            <a:ext cx="5822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900"/>
              </a:spcAft>
              <a:buNone/>
            </a:pP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Example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route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from a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previous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SA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Agulhas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II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cruise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. The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exact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itinerary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for a POLA-R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deployment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must be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confirmed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with SANAP /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ship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1800" b="0" i="0" dirty="0" err="1">
                <a:solidFill>
                  <a:srgbClr val="000000"/>
                </a:solidFill>
                <a:effectLst/>
                <a:latin typeface="UICTFontTextStyleBody"/>
              </a:rPr>
              <a:t>operations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endParaRPr lang="it-IT" sz="18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val="4191602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>
            <a:normAutofit/>
          </a:bodyPr>
          <a:lstStyle/>
          <a:p>
            <a:r>
              <a:rPr lang="it-IT" b="1" i="0" dirty="0">
                <a:solidFill>
                  <a:srgbClr val="000000"/>
                </a:solidFill>
                <a:effectLst/>
                <a:latin typeface="UICTFontTextStyleTitle2"/>
              </a:rPr>
              <a:t>Detector and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UICTFontTextStyleTitle2"/>
              </a:rPr>
              <a:t>operation</a:t>
            </a:r>
            <a:r>
              <a:rPr lang="it-IT" b="1" i="0" dirty="0">
                <a:solidFill>
                  <a:srgbClr val="000000"/>
                </a:solidFill>
                <a:effectLst/>
                <a:latin typeface="UICTFontTextStyleTitle2"/>
              </a:rPr>
              <a:t>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UICTFontTextStyleTitle2"/>
              </a:rPr>
              <a:t>needs</a:t>
            </a:r>
            <a:endParaRPr lang="it-IT" dirty="0"/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A16B48-F0F5-57F7-B030-E0D34FB71014}"/>
              </a:ext>
            </a:extLst>
          </p:cNvPr>
          <p:cNvSpPr txBox="1"/>
          <p:nvPr/>
        </p:nvSpPr>
        <p:spPr>
          <a:xfrm>
            <a:off x="292237" y="1403193"/>
            <a:ext cx="116075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W know that we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need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0" i="0" dirty="0">
              <a:solidFill>
                <a:srgbClr val="000000"/>
              </a:solidFill>
              <a:effectLst/>
              <a:latin typeface="UICTFontTextStyleBody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Suitable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and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safe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location on the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ship</a:t>
            </a:r>
            <a:endParaRPr lang="it-IT" sz="2400" dirty="0">
              <a:solidFill>
                <a:srgbClr val="000000"/>
              </a:solidFill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Power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supply</a:t>
            </a:r>
            <a:endParaRPr lang="it-IT" sz="2400" dirty="0">
              <a:solidFill>
                <a:srgbClr val="000000"/>
              </a:solidFill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GPS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visibility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or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suitable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GPS antenna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placement</a:t>
            </a:r>
            <a:endParaRPr lang="it-IT" sz="2400" dirty="0">
              <a:solidFill>
                <a:srgbClr val="000000"/>
              </a:solidFill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Internet/Wi-Fi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connection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for remote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monitoring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/control</a:t>
            </a:r>
            <a:endParaRPr lang="it-IT" sz="2400" dirty="0">
              <a:solidFill>
                <a:srgbClr val="000000"/>
              </a:solidFill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Occasional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access for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simple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checks</a:t>
            </a:r>
            <a:endParaRPr lang="it-IT" sz="2400" b="0" i="0" dirty="0">
              <a:solidFill>
                <a:srgbClr val="000000"/>
              </a:solidFill>
              <a:effectLst/>
              <a:latin typeface="UICTFontTextStyleBody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UICTFontTextStyleBody"/>
              </a:rPr>
              <a:t>If </a:t>
            </a:r>
            <a:r>
              <a:rPr lang="it-IT" sz="2400" dirty="0" err="1">
                <a:solidFill>
                  <a:srgbClr val="000000"/>
                </a:solidFill>
                <a:latin typeface="UICTFontTextStyleBody"/>
              </a:rPr>
              <a:t>possible</a:t>
            </a:r>
            <a:r>
              <a:rPr lang="it-IT" sz="2400" dirty="0">
                <a:solidFill>
                  <a:srgbClr val="000000"/>
                </a:solidFill>
                <a:latin typeface="UICTFontTextStyleBody"/>
              </a:rPr>
              <a:t> no </a:t>
            </a:r>
            <a:r>
              <a:rPr lang="it-IT" sz="2400" dirty="0" err="1">
                <a:solidFill>
                  <a:srgbClr val="000000"/>
                </a:solidFill>
                <a:latin typeface="UICTFontTextStyleBody"/>
              </a:rPr>
              <a:t>direct</a:t>
            </a:r>
            <a:r>
              <a:rPr lang="it-IT" sz="2400" dirty="0">
                <a:solidFill>
                  <a:srgbClr val="000000"/>
                </a:solidFill>
                <a:latin typeface="UICTFontTextStyleBody"/>
              </a:rPr>
              <a:t> </a:t>
            </a:r>
            <a:r>
              <a:rPr lang="it-IT" sz="2400" dirty="0" err="1">
                <a:solidFill>
                  <a:srgbClr val="000000"/>
                </a:solidFill>
                <a:latin typeface="UICTFontTextStyleBody"/>
              </a:rPr>
              <a:t>Sunlight</a:t>
            </a:r>
            <a:r>
              <a:rPr lang="it-IT" sz="2400" dirty="0">
                <a:solidFill>
                  <a:srgbClr val="000000"/>
                </a:solidFill>
                <a:latin typeface="UICTFontTextStyleBody"/>
              </a:rPr>
              <a:t>…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val="54312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>
            <a:normAutofit/>
          </a:bodyPr>
          <a:lstStyle/>
          <a:p>
            <a:r>
              <a:rPr lang="it-IT" b="1" i="0" dirty="0">
                <a:solidFill>
                  <a:srgbClr val="000000"/>
                </a:solidFill>
                <a:effectLst/>
                <a:latin typeface="UICTFontTextStyleTitle2"/>
              </a:rPr>
              <a:t> On-board support/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UICTFontTextStyleBody"/>
              </a:rPr>
              <a:t>feasibility</a:t>
            </a:r>
            <a:endParaRPr lang="it-IT" dirty="0">
              <a:solidFill>
                <a:srgbClr val="000000"/>
              </a:solidFill>
              <a:effectLst/>
              <a:latin typeface=".AppleSystemUIFont"/>
            </a:endParaRPr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A16B48-F0F5-57F7-B030-E0D34FB71014}"/>
              </a:ext>
            </a:extLst>
          </p:cNvPr>
          <p:cNvSpPr txBox="1"/>
          <p:nvPr/>
        </p:nvSpPr>
        <p:spPr>
          <a:xfrm>
            <a:off x="104797" y="812810"/>
            <a:ext cx="1160752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A full-time EEE operator on board for the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entire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cruise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is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likely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not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feasible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br>
              <a:rPr lang="it-IT" sz="2400" dirty="0">
                <a:solidFill>
                  <a:srgbClr val="000000"/>
                </a:solidFill>
                <a:effectLst/>
                <a:latin typeface=".AppleSystemUIFont"/>
              </a:rPr>
            </a:b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•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According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to Stephan, on-board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oversight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could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be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provided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by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people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already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on the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ship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: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weather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service /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climate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team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biologists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oceanographers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•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Required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local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intervention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should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be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minimal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: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check that the detector is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powered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verify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acquisition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status if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needed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perform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a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simple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power-cycle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if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required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– no routine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expert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intervention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expected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• Wi-Fi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coverage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appears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likely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but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technical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details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must be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confirmed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: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 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bandwidth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stability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, firewall/VPN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limitations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, remote login.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val="339735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E2CF6-C61D-1AAC-BB16-C29A360C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172" y="27033"/>
            <a:ext cx="10266516" cy="705507"/>
          </a:xfrm>
        </p:spPr>
        <p:txBody>
          <a:bodyPr>
            <a:normAutofit/>
          </a:bodyPr>
          <a:lstStyle/>
          <a:p>
            <a:r>
              <a:rPr lang="it-IT" b="0" i="0" dirty="0" err="1">
                <a:solidFill>
                  <a:srgbClr val="000000"/>
                </a:solidFill>
                <a:effectLst/>
                <a:latin typeface="UICTFontTextStyleBody"/>
              </a:rPr>
              <a:t>Administrative</a:t>
            </a:r>
            <a:r>
              <a:rPr lang="it-IT" b="0" i="0" dirty="0">
                <a:solidFill>
                  <a:srgbClr val="000000"/>
                </a:solidFill>
                <a:effectLst/>
                <a:latin typeface="UICTFontTextStyleBody"/>
              </a:rPr>
              <a:t> framework / call</a:t>
            </a:r>
            <a:endParaRPr lang="it-IT" dirty="0">
              <a:solidFill>
                <a:srgbClr val="000000"/>
              </a:solidFill>
              <a:effectLst/>
              <a:latin typeface=".AppleSystemUIFont"/>
            </a:endParaRPr>
          </a:p>
        </p:txBody>
      </p:sp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A16B48-F0F5-57F7-B030-E0D34FB71014}"/>
              </a:ext>
            </a:extLst>
          </p:cNvPr>
          <p:cNvSpPr txBox="1"/>
          <p:nvPr/>
        </p:nvSpPr>
        <p:spPr>
          <a:xfrm>
            <a:off x="77485" y="1167864"/>
            <a:ext cx="1160752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deployment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would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require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 research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proposal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to the SANAP programme. SANAP is the South African National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Antarctic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Programme, a South African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funding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and research framework supporting work in the Southern Ocean, Prince Edward Islands and Antarctica.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0000"/>
              </a:solidFill>
              <a:latin typeface=".AppleSystemUIFon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relevant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document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is the SANAP 2024 Framework,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under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the National Research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Foundation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(NRF). SANAP is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described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as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 competitive,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region-specific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theme-driven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funding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instrument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0000"/>
              </a:solidFill>
              <a:latin typeface=".AppleSystemUIFon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From Stephan’s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information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, 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current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framework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spans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2024–2027. 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next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formal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opportunity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may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be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connected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to the December 2027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cruise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,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but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an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opportunistic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deployment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in December 2026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may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still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be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if 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request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is not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considered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onerous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and if SANAP/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ship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contacts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support it.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0000"/>
              </a:solidFill>
              <a:latin typeface=".AppleSystemUIFon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To be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clarified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: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whether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the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proposal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must be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submitted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through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 South African PI / SANAP-associated partner, or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whether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EEE can contribute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as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an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external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collaborating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group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within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a South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African-led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proposal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000000"/>
              </a:solidFill>
              <a:latin typeface=".AppleSystemUIFon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Possible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 MoU with Stephan’s 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UICTFontTextStyleBody"/>
              </a:rPr>
              <a:t>institution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UICTFontTextStyleBody"/>
              </a:rPr>
              <a:t>.</a:t>
            </a:r>
            <a:endParaRPr lang="it-IT" sz="20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val="24541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2B5EA7D2-4289-129E-DC86-590FB12469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46" t="18027" r="20810" b="28616"/>
          <a:stretch>
            <a:fillRect/>
          </a:stretch>
        </p:blipFill>
        <p:spPr>
          <a:xfrm>
            <a:off x="544068" y="84103"/>
            <a:ext cx="11229321" cy="6858003"/>
          </a:xfrm>
          <a:prstGeom prst="rect">
            <a:avLst/>
          </a:prstGeom>
        </p:spPr>
      </p:pic>
      <p:pic>
        <p:nvPicPr>
          <p:cNvPr id="5" name="Picture 7" descr="Screen Shot 2018-10-24 at 15.13.10.png">
            <a:extLst>
              <a:ext uri="{FF2B5EF4-FFF2-40B4-BE49-F238E27FC236}">
                <a16:creationId xmlns:a16="http://schemas.microsoft.com/office/drawing/2014/main" id="{03DE230B-B8E1-B61A-3555-7F5F8BC421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85" y="28540"/>
            <a:ext cx="1708134" cy="7055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3161064E-6DC2-F72D-3361-8F5812438842}"/>
                  </a:ext>
                </a:extLst>
              </p14:cNvPr>
              <p14:cNvContentPartPr/>
              <p14:nvPr/>
            </p14:nvContentPartPr>
            <p14:xfrm>
              <a:off x="9441530" y="3783870"/>
              <a:ext cx="14040" cy="14040"/>
            </p14:xfrm>
          </p:contentPart>
        </mc:Choice>
        <mc:Fallback xmlns=""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id="{3161064E-6DC2-F72D-3361-8F58124388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79970" y="3722310"/>
                <a:ext cx="137160" cy="137160"/>
              </a:xfrm>
              <a:prstGeom prst="rect">
                <a:avLst/>
              </a:prstGeom>
            </p:spPr>
          </p:pic>
        </mc:Fallback>
      </mc:AlternateContent>
      <p:sp>
        <p:nvSpPr>
          <p:cNvPr id="38" name="Fumetto: ovale 37">
            <a:extLst>
              <a:ext uri="{FF2B5EF4-FFF2-40B4-BE49-F238E27FC236}">
                <a16:creationId xmlns:a16="http://schemas.microsoft.com/office/drawing/2014/main" id="{10A9DF30-F783-19C7-77D9-2E9FD9B77F16}"/>
              </a:ext>
            </a:extLst>
          </p:cNvPr>
          <p:cNvSpPr/>
          <p:nvPr/>
        </p:nvSpPr>
        <p:spPr>
          <a:xfrm>
            <a:off x="5060375" y="2814986"/>
            <a:ext cx="3105092" cy="1225296"/>
          </a:xfrm>
          <a:prstGeom prst="wedgeEllipseCallout">
            <a:avLst>
              <a:gd name="adj1" fmla="val -26252"/>
              <a:gd name="adj2" fmla="val 8144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So…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UICTFontTextStyleBody"/>
              </a:rPr>
              <a:t>any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UICTFontTextStyleBody"/>
              </a:rPr>
              <a:t> news?</a:t>
            </a:r>
            <a:endParaRPr lang="it-IT" sz="2400" dirty="0">
              <a:solidFill>
                <a:srgbClr val="000000"/>
              </a:solidFill>
              <a:effectLst/>
              <a:latin typeface=".AppleSystemUIFont"/>
            </a:endParaRPr>
          </a:p>
        </p:txBody>
      </p:sp>
      <p:sp>
        <p:nvSpPr>
          <p:cNvPr id="41" name="Fumetto: ovale 40">
            <a:extLst>
              <a:ext uri="{FF2B5EF4-FFF2-40B4-BE49-F238E27FC236}">
                <a16:creationId xmlns:a16="http://schemas.microsoft.com/office/drawing/2014/main" id="{4F17CA08-0F25-2250-5C00-C2455D8F5560}"/>
              </a:ext>
            </a:extLst>
          </p:cNvPr>
          <p:cNvSpPr/>
          <p:nvPr/>
        </p:nvSpPr>
        <p:spPr>
          <a:xfrm>
            <a:off x="9826402" y="3770055"/>
            <a:ext cx="1993292" cy="739722"/>
          </a:xfrm>
          <a:prstGeom prst="wedgeEllipseCallout">
            <a:avLst>
              <a:gd name="adj1" fmla="val -65796"/>
              <a:gd name="adj2" fmla="val 10117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1"/>
                </a:solidFill>
              </a:rPr>
              <a:t>Maybe!</a:t>
            </a:r>
          </a:p>
        </p:txBody>
      </p:sp>
    </p:spTree>
    <p:extLst>
      <p:ext uri="{BB962C8B-B14F-4D97-AF65-F5344CB8AC3E}">
        <p14:creationId xmlns:p14="http://schemas.microsoft.com/office/powerpoint/2010/main" val="2201304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POLA-R: What Next</vt:lpstr>
      <vt:lpstr>What about going south?</vt:lpstr>
      <vt:lpstr>Preliminary Info</vt:lpstr>
      <vt:lpstr>Indicative SA Agulhas II antartic cruise route</vt:lpstr>
      <vt:lpstr>Detector and operation needs</vt:lpstr>
      <vt:lpstr> On-board support/feasibility</vt:lpstr>
      <vt:lpstr>Administrative framework / call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POLA-R: What Next</dc:title>
  <dc:creator>Marco Garbini</dc:creator>
  <cp:lastModifiedBy>Marco Garbini</cp:lastModifiedBy>
  <cp:revision>4</cp:revision>
  <dcterms:created xsi:type="dcterms:W3CDTF">2026-06-26T09:40:02Z</dcterms:created>
  <dcterms:modified xsi:type="dcterms:W3CDTF">2026-06-28T17:12:18Z</dcterms:modified>
</cp:coreProperties>
</file>