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8"/>
  </p:notesMasterIdLst>
  <p:sldIdLst>
    <p:sldId id="449" r:id="rId2"/>
    <p:sldId id="1099" r:id="rId3"/>
    <p:sldId id="1100" r:id="rId4"/>
    <p:sldId id="450" r:id="rId5"/>
    <p:sldId id="1010" r:id="rId6"/>
    <p:sldId id="452" r:id="rId7"/>
    <p:sldId id="892" r:id="rId8"/>
    <p:sldId id="897" r:id="rId9"/>
    <p:sldId id="990" r:id="rId10"/>
    <p:sldId id="898" r:id="rId11"/>
    <p:sldId id="1043" r:id="rId12"/>
    <p:sldId id="1101" r:id="rId13"/>
    <p:sldId id="1102" r:id="rId14"/>
    <p:sldId id="1045" r:id="rId15"/>
    <p:sldId id="1107" r:id="rId16"/>
    <p:sldId id="1047" r:id="rId17"/>
    <p:sldId id="1106" r:id="rId18"/>
    <p:sldId id="1048" r:id="rId19"/>
    <p:sldId id="1050" r:id="rId20"/>
    <p:sldId id="1051" r:id="rId21"/>
    <p:sldId id="1094" r:id="rId22"/>
    <p:sldId id="1095" r:id="rId23"/>
    <p:sldId id="1054" r:id="rId24"/>
    <p:sldId id="1103" r:id="rId25"/>
    <p:sldId id="1056" r:id="rId26"/>
    <p:sldId id="1086" r:id="rId27"/>
    <p:sldId id="1087" r:id="rId28"/>
    <p:sldId id="1089" r:id="rId29"/>
    <p:sldId id="1090" r:id="rId30"/>
    <p:sldId id="1105" r:id="rId31"/>
    <p:sldId id="1023" r:id="rId32"/>
    <p:sldId id="1025" r:id="rId33"/>
    <p:sldId id="1096" r:id="rId34"/>
    <p:sldId id="1097" r:id="rId35"/>
    <p:sldId id="1104" r:id="rId36"/>
    <p:sldId id="1073" r:id="rId37"/>
    <p:sldId id="1078" r:id="rId38"/>
    <p:sldId id="1077" r:id="rId39"/>
    <p:sldId id="1083" r:id="rId40"/>
    <p:sldId id="1084" r:id="rId41"/>
    <p:sldId id="1058" r:id="rId42"/>
    <p:sldId id="1065" r:id="rId43"/>
    <p:sldId id="1067" r:id="rId44"/>
    <p:sldId id="1070" r:id="rId45"/>
    <p:sldId id="1092" r:id="rId46"/>
    <p:sldId id="1081" r:id="rId47"/>
    <p:sldId id="1082" r:id="rId48"/>
    <p:sldId id="1024" r:id="rId49"/>
    <p:sldId id="1034" r:id="rId50"/>
    <p:sldId id="1098" r:id="rId51"/>
    <p:sldId id="989" r:id="rId52"/>
    <p:sldId id="1011" r:id="rId53"/>
    <p:sldId id="1037" r:id="rId54"/>
    <p:sldId id="935" r:id="rId55"/>
    <p:sldId id="1022" r:id="rId56"/>
    <p:sldId id="869"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7E79"/>
    <a:srgbClr val="011893"/>
    <a:srgbClr val="000000"/>
    <a:srgbClr val="FF0000"/>
    <a:srgbClr val="FFFFFF"/>
    <a:srgbClr val="2F5597"/>
    <a:srgbClr val="0000FF"/>
    <a:srgbClr val="5FADFF"/>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3"/>
    <p:restoredTop sz="80550"/>
  </p:normalViewPr>
  <p:slideViewPr>
    <p:cSldViewPr snapToGrid="0" snapToObjects="1">
      <p:cViewPr varScale="1">
        <p:scale>
          <a:sx n="100" d="100"/>
          <a:sy n="100" d="100"/>
        </p:scale>
        <p:origin x="168" y="88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66B7C-DA44-2145-9E05-39320D11E946}" type="datetimeFigureOut">
              <a:rPr lang="en-US" smtClean="0"/>
              <a:t>2/18/26</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C8764-038E-8F45-B8D8-84ABD083C764}" type="slidenum">
              <a:rPr lang="en-US" smtClean="0"/>
              <a:t>‹N›</a:t>
            </a:fld>
            <a:endParaRPr lang="en-US"/>
          </a:p>
        </p:txBody>
      </p:sp>
    </p:spTree>
    <p:extLst>
      <p:ext uri="{BB962C8B-B14F-4D97-AF65-F5344CB8AC3E}">
        <p14:creationId xmlns:p14="http://schemas.microsoft.com/office/powerpoint/2010/main" val="126802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egnaposto numero diapositiva 3"/>
          <p:cNvSpPr>
            <a:spLocks noGrp="1"/>
          </p:cNvSpPr>
          <p:nvPr>
            <p:ph type="sldNum" sz="quarter" idx="10"/>
          </p:nvPr>
        </p:nvSpPr>
        <p:spPr/>
        <p:txBody>
          <a:bodyPr/>
          <a:lstStyle/>
          <a:p>
            <a:fld id="{CC8C8764-038E-8F45-B8D8-84ABD083C764}" type="slidenum">
              <a:rPr lang="en-US" smtClean="0"/>
              <a:t>1</a:t>
            </a:fld>
            <a:endParaRPr lang="en-US"/>
          </a:p>
        </p:txBody>
      </p:sp>
    </p:spTree>
    <p:extLst>
      <p:ext uri="{BB962C8B-B14F-4D97-AF65-F5344CB8AC3E}">
        <p14:creationId xmlns:p14="http://schemas.microsoft.com/office/powerpoint/2010/main" val="980901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Photonic systems, but in general all physical platform based on wave propagation, are ideal system to implement neuromorphic computing architectures, thanks to to the possibility to manipulates wave modes independently and to make them interfere in a controlled way</a:t>
            </a:r>
          </a:p>
          <a:p>
            <a:endParaRPr lang="en-US" dirty="0"/>
          </a:p>
          <a:p>
            <a:r>
              <a:rPr lang="en-US" dirty="0"/>
              <a:t>Advantage in using photonics are in particular: larger bandwidth capability (THZ instead of GHZ), parallelisms, dissipation less dynamics providing energy saving</a:t>
            </a:r>
          </a:p>
          <a:p>
            <a:endParaRPr lang="en-US" dirty="0"/>
          </a:p>
          <a:p>
            <a:r>
              <a:rPr lang="en-US" dirty="0"/>
              <a:t>If the purpose is to realize scalable computing system, and not  integrability, free-space optics is the way to go.</a:t>
            </a:r>
          </a:p>
          <a:p>
            <a:endParaRPr lang="en-US" dirty="0"/>
          </a:p>
          <a:p>
            <a:r>
              <a:rPr lang="en-US" dirty="0"/>
              <a:t>----</a:t>
            </a:r>
          </a:p>
          <a:p>
            <a:r>
              <a:rPr lang="en-US" dirty="0"/>
              <a:t>The potential advantage over electronics are well discussed in this paper by Peter McMahon from Cornell, where in particular he emphasizes that transferring information at the speed of light is not the point</a:t>
            </a:r>
          </a:p>
          <a:p>
            <a:r>
              <a:rPr lang="en-US" dirty="0"/>
              <a:t>---</a:t>
            </a:r>
          </a:p>
        </p:txBody>
      </p:sp>
      <p:sp>
        <p:nvSpPr>
          <p:cNvPr id="4" name="Segnaposto numero diapositiva 3"/>
          <p:cNvSpPr>
            <a:spLocks noGrp="1"/>
          </p:cNvSpPr>
          <p:nvPr>
            <p:ph type="sldNum" sz="quarter" idx="5"/>
          </p:nvPr>
        </p:nvSpPr>
        <p:spPr/>
        <p:txBody>
          <a:bodyPr/>
          <a:lstStyle/>
          <a:p>
            <a:fld id="{CC8C8764-038E-8F45-B8D8-84ABD083C764}" type="slidenum">
              <a:rPr lang="en-US" smtClean="0"/>
              <a:t>10</a:t>
            </a:fld>
            <a:endParaRPr lang="en-US"/>
          </a:p>
        </p:txBody>
      </p:sp>
    </p:spTree>
    <p:extLst>
      <p:ext uri="{BB962C8B-B14F-4D97-AF65-F5344CB8AC3E}">
        <p14:creationId xmlns:p14="http://schemas.microsoft.com/office/powerpoint/2010/main" val="161594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method we use to encode, read and process optical information is schematize here.</a:t>
            </a:r>
          </a:p>
          <a:p>
            <a:endParaRPr lang="en-US" dirty="0"/>
          </a:p>
          <a:p>
            <a:r>
              <a:rPr lang="en-US" dirty="0"/>
              <a:t>A coherent source illuminate the display of a spatial light modulator, which is made of micrometer size liquid crystal pixels that con modify locally the phase of the light.  The sequence of this local phase values  define an input vector. </a:t>
            </a:r>
          </a:p>
          <a:p>
            <a:endParaRPr lang="en-US" dirty="0"/>
          </a:p>
          <a:p>
            <a:r>
              <a:rPr lang="en-US" dirty="0"/>
              <a:t>Similarly the pixels of a camera sensors, define an output vector.</a:t>
            </a:r>
          </a:p>
          <a:p>
            <a:endParaRPr lang="en-US" dirty="0"/>
          </a:p>
          <a:p>
            <a:r>
              <a:rPr lang="en-US" dirty="0"/>
              <a:t>The propagation in between them through the platform choose, act as a matrix multiplication on the input vector. </a:t>
            </a:r>
          </a:p>
          <a:p>
            <a:endParaRPr lang="en-US" dirty="0"/>
          </a:p>
          <a:p>
            <a:r>
              <a:rPr lang="en-US" dirty="0"/>
              <a:t>Thanks to the high density of pixels on the input and out device such transmission matrix can reach huge dimensions, numbers that are impractical to be handled by digital processors.</a:t>
            </a:r>
          </a:p>
          <a:p>
            <a:endParaRPr lang="en-US" dirty="0"/>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11</a:t>
            </a:fld>
            <a:endParaRPr lang="en-US"/>
          </a:p>
        </p:txBody>
      </p:sp>
    </p:spTree>
    <p:extLst>
      <p:ext uri="{BB962C8B-B14F-4D97-AF65-F5344CB8AC3E}">
        <p14:creationId xmlns:p14="http://schemas.microsoft.com/office/powerpoint/2010/main" val="82346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Extreme learning machine are a well know feed forward NN architecture employed for classification tasks.</a:t>
            </a:r>
          </a:p>
          <a:p>
            <a:endParaRPr lang="en-US" dirty="0"/>
          </a:p>
          <a:p>
            <a:r>
              <a:rPr lang="en-US" dirty="0"/>
              <a:t>Its peculiarity is to have fixed weights that connects to the hidden layer and only a trainable readout layer. Such properties made it attractive for a photonic implementation, reported in these seminal works.</a:t>
            </a:r>
          </a:p>
          <a:p>
            <a:endParaRPr lang="en-US" dirty="0"/>
          </a:p>
          <a:p>
            <a:r>
              <a:rPr lang="en-US" dirty="0"/>
              <a:t>However, these photonic extreme learner are limited to processing real numbers, encoded as the phase values on the SLM, as they are insensitive to global phase shifts.    </a:t>
            </a:r>
          </a:p>
        </p:txBody>
      </p:sp>
      <p:sp>
        <p:nvSpPr>
          <p:cNvPr id="4" name="Segnaposto numero diapositiva 3"/>
          <p:cNvSpPr>
            <a:spLocks noGrp="1"/>
          </p:cNvSpPr>
          <p:nvPr>
            <p:ph type="sldNum" sz="quarter" idx="5"/>
          </p:nvPr>
        </p:nvSpPr>
        <p:spPr/>
        <p:txBody>
          <a:bodyPr/>
          <a:lstStyle/>
          <a:p>
            <a:fld id="{CC8C8764-038E-8F45-B8D8-84ABD083C764}" type="slidenum">
              <a:rPr lang="en-US" smtClean="0"/>
              <a:t>14</a:t>
            </a:fld>
            <a:endParaRPr lang="en-US"/>
          </a:p>
        </p:txBody>
      </p:sp>
    </p:spTree>
    <p:extLst>
      <p:ext uri="{BB962C8B-B14F-4D97-AF65-F5344CB8AC3E}">
        <p14:creationId xmlns:p14="http://schemas.microsoft.com/office/powerpoint/2010/main" val="60653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Extreme learning machine are a well know feed forward NN architecture employed for classification tasks.</a:t>
            </a:r>
          </a:p>
          <a:p>
            <a:endParaRPr lang="en-US" dirty="0"/>
          </a:p>
          <a:p>
            <a:r>
              <a:rPr lang="en-US" dirty="0"/>
              <a:t>Its peculiarity is to have fixed weights that connects to the hidden layer and only a trainable readout layer. Such properties made it attractive for a photonic implementation, reported in these seminal works.</a:t>
            </a:r>
          </a:p>
          <a:p>
            <a:endParaRPr lang="en-US" dirty="0"/>
          </a:p>
          <a:p>
            <a:r>
              <a:rPr lang="en-US" dirty="0"/>
              <a:t>However, these photonic extreme learner are limited to processing real numbers, encoded as the phase values on the SLM, as they are insensitive to global phase shifts.    </a:t>
            </a:r>
          </a:p>
        </p:txBody>
      </p:sp>
      <p:sp>
        <p:nvSpPr>
          <p:cNvPr id="4" name="Segnaposto numero diapositiva 3"/>
          <p:cNvSpPr>
            <a:spLocks noGrp="1"/>
          </p:cNvSpPr>
          <p:nvPr>
            <p:ph type="sldNum" sz="quarter" idx="5"/>
          </p:nvPr>
        </p:nvSpPr>
        <p:spPr/>
        <p:txBody>
          <a:bodyPr/>
          <a:lstStyle/>
          <a:p>
            <a:fld id="{CC8C8764-038E-8F45-B8D8-84ABD083C764}" type="slidenum">
              <a:rPr lang="en-US" smtClean="0"/>
              <a:t>15</a:t>
            </a:fld>
            <a:endParaRPr lang="en-US"/>
          </a:p>
        </p:txBody>
      </p:sp>
    </p:spTree>
    <p:extLst>
      <p:ext uri="{BB962C8B-B14F-4D97-AF65-F5344CB8AC3E}">
        <p14:creationId xmlns:p14="http://schemas.microsoft.com/office/powerpoint/2010/main" val="319602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tackled this problem by designing and realizing an interferometric version of the extreme learning machine, which not only measure the interference of the signal bema with a reference beam, but also measure the exact phase of the detected beam.</a:t>
            </a:r>
          </a:p>
          <a:p>
            <a:endParaRPr lang="en-US" dirty="0"/>
          </a:p>
          <a:p>
            <a:r>
              <a:rPr lang="en-US" dirty="0"/>
              <a:t>These additional elements introduces cascaded optical nonlinearities without the use of high-power sources and a sufficient connectivity to make the previous classification problem separable in then projected space.</a:t>
            </a:r>
          </a:p>
        </p:txBody>
      </p:sp>
      <p:sp>
        <p:nvSpPr>
          <p:cNvPr id="4" name="Segnaposto numero diapositiva 3"/>
          <p:cNvSpPr>
            <a:spLocks noGrp="1"/>
          </p:cNvSpPr>
          <p:nvPr>
            <p:ph type="sldNum" sz="quarter" idx="5"/>
          </p:nvPr>
        </p:nvSpPr>
        <p:spPr/>
        <p:txBody>
          <a:bodyPr/>
          <a:lstStyle/>
          <a:p>
            <a:fld id="{CC8C8764-038E-8F45-B8D8-84ABD083C764}" type="slidenum">
              <a:rPr lang="en-US" smtClean="0"/>
              <a:t>16</a:t>
            </a:fld>
            <a:endParaRPr lang="en-US"/>
          </a:p>
        </p:txBody>
      </p:sp>
    </p:spTree>
    <p:extLst>
      <p:ext uri="{BB962C8B-B14F-4D97-AF65-F5344CB8AC3E}">
        <p14:creationId xmlns:p14="http://schemas.microsoft.com/office/powerpoint/2010/main" val="110901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This optical implementation results in a multilayer NN architecture capable to process complex values information </a:t>
            </a:r>
          </a:p>
        </p:txBody>
      </p:sp>
      <p:sp>
        <p:nvSpPr>
          <p:cNvPr id="4" name="Segnaposto numero diapositiva 3"/>
          <p:cNvSpPr>
            <a:spLocks noGrp="1"/>
          </p:cNvSpPr>
          <p:nvPr>
            <p:ph type="sldNum" sz="quarter" idx="5"/>
          </p:nvPr>
        </p:nvSpPr>
        <p:spPr/>
        <p:txBody>
          <a:bodyPr/>
          <a:lstStyle/>
          <a:p>
            <a:fld id="{CC8C8764-038E-8F45-B8D8-84ABD083C764}" type="slidenum">
              <a:rPr lang="en-US" smtClean="0"/>
              <a:t>17</a:t>
            </a:fld>
            <a:endParaRPr lang="en-US"/>
          </a:p>
        </p:txBody>
      </p:sp>
    </p:spTree>
    <p:extLst>
      <p:ext uri="{BB962C8B-B14F-4D97-AF65-F5344CB8AC3E}">
        <p14:creationId xmlns:p14="http://schemas.microsoft.com/office/powerpoint/2010/main" val="411115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18</a:t>
            </a:fld>
            <a:endParaRPr lang="en-US"/>
          </a:p>
        </p:txBody>
      </p:sp>
    </p:spTree>
    <p:extLst>
      <p:ext uri="{BB962C8B-B14F-4D97-AF65-F5344CB8AC3E}">
        <p14:creationId xmlns:p14="http://schemas.microsoft.com/office/powerpoint/2010/main" val="338752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a:p>
            <a:r>
              <a:rPr lang="en-US" dirty="0"/>
              <a:t>In this project we developed an optical system capable to detect, optically, when two numbers coincide, ore better to quantify their level of proximity. </a:t>
            </a:r>
          </a:p>
          <a:p>
            <a:endParaRPr lang="en-US" dirty="0"/>
          </a:p>
          <a:p>
            <a:endParaRPr lang="en-US" dirty="0"/>
          </a:p>
          <a:p>
            <a:endParaRPr lang="en-US" dirty="0"/>
          </a:p>
          <a:p>
            <a:r>
              <a:rPr lang="en-US" dirty="0"/>
              <a:t>- both phase patterns are displayed over the SLM, the reference is fixed, while the numbers to be compared, the guess, are displayed continuously and summed to the reference. Only the sum between coincident numbers results in a phase sequence made only of 0 and 2pi, which optically is a flat phase pattern </a:t>
            </a:r>
          </a:p>
          <a:p>
            <a:endParaRPr lang="en-US" dirty="0"/>
          </a:p>
          <a:p>
            <a:r>
              <a:rPr lang="en-US" dirty="0"/>
              <a:t>- The more digit we have at our disposal the more accurate can be the number of our interest</a:t>
            </a:r>
          </a:p>
        </p:txBody>
      </p:sp>
      <p:sp>
        <p:nvSpPr>
          <p:cNvPr id="4" name="Segnaposto numero diapositiva 3"/>
          <p:cNvSpPr>
            <a:spLocks noGrp="1"/>
          </p:cNvSpPr>
          <p:nvPr>
            <p:ph type="sldNum" sz="quarter" idx="5"/>
          </p:nvPr>
        </p:nvSpPr>
        <p:spPr/>
        <p:txBody>
          <a:bodyPr/>
          <a:lstStyle/>
          <a:p>
            <a:fld id="{CC8C8764-038E-8F45-B8D8-84ABD083C764}" type="slidenum">
              <a:rPr lang="en-US" smtClean="0"/>
              <a:t>25</a:t>
            </a:fld>
            <a:endParaRPr lang="en-US"/>
          </a:p>
        </p:txBody>
      </p:sp>
    </p:spTree>
    <p:extLst>
      <p:ext uri="{BB962C8B-B14F-4D97-AF65-F5344CB8AC3E}">
        <p14:creationId xmlns:p14="http://schemas.microsoft.com/office/powerpoint/2010/main" val="2222972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both phase patterns are displayed over the SLM, the reference is fixed, while the numbers to be compared, the guess, are displayed continuously and summed to the reference. Only the sum between coincident numbers results in a phase sequence made only of 0 and 2pi, which optically is a flat phase pattern </a:t>
            </a:r>
          </a:p>
          <a:p>
            <a:endParaRPr lang="en-US" dirty="0"/>
          </a:p>
          <a:p>
            <a:r>
              <a:rPr lang="en-US" dirty="0"/>
              <a:t>- The more digit we have at our disposal the more accurate can be the number of our interest</a:t>
            </a:r>
          </a:p>
        </p:txBody>
      </p:sp>
      <p:sp>
        <p:nvSpPr>
          <p:cNvPr id="4" name="Segnaposto numero diapositiva 3"/>
          <p:cNvSpPr>
            <a:spLocks noGrp="1"/>
          </p:cNvSpPr>
          <p:nvPr>
            <p:ph type="sldNum" sz="quarter" idx="5"/>
          </p:nvPr>
        </p:nvSpPr>
        <p:spPr/>
        <p:txBody>
          <a:bodyPr/>
          <a:lstStyle/>
          <a:p>
            <a:fld id="{CC8C8764-038E-8F45-B8D8-84ABD083C764}" type="slidenum">
              <a:rPr lang="en-US" smtClean="0"/>
              <a:t>26</a:t>
            </a:fld>
            <a:endParaRPr lang="en-US"/>
          </a:p>
        </p:txBody>
      </p:sp>
    </p:spTree>
    <p:extLst>
      <p:ext uri="{BB962C8B-B14F-4D97-AF65-F5344CB8AC3E}">
        <p14:creationId xmlns:p14="http://schemas.microsoft.com/office/powerpoint/2010/main" val="3351334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both phase patterns are displayed over the SLM, the reference is fixed, while the numbers to be compared, the guess, are displayed continuously and summed to the reference. Only the sum between coincident numbers results in a phase sequence made only of 0 and 2pi, which optically is a flat phase pattern </a:t>
            </a:r>
          </a:p>
          <a:p>
            <a:endParaRPr lang="en-US" dirty="0"/>
          </a:p>
          <a:p>
            <a:r>
              <a:rPr lang="en-US" dirty="0"/>
              <a:t>- The more digit we have at our disposal the more accurate can be the number of our interest</a:t>
            </a:r>
          </a:p>
        </p:txBody>
      </p:sp>
      <p:sp>
        <p:nvSpPr>
          <p:cNvPr id="4" name="Segnaposto numero diapositiva 3"/>
          <p:cNvSpPr>
            <a:spLocks noGrp="1"/>
          </p:cNvSpPr>
          <p:nvPr>
            <p:ph type="sldNum" sz="quarter" idx="5"/>
          </p:nvPr>
        </p:nvSpPr>
        <p:spPr/>
        <p:txBody>
          <a:bodyPr/>
          <a:lstStyle/>
          <a:p>
            <a:fld id="{CC8C8764-038E-8F45-B8D8-84ABD083C764}" type="slidenum">
              <a:rPr lang="en-US" smtClean="0"/>
              <a:t>27</a:t>
            </a:fld>
            <a:endParaRPr lang="en-US"/>
          </a:p>
        </p:txBody>
      </p:sp>
    </p:spTree>
    <p:extLst>
      <p:ext uri="{BB962C8B-B14F-4D97-AF65-F5344CB8AC3E}">
        <p14:creationId xmlns:p14="http://schemas.microsoft.com/office/powerpoint/2010/main" val="32588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is an artistic representation of a photonic processor that I grabbed from the internet, it </a:t>
            </a:r>
            <a:r>
              <a:rPr lang="en-US" dirty="0" err="1"/>
              <a:t>crearly</a:t>
            </a:r>
            <a:r>
              <a:rPr lang="en-US" dirty="0"/>
              <a:t> shows how the common idea about photonic computing is to realize micro system that imitate the architectures of electronic processors, but have light propagating into the wires instead of electrons.</a:t>
            </a:r>
          </a:p>
          <a:p>
            <a:endParaRPr lang="en-US" dirty="0"/>
          </a:p>
          <a:p>
            <a:r>
              <a:rPr lang="en-US" dirty="0"/>
              <a:t>I want to show you that this  is only a  part of the story. </a:t>
            </a:r>
          </a:p>
          <a:p>
            <a:endParaRPr lang="en-US" dirty="0"/>
          </a:p>
          <a:p>
            <a:r>
              <a:rPr lang="en-US" dirty="0"/>
              <a:t>In particular here we are interested in developing strategies to efficiently process the massive amount of data required by artificial intelligence, in particular visual data, in this case photonic computing architecture may look like more like this, which is one of the experiments we have in the lab downstairs. </a:t>
            </a:r>
          </a:p>
          <a:p>
            <a:endParaRPr lang="en-US" dirty="0"/>
          </a:p>
          <a:p>
            <a:r>
              <a:rPr lang="en-US" dirty="0"/>
              <a:t>I will show you that  there is an advantage in using free-space optical architectures, where light propagation is controlled by standard lenses or by interaction with engineered media.  This advantage resides in the possibility to control millions of optical modes simultaneously and process the information  the by using optical interference in free space.</a:t>
            </a:r>
          </a:p>
          <a:p>
            <a:endParaRPr lang="en-US" dirty="0"/>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2</a:t>
            </a:fld>
            <a:endParaRPr lang="en-US"/>
          </a:p>
        </p:txBody>
      </p:sp>
    </p:spTree>
    <p:extLst>
      <p:ext uri="{BB962C8B-B14F-4D97-AF65-F5344CB8AC3E}">
        <p14:creationId xmlns:p14="http://schemas.microsoft.com/office/powerpoint/2010/main" val="320592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both phase patterns are displayed over the SLM, the reference is fixed, while the numbers to be compared, the guess, are displayed continuously and summed to the reference. Only the sum between coincident numbers results in a phase sequence made only of 0 and 2pi, which optically is a flat phase pattern </a:t>
            </a:r>
          </a:p>
          <a:p>
            <a:endParaRPr lang="en-US" dirty="0"/>
          </a:p>
          <a:p>
            <a:r>
              <a:rPr lang="en-US" dirty="0"/>
              <a:t>- The more digit we have at our disposal the more accurate can be the number of our interest</a:t>
            </a:r>
          </a:p>
        </p:txBody>
      </p:sp>
      <p:sp>
        <p:nvSpPr>
          <p:cNvPr id="4" name="Segnaposto numero diapositiva 3"/>
          <p:cNvSpPr>
            <a:spLocks noGrp="1"/>
          </p:cNvSpPr>
          <p:nvPr>
            <p:ph type="sldNum" sz="quarter" idx="5"/>
          </p:nvPr>
        </p:nvSpPr>
        <p:spPr/>
        <p:txBody>
          <a:bodyPr/>
          <a:lstStyle/>
          <a:p>
            <a:fld id="{CC8C8764-038E-8F45-B8D8-84ABD083C764}" type="slidenum">
              <a:rPr lang="en-US" smtClean="0"/>
              <a:t>28</a:t>
            </a:fld>
            <a:endParaRPr lang="en-US"/>
          </a:p>
        </p:txBody>
      </p:sp>
    </p:spTree>
    <p:extLst>
      <p:ext uri="{BB962C8B-B14F-4D97-AF65-F5344CB8AC3E}">
        <p14:creationId xmlns:p14="http://schemas.microsoft.com/office/powerpoint/2010/main" val="59480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both phase patterns are displayed over the SLM, the reference is fixed, while the numbers to be compared, the guess, are displayed continuously and summed to the reference. Only the sum between coincident numbers results in a phase sequence made only of 0 and 2pi, which optically is a flat phase pattern </a:t>
            </a:r>
          </a:p>
          <a:p>
            <a:endParaRPr lang="en-US" dirty="0"/>
          </a:p>
          <a:p>
            <a:r>
              <a:rPr lang="en-US" dirty="0"/>
              <a:t>- The more digit we have at our disposal the more accurate can be the number of our interest</a:t>
            </a:r>
          </a:p>
        </p:txBody>
      </p:sp>
      <p:sp>
        <p:nvSpPr>
          <p:cNvPr id="4" name="Segnaposto numero diapositiva 3"/>
          <p:cNvSpPr>
            <a:spLocks noGrp="1"/>
          </p:cNvSpPr>
          <p:nvPr>
            <p:ph type="sldNum" sz="quarter" idx="5"/>
          </p:nvPr>
        </p:nvSpPr>
        <p:spPr/>
        <p:txBody>
          <a:bodyPr/>
          <a:lstStyle/>
          <a:p>
            <a:fld id="{CC8C8764-038E-8F45-B8D8-84ABD083C764}" type="slidenum">
              <a:rPr lang="en-US" smtClean="0"/>
              <a:t>29</a:t>
            </a:fld>
            <a:endParaRPr lang="en-US"/>
          </a:p>
        </p:txBody>
      </p:sp>
    </p:spTree>
    <p:extLst>
      <p:ext uri="{BB962C8B-B14F-4D97-AF65-F5344CB8AC3E}">
        <p14:creationId xmlns:p14="http://schemas.microsoft.com/office/powerpoint/2010/main" val="3453239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31</a:t>
            </a:fld>
            <a:endParaRPr lang="en-US"/>
          </a:p>
        </p:txBody>
      </p:sp>
    </p:spTree>
    <p:extLst>
      <p:ext uri="{BB962C8B-B14F-4D97-AF65-F5344CB8AC3E}">
        <p14:creationId xmlns:p14="http://schemas.microsoft.com/office/powerpoint/2010/main" val="254460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In his theoretical activity Dr. Strinati uses parametric oscillators, which have amplitude and phase, as elements to investigate generalized spin models, specifically to develop optimization architectures to be implemented in photonic and quantum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32</a:t>
            </a:fld>
            <a:endParaRPr lang="en-US"/>
          </a:p>
        </p:txBody>
      </p:sp>
    </p:spTree>
    <p:extLst>
      <p:ext uri="{BB962C8B-B14F-4D97-AF65-F5344CB8AC3E}">
        <p14:creationId xmlns:p14="http://schemas.microsoft.com/office/powerpoint/2010/main" val="1861928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In this work they simulate the dynamics of general spatial ising machine in the presence of noise, proposing also an optical implementation,  and investigate the corresponding statistics of equilibrium energy. As we see in the figures, they consider different type of coupligs , rapresented by the connectining lines, observing in both cases as exponential distribution of the energy. This shows that in the presence of stochastic fluctuations Ising Machines can also be used ad Boltzman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33</a:t>
            </a:fld>
            <a:endParaRPr lang="en-US"/>
          </a:p>
        </p:txBody>
      </p:sp>
    </p:spTree>
    <p:extLst>
      <p:ext uri="{BB962C8B-B14F-4D97-AF65-F5344CB8AC3E}">
        <p14:creationId xmlns:p14="http://schemas.microsoft.com/office/powerpoint/2010/main" val="3537478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In this work they made a quantum mechanical analysis of a system of one to three optical parametric oscillators , by using the formalism of open dissipative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In the first paper they considered a single oscillator and studies its non-gaussian properties in corrispondence of the trashold transition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In the second paper they extened this approach to two and three parametric oscillators that are coupled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N(ro) is a measurement of the entanglement.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solidFill>
                  <a:srgbClr val="000000"/>
                </a:solidFill>
                <a:effectLst/>
                <a:latin typeface="Helvetica Neue" panose="02000503000000020004" pitchFamily="2" charset="0"/>
              </a:rPr>
              <a:t>Why? Possible quantum advantage. The stydies show that the computing complexity and thus necessary resources is extremely high already for few oscillators, menaing that a diffenret formalism is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solidFill>
                <a:srgbClr val="000000"/>
              </a:solidFill>
              <a:effectLst/>
              <a:latin typeface="Helvetica Neue" panose="02000503000000020004" pitchFamily="2" charset="0"/>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34</a:t>
            </a:fld>
            <a:endParaRPr lang="en-US"/>
          </a:p>
        </p:txBody>
      </p:sp>
    </p:spTree>
    <p:extLst>
      <p:ext uri="{BB962C8B-B14F-4D97-AF65-F5344CB8AC3E}">
        <p14:creationId xmlns:p14="http://schemas.microsoft.com/office/powerpoint/2010/main" val="1704004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is an asset of the </a:t>
            </a:r>
          </a:p>
        </p:txBody>
      </p:sp>
      <p:sp>
        <p:nvSpPr>
          <p:cNvPr id="4" name="Segnaposto numero diapositiva 3"/>
          <p:cNvSpPr>
            <a:spLocks noGrp="1"/>
          </p:cNvSpPr>
          <p:nvPr>
            <p:ph type="sldNum" sz="quarter" idx="5"/>
          </p:nvPr>
        </p:nvSpPr>
        <p:spPr/>
        <p:txBody>
          <a:bodyPr/>
          <a:lstStyle/>
          <a:p>
            <a:fld id="{CC8C8764-038E-8F45-B8D8-84ABD083C764}" type="slidenum">
              <a:rPr lang="en-US" smtClean="0"/>
              <a:t>36</a:t>
            </a:fld>
            <a:endParaRPr lang="en-US"/>
          </a:p>
        </p:txBody>
      </p:sp>
    </p:spTree>
    <p:extLst>
      <p:ext uri="{BB962C8B-B14F-4D97-AF65-F5344CB8AC3E}">
        <p14:creationId xmlns:p14="http://schemas.microsoft.com/office/powerpoint/2010/main" val="1417895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38</a:t>
            </a:fld>
            <a:endParaRPr lang="en-US"/>
          </a:p>
        </p:txBody>
      </p:sp>
    </p:spTree>
    <p:extLst>
      <p:ext uri="{BB962C8B-B14F-4D97-AF65-F5344CB8AC3E}">
        <p14:creationId xmlns:p14="http://schemas.microsoft.com/office/powerpoint/2010/main" val="128930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are an international reference in this field, nearly wo years ago we have demonstrated….and we wrote a review paper on the subject, which is on the </a:t>
            </a:r>
            <a:r>
              <a:rPr lang="en-US" dirty="0" err="1"/>
              <a:t>arxiv</a:t>
            </a:r>
            <a:r>
              <a:rPr lang="en-US" dirty="0"/>
              <a:t> and under review in `nature review physics</a:t>
            </a:r>
          </a:p>
        </p:txBody>
      </p:sp>
      <p:sp>
        <p:nvSpPr>
          <p:cNvPr id="4" name="Segnaposto numero diapositiva 3"/>
          <p:cNvSpPr>
            <a:spLocks noGrp="1"/>
          </p:cNvSpPr>
          <p:nvPr>
            <p:ph type="sldNum" sz="quarter" idx="5"/>
          </p:nvPr>
        </p:nvSpPr>
        <p:spPr/>
        <p:txBody>
          <a:bodyPr/>
          <a:lstStyle/>
          <a:p>
            <a:fld id="{CC8C8764-038E-8F45-B8D8-84ABD083C764}" type="slidenum">
              <a:rPr lang="en-US" smtClean="0"/>
              <a:t>41</a:t>
            </a:fld>
            <a:endParaRPr lang="en-US"/>
          </a:p>
        </p:txBody>
      </p:sp>
    </p:spTree>
    <p:extLst>
      <p:ext uri="{BB962C8B-B14F-4D97-AF65-F5344CB8AC3E}">
        <p14:creationId xmlns:p14="http://schemas.microsoft.com/office/powerpoint/2010/main" val="3056087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an international reference in this field, nearly wo years ago we have demonstrated….and we wrote a review paper on the subject, which is on the </a:t>
            </a:r>
            <a:r>
              <a:rPr lang="en-US" dirty="0" err="1"/>
              <a:t>arxiv</a:t>
            </a:r>
            <a:r>
              <a:rPr lang="en-US" dirty="0"/>
              <a:t> and under review in `nature review physics</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42</a:t>
            </a:fld>
            <a:endParaRPr lang="en-US"/>
          </a:p>
        </p:txBody>
      </p:sp>
    </p:spTree>
    <p:extLst>
      <p:ext uri="{BB962C8B-B14F-4D97-AF65-F5344CB8AC3E}">
        <p14:creationId xmlns:p14="http://schemas.microsoft.com/office/powerpoint/2010/main" val="186501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is an artistic representation of a photonic processor that I grabbed from the internet, it </a:t>
            </a:r>
            <a:r>
              <a:rPr lang="en-US" dirty="0" err="1"/>
              <a:t>crearly</a:t>
            </a:r>
            <a:r>
              <a:rPr lang="en-US" dirty="0"/>
              <a:t> shows how the common idea about photonic computing is to realize micro system that imitate the architectures of electronic processors, but have light propagating into the wires instead of electrons.</a:t>
            </a:r>
          </a:p>
          <a:p>
            <a:endParaRPr lang="en-US" dirty="0"/>
          </a:p>
          <a:p>
            <a:r>
              <a:rPr lang="en-US" dirty="0"/>
              <a:t>I want to show you that this  is only a  part of the story. </a:t>
            </a:r>
          </a:p>
          <a:p>
            <a:endParaRPr lang="en-US" dirty="0"/>
          </a:p>
          <a:p>
            <a:r>
              <a:rPr lang="en-US" dirty="0"/>
              <a:t>In particular here we are interested in developing strategies to efficiently process the massive amount of data required by artificial intelligence, in particular visual data, in this case photonic computing architecture may look like more like this, which is one of the experiments we have in the lab downstairs. </a:t>
            </a:r>
          </a:p>
          <a:p>
            <a:endParaRPr lang="en-US" dirty="0"/>
          </a:p>
          <a:p>
            <a:r>
              <a:rPr lang="en-US" dirty="0"/>
              <a:t>I will show you that  there is an advantage in using free-space optical architectures, where light propagation is controlled by standard lenses or by interaction with engineered media.  This advantage resides in the possibility to control millions of optical modes simultaneously and process the information  the by using optical interference in free space.</a:t>
            </a:r>
          </a:p>
          <a:p>
            <a:endParaRPr lang="en-US" dirty="0"/>
          </a:p>
          <a:p>
            <a:endParaRPr lang="en-US" dirty="0"/>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3</a:t>
            </a:fld>
            <a:endParaRPr lang="en-US"/>
          </a:p>
        </p:txBody>
      </p:sp>
    </p:spTree>
    <p:extLst>
      <p:ext uri="{BB962C8B-B14F-4D97-AF65-F5344CB8AC3E}">
        <p14:creationId xmlns:p14="http://schemas.microsoft.com/office/powerpoint/2010/main" val="1644161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45</a:t>
            </a:fld>
            <a:endParaRPr lang="en-US"/>
          </a:p>
        </p:txBody>
      </p:sp>
    </p:spTree>
    <p:extLst>
      <p:ext uri="{BB962C8B-B14F-4D97-AF65-F5344CB8AC3E}">
        <p14:creationId xmlns:p14="http://schemas.microsoft.com/office/powerpoint/2010/main" val="2965760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a:t>
            </a:r>
            <a:r>
              <a:rPr lang="en-US" sz="1200" dirty="0">
                <a:latin typeface="Avenir Light" panose="020B0402020203020204" pitchFamily="34" charset="77"/>
              </a:rPr>
              <a:t>Emerging of correlations in the phase patters unveil  the presence of a competition mechanism for enhancing SHG, which changes the properties of the non liner transmission transmission tensor </a:t>
            </a:r>
          </a:p>
          <a:p>
            <a:endParaRPr lang="en-US" sz="1200" dirty="0">
              <a:latin typeface="Avenir Light" panose="020B0402020203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ight" panose="020B0402020203020204" pitchFamily="34" charset="77"/>
              </a:rPr>
              <a:t>-The experimental implementation affects the nature of the information processing </a:t>
            </a:r>
          </a:p>
          <a:p>
            <a:endParaRPr lang="en-US" sz="1200" dirty="0">
              <a:latin typeface="Avenir Light" panose="020B0402020203020204" pitchFamily="34" charset="77"/>
            </a:endParaRPr>
          </a:p>
          <a:p>
            <a:pPr marL="285750" indent="-285750">
              <a:buFont typeface="Arial" panose="020B0604020202020204" pitchFamily="34" charset="0"/>
              <a:buChar char="•"/>
            </a:pPr>
            <a:r>
              <a:rPr lang="en-US" sz="1200" dirty="0">
                <a:latin typeface="Avenir Light" panose="020B0402020203020204" pitchFamily="34" charset="77"/>
              </a:rPr>
              <a:t>enhancement is associated to correlations in the phase patters</a:t>
            </a:r>
          </a:p>
          <a:p>
            <a:pPr marL="285750" indent="-285750">
              <a:buFont typeface="Arial" panose="020B0604020202020204" pitchFamily="34" charset="0"/>
              <a:buChar char="•"/>
            </a:pPr>
            <a:r>
              <a:rPr lang="en-US" dirty="0">
                <a:latin typeface="Avenir Light" panose="020B0402020203020204" pitchFamily="34" charset="77"/>
              </a:rPr>
              <a:t>Modelling through mesoscopic wave theory </a:t>
            </a:r>
          </a:p>
          <a:p>
            <a:pPr marL="285750" indent="-285750">
              <a:buFont typeface="Arial" panose="020B0604020202020204" pitchFamily="34" charset="0"/>
              <a:buChar char="•"/>
            </a:pPr>
            <a:r>
              <a:rPr lang="en-US" sz="1200" dirty="0">
                <a:latin typeface="Avenir Light" panose="020B0402020203020204" pitchFamily="34" charset="77"/>
              </a:rPr>
              <a:t>Explanation in terms of reduced number of degrees of freedom  </a:t>
            </a:r>
          </a:p>
          <a:p>
            <a:pPr marL="285750" indent="-285750">
              <a:buFont typeface="Arial" panose="020B0604020202020204" pitchFamily="34" charset="0"/>
              <a:buChar char="•"/>
            </a:pPr>
            <a:r>
              <a:rPr lang="en-US" dirty="0">
                <a:latin typeface="Avenir Light" panose="020B0402020203020204" pitchFamily="34" charset="77"/>
              </a:rPr>
              <a:t>Derivation of a more general definition of the nonlinear transmission tensor</a:t>
            </a:r>
            <a:endParaRPr lang="en-US" dirty="0"/>
          </a:p>
          <a:p>
            <a:endParaRPr lang="en-US" sz="1200" dirty="0">
              <a:latin typeface="Avenir Light" panose="020B0402020203020204" pitchFamily="34" charset="77"/>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46</a:t>
            </a:fld>
            <a:endParaRPr lang="en-US"/>
          </a:p>
        </p:txBody>
      </p:sp>
    </p:spTree>
    <p:extLst>
      <p:ext uri="{BB962C8B-B14F-4D97-AF65-F5344CB8AC3E}">
        <p14:creationId xmlns:p14="http://schemas.microsoft.com/office/powerpoint/2010/main" val="4236300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a:t>
            </a:r>
            <a:r>
              <a:rPr lang="en-US" sz="1200" dirty="0">
                <a:latin typeface="Avenir Light" panose="020B0402020203020204" pitchFamily="34" charset="77"/>
              </a:rPr>
              <a:t>Emerging of correlations in the phase patters unveil  the presence of a competition mechanism for enhancing SHG, which changes the properties of the non liner transmission transmission tensor </a:t>
            </a:r>
          </a:p>
          <a:p>
            <a:endParaRPr lang="en-US" sz="1200" dirty="0">
              <a:latin typeface="Avenir Light" panose="020B0402020203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ight" panose="020B0402020203020204" pitchFamily="34" charset="77"/>
              </a:rPr>
              <a:t>-The experimental implementation affects the nature of the information processing </a:t>
            </a:r>
          </a:p>
          <a:p>
            <a:endParaRPr lang="en-US" sz="1200" dirty="0">
              <a:latin typeface="Avenir Light" panose="020B0402020203020204" pitchFamily="34" charset="77"/>
            </a:endParaRPr>
          </a:p>
          <a:p>
            <a:pPr marL="285750" indent="-285750">
              <a:buFont typeface="Arial" panose="020B0604020202020204" pitchFamily="34" charset="0"/>
              <a:buChar char="•"/>
            </a:pPr>
            <a:r>
              <a:rPr lang="en-US" sz="1200" dirty="0">
                <a:latin typeface="Avenir Light" panose="020B0402020203020204" pitchFamily="34" charset="77"/>
              </a:rPr>
              <a:t>enhancement is associated to correlations in the phase patters</a:t>
            </a:r>
          </a:p>
          <a:p>
            <a:pPr marL="285750" indent="-285750">
              <a:buFont typeface="Arial" panose="020B0604020202020204" pitchFamily="34" charset="0"/>
              <a:buChar char="•"/>
            </a:pPr>
            <a:r>
              <a:rPr lang="en-US" dirty="0">
                <a:latin typeface="Avenir Light" panose="020B0402020203020204" pitchFamily="34" charset="77"/>
              </a:rPr>
              <a:t>Modelling through mesoscopic wave theory </a:t>
            </a:r>
          </a:p>
          <a:p>
            <a:pPr marL="285750" indent="-285750">
              <a:buFont typeface="Arial" panose="020B0604020202020204" pitchFamily="34" charset="0"/>
              <a:buChar char="•"/>
            </a:pPr>
            <a:r>
              <a:rPr lang="en-US" sz="1200" dirty="0">
                <a:latin typeface="Avenir Light" panose="020B0402020203020204" pitchFamily="34" charset="77"/>
              </a:rPr>
              <a:t>Explanation in terms of reduced number of degrees of freedom  </a:t>
            </a:r>
          </a:p>
          <a:p>
            <a:pPr marL="285750" indent="-285750">
              <a:buFont typeface="Arial" panose="020B0604020202020204" pitchFamily="34" charset="0"/>
              <a:buChar char="•"/>
            </a:pPr>
            <a:r>
              <a:rPr lang="en-US" dirty="0">
                <a:latin typeface="Avenir Light" panose="020B0402020203020204" pitchFamily="34" charset="77"/>
              </a:rPr>
              <a:t>Derivation of a more general definition of the nonlinear transmission tensor</a:t>
            </a:r>
            <a:endParaRPr lang="en-US" dirty="0"/>
          </a:p>
          <a:p>
            <a:endParaRPr lang="en-US" sz="1200" dirty="0">
              <a:latin typeface="Avenir Light" panose="020B0402020203020204" pitchFamily="34" charset="77"/>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47</a:t>
            </a:fld>
            <a:endParaRPr lang="en-US"/>
          </a:p>
        </p:txBody>
      </p:sp>
    </p:spTree>
    <p:extLst>
      <p:ext uri="{BB962C8B-B14F-4D97-AF65-F5344CB8AC3E}">
        <p14:creationId xmlns:p14="http://schemas.microsoft.com/office/powerpoint/2010/main" val="1895467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48</a:t>
            </a:fld>
            <a:endParaRPr lang="en-US"/>
          </a:p>
        </p:txBody>
      </p:sp>
    </p:spTree>
    <p:extLst>
      <p:ext uri="{BB962C8B-B14F-4D97-AF65-F5344CB8AC3E}">
        <p14:creationId xmlns:p14="http://schemas.microsoft.com/office/powerpoint/2010/main" val="4095142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ight" panose="020B0402020203020204" pitchFamily="34" charset="77"/>
                <a:cs typeface="Arial" panose="020B0604020202020204" pitchFamily="34" charset="0"/>
              </a:rPr>
              <a:t>Using light propagation in free-space and engineered media to accelerate computing tasks for machine learning </a:t>
            </a:r>
          </a:p>
          <a:p>
            <a:endParaRPr lang="en-US" dirty="0"/>
          </a:p>
          <a:p>
            <a:endParaRPr lang="en-US" dirty="0"/>
          </a:p>
          <a:p>
            <a:r>
              <a:rPr lang="en-US" dirty="0"/>
              <a:t>We look for having 1 or 2 students to join the group, ideally such as to balance the gender gap we currently experience</a:t>
            </a:r>
          </a:p>
        </p:txBody>
      </p:sp>
      <p:sp>
        <p:nvSpPr>
          <p:cNvPr id="4" name="Segnaposto numero diapositiva 3"/>
          <p:cNvSpPr>
            <a:spLocks noGrp="1"/>
          </p:cNvSpPr>
          <p:nvPr>
            <p:ph type="sldNum" sz="quarter" idx="5"/>
          </p:nvPr>
        </p:nvSpPr>
        <p:spPr/>
        <p:txBody>
          <a:bodyPr/>
          <a:lstStyle/>
          <a:p>
            <a:fld id="{CC8C8764-038E-8F45-B8D8-84ABD083C764}" type="slidenum">
              <a:rPr lang="en-US" smtClean="0"/>
              <a:t>49</a:t>
            </a:fld>
            <a:endParaRPr lang="en-US"/>
          </a:p>
        </p:txBody>
      </p:sp>
    </p:spTree>
    <p:extLst>
      <p:ext uri="{BB962C8B-B14F-4D97-AF65-F5344CB8AC3E}">
        <p14:creationId xmlns:p14="http://schemas.microsoft.com/office/powerpoint/2010/main" val="4002649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One of our interest is to develop </a:t>
            </a:r>
            <a:r>
              <a:rPr lang="en-US" dirty="0" err="1"/>
              <a:t>ligh</a:t>
            </a:r>
            <a:r>
              <a:rPr lang="en-US" dirty="0"/>
              <a:t>-based platforms and methodology to accelerate machine learning computing operation, which requires processing massive amount of visual data. </a:t>
            </a:r>
          </a:p>
          <a:p>
            <a:endParaRPr lang="en-US" dirty="0"/>
          </a:p>
          <a:p>
            <a:endParaRPr lang="en-US" dirty="0"/>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51</a:t>
            </a:fld>
            <a:endParaRPr lang="en-US"/>
          </a:p>
        </p:txBody>
      </p:sp>
    </p:spTree>
    <p:extLst>
      <p:ext uri="{BB962C8B-B14F-4D97-AF65-F5344CB8AC3E}">
        <p14:creationId xmlns:p14="http://schemas.microsoft.com/office/powerpoint/2010/main" val="1619706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200" dirty="0">
                <a:solidFill>
                  <a:schemeClr val="tx1"/>
                </a:solidFill>
                <a:latin typeface="Avenir Medium" charset="0"/>
                <a:ea typeface="Avenir Medium" charset="0"/>
                <a:cs typeface="Avenir Medium" charset="0"/>
              </a:rPr>
              <a:t>The computing architectures we use relies on light propagation through a complex disordered medium,  whose typical example is a layer of white paint.</a:t>
            </a:r>
          </a:p>
          <a:p>
            <a:pPr algn="l"/>
            <a:r>
              <a:rPr lang="en-US" sz="1200" dirty="0">
                <a:solidFill>
                  <a:schemeClr val="tx1"/>
                </a:solidFill>
                <a:latin typeface="Avenir Medium" charset="0"/>
                <a:ea typeface="Avenir Medium" charset="0"/>
                <a:cs typeface="Avenir Medium" charset="0"/>
              </a:rPr>
              <a:t>The refractive index fluctuations created by the randomly distributed nanoparticles prevents light from propagating freely, but force it to scatter multiple times defining a complex interference pattern.</a:t>
            </a:r>
          </a:p>
          <a:p>
            <a:pPr algn="l"/>
            <a:r>
              <a:rPr lang="en-US" sz="1200" dirty="0">
                <a:solidFill>
                  <a:schemeClr val="tx1"/>
                </a:solidFill>
                <a:latin typeface="Avenir Medium" charset="0"/>
                <a:ea typeface="Avenir Medium" charset="0"/>
                <a:cs typeface="Avenir Medium" charset="0"/>
              </a:rPr>
              <a:t>  </a:t>
            </a:r>
          </a:p>
          <a:p>
            <a:r>
              <a:rPr lang="en-US" dirty="0"/>
              <a:t>Once the disorder is fixed, the interference is complex, but predictable.</a:t>
            </a:r>
          </a:p>
          <a:p>
            <a:r>
              <a:rPr lang="en-US" dirty="0"/>
              <a:t>Any information given in input is not lost, but very efficiently scrambled , or processed. </a:t>
            </a:r>
          </a:p>
          <a:p>
            <a:endParaRPr lang="en-US" dirty="0"/>
          </a:p>
          <a:p>
            <a:r>
              <a:rPr lang="en-US" dirty="0"/>
              <a:t>The speckle pattern being the result of the processing  </a:t>
            </a:r>
          </a:p>
          <a:p>
            <a:endParaRPr lang="en-US" dirty="0"/>
          </a:p>
          <a:p>
            <a:r>
              <a:rPr lang="en-US" dirty="0"/>
              <a:t>I </a:t>
            </a:r>
            <a:r>
              <a:rPr lang="en-US" dirty="0" err="1"/>
              <a:t>reccommend</a:t>
            </a:r>
            <a:r>
              <a:rPr lang="en-US" dirty="0"/>
              <a:t> this perspective paper by Sylvain </a:t>
            </a:r>
            <a:r>
              <a:rPr lang="en-US" dirty="0" err="1"/>
              <a:t>Gigan</a:t>
            </a:r>
            <a:r>
              <a:rPr lang="en-US" dirty="0"/>
              <a:t> where these concepts are very well discussed </a:t>
            </a:r>
          </a:p>
          <a:p>
            <a:endParaRPr lang="en-US" dirty="0"/>
          </a:p>
          <a:p>
            <a:pPr algn="l"/>
            <a:endParaRPr lang="en-US" sz="1200" dirty="0">
              <a:solidFill>
                <a:schemeClr val="tx1"/>
              </a:solidFill>
              <a:latin typeface="Avenir Medium" charset="0"/>
              <a:ea typeface="Avenir Medium" charset="0"/>
              <a:cs typeface="Avenir Medium" charset="0"/>
            </a:endParaRPr>
          </a:p>
          <a:p>
            <a:pPr algn="l"/>
            <a:endParaRPr lang="en-US" sz="1200" dirty="0">
              <a:solidFill>
                <a:schemeClr val="tx1"/>
              </a:solidFill>
              <a:latin typeface="Avenir Medium" charset="0"/>
              <a:ea typeface="Avenir Medium" charset="0"/>
              <a:cs typeface="Avenir Medium" charset="0"/>
            </a:endParaRPr>
          </a:p>
        </p:txBody>
      </p:sp>
      <p:sp>
        <p:nvSpPr>
          <p:cNvPr id="4" name="Segnaposto numero diapositiva 3"/>
          <p:cNvSpPr>
            <a:spLocks noGrp="1"/>
          </p:cNvSpPr>
          <p:nvPr>
            <p:ph type="sldNum" sz="quarter" idx="5"/>
          </p:nvPr>
        </p:nvSpPr>
        <p:spPr/>
        <p:txBody>
          <a:bodyPr/>
          <a:lstStyle/>
          <a:p>
            <a:fld id="{CC8C8764-038E-8F45-B8D8-84ABD083C764}" type="slidenum">
              <a:rPr lang="en-US" smtClean="0"/>
              <a:t>52</a:t>
            </a:fld>
            <a:endParaRPr lang="en-US"/>
          </a:p>
        </p:txBody>
      </p:sp>
    </p:spTree>
    <p:extLst>
      <p:ext uri="{BB962C8B-B14F-4D97-AF65-F5344CB8AC3E}">
        <p14:creationId xmlns:p14="http://schemas.microsoft.com/office/powerpoint/2010/main" val="2741179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200" dirty="0">
                <a:solidFill>
                  <a:schemeClr val="tx1"/>
                </a:solidFill>
                <a:latin typeface="Avenir Medium" charset="0"/>
                <a:ea typeface="Avenir Medium" charset="0"/>
                <a:cs typeface="Avenir Medium" charset="0"/>
              </a:rPr>
              <a:t>The computing architectures we use relies on light propagation through a complex disordered medium,  whose typical example is a layer of white paint.</a:t>
            </a:r>
          </a:p>
          <a:p>
            <a:pPr algn="l"/>
            <a:r>
              <a:rPr lang="en-US" sz="1200" dirty="0">
                <a:solidFill>
                  <a:schemeClr val="tx1"/>
                </a:solidFill>
                <a:latin typeface="Avenir Medium" charset="0"/>
                <a:ea typeface="Avenir Medium" charset="0"/>
                <a:cs typeface="Avenir Medium" charset="0"/>
              </a:rPr>
              <a:t>The refractive index fluctuations created by the randomly distributed nanoparticles prevents light from propagating freely, but force it to scatter multiple times defining a complex interference pattern.</a:t>
            </a:r>
          </a:p>
          <a:p>
            <a:pPr algn="l"/>
            <a:r>
              <a:rPr lang="en-US" sz="1200" dirty="0">
                <a:solidFill>
                  <a:schemeClr val="tx1"/>
                </a:solidFill>
                <a:latin typeface="Avenir Medium" charset="0"/>
                <a:ea typeface="Avenir Medium" charset="0"/>
                <a:cs typeface="Avenir Medium" charset="0"/>
              </a:rPr>
              <a:t>  </a:t>
            </a:r>
          </a:p>
          <a:p>
            <a:r>
              <a:rPr lang="en-US" dirty="0"/>
              <a:t>Once the disorder is fixed, the interference is complex, but predictable.</a:t>
            </a:r>
          </a:p>
          <a:p>
            <a:r>
              <a:rPr lang="en-US" dirty="0"/>
              <a:t>Any information given in input is not lost, but very efficiently scrambled , or processed. </a:t>
            </a:r>
          </a:p>
          <a:p>
            <a:endParaRPr lang="en-US" dirty="0"/>
          </a:p>
          <a:p>
            <a:r>
              <a:rPr lang="en-US" dirty="0"/>
              <a:t>The speckle pattern being the result of the processing  </a:t>
            </a:r>
          </a:p>
          <a:p>
            <a:endParaRPr lang="en-US" dirty="0"/>
          </a:p>
          <a:p>
            <a:r>
              <a:rPr lang="en-US" dirty="0"/>
              <a:t>I </a:t>
            </a:r>
            <a:r>
              <a:rPr lang="en-US" dirty="0" err="1"/>
              <a:t>reccommend</a:t>
            </a:r>
            <a:r>
              <a:rPr lang="en-US" dirty="0"/>
              <a:t> this perspective paper by Sylvain </a:t>
            </a:r>
            <a:r>
              <a:rPr lang="en-US" dirty="0" err="1"/>
              <a:t>Gigan</a:t>
            </a:r>
            <a:r>
              <a:rPr lang="en-US" dirty="0"/>
              <a:t> where these concepts are very well discussed </a:t>
            </a:r>
          </a:p>
          <a:p>
            <a:endParaRPr lang="en-US" dirty="0"/>
          </a:p>
          <a:p>
            <a:pPr algn="l"/>
            <a:endParaRPr lang="en-US" sz="1200" dirty="0">
              <a:solidFill>
                <a:schemeClr val="tx1"/>
              </a:solidFill>
              <a:latin typeface="Avenir Medium" charset="0"/>
              <a:ea typeface="Avenir Medium" charset="0"/>
              <a:cs typeface="Avenir Medium" charset="0"/>
            </a:endParaRPr>
          </a:p>
          <a:p>
            <a:pPr algn="l"/>
            <a:endParaRPr lang="en-US" sz="1200" dirty="0">
              <a:solidFill>
                <a:schemeClr val="tx1"/>
              </a:solidFill>
              <a:latin typeface="Avenir Medium" charset="0"/>
              <a:ea typeface="Avenir Medium" charset="0"/>
              <a:cs typeface="Avenir Medium" charset="0"/>
            </a:endParaRPr>
          </a:p>
        </p:txBody>
      </p:sp>
      <p:sp>
        <p:nvSpPr>
          <p:cNvPr id="4" name="Segnaposto numero diapositiva 3"/>
          <p:cNvSpPr>
            <a:spLocks noGrp="1"/>
          </p:cNvSpPr>
          <p:nvPr>
            <p:ph type="sldNum" sz="quarter" idx="5"/>
          </p:nvPr>
        </p:nvSpPr>
        <p:spPr/>
        <p:txBody>
          <a:bodyPr/>
          <a:lstStyle/>
          <a:p>
            <a:fld id="{CC8C8764-038E-8F45-B8D8-84ABD083C764}" type="slidenum">
              <a:rPr lang="en-US" smtClean="0"/>
              <a:t>53</a:t>
            </a:fld>
            <a:endParaRPr lang="en-US"/>
          </a:p>
        </p:txBody>
      </p:sp>
    </p:spTree>
    <p:extLst>
      <p:ext uri="{BB962C8B-B14F-4D97-AF65-F5344CB8AC3E}">
        <p14:creationId xmlns:p14="http://schemas.microsoft.com/office/powerpoint/2010/main" val="3676204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dirty="0">
                <a:effectLst/>
                <a:latin typeface="Times"/>
              </a:rPr>
              <a:t>In the experimental implementation we analyse simultaneously the linear and the nonlinear speckle by keeping the number of speckle feature constant.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Light" panose="020B0402020203020204" pitchFamily="34" charset="77"/>
              </a:rPr>
              <a:t>We tested the computing performance of the linear and nonlinear light for 14 different ML task </a:t>
            </a:r>
            <a:r>
              <a:rPr lang="it-CH" dirty="0">
                <a:effectLst/>
                <a:latin typeface="Times"/>
              </a:rPr>
              <a:t>datasets of varying complexity </a:t>
            </a:r>
            <a:r>
              <a:rPr lang="en-US" dirty="0">
                <a:latin typeface="Avenir Light" panose="020B0402020203020204" pitchFamily="34"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effectLst/>
                <a:latin typeface="Times"/>
              </a:rPr>
              <a:t>We considered image classification, univariate and multivariate regression and graph classification.</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54</a:t>
            </a:fld>
            <a:endParaRPr lang="en-US"/>
          </a:p>
        </p:txBody>
      </p:sp>
    </p:spTree>
    <p:extLst>
      <p:ext uri="{BB962C8B-B14F-4D97-AF65-F5344CB8AC3E}">
        <p14:creationId xmlns:p14="http://schemas.microsoft.com/office/powerpoint/2010/main" val="1340056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effectLst/>
                <a:latin typeface="Times"/>
              </a:rPr>
              <a:t>All of them are marked with one standard deviation (s.d.) from ten repeated trials for each case.</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56</a:t>
            </a:fld>
            <a:endParaRPr lang="en-US"/>
          </a:p>
        </p:txBody>
      </p:sp>
    </p:spTree>
    <p:extLst>
      <p:ext uri="{BB962C8B-B14F-4D97-AF65-F5344CB8AC3E}">
        <p14:creationId xmlns:p14="http://schemas.microsoft.com/office/powerpoint/2010/main" val="103190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Currently we are 4 permanent researchers and 2 postdocs.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Claudio Conti is the scientific responsible of the research line in photonics and supervises the activities.</a:t>
            </a:r>
          </a:p>
          <a:p>
            <a:endParaRPr lang="en-US" dirty="0"/>
          </a:p>
          <a:p>
            <a:r>
              <a:rPr lang="en-US" dirty="0"/>
              <a:t>I’m the responsible of the experimental research and work in tight collaboration with my postdocs Michael Raju and Hamed Tari and  with Fabrizio </a:t>
            </a:r>
            <a:r>
              <a:rPr lang="en-US" dirty="0" err="1"/>
              <a:t>Coccetti</a:t>
            </a:r>
            <a:r>
              <a:rPr lang="en-US" dirty="0"/>
              <a:t>. </a:t>
            </a:r>
          </a:p>
          <a:p>
            <a:endParaRPr lang="en-US" dirty="0"/>
          </a:p>
          <a:p>
            <a:r>
              <a:rPr lang="en-US" dirty="0"/>
              <a:t>Marcello </a:t>
            </a:r>
            <a:r>
              <a:rPr lang="en-US" dirty="0" err="1"/>
              <a:t>Calvanese</a:t>
            </a:r>
            <a:r>
              <a:rPr lang="en-US" dirty="0"/>
              <a:t> </a:t>
            </a:r>
            <a:r>
              <a:rPr lang="en-US" dirty="0" err="1"/>
              <a:t>Strinati</a:t>
            </a:r>
            <a:r>
              <a:rPr lang="en-US" dirty="0"/>
              <a:t> is responsible for  the theoretical research line and will present some of his excellent results </a:t>
            </a:r>
          </a:p>
          <a:p>
            <a:endParaRPr lang="en-US" dirty="0"/>
          </a:p>
          <a:p>
            <a:r>
              <a:rPr lang="en-US" dirty="0"/>
              <a:t>Giovanni de Angelis is a precious help for all technical aspect concerning the lab. </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4</a:t>
            </a:fld>
            <a:endParaRPr lang="en-US"/>
          </a:p>
        </p:txBody>
      </p:sp>
    </p:spTree>
    <p:extLst>
      <p:ext uri="{BB962C8B-B14F-4D97-AF65-F5344CB8AC3E}">
        <p14:creationId xmlns:p14="http://schemas.microsoft.com/office/powerpoint/2010/main" val="56788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have been awarded two external grants in the past 3 years that provided the resources to setup a competitive lab </a:t>
            </a:r>
            <a:r>
              <a:rPr lang="en-US" dirty="0" err="1"/>
              <a:t>andto</a:t>
            </a:r>
            <a:r>
              <a:rPr lang="en-US" dirty="0"/>
              <a:t>  hire international researchers. </a:t>
            </a:r>
          </a:p>
          <a:p>
            <a:endParaRPr lang="en-US" dirty="0"/>
          </a:p>
          <a:p>
            <a:r>
              <a:rPr lang="en-US" dirty="0"/>
              <a:t>The project </a:t>
            </a:r>
            <a:r>
              <a:rPr lang="en-US" dirty="0" err="1"/>
              <a:t>comp_secoondo</a:t>
            </a:r>
            <a:r>
              <a:rPr lang="en-US" dirty="0"/>
              <a:t> was concluded in December and today I’m going to show last exciting results. </a:t>
            </a:r>
          </a:p>
        </p:txBody>
      </p:sp>
      <p:sp>
        <p:nvSpPr>
          <p:cNvPr id="4" name="Segnaposto numero diapositiva 3"/>
          <p:cNvSpPr>
            <a:spLocks noGrp="1"/>
          </p:cNvSpPr>
          <p:nvPr>
            <p:ph type="sldNum" sz="quarter" idx="5"/>
          </p:nvPr>
        </p:nvSpPr>
        <p:spPr/>
        <p:txBody>
          <a:bodyPr/>
          <a:lstStyle/>
          <a:p>
            <a:fld id="{CC8C8764-038E-8F45-B8D8-84ABD083C764}" type="slidenum">
              <a:rPr lang="en-US" smtClean="0"/>
              <a:t>5</a:t>
            </a:fld>
            <a:endParaRPr lang="en-US"/>
          </a:p>
        </p:txBody>
      </p:sp>
    </p:spTree>
    <p:extLst>
      <p:ext uri="{BB962C8B-B14F-4D97-AF65-F5344CB8AC3E}">
        <p14:creationId xmlns:p14="http://schemas.microsoft.com/office/powerpoint/2010/main" val="13730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venir Black" panose="02000503020000020003" pitchFamily="2" charset="0"/>
                <a:ea typeface="Helvetica" charset="0"/>
                <a:cs typeface="Helvetica" charset="0"/>
              </a:rPr>
              <a:t>We are putting a significant effort in developing  high-quality ad original research lines as well as in fostering strategic collaboration to gather more international relevance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venir Black" panose="02000503020000020003" pitchFamily="2" charset="0"/>
              <a:ea typeface="Helvetica" charset="0"/>
              <a:cs typeface="Helvetic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venir Black" panose="02000503020000020003" pitchFamily="2" charset="0"/>
              <a:ea typeface="Helvetica" charset="0"/>
              <a:cs typeface="Helvetica" charset="0"/>
            </a:endParaRP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6</a:t>
            </a:fld>
            <a:endParaRPr lang="en-US"/>
          </a:p>
        </p:txBody>
      </p:sp>
    </p:spTree>
    <p:extLst>
      <p:ext uri="{BB962C8B-B14F-4D97-AF65-F5344CB8AC3E}">
        <p14:creationId xmlns:p14="http://schemas.microsoft.com/office/powerpoint/2010/main" val="38506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b="0" i="0" u="none" strike="noStrike" dirty="0">
                <a:solidFill>
                  <a:srgbClr val="222222"/>
                </a:solidFill>
                <a:effectLst/>
                <a:latin typeface="Harding"/>
              </a:rPr>
              <a:t> Photonic or Optical computing has been a topic of periodic study since the 1960s and a wide variety of optical-computing schemes and architectures have been proposed</a:t>
            </a:r>
          </a:p>
          <a:p>
            <a:endParaRPr lang="it-CH" b="0" i="0" u="none" strike="noStrike" dirty="0">
              <a:solidFill>
                <a:srgbClr val="222222"/>
              </a:solidFill>
              <a:effectLst/>
              <a:latin typeface="Harding"/>
            </a:endParaRPr>
          </a:p>
          <a:p>
            <a:r>
              <a:rPr lang="it-CH" dirty="0">
                <a:effectLst/>
                <a:latin typeface="Times"/>
              </a:rPr>
              <a:t>There has been a resurgence of interest in this topic since the early 2010s, both in academia and in industry, triggered by the significant increment in the compute usage required  to train AI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operations are power hungry, create CO2 emission and pose practical and ethical questions on the correct use of natural resources.</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7</a:t>
            </a:fld>
            <a:endParaRPr lang="en-US"/>
          </a:p>
        </p:txBody>
      </p:sp>
    </p:spTree>
    <p:extLst>
      <p:ext uri="{BB962C8B-B14F-4D97-AF65-F5344CB8AC3E}">
        <p14:creationId xmlns:p14="http://schemas.microsoft.com/office/powerpoint/2010/main" val="91277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Indeed, performing artificial intelligence tasks on classical computer architecture is inefficient, in terms of speed and energy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Von Neumann architecture is thought for general purpose operation, so it’s very versatile, but it suffers from the so called Von Neumann bottleneck: the need to shuttle </a:t>
            </a:r>
            <a:r>
              <a:rPr lang="en-US" sz="1800" dirty="0">
                <a:effectLst/>
                <a:latin typeface="Calibri" panose="020F0502020204030204" pitchFamily="34" charset="0"/>
                <a:ea typeface="Calibri" panose="020F0502020204030204" pitchFamily="34" charset="0"/>
                <a:cs typeface="Times New Roman" panose="02020603050405020304" pitchFamily="18" charset="0"/>
              </a:rPr>
              <a:t>data between memory and processor.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also the case for other architecture designed more specifically for parallel computing, as GPU and TPU, they still have this requirement</a:t>
            </a:r>
            <a:endParaRPr lang="it-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8</a:t>
            </a:fld>
            <a:endParaRPr lang="en-US"/>
          </a:p>
        </p:txBody>
      </p:sp>
    </p:spTree>
    <p:extLst>
      <p:ext uri="{BB962C8B-B14F-4D97-AF65-F5344CB8AC3E}">
        <p14:creationId xmlns:p14="http://schemas.microsoft.com/office/powerpoint/2010/main" val="588804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Neuromorphic architectures as artificial neural networks process the information in a distributed fashion, such as to avoid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Moreover they are suitable for efficient parallel computing and are easily adaptable to to perform a specific task at best.</a:t>
            </a:r>
          </a:p>
          <a:p>
            <a:endParaRPr lang="en-US" dirty="0"/>
          </a:p>
        </p:txBody>
      </p:sp>
      <p:sp>
        <p:nvSpPr>
          <p:cNvPr id="4" name="Segnaposto numero diapositiva 3"/>
          <p:cNvSpPr>
            <a:spLocks noGrp="1"/>
          </p:cNvSpPr>
          <p:nvPr>
            <p:ph type="sldNum" sz="quarter" idx="5"/>
          </p:nvPr>
        </p:nvSpPr>
        <p:spPr/>
        <p:txBody>
          <a:bodyPr/>
          <a:lstStyle/>
          <a:p>
            <a:fld id="{CC8C8764-038E-8F45-B8D8-84ABD083C764}" type="slidenum">
              <a:rPr lang="en-US" smtClean="0"/>
              <a:t>9</a:t>
            </a:fld>
            <a:endParaRPr lang="en-US"/>
          </a:p>
        </p:txBody>
      </p:sp>
    </p:spTree>
    <p:extLst>
      <p:ext uri="{BB962C8B-B14F-4D97-AF65-F5344CB8AC3E}">
        <p14:creationId xmlns:p14="http://schemas.microsoft.com/office/powerpoint/2010/main" val="394814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25CC7F1-8C02-E24C-A489-FB4D293A6D20}" type="datetime1">
              <a:rPr lang="it-IT" smtClean="0"/>
              <a:t>18/02/26</a:t>
            </a:fld>
            <a:endParaRPr lang="en-US"/>
          </a:p>
        </p:txBody>
      </p:sp>
      <p:sp>
        <p:nvSpPr>
          <p:cNvPr id="5" name="Footer Placeholder 4"/>
          <p:cNvSpPr>
            <a:spLocks noGrp="1"/>
          </p:cNvSpPr>
          <p:nvPr>
            <p:ph type="ftr" sz="quarter" idx="11"/>
          </p:nvPr>
        </p:nvSpPr>
        <p:spPr/>
        <p:txBody>
          <a:bodyPr/>
          <a:lstStyle/>
          <a:p>
            <a:r>
              <a:rPr lang="en-US"/>
              <a:t>www.ong.ethz.ch </a:t>
            </a:r>
          </a:p>
        </p:txBody>
      </p:sp>
      <p:sp>
        <p:nvSpPr>
          <p:cNvPr id="6" name="Slide Number Placeholder 5"/>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79F2625-8DC6-2641-9298-0B2F81BD0689}" type="datetime1">
              <a:rPr lang="it-IT" smtClean="0"/>
              <a:t>18/02/26</a:t>
            </a:fld>
            <a:endParaRPr lang="en-US"/>
          </a:p>
        </p:txBody>
      </p:sp>
      <p:sp>
        <p:nvSpPr>
          <p:cNvPr id="6" name="Footer Placeholder 5"/>
          <p:cNvSpPr>
            <a:spLocks noGrp="1"/>
          </p:cNvSpPr>
          <p:nvPr>
            <p:ph type="ftr" sz="quarter" idx="11"/>
          </p:nvPr>
        </p:nvSpPr>
        <p:spPr/>
        <p:txBody>
          <a:bodyPr/>
          <a:lstStyle/>
          <a:p>
            <a:r>
              <a:rPr lang="en-US"/>
              <a:t>www.ong.ethz.ch </a:t>
            </a:r>
          </a:p>
        </p:txBody>
      </p:sp>
      <p:sp>
        <p:nvSpPr>
          <p:cNvPr id="7" name="Slide Number Placeholder 6"/>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15CFDE3-EFF4-D647-8180-CD642152F7DD}" type="datetime1">
              <a:rPr lang="it-IT" smtClean="0"/>
              <a:t>18/02/26</a:t>
            </a:fld>
            <a:endParaRPr lang="en-US"/>
          </a:p>
        </p:txBody>
      </p:sp>
      <p:sp>
        <p:nvSpPr>
          <p:cNvPr id="5" name="Footer Placeholder 4"/>
          <p:cNvSpPr>
            <a:spLocks noGrp="1"/>
          </p:cNvSpPr>
          <p:nvPr>
            <p:ph type="ftr" sz="quarter" idx="11"/>
          </p:nvPr>
        </p:nvSpPr>
        <p:spPr/>
        <p:txBody>
          <a:bodyPr/>
          <a:lstStyle/>
          <a:p>
            <a:r>
              <a:rPr lang="en-US"/>
              <a:t>www.ong.ethz.ch </a:t>
            </a:r>
          </a:p>
        </p:txBody>
      </p:sp>
      <p:sp>
        <p:nvSpPr>
          <p:cNvPr id="6" name="Slide Number Placeholder 5"/>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608E2E6-7CE7-1047-B8C3-894C4002BF39}" type="datetime1">
              <a:rPr lang="it-IT" smtClean="0"/>
              <a:t>18/02/26</a:t>
            </a:fld>
            <a:endParaRPr lang="en-US"/>
          </a:p>
        </p:txBody>
      </p:sp>
      <p:sp>
        <p:nvSpPr>
          <p:cNvPr id="5" name="Footer Placeholder 4"/>
          <p:cNvSpPr>
            <a:spLocks noGrp="1"/>
          </p:cNvSpPr>
          <p:nvPr>
            <p:ph type="ftr" sz="quarter" idx="11"/>
          </p:nvPr>
        </p:nvSpPr>
        <p:spPr/>
        <p:txBody>
          <a:bodyPr/>
          <a:lstStyle/>
          <a:p>
            <a:r>
              <a:rPr lang="en-US"/>
              <a:t>www.ong.ethz.ch </a:t>
            </a:r>
          </a:p>
        </p:txBody>
      </p:sp>
      <p:sp>
        <p:nvSpPr>
          <p:cNvPr id="6" name="Slide Number Placeholder 5"/>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omolo_ETH_2">
    <p:spTree>
      <p:nvGrpSpPr>
        <p:cNvPr id="1" name=""/>
        <p:cNvGrpSpPr/>
        <p:nvPr/>
      </p:nvGrpSpPr>
      <p:grpSpPr>
        <a:xfrm>
          <a:off x="0" y="0"/>
          <a:ext cx="0" cy="0"/>
          <a:chOff x="0" y="0"/>
          <a:chExt cx="0" cy="0"/>
        </a:xfrm>
      </p:grpSpPr>
      <p:sp>
        <p:nvSpPr>
          <p:cNvPr id="2" name="Title 1"/>
          <p:cNvSpPr>
            <a:spLocks noGrp="1"/>
          </p:cNvSpPr>
          <p:nvPr>
            <p:ph type="title"/>
          </p:nvPr>
        </p:nvSpPr>
        <p:spPr>
          <a:xfrm>
            <a:off x="838200" y="200650"/>
            <a:ext cx="10515600" cy="618385"/>
          </a:xfrm>
        </p:spPr>
        <p:txBody>
          <a:bodyPr>
            <a:noAutofit/>
          </a:bodyPr>
          <a:lstStyle>
            <a:lvl1pPr algn="ctr">
              <a:defRPr sz="3200" b="0" i="0">
                <a:latin typeface="Avenir Light" charset="0"/>
                <a:ea typeface="Avenir Light" charset="0"/>
                <a:cs typeface="Avenir Light" charset="0"/>
              </a:defRPr>
            </a:lvl1pPr>
          </a:lstStyle>
          <a:p>
            <a:r>
              <a:rPr lang="it-IT"/>
              <a:t>Fare clic per modificare lo stile del titolo dello schema</a:t>
            </a:r>
            <a:endParaRPr lang="en-US" dirty="0"/>
          </a:p>
        </p:txBody>
      </p:sp>
      <p:sp>
        <p:nvSpPr>
          <p:cNvPr id="5" name="Slide Number Placeholder 4"/>
          <p:cNvSpPr>
            <a:spLocks noGrp="1"/>
          </p:cNvSpPr>
          <p:nvPr>
            <p:ph type="sldNum" sz="quarter" idx="12"/>
          </p:nvPr>
        </p:nvSpPr>
        <p:spPr>
          <a:xfrm>
            <a:off x="6088753" y="6447790"/>
            <a:ext cx="481131" cy="365125"/>
          </a:xfrm>
        </p:spPr>
        <p:txBody>
          <a:bodyPr anchor="b"/>
          <a:lstStyle/>
          <a:p>
            <a:fld id="{F4C9E3C6-FDB8-E140-B497-619699EA8E32}" type="slidenum">
              <a:rPr lang="en-US" smtClean="0"/>
              <a:t>‹N›</a:t>
            </a:fld>
            <a:endParaRPr lang="en-US" dirty="0"/>
          </a:p>
        </p:txBody>
      </p:sp>
      <p:sp>
        <p:nvSpPr>
          <p:cNvPr id="9" name="Footer Placeholder 3"/>
          <p:cNvSpPr txBox="1">
            <a:spLocks/>
          </p:cNvSpPr>
          <p:nvPr userDrawn="1"/>
        </p:nvSpPr>
        <p:spPr>
          <a:xfrm>
            <a:off x="120058" y="6411213"/>
            <a:ext cx="2019638" cy="410211"/>
          </a:xfrm>
          <a:prstGeom prst="rect">
            <a:avLst/>
          </a:prstGeom>
        </p:spPr>
        <p:txBody>
          <a:bodyPr vert="horz" lIns="91440" tIns="45720" rIns="91440" bIns="45720" rtlCol="0" anchor="b"/>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R.</a:t>
            </a:r>
            <a:r>
              <a:rPr lang="en-US" baseline="0" dirty="0"/>
              <a:t> </a:t>
            </a:r>
            <a:r>
              <a:rPr lang="en-US" dirty="0"/>
              <a:t>Savo | </a:t>
            </a:r>
            <a:r>
              <a:rPr lang="en-US" dirty="0" err="1"/>
              <a:t>www.cref.it</a:t>
            </a:r>
            <a:endParaRPr lang="en-US" dirty="0"/>
          </a:p>
        </p:txBody>
      </p:sp>
      <p:sp>
        <p:nvSpPr>
          <p:cNvPr id="6" name="Footer Placeholder 3">
            <a:extLst>
              <a:ext uri="{FF2B5EF4-FFF2-40B4-BE49-F238E27FC236}">
                <a16:creationId xmlns:a16="http://schemas.microsoft.com/office/drawing/2014/main" id="{FDB9CBC4-CF28-937C-4D33-C5DA8BA4B147}"/>
              </a:ext>
            </a:extLst>
          </p:cNvPr>
          <p:cNvSpPr txBox="1">
            <a:spLocks/>
          </p:cNvSpPr>
          <p:nvPr userDrawn="1"/>
        </p:nvSpPr>
        <p:spPr>
          <a:xfrm>
            <a:off x="10890436" y="6411212"/>
            <a:ext cx="1036395" cy="410211"/>
          </a:xfrm>
          <a:prstGeom prst="rect">
            <a:avLst/>
          </a:prstGeom>
        </p:spPr>
        <p:txBody>
          <a:bodyPr vert="horz" lIns="91440" tIns="45720" rIns="91440" bIns="45720" rtlCol="0" anchor="b"/>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9408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BDB9000-B096-B24F-B1B1-E8152D7571D6}" type="datetime1">
              <a:rPr lang="it-IT" smtClean="0"/>
              <a:t>18/02/26</a:t>
            </a:fld>
            <a:endParaRPr lang="en-US"/>
          </a:p>
        </p:txBody>
      </p:sp>
      <p:sp>
        <p:nvSpPr>
          <p:cNvPr id="5" name="Footer Placeholder 4"/>
          <p:cNvSpPr>
            <a:spLocks noGrp="1"/>
          </p:cNvSpPr>
          <p:nvPr>
            <p:ph type="ftr" sz="quarter" idx="11"/>
          </p:nvPr>
        </p:nvSpPr>
        <p:spPr/>
        <p:txBody>
          <a:bodyPr/>
          <a:lstStyle/>
          <a:p>
            <a:r>
              <a:rPr lang="en-US"/>
              <a:t>www.ong.ethz.ch </a:t>
            </a:r>
          </a:p>
        </p:txBody>
      </p:sp>
      <p:sp>
        <p:nvSpPr>
          <p:cNvPr id="6" name="Slide Number Placeholder 5"/>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FE7C108-6E1C-B045-9C7C-5FC95E9046AE}" type="datetime1">
              <a:rPr lang="it-IT" smtClean="0"/>
              <a:t>18/02/26</a:t>
            </a:fld>
            <a:endParaRPr lang="en-US"/>
          </a:p>
        </p:txBody>
      </p:sp>
      <p:sp>
        <p:nvSpPr>
          <p:cNvPr id="5" name="Footer Placeholder 4"/>
          <p:cNvSpPr>
            <a:spLocks noGrp="1"/>
          </p:cNvSpPr>
          <p:nvPr>
            <p:ph type="ftr" sz="quarter" idx="11"/>
          </p:nvPr>
        </p:nvSpPr>
        <p:spPr/>
        <p:txBody>
          <a:bodyPr/>
          <a:lstStyle/>
          <a:p>
            <a:r>
              <a:rPr lang="en-US"/>
              <a:t>www.ong.ethz.ch </a:t>
            </a:r>
          </a:p>
        </p:txBody>
      </p:sp>
      <p:sp>
        <p:nvSpPr>
          <p:cNvPr id="6" name="Slide Number Placeholder 5"/>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35072F8-8C75-7047-9517-56B41E73C780}" type="datetime1">
              <a:rPr lang="it-IT" smtClean="0"/>
              <a:t>18/02/26</a:t>
            </a:fld>
            <a:endParaRPr lang="en-US"/>
          </a:p>
        </p:txBody>
      </p:sp>
      <p:sp>
        <p:nvSpPr>
          <p:cNvPr id="6" name="Footer Placeholder 5"/>
          <p:cNvSpPr>
            <a:spLocks noGrp="1"/>
          </p:cNvSpPr>
          <p:nvPr>
            <p:ph type="ftr" sz="quarter" idx="11"/>
          </p:nvPr>
        </p:nvSpPr>
        <p:spPr/>
        <p:txBody>
          <a:bodyPr/>
          <a:lstStyle/>
          <a:p>
            <a:r>
              <a:rPr lang="en-US"/>
              <a:t>www.ong.ethz.ch </a:t>
            </a:r>
          </a:p>
        </p:txBody>
      </p:sp>
      <p:sp>
        <p:nvSpPr>
          <p:cNvPr id="7" name="Slide Number Placeholder 6"/>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9808EA7-EA74-DB42-99E0-EE6323D347D4}" type="datetime1">
              <a:rPr lang="it-IT" smtClean="0"/>
              <a:t>18/02/26</a:t>
            </a:fld>
            <a:endParaRPr lang="en-US"/>
          </a:p>
        </p:txBody>
      </p:sp>
      <p:sp>
        <p:nvSpPr>
          <p:cNvPr id="8" name="Footer Placeholder 7"/>
          <p:cNvSpPr>
            <a:spLocks noGrp="1"/>
          </p:cNvSpPr>
          <p:nvPr>
            <p:ph type="ftr" sz="quarter" idx="11"/>
          </p:nvPr>
        </p:nvSpPr>
        <p:spPr/>
        <p:txBody>
          <a:bodyPr/>
          <a:lstStyle/>
          <a:p>
            <a:r>
              <a:rPr lang="en-US"/>
              <a:t>www.ong.ethz.ch </a:t>
            </a:r>
          </a:p>
        </p:txBody>
      </p:sp>
      <p:sp>
        <p:nvSpPr>
          <p:cNvPr id="9" name="Slide Number Placeholder 8"/>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838200" y="425377"/>
            <a:ext cx="10515600" cy="1205059"/>
          </a:xfrm>
        </p:spPr>
        <p:txBody>
          <a:bodyPr>
            <a:noAutofit/>
          </a:bodyPr>
          <a:lstStyle>
            <a:lvl1pPr algn="ctr">
              <a:defRPr sz="4400">
                <a:latin typeface="+mn-lt"/>
                <a:ea typeface="Avenir Book" charset="0"/>
                <a:cs typeface="Avenir Book" charset="0"/>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9BEC9F2-D55D-5C45-AAD4-0577BFACFFBF}" type="datetime1">
              <a:rPr lang="it-IT" smtClean="0"/>
              <a:t>18/02/26</a:t>
            </a:fld>
            <a:endParaRPr lang="en-US" dirty="0"/>
          </a:p>
        </p:txBody>
      </p:sp>
      <p:sp>
        <p:nvSpPr>
          <p:cNvPr id="4" name="Footer Placeholder 3"/>
          <p:cNvSpPr>
            <a:spLocks noGrp="1"/>
          </p:cNvSpPr>
          <p:nvPr>
            <p:ph type="ftr" sz="quarter" idx="11"/>
          </p:nvPr>
        </p:nvSpPr>
        <p:spPr/>
        <p:txBody>
          <a:bodyPr anchor="t"/>
          <a:lstStyle/>
          <a:p>
            <a:r>
              <a:rPr lang="en-US"/>
              <a:t>www.ong.ethz.ch </a:t>
            </a:r>
            <a:endParaRPr lang="en-US" dirty="0"/>
          </a:p>
        </p:txBody>
      </p:sp>
      <p:sp>
        <p:nvSpPr>
          <p:cNvPr id="5" name="Slide Number Placeholder 4"/>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molo_CREF_1">
    <p:spTree>
      <p:nvGrpSpPr>
        <p:cNvPr id="1" name=""/>
        <p:cNvGrpSpPr/>
        <p:nvPr/>
      </p:nvGrpSpPr>
      <p:grpSpPr>
        <a:xfrm>
          <a:off x="0" y="0"/>
          <a:ext cx="0" cy="0"/>
          <a:chOff x="0" y="0"/>
          <a:chExt cx="0" cy="0"/>
        </a:xfrm>
      </p:grpSpPr>
      <p:sp>
        <p:nvSpPr>
          <p:cNvPr id="2" name="Title 1"/>
          <p:cNvSpPr>
            <a:spLocks noGrp="1"/>
          </p:cNvSpPr>
          <p:nvPr>
            <p:ph type="title"/>
          </p:nvPr>
        </p:nvSpPr>
        <p:spPr>
          <a:xfrm>
            <a:off x="0" y="513240"/>
            <a:ext cx="12201493" cy="618385"/>
          </a:xfrm>
        </p:spPr>
        <p:txBody>
          <a:bodyPr>
            <a:noAutofit/>
          </a:bodyPr>
          <a:lstStyle>
            <a:lvl1pPr algn="ctr">
              <a:defRPr sz="3200" b="0" i="0">
                <a:latin typeface="Avenir Light" charset="0"/>
                <a:ea typeface="Avenir Light" charset="0"/>
                <a:cs typeface="Avenir Light" charset="0"/>
              </a:defRPr>
            </a:lvl1pPr>
          </a:lstStyle>
          <a:p>
            <a:r>
              <a:rPr lang="it-IT"/>
              <a:t>Fare clic per modificare lo stile del titolo dello schema</a:t>
            </a:r>
            <a:endParaRPr lang="en-US" dirty="0"/>
          </a:p>
        </p:txBody>
      </p:sp>
      <p:sp>
        <p:nvSpPr>
          <p:cNvPr id="5" name="Slide Number Placeholder 4"/>
          <p:cNvSpPr>
            <a:spLocks noGrp="1"/>
          </p:cNvSpPr>
          <p:nvPr>
            <p:ph type="sldNum" sz="quarter" idx="12"/>
          </p:nvPr>
        </p:nvSpPr>
        <p:spPr>
          <a:xfrm>
            <a:off x="6088753" y="6447790"/>
            <a:ext cx="481131" cy="365125"/>
          </a:xfrm>
        </p:spPr>
        <p:txBody>
          <a:bodyPr anchor="b"/>
          <a:lstStyle/>
          <a:p>
            <a:fld id="{F4C9E3C6-FDB8-E140-B497-619699EA8E32}" type="slidenum">
              <a:rPr lang="en-US" smtClean="0"/>
              <a:t>‹N›</a:t>
            </a:fld>
            <a:endParaRPr lang="en-US" dirty="0"/>
          </a:p>
        </p:txBody>
      </p:sp>
      <p:sp>
        <p:nvSpPr>
          <p:cNvPr id="9" name="Footer Placeholder 3"/>
          <p:cNvSpPr txBox="1">
            <a:spLocks/>
          </p:cNvSpPr>
          <p:nvPr userDrawn="1"/>
        </p:nvSpPr>
        <p:spPr>
          <a:xfrm>
            <a:off x="10673263" y="6411212"/>
            <a:ext cx="1517385" cy="410211"/>
          </a:xfrm>
          <a:prstGeom prst="rect">
            <a:avLst/>
          </a:prstGeom>
        </p:spPr>
        <p:txBody>
          <a:bodyPr vert="horz" lIns="91440" tIns="45720" rIns="91440" bIns="45720" rtlCol="0" anchor="b"/>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R.</a:t>
            </a:r>
            <a:r>
              <a:rPr lang="en-US" baseline="0" dirty="0"/>
              <a:t> </a:t>
            </a:r>
            <a:r>
              <a:rPr lang="en-US" dirty="0"/>
              <a:t>Savo | </a:t>
            </a:r>
            <a:r>
              <a:rPr lang="en-US" dirty="0" err="1"/>
              <a:t>www.cref.it</a:t>
            </a:r>
            <a:endParaRPr lang="en-US" dirty="0"/>
          </a:p>
        </p:txBody>
      </p:sp>
      <p:sp>
        <p:nvSpPr>
          <p:cNvPr id="6" name="Footer Placeholder 3">
            <a:extLst>
              <a:ext uri="{FF2B5EF4-FFF2-40B4-BE49-F238E27FC236}">
                <a16:creationId xmlns:a16="http://schemas.microsoft.com/office/drawing/2014/main" id="{FDB9CBC4-CF28-937C-4D33-C5DA8BA4B147}"/>
              </a:ext>
            </a:extLst>
          </p:cNvPr>
          <p:cNvSpPr txBox="1">
            <a:spLocks/>
          </p:cNvSpPr>
          <p:nvPr userDrawn="1"/>
        </p:nvSpPr>
        <p:spPr>
          <a:xfrm>
            <a:off x="10890436" y="6411212"/>
            <a:ext cx="1036395" cy="410211"/>
          </a:xfrm>
          <a:prstGeom prst="rect">
            <a:avLst/>
          </a:prstGeom>
        </p:spPr>
        <p:txBody>
          <a:bodyPr vert="horz" lIns="91440" tIns="45720" rIns="91440" bIns="45720" rtlCol="0" anchor="b"/>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 name="Google Shape;72;p15">
            <a:extLst>
              <a:ext uri="{FF2B5EF4-FFF2-40B4-BE49-F238E27FC236}">
                <a16:creationId xmlns:a16="http://schemas.microsoft.com/office/drawing/2014/main" id="{312072B6-DB4F-5B23-571B-C53A2BAF03DC}"/>
              </a:ext>
            </a:extLst>
          </p:cNvPr>
          <p:cNvPicPr preferRelativeResize="0">
            <a:picLocks noChangeAspect="1"/>
          </p:cNvPicPr>
          <p:nvPr userDrawn="1"/>
        </p:nvPicPr>
        <p:blipFill>
          <a:blip r:embed="rId2">
            <a:alphaModFix/>
          </a:blip>
          <a:stretch>
            <a:fillRect/>
          </a:stretch>
        </p:blipFill>
        <p:spPr>
          <a:xfrm>
            <a:off x="10404128" y="61479"/>
            <a:ext cx="1711777" cy="5230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53FA9-66E3-FB4B-B17A-F2373F368C97}" type="datetime1">
              <a:rPr lang="it-IT" smtClean="0"/>
              <a:t>18/02/26</a:t>
            </a:fld>
            <a:endParaRPr lang="en-US"/>
          </a:p>
        </p:txBody>
      </p:sp>
      <p:sp>
        <p:nvSpPr>
          <p:cNvPr id="3" name="Footer Placeholder 2"/>
          <p:cNvSpPr>
            <a:spLocks noGrp="1"/>
          </p:cNvSpPr>
          <p:nvPr>
            <p:ph type="ftr" sz="quarter" idx="11"/>
          </p:nvPr>
        </p:nvSpPr>
        <p:spPr/>
        <p:txBody>
          <a:bodyPr/>
          <a:lstStyle/>
          <a:p>
            <a:r>
              <a:rPr lang="en-US"/>
              <a:t>www.ong.ethz.ch </a:t>
            </a:r>
          </a:p>
        </p:txBody>
      </p:sp>
      <p:sp>
        <p:nvSpPr>
          <p:cNvPr id="4" name="Slide Number Placeholder 3"/>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10F233F-901D-3345-A46C-27C85522FAAC}" type="datetime1">
              <a:rPr lang="it-IT" smtClean="0"/>
              <a:t>18/02/26</a:t>
            </a:fld>
            <a:endParaRPr lang="en-US"/>
          </a:p>
        </p:txBody>
      </p:sp>
      <p:sp>
        <p:nvSpPr>
          <p:cNvPr id="6" name="Footer Placeholder 5"/>
          <p:cNvSpPr>
            <a:spLocks noGrp="1"/>
          </p:cNvSpPr>
          <p:nvPr>
            <p:ph type="ftr" sz="quarter" idx="11"/>
          </p:nvPr>
        </p:nvSpPr>
        <p:spPr/>
        <p:txBody>
          <a:bodyPr/>
          <a:lstStyle/>
          <a:p>
            <a:r>
              <a:rPr lang="en-US"/>
              <a:t>www.ong.ethz.ch </a:t>
            </a:r>
          </a:p>
        </p:txBody>
      </p:sp>
      <p:sp>
        <p:nvSpPr>
          <p:cNvPr id="7" name="Slide Number Placeholder 6"/>
          <p:cNvSpPr>
            <a:spLocks noGrp="1"/>
          </p:cNvSpPr>
          <p:nvPr>
            <p:ph type="sldNum" sz="quarter" idx="12"/>
          </p:nvPr>
        </p:nvSpPr>
        <p:spPr/>
        <p:txBody>
          <a:bodyPr/>
          <a:lstStyle/>
          <a:p>
            <a:fld id="{F4C9E3C6-FDB8-E140-B497-619699EA8E32}"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60E87-33BB-CA47-8A3E-91D63961CFA3}" type="datetime1">
              <a:rPr lang="it-IT" smtClean="0"/>
              <a:t>18/02/26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www.ong.ethz.ch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9E3C6-FDB8-E140-B497-619699EA8E32}" type="slidenum">
              <a:rPr lang="en-US" smtClean="0"/>
              <a:t>‹N›</a:t>
            </a:fld>
            <a:endParaRPr lang="en-US"/>
          </a:p>
        </p:txBody>
      </p:sp>
    </p:spTree>
    <p:extLst>
      <p:ext uri="{BB962C8B-B14F-4D97-AF65-F5344CB8AC3E}">
        <p14:creationId xmlns:p14="http://schemas.microsoft.com/office/powerpoint/2010/main" val="1982896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4" r:id="rId7"/>
    <p:sldLayoutId id="2147483679" r:id="rId8"/>
    <p:sldLayoutId id="2147483680" r:id="rId9"/>
    <p:sldLayoutId id="2147483681" r:id="rId10"/>
    <p:sldLayoutId id="2147483682" r:id="rId11"/>
    <p:sldLayoutId id="2147483683" r:id="rId12"/>
    <p:sldLayoutId id="2147483685"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2.png"/><Relationship Id="rId3" Type="http://schemas.openxmlformats.org/officeDocument/2006/relationships/image" Target="../media/image621.png"/><Relationship Id="rId7" Type="http://schemas.openxmlformats.org/officeDocument/2006/relationships/image" Target="../media/image660.png"/><Relationship Id="rId12" Type="http://schemas.openxmlformats.org/officeDocument/2006/relationships/image" Target="../media/image71.png"/><Relationship Id="rId17" Type="http://schemas.openxmlformats.org/officeDocument/2006/relationships/image" Target="../media/image10.jpg"/><Relationship Id="rId2" Type="http://schemas.openxmlformats.org/officeDocument/2006/relationships/notesSlide" Target="../notesSlides/notesSlide17.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0.png"/><Relationship Id="rId11" Type="http://schemas.openxmlformats.org/officeDocument/2006/relationships/image" Target="../media/image700.png"/><Relationship Id="rId5" Type="http://schemas.openxmlformats.org/officeDocument/2006/relationships/image" Target="../media/image641.png"/><Relationship Id="rId15" Type="http://schemas.openxmlformats.org/officeDocument/2006/relationships/image" Target="../media/image74.png"/><Relationship Id="rId10" Type="http://schemas.openxmlformats.org/officeDocument/2006/relationships/image" Target="../media/image690.png"/><Relationship Id="rId4" Type="http://schemas.openxmlformats.org/officeDocument/2006/relationships/image" Target="../media/image70.png"/><Relationship Id="rId9" Type="http://schemas.openxmlformats.org/officeDocument/2006/relationships/image" Target="../media/image680.png"/><Relationship Id="rId1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2.png"/><Relationship Id="rId3" Type="http://schemas.openxmlformats.org/officeDocument/2006/relationships/image" Target="../media/image621.png"/><Relationship Id="rId7" Type="http://schemas.openxmlformats.org/officeDocument/2006/relationships/image" Target="../media/image660.png"/><Relationship Id="rId12" Type="http://schemas.openxmlformats.org/officeDocument/2006/relationships/image" Target="../media/image71.png"/><Relationship Id="rId17" Type="http://schemas.openxmlformats.org/officeDocument/2006/relationships/image" Target="../media/image10.jpg"/><Relationship Id="rId2" Type="http://schemas.openxmlformats.org/officeDocument/2006/relationships/notesSlide" Target="../notesSlides/notesSlide18.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0.png"/><Relationship Id="rId11" Type="http://schemas.openxmlformats.org/officeDocument/2006/relationships/image" Target="../media/image700.png"/><Relationship Id="rId5" Type="http://schemas.openxmlformats.org/officeDocument/2006/relationships/image" Target="../media/image641.png"/><Relationship Id="rId15" Type="http://schemas.openxmlformats.org/officeDocument/2006/relationships/image" Target="../media/image74.png"/><Relationship Id="rId10" Type="http://schemas.openxmlformats.org/officeDocument/2006/relationships/image" Target="../media/image690.png"/><Relationship Id="rId4" Type="http://schemas.openxmlformats.org/officeDocument/2006/relationships/image" Target="../media/image70.png"/><Relationship Id="rId9" Type="http://schemas.openxmlformats.org/officeDocument/2006/relationships/image" Target="../media/image680.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2.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3.emf"/><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90.emf"/><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1.png"/><Relationship Id="rId7" Type="http://schemas.openxmlformats.org/officeDocument/2006/relationships/image" Target="../media/image90.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5.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3.jpg"/><Relationship Id="rId3" Type="http://schemas.openxmlformats.org/officeDocument/2006/relationships/image" Target="../media/image95.jpg"/><Relationship Id="rId7" Type="http://schemas.openxmlformats.org/officeDocument/2006/relationships/image" Target="../media/image100.png"/><Relationship Id="rId12" Type="http://schemas.openxmlformats.org/officeDocument/2006/relationships/image" Target="../media/image106.jp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5.jpeg"/><Relationship Id="rId5" Type="http://schemas.openxmlformats.org/officeDocument/2006/relationships/image" Target="../media/image98.png"/><Relationship Id="rId10" Type="http://schemas.openxmlformats.org/officeDocument/2006/relationships/image" Target="../media/image104.jpg"/><Relationship Id="rId4" Type="http://schemas.openxmlformats.org/officeDocument/2006/relationships/image" Target="../media/image96.jpeg"/><Relationship Id="rId9" Type="http://schemas.openxmlformats.org/officeDocument/2006/relationships/image" Target="../media/image103.jpeg"/></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920.png"/><Relationship Id="rId7" Type="http://schemas.openxmlformats.org/officeDocument/2006/relationships/image" Target="../media/image109.png"/><Relationship Id="rId12" Type="http://schemas.openxmlformats.org/officeDocument/2006/relationships/image" Target="../media/image113.png"/><Relationship Id="rId17" Type="http://schemas.openxmlformats.org/officeDocument/2006/relationships/image" Target="../media/image118.jpeg"/><Relationship Id="rId2" Type="http://schemas.openxmlformats.org/officeDocument/2006/relationships/notesSlide" Target="../notesSlides/notesSlide28.xml"/><Relationship Id="rId16"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png"/><Relationship Id="rId5" Type="http://schemas.openxmlformats.org/officeDocument/2006/relationships/image" Target="../media/image108.png"/><Relationship Id="rId15" Type="http://schemas.openxmlformats.org/officeDocument/2006/relationships/image" Target="../media/image116.jpe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svg"/><Relationship Id="rId14"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122.png"/><Relationship Id="rId3" Type="http://schemas.openxmlformats.org/officeDocument/2006/relationships/image" Target="../media/image91.png"/><Relationship Id="rId21" Type="http://schemas.openxmlformats.org/officeDocument/2006/relationships/image" Target="../media/image118.jpeg"/><Relationship Id="rId7" Type="http://schemas.openxmlformats.org/officeDocument/2006/relationships/image" Target="../media/image109.png"/><Relationship Id="rId12" Type="http://schemas.openxmlformats.org/officeDocument/2006/relationships/image" Target="../media/image113.png"/><Relationship Id="rId17" Type="http://schemas.openxmlformats.org/officeDocument/2006/relationships/image" Target="../media/image121.jpg"/><Relationship Id="rId2" Type="http://schemas.openxmlformats.org/officeDocument/2006/relationships/notesSlide" Target="../notesSlides/notesSlide29.xml"/><Relationship Id="rId16" Type="http://schemas.openxmlformats.org/officeDocument/2006/relationships/image" Target="../media/image12.png"/><Relationship Id="rId20"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png"/><Relationship Id="rId5" Type="http://schemas.openxmlformats.org/officeDocument/2006/relationships/image" Target="../media/image108.png"/><Relationship Id="rId15" Type="http://schemas.openxmlformats.org/officeDocument/2006/relationships/image" Target="../media/image120.png"/><Relationship Id="rId10" Type="http://schemas.openxmlformats.org/officeDocument/2006/relationships/image" Target="../media/image112.png"/><Relationship Id="rId19" Type="http://schemas.openxmlformats.org/officeDocument/2006/relationships/image" Target="../media/image116.jpeg"/><Relationship Id="rId4" Type="http://schemas.openxmlformats.org/officeDocument/2006/relationships/image" Target="../media/image107.png"/><Relationship Id="rId9" Type="http://schemas.openxmlformats.org/officeDocument/2006/relationships/image" Target="../media/image111.svg"/><Relationship Id="rId14" Type="http://schemas.openxmlformats.org/officeDocument/2006/relationships/image" Target="../media/image115.png"/><Relationship Id="rId22"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52.png"/><Relationship Id="rId7" Type="http://schemas.openxmlformats.org/officeDocument/2006/relationships/image" Target="../media/image124.emf"/><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image" Target="../media/image125.gif"/><Relationship Id="rId7"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27.gif"/><Relationship Id="rId10" Type="http://schemas.openxmlformats.org/officeDocument/2006/relationships/image" Target="../media/image13.png"/><Relationship Id="rId4" Type="http://schemas.openxmlformats.org/officeDocument/2006/relationships/image" Target="../media/image126.gif"/><Relationship Id="rId9"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5.png"/><Relationship Id="rId7"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34.png"/><Relationship Id="rId4" Type="http://schemas.openxmlformats.org/officeDocument/2006/relationships/image" Target="../media/image13.png"/><Relationship Id="rId9" Type="http://schemas.openxmlformats.org/officeDocument/2006/relationships/image" Target="../media/image147.png"/></Relationships>
</file>

<file path=ppt/slides/_rels/slide4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37.emf"/><Relationship Id="rId4" Type="http://schemas.openxmlformats.org/officeDocument/2006/relationships/image" Target="../media/image136.png"/><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jpg"/><Relationship Id="rId2" Type="http://schemas.openxmlformats.org/officeDocument/2006/relationships/notesSlide" Target="../notesSlides/notesSlide34.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4.jpg"/><Relationship Id="rId5" Type="http://schemas.openxmlformats.org/officeDocument/2006/relationships/image" Target="../media/image10.jpg"/><Relationship Id="rId15" Type="http://schemas.openxmlformats.org/officeDocument/2006/relationships/image" Target="../media/image52.png"/><Relationship Id="rId10" Type="http://schemas.openxmlformats.org/officeDocument/2006/relationships/image" Target="../media/image3.jp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analyticsindiamag.com/top-5-image-classification-research-papers-every-data-scientist-should-know/" TargetMode="External"/><Relationship Id="rId5" Type="http://schemas.openxmlformats.org/officeDocument/2006/relationships/image" Target="../media/image141.png"/><Relationship Id="rId4" Type="http://schemas.openxmlformats.org/officeDocument/2006/relationships/hyperlink" Target="https://techblog.smc.it/it/2020-05-25/machine-learning-industr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64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610.png"/></Relationships>
</file>

<file path=ppt/slides/_rels/slide5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image" Target="../media/image810.png"/><Relationship Id="rId7" Type="http://schemas.openxmlformats.org/officeDocument/2006/relationships/image" Target="../media/image156.png"/><Relationship Id="rId12" Type="http://schemas.openxmlformats.org/officeDocument/2006/relationships/image" Target="../media/image124.emf"/><Relationship Id="rId17" Type="http://schemas.openxmlformats.org/officeDocument/2006/relationships/image" Target="../media/image1.png"/><Relationship Id="rId2" Type="http://schemas.openxmlformats.org/officeDocument/2006/relationships/notesSlide" Target="../notesSlides/notesSlide38.xml"/><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18.png"/><Relationship Id="rId5" Type="http://schemas.openxmlformats.org/officeDocument/2006/relationships/image" Target="../media/image154.png"/><Relationship Id="rId15" Type="http://schemas.openxmlformats.org/officeDocument/2006/relationships/image" Target="../media/image111.svg"/><Relationship Id="rId10" Type="http://schemas.openxmlformats.org/officeDocument/2006/relationships/image" Target="../media/image108.png"/><Relationship Id="rId4" Type="http://schemas.openxmlformats.org/officeDocument/2006/relationships/image" Target="../media/image153.png"/><Relationship Id="rId9" Type="http://schemas.openxmlformats.org/officeDocument/2006/relationships/image" Target="../media/image107.png"/><Relationship Id="rId1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04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openai.com/index/ai-and-compu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0EC591C-53E0-31A2-3735-323FFD325193}"/>
              </a:ext>
            </a:extLst>
          </p:cNvPr>
          <p:cNvPicPr>
            <a:picLocks noChangeAspect="1"/>
          </p:cNvPicPr>
          <p:nvPr/>
        </p:nvPicPr>
        <p:blipFill rotWithShape="1">
          <a:blip r:embed="rId3">
            <a:alphaModFix/>
          </a:blip>
          <a:srcRect l="18163" t="19710" r="18370" b="27452"/>
          <a:stretch/>
        </p:blipFill>
        <p:spPr>
          <a:xfrm>
            <a:off x="-35846" y="0"/>
            <a:ext cx="12233816" cy="5092377"/>
          </a:xfrm>
          <a:prstGeom prst="rect">
            <a:avLst/>
          </a:prstGeom>
        </p:spPr>
      </p:pic>
      <p:sp>
        <p:nvSpPr>
          <p:cNvPr id="2" name="Titolo 1"/>
          <p:cNvSpPr>
            <a:spLocks noGrp="1"/>
          </p:cNvSpPr>
          <p:nvPr>
            <p:ph type="ctrTitle"/>
          </p:nvPr>
        </p:nvSpPr>
        <p:spPr>
          <a:xfrm>
            <a:off x="535894" y="1146688"/>
            <a:ext cx="11083636" cy="519612"/>
          </a:xfrm>
        </p:spPr>
        <p:txBody>
          <a:bodyPr anchor="t">
            <a:noAutofit/>
          </a:bodyPr>
          <a:lstStyle/>
          <a:p>
            <a:br>
              <a:rPr lang="en-US" sz="3200" dirty="0">
                <a:latin typeface="Avenir Book" charset="0"/>
                <a:ea typeface="Avenir Book" charset="0"/>
                <a:cs typeface="Avenir Book" charset="0"/>
              </a:rPr>
            </a:br>
            <a:endParaRPr lang="en-US" sz="3200" dirty="0">
              <a:latin typeface="Avenir Book" charset="0"/>
              <a:ea typeface="Avenir Book" charset="0"/>
              <a:cs typeface="Avenir Book" charset="0"/>
            </a:endParaRPr>
          </a:p>
        </p:txBody>
      </p:sp>
      <p:sp>
        <p:nvSpPr>
          <p:cNvPr id="3" name="Sottotitolo 2"/>
          <p:cNvSpPr>
            <a:spLocks noGrp="1"/>
          </p:cNvSpPr>
          <p:nvPr>
            <p:ph type="subTitle" idx="1"/>
          </p:nvPr>
        </p:nvSpPr>
        <p:spPr>
          <a:xfrm>
            <a:off x="-1371197" y="2133994"/>
            <a:ext cx="14802917" cy="2624547"/>
          </a:xfrm>
          <a:noFill/>
        </p:spPr>
        <p:txBody>
          <a:bodyPr>
            <a:noAutofit/>
          </a:bodyPr>
          <a:lstStyle/>
          <a:p>
            <a:pPr>
              <a:lnSpc>
                <a:spcPct val="80000"/>
              </a:lnSpc>
              <a:spcBef>
                <a:spcPts val="0"/>
              </a:spcBef>
            </a:pPr>
            <a:r>
              <a:rPr lang="en-US" sz="4400" b="1" dirty="0">
                <a:solidFill>
                  <a:schemeClr val="bg1"/>
                </a:solidFill>
                <a:latin typeface="Avenir Black" panose="02000503020000020003" pitchFamily="2" charset="0"/>
                <a:ea typeface="Avenir Medium" charset="0"/>
                <a:cs typeface="Avenir Medium" charset="0"/>
              </a:rPr>
              <a:t>Photonic Technology &amp; Artificial Intelligence</a:t>
            </a:r>
          </a:p>
        </p:txBody>
      </p:sp>
      <p:sp>
        <p:nvSpPr>
          <p:cNvPr id="8" name="CasellaDiTesto 7">
            <a:extLst>
              <a:ext uri="{FF2B5EF4-FFF2-40B4-BE49-F238E27FC236}">
                <a16:creationId xmlns:a16="http://schemas.microsoft.com/office/drawing/2014/main" id="{B24EBEFD-F46A-1C9A-B459-C1D6AE7D15F3}"/>
              </a:ext>
            </a:extLst>
          </p:cNvPr>
          <p:cNvSpPr txBox="1"/>
          <p:nvPr/>
        </p:nvSpPr>
        <p:spPr>
          <a:xfrm>
            <a:off x="147094" y="5281360"/>
            <a:ext cx="3276071" cy="369332"/>
          </a:xfrm>
          <a:prstGeom prst="rect">
            <a:avLst/>
          </a:prstGeom>
          <a:noFill/>
        </p:spPr>
        <p:txBody>
          <a:bodyPr wrap="square">
            <a:spAutoFit/>
          </a:bodyPr>
          <a:lstStyle/>
          <a:p>
            <a:pPr>
              <a:spcAft>
                <a:spcPts val="1200"/>
              </a:spcAft>
            </a:pPr>
            <a:r>
              <a:rPr lang="en-US" b="1" dirty="0">
                <a:latin typeface="Avenir Black" panose="02000503020000020003" pitchFamily="2" charset="0"/>
                <a:ea typeface="Avenir Medium" charset="0"/>
                <a:cs typeface="Avenir Medium" charset="0"/>
              </a:rPr>
              <a:t>Dr. Romolo Savo</a:t>
            </a:r>
          </a:p>
        </p:txBody>
      </p:sp>
      <p:sp>
        <p:nvSpPr>
          <p:cNvPr id="19" name="CasellaDiTesto 18">
            <a:extLst>
              <a:ext uri="{FF2B5EF4-FFF2-40B4-BE49-F238E27FC236}">
                <a16:creationId xmlns:a16="http://schemas.microsoft.com/office/drawing/2014/main" id="{6F064D94-8D62-38C9-A548-8FCD7BA8B35A}"/>
              </a:ext>
            </a:extLst>
          </p:cNvPr>
          <p:cNvSpPr txBox="1"/>
          <p:nvPr/>
        </p:nvSpPr>
        <p:spPr>
          <a:xfrm>
            <a:off x="147093" y="5586851"/>
            <a:ext cx="5577845" cy="1077218"/>
          </a:xfrm>
          <a:prstGeom prst="rect">
            <a:avLst/>
          </a:prstGeom>
          <a:noFill/>
        </p:spPr>
        <p:txBody>
          <a:bodyPr wrap="square" rtlCol="0">
            <a:spAutoFit/>
          </a:bodyPr>
          <a:lstStyle/>
          <a:p>
            <a:r>
              <a:rPr lang="en-US" sz="1600" dirty="0">
                <a:latin typeface="Avenir Light" charset="0"/>
                <a:ea typeface="Avenir Light" charset="0"/>
                <a:cs typeface="Avenir Light" charset="0"/>
              </a:rPr>
              <a:t>Computational Photonics Lab </a:t>
            </a:r>
          </a:p>
          <a:p>
            <a:r>
              <a:rPr lang="en-US" sz="1600" dirty="0">
                <a:latin typeface="Avenir Light" charset="0"/>
                <a:ea typeface="Avenir Light" charset="0"/>
                <a:cs typeface="Avenir Light" charset="0"/>
              </a:rPr>
              <a:t>Centro </a:t>
            </a:r>
            <a:r>
              <a:rPr lang="en-US" sz="1600" dirty="0" err="1">
                <a:latin typeface="Avenir Light" charset="0"/>
                <a:ea typeface="Avenir Light" charset="0"/>
                <a:cs typeface="Avenir Light" charset="0"/>
              </a:rPr>
              <a:t>Ricerche</a:t>
            </a:r>
            <a:r>
              <a:rPr lang="en-US" sz="1600" dirty="0">
                <a:latin typeface="Avenir Light" charset="0"/>
                <a:ea typeface="Avenir Light" charset="0"/>
                <a:cs typeface="Avenir Light" charset="0"/>
              </a:rPr>
              <a:t> Enrico Fermi (CREF)</a:t>
            </a:r>
          </a:p>
          <a:p>
            <a:r>
              <a:rPr lang="en-US" sz="1600" dirty="0">
                <a:latin typeface="Avenir Light" charset="0"/>
                <a:ea typeface="Avenir Light" charset="0"/>
                <a:cs typeface="Avenir Light" charset="0"/>
              </a:rPr>
              <a:t>Rome, IT</a:t>
            </a:r>
          </a:p>
          <a:p>
            <a:endParaRPr lang="en-US" sz="1600" dirty="0">
              <a:latin typeface="Avenir Light" charset="0"/>
              <a:ea typeface="Avenir Light" charset="0"/>
              <a:cs typeface="Avenir Light" charset="0"/>
            </a:endParaRPr>
          </a:p>
        </p:txBody>
      </p:sp>
      <p:sp>
        <p:nvSpPr>
          <p:cNvPr id="12" name="CasellaDiTesto 11">
            <a:extLst>
              <a:ext uri="{FF2B5EF4-FFF2-40B4-BE49-F238E27FC236}">
                <a16:creationId xmlns:a16="http://schemas.microsoft.com/office/drawing/2014/main" id="{9E77A2CC-64D6-B573-1334-F36C748C9783}"/>
              </a:ext>
            </a:extLst>
          </p:cNvPr>
          <p:cNvSpPr txBox="1"/>
          <p:nvPr/>
        </p:nvSpPr>
        <p:spPr>
          <a:xfrm>
            <a:off x="134394" y="6416227"/>
            <a:ext cx="2887375" cy="369332"/>
          </a:xfrm>
          <a:prstGeom prst="rect">
            <a:avLst/>
          </a:prstGeom>
          <a:noFill/>
        </p:spPr>
        <p:txBody>
          <a:bodyPr wrap="square">
            <a:spAutoFit/>
          </a:bodyPr>
          <a:lstStyle/>
          <a:p>
            <a:r>
              <a:rPr lang="en-US" b="1" dirty="0" err="1">
                <a:latin typeface="Avenir Light" charset="0"/>
                <a:ea typeface="Avenir Light" charset="0"/>
                <a:cs typeface="Avenir Light" charset="0"/>
              </a:rPr>
              <a:t>romolo.savo@cref.it</a:t>
            </a:r>
            <a:endParaRPr lang="en-US" b="1" dirty="0">
              <a:latin typeface="Avenir Light" charset="0"/>
              <a:ea typeface="Avenir Light" charset="0"/>
              <a:cs typeface="Avenir Light" charset="0"/>
            </a:endParaRPr>
          </a:p>
        </p:txBody>
      </p:sp>
      <p:pic>
        <p:nvPicPr>
          <p:cNvPr id="21" name="Immagine 20">
            <a:extLst>
              <a:ext uri="{FF2B5EF4-FFF2-40B4-BE49-F238E27FC236}">
                <a16:creationId xmlns:a16="http://schemas.microsoft.com/office/drawing/2014/main" id="{5BC53FF4-94FE-52F7-4C38-520E2B024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550" y="5394614"/>
            <a:ext cx="1168529" cy="1133493"/>
          </a:xfrm>
          <a:prstGeom prst="rect">
            <a:avLst/>
          </a:prstGeom>
        </p:spPr>
      </p:pic>
      <p:pic>
        <p:nvPicPr>
          <p:cNvPr id="11" name="Immagine 10">
            <a:extLst>
              <a:ext uri="{FF2B5EF4-FFF2-40B4-BE49-F238E27FC236}">
                <a16:creationId xmlns:a16="http://schemas.microsoft.com/office/drawing/2014/main" id="{7733DE91-9BDD-48A7-E05F-8049E398658A}"/>
              </a:ext>
            </a:extLst>
          </p:cNvPr>
          <p:cNvPicPr>
            <a:picLocks noChangeAspect="1"/>
          </p:cNvPicPr>
          <p:nvPr/>
        </p:nvPicPr>
        <p:blipFill>
          <a:blip r:embed="rId5"/>
          <a:stretch>
            <a:fillRect/>
          </a:stretch>
        </p:blipFill>
        <p:spPr>
          <a:xfrm>
            <a:off x="9520108" y="5327190"/>
            <a:ext cx="2476526" cy="621880"/>
          </a:xfrm>
          <a:prstGeom prst="rect">
            <a:avLst/>
          </a:prstGeom>
        </p:spPr>
      </p:pic>
      <p:pic>
        <p:nvPicPr>
          <p:cNvPr id="13" name="Immagine 12">
            <a:extLst>
              <a:ext uri="{FF2B5EF4-FFF2-40B4-BE49-F238E27FC236}">
                <a16:creationId xmlns:a16="http://schemas.microsoft.com/office/drawing/2014/main" id="{D1AFE310-EF26-B956-DBB5-E974AEEF5BAF}"/>
              </a:ext>
            </a:extLst>
          </p:cNvPr>
          <p:cNvPicPr>
            <a:picLocks noChangeAspect="1"/>
          </p:cNvPicPr>
          <p:nvPr/>
        </p:nvPicPr>
        <p:blipFill rotWithShape="1">
          <a:blip r:embed="rId6"/>
          <a:srcRect t="14995"/>
          <a:stretch/>
        </p:blipFill>
        <p:spPr>
          <a:xfrm>
            <a:off x="9382189" y="5949069"/>
            <a:ext cx="2436683" cy="737359"/>
          </a:xfrm>
          <a:prstGeom prst="rect">
            <a:avLst/>
          </a:prstGeom>
        </p:spPr>
      </p:pic>
      <p:pic>
        <p:nvPicPr>
          <p:cNvPr id="5" name="Google Shape;72;p15">
            <a:extLst>
              <a:ext uri="{FF2B5EF4-FFF2-40B4-BE49-F238E27FC236}">
                <a16:creationId xmlns:a16="http://schemas.microsoft.com/office/drawing/2014/main" id="{78D58728-9C3D-380B-7ED3-6891D6F9960D}"/>
              </a:ext>
            </a:extLst>
          </p:cNvPr>
          <p:cNvPicPr preferRelativeResize="0">
            <a:picLocks noChangeAspect="1"/>
          </p:cNvPicPr>
          <p:nvPr/>
        </p:nvPicPr>
        <p:blipFill>
          <a:blip r:embed="rId7">
            <a:alphaModFix/>
          </a:blip>
          <a:stretch>
            <a:fillRect/>
          </a:stretch>
        </p:blipFill>
        <p:spPr>
          <a:xfrm>
            <a:off x="4662463" y="5536913"/>
            <a:ext cx="2278376" cy="696163"/>
          </a:xfrm>
          <a:prstGeom prst="rect">
            <a:avLst/>
          </a:prstGeom>
          <a:noFill/>
          <a:ln>
            <a:noFill/>
          </a:ln>
        </p:spPr>
      </p:pic>
    </p:spTree>
    <p:extLst>
      <p:ext uri="{BB962C8B-B14F-4D97-AF65-F5344CB8AC3E}">
        <p14:creationId xmlns:p14="http://schemas.microsoft.com/office/powerpoint/2010/main" val="313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C80001C-C2CC-06E2-8706-B58E4DE01594}"/>
              </a:ext>
            </a:extLst>
          </p:cNvPr>
          <p:cNvSpPr>
            <a:spLocks noGrp="1"/>
          </p:cNvSpPr>
          <p:nvPr>
            <p:ph type="title"/>
          </p:nvPr>
        </p:nvSpPr>
        <p:spPr/>
        <p:txBody>
          <a:bodyPr/>
          <a:lstStyle/>
          <a:p>
            <a:r>
              <a:rPr lang="en-US" dirty="0">
                <a:latin typeface="Avenir Light" panose="020B0402020203020204" pitchFamily="34" charset="77"/>
              </a:rPr>
              <a:t>Neuromorphic photonics</a:t>
            </a:r>
            <a:endParaRPr lang="en-US" dirty="0">
              <a:latin typeface="Avenir Medium" panose="02000503020000020003" pitchFamily="2" charset="0"/>
            </a:endParaRPr>
          </a:p>
        </p:txBody>
      </p:sp>
      <p:sp>
        <p:nvSpPr>
          <p:cNvPr id="5" name="文本框 31">
            <a:extLst>
              <a:ext uri="{FF2B5EF4-FFF2-40B4-BE49-F238E27FC236}">
                <a16:creationId xmlns:a16="http://schemas.microsoft.com/office/drawing/2014/main" id="{1F551ADF-71E0-2C71-3B8F-58130E84EECC}"/>
              </a:ext>
            </a:extLst>
          </p:cNvPr>
          <p:cNvSpPr txBox="1"/>
          <p:nvPr/>
        </p:nvSpPr>
        <p:spPr>
          <a:xfrm>
            <a:off x="1816213" y="3585589"/>
            <a:ext cx="3840480" cy="276999"/>
          </a:xfrm>
          <a:prstGeom prst="rect">
            <a:avLst/>
          </a:prstGeom>
          <a:noFill/>
        </p:spPr>
        <p:txBody>
          <a:bodyPr wrap="square">
            <a:spAutoFit/>
          </a:bodyPr>
          <a:lstStyle/>
          <a:p>
            <a:r>
              <a:rPr lang="en" altLang="zh-CN" sz="1200" b="0" u="none" strike="noStrike" dirty="0">
                <a:solidFill>
                  <a:srgbClr val="222222"/>
                </a:solidFill>
                <a:effectLst/>
                <a:latin typeface="Avenir Next" panose="020B0503020202020204" pitchFamily="34" charset="0"/>
              </a:rPr>
              <a:t>Y. Shen et al., Nat. Photonics,</a:t>
            </a:r>
            <a:r>
              <a:rPr lang="en" altLang="zh-CN" sz="1200" u="none" strike="noStrike" dirty="0">
                <a:solidFill>
                  <a:srgbClr val="222222"/>
                </a:solidFill>
                <a:effectLst/>
                <a:latin typeface="Avenir Next" panose="020B0503020202020204" pitchFamily="34" charset="0"/>
              </a:rPr>
              <a:t> 11</a:t>
            </a:r>
            <a:r>
              <a:rPr lang="en" altLang="zh-CN" sz="1200" b="0" u="none" strike="noStrike" dirty="0">
                <a:solidFill>
                  <a:srgbClr val="222222"/>
                </a:solidFill>
                <a:effectLst/>
                <a:latin typeface="Avenir Next" panose="020B0503020202020204" pitchFamily="34" charset="0"/>
              </a:rPr>
              <a:t>, 441–446 (2017) </a:t>
            </a:r>
            <a:endParaRPr lang="zh-CN" altLang="en-US" sz="1200" dirty="0">
              <a:latin typeface="Avenir Next" panose="020B0503020202020204" pitchFamily="34" charset="0"/>
            </a:endParaRPr>
          </a:p>
        </p:txBody>
      </p:sp>
      <p:pic>
        <p:nvPicPr>
          <p:cNvPr id="6" name="图片 69">
            <a:extLst>
              <a:ext uri="{FF2B5EF4-FFF2-40B4-BE49-F238E27FC236}">
                <a16:creationId xmlns:a16="http://schemas.microsoft.com/office/drawing/2014/main" id="{BDEF9919-CD2F-F59C-8CD0-D5B158F35308}"/>
              </a:ext>
            </a:extLst>
          </p:cNvPr>
          <p:cNvPicPr>
            <a:picLocks noChangeAspect="1"/>
          </p:cNvPicPr>
          <p:nvPr/>
        </p:nvPicPr>
        <p:blipFill>
          <a:blip r:embed="rId3"/>
          <a:stretch>
            <a:fillRect/>
          </a:stretch>
        </p:blipFill>
        <p:spPr>
          <a:xfrm>
            <a:off x="1105699" y="1647302"/>
            <a:ext cx="4997348" cy="1976387"/>
          </a:xfrm>
          <a:prstGeom prst="rect">
            <a:avLst/>
          </a:prstGeom>
        </p:spPr>
      </p:pic>
      <p:pic>
        <p:nvPicPr>
          <p:cNvPr id="8" name="Immagine 7">
            <a:extLst>
              <a:ext uri="{FF2B5EF4-FFF2-40B4-BE49-F238E27FC236}">
                <a16:creationId xmlns:a16="http://schemas.microsoft.com/office/drawing/2014/main" id="{5C2E8406-B1E8-47DD-CFFB-E7471B6F0EC6}"/>
              </a:ext>
            </a:extLst>
          </p:cNvPr>
          <p:cNvPicPr>
            <a:picLocks noChangeAspect="1"/>
          </p:cNvPicPr>
          <p:nvPr/>
        </p:nvPicPr>
        <p:blipFill rotWithShape="1">
          <a:blip r:embed="rId4"/>
          <a:srcRect t="9432"/>
          <a:stretch/>
        </p:blipFill>
        <p:spPr>
          <a:xfrm>
            <a:off x="1230867" y="4712684"/>
            <a:ext cx="5308654" cy="1588709"/>
          </a:xfrm>
          <a:prstGeom prst="rect">
            <a:avLst/>
          </a:prstGeom>
        </p:spPr>
      </p:pic>
      <p:sp>
        <p:nvSpPr>
          <p:cNvPr id="9" name="CasellaDiTesto 8">
            <a:extLst>
              <a:ext uri="{FF2B5EF4-FFF2-40B4-BE49-F238E27FC236}">
                <a16:creationId xmlns:a16="http://schemas.microsoft.com/office/drawing/2014/main" id="{E27DF11F-6839-6DBD-E21A-17192C0716C7}"/>
              </a:ext>
            </a:extLst>
          </p:cNvPr>
          <p:cNvSpPr txBox="1"/>
          <p:nvPr/>
        </p:nvSpPr>
        <p:spPr>
          <a:xfrm>
            <a:off x="2578675" y="1303709"/>
            <a:ext cx="2621251" cy="338554"/>
          </a:xfrm>
          <a:prstGeom prst="rect">
            <a:avLst/>
          </a:prstGeom>
          <a:noFill/>
        </p:spPr>
        <p:txBody>
          <a:bodyPr wrap="square" rtlCol="0">
            <a:spAutoFit/>
          </a:bodyPr>
          <a:lstStyle/>
          <a:p>
            <a:r>
              <a:rPr lang="en-US" sz="1600" dirty="0">
                <a:latin typeface="Avenir Light" panose="020B0402020203020204" pitchFamily="34" charset="77"/>
                <a:ea typeface="Helvetica Light" charset="0"/>
                <a:cs typeface="Helvetica Light" charset="0"/>
              </a:rPr>
              <a:t>Integrated systems</a:t>
            </a:r>
          </a:p>
        </p:txBody>
      </p:sp>
      <p:sp>
        <p:nvSpPr>
          <p:cNvPr id="10" name="CasellaDiTesto 9">
            <a:extLst>
              <a:ext uri="{FF2B5EF4-FFF2-40B4-BE49-F238E27FC236}">
                <a16:creationId xmlns:a16="http://schemas.microsoft.com/office/drawing/2014/main" id="{91CD8169-AC95-215C-A42B-C18BB1CBE303}"/>
              </a:ext>
            </a:extLst>
          </p:cNvPr>
          <p:cNvSpPr txBox="1"/>
          <p:nvPr/>
        </p:nvSpPr>
        <p:spPr>
          <a:xfrm>
            <a:off x="2503335" y="4118359"/>
            <a:ext cx="2621251" cy="338554"/>
          </a:xfrm>
          <a:prstGeom prst="rect">
            <a:avLst/>
          </a:prstGeom>
          <a:noFill/>
        </p:spPr>
        <p:txBody>
          <a:bodyPr wrap="square" rtlCol="0">
            <a:spAutoFit/>
          </a:bodyPr>
          <a:lstStyle/>
          <a:p>
            <a:r>
              <a:rPr lang="en-US" sz="1600" dirty="0">
                <a:latin typeface="Avenir Light" panose="020B0402020203020204" pitchFamily="34" charset="77"/>
                <a:ea typeface="Helvetica Light" charset="0"/>
                <a:cs typeface="Helvetica Light" charset="0"/>
              </a:rPr>
              <a:t>Free-space systems</a:t>
            </a:r>
          </a:p>
        </p:txBody>
      </p:sp>
      <p:sp>
        <p:nvSpPr>
          <p:cNvPr id="26" name="文本框 31">
            <a:extLst>
              <a:ext uri="{FF2B5EF4-FFF2-40B4-BE49-F238E27FC236}">
                <a16:creationId xmlns:a16="http://schemas.microsoft.com/office/drawing/2014/main" id="{5490DE1F-1FE9-2924-52EB-2AE0CA1DEED2}"/>
              </a:ext>
            </a:extLst>
          </p:cNvPr>
          <p:cNvSpPr txBox="1"/>
          <p:nvPr/>
        </p:nvSpPr>
        <p:spPr>
          <a:xfrm>
            <a:off x="2094228" y="6216555"/>
            <a:ext cx="3840480" cy="276999"/>
          </a:xfrm>
          <a:prstGeom prst="rect">
            <a:avLst/>
          </a:prstGeom>
          <a:noFill/>
        </p:spPr>
        <p:txBody>
          <a:bodyPr wrap="square">
            <a:spAutoFit/>
          </a:bodyPr>
          <a:lstStyle/>
          <a:p>
            <a:r>
              <a:rPr lang="en" altLang="zh-CN" sz="1200" dirty="0">
                <a:solidFill>
                  <a:srgbClr val="222222"/>
                </a:solidFill>
                <a:latin typeface="Avenir Next" panose="020B0503020202020204" pitchFamily="34" charset="0"/>
              </a:rPr>
              <a:t>G</a:t>
            </a:r>
            <a:r>
              <a:rPr lang="en" altLang="zh-CN" sz="1200" b="0" u="none" strike="noStrike" dirty="0">
                <a:solidFill>
                  <a:srgbClr val="222222"/>
                </a:solidFill>
                <a:effectLst/>
                <a:latin typeface="Avenir Next" panose="020B0503020202020204" pitchFamily="34" charset="0"/>
              </a:rPr>
              <a:t>. </a:t>
            </a:r>
            <a:r>
              <a:rPr lang="en" altLang="zh-CN" sz="1200" b="0" u="none" strike="noStrike" dirty="0" err="1">
                <a:solidFill>
                  <a:srgbClr val="222222"/>
                </a:solidFill>
                <a:effectLst/>
                <a:latin typeface="Avenir Next" panose="020B0503020202020204" pitchFamily="34" charset="0"/>
              </a:rPr>
              <a:t>Wetzstein</a:t>
            </a:r>
            <a:r>
              <a:rPr lang="en" altLang="zh-CN" sz="1200" b="0" u="none" strike="noStrike" dirty="0">
                <a:solidFill>
                  <a:srgbClr val="222222"/>
                </a:solidFill>
                <a:effectLst/>
                <a:latin typeface="Avenir Next" panose="020B0503020202020204" pitchFamily="34" charset="0"/>
              </a:rPr>
              <a:t> et al., Nat</a:t>
            </a:r>
            <a:r>
              <a:rPr lang="en" altLang="zh-CN" sz="1200" dirty="0">
                <a:solidFill>
                  <a:srgbClr val="222222"/>
                </a:solidFill>
                <a:latin typeface="Avenir Next" panose="020B0503020202020204" pitchFamily="34" charset="0"/>
              </a:rPr>
              <a:t>ure</a:t>
            </a:r>
            <a:r>
              <a:rPr lang="en" altLang="zh-CN" sz="1200" b="0" u="none" strike="noStrike" dirty="0">
                <a:solidFill>
                  <a:srgbClr val="222222"/>
                </a:solidFill>
                <a:effectLst/>
                <a:latin typeface="Avenir Next" panose="020B0503020202020204" pitchFamily="34" charset="0"/>
              </a:rPr>
              <a:t>,</a:t>
            </a:r>
            <a:r>
              <a:rPr lang="en" altLang="zh-CN" sz="1200" u="none" strike="noStrike" dirty="0">
                <a:solidFill>
                  <a:srgbClr val="222222"/>
                </a:solidFill>
                <a:effectLst/>
                <a:latin typeface="Avenir Next" panose="020B0503020202020204" pitchFamily="34" charset="0"/>
              </a:rPr>
              <a:t> 39</a:t>
            </a:r>
            <a:r>
              <a:rPr lang="en" altLang="zh-CN" sz="1200" b="0" u="none" strike="noStrike" dirty="0">
                <a:solidFill>
                  <a:srgbClr val="222222"/>
                </a:solidFill>
                <a:effectLst/>
                <a:latin typeface="Avenir Next" panose="020B0503020202020204" pitchFamily="34" charset="0"/>
              </a:rPr>
              <a:t>, 588 (2020) </a:t>
            </a:r>
            <a:endParaRPr lang="zh-CN" altLang="en-US" sz="1200" dirty="0">
              <a:latin typeface="Avenir Next" panose="020B0503020202020204" pitchFamily="34" charset="0"/>
            </a:endParaRPr>
          </a:p>
        </p:txBody>
      </p:sp>
      <p:pic>
        <p:nvPicPr>
          <p:cNvPr id="2" name="Immagine 1">
            <a:extLst>
              <a:ext uri="{FF2B5EF4-FFF2-40B4-BE49-F238E27FC236}">
                <a16:creationId xmlns:a16="http://schemas.microsoft.com/office/drawing/2014/main" id="{08615016-3F92-6841-B470-549545FC448D}"/>
              </a:ext>
            </a:extLst>
          </p:cNvPr>
          <p:cNvPicPr>
            <a:picLocks noChangeAspect="1"/>
          </p:cNvPicPr>
          <p:nvPr/>
        </p:nvPicPr>
        <p:blipFill rotWithShape="1">
          <a:blip r:embed="rId5"/>
          <a:srcRect t="31489"/>
          <a:stretch/>
        </p:blipFill>
        <p:spPr>
          <a:xfrm>
            <a:off x="6892925" y="1821241"/>
            <a:ext cx="4660450" cy="977864"/>
          </a:xfrm>
          <a:prstGeom prst="rect">
            <a:avLst/>
          </a:prstGeom>
        </p:spPr>
      </p:pic>
      <p:grpSp>
        <p:nvGrpSpPr>
          <p:cNvPr id="15" name="Gruppo 14">
            <a:extLst>
              <a:ext uri="{FF2B5EF4-FFF2-40B4-BE49-F238E27FC236}">
                <a16:creationId xmlns:a16="http://schemas.microsoft.com/office/drawing/2014/main" id="{FE9A88DF-1D9A-37FB-044E-D107F203B4A5}"/>
              </a:ext>
            </a:extLst>
          </p:cNvPr>
          <p:cNvGrpSpPr/>
          <p:nvPr/>
        </p:nvGrpSpPr>
        <p:grpSpPr>
          <a:xfrm>
            <a:off x="6892925" y="3217104"/>
            <a:ext cx="4826049" cy="977864"/>
            <a:chOff x="854315" y="4971924"/>
            <a:chExt cx="4826049" cy="977864"/>
          </a:xfrm>
        </p:grpSpPr>
        <p:grpSp>
          <p:nvGrpSpPr>
            <p:cNvPr id="7" name="Gruppo 6">
              <a:extLst>
                <a:ext uri="{FF2B5EF4-FFF2-40B4-BE49-F238E27FC236}">
                  <a16:creationId xmlns:a16="http://schemas.microsoft.com/office/drawing/2014/main" id="{E32A15A4-58D8-3F56-A7BD-C688C73AA829}"/>
                </a:ext>
              </a:extLst>
            </p:cNvPr>
            <p:cNvGrpSpPr>
              <a:grpSpLocks noChangeAspect="1"/>
            </p:cNvGrpSpPr>
            <p:nvPr/>
          </p:nvGrpSpPr>
          <p:grpSpPr>
            <a:xfrm>
              <a:off x="854315" y="4971924"/>
              <a:ext cx="4826049" cy="977864"/>
              <a:chOff x="510726" y="5419643"/>
              <a:chExt cx="4387317" cy="888967"/>
            </a:xfrm>
          </p:grpSpPr>
          <p:pic>
            <p:nvPicPr>
              <p:cNvPr id="11" name="Immagine 10">
                <a:extLst>
                  <a:ext uri="{FF2B5EF4-FFF2-40B4-BE49-F238E27FC236}">
                    <a16:creationId xmlns:a16="http://schemas.microsoft.com/office/drawing/2014/main" id="{475100C0-9498-B744-AFEF-483838EAFDD8}"/>
                  </a:ext>
                </a:extLst>
              </p:cNvPr>
              <p:cNvPicPr>
                <a:picLocks noChangeAspect="1"/>
              </p:cNvPicPr>
              <p:nvPr/>
            </p:nvPicPr>
            <p:blipFill>
              <a:blip r:embed="rId6"/>
              <a:stretch>
                <a:fillRect/>
              </a:stretch>
            </p:blipFill>
            <p:spPr>
              <a:xfrm>
                <a:off x="510726" y="5419643"/>
                <a:ext cx="4387317" cy="888967"/>
              </a:xfrm>
              <a:prstGeom prst="rect">
                <a:avLst/>
              </a:prstGeom>
            </p:spPr>
          </p:pic>
          <p:pic>
            <p:nvPicPr>
              <p:cNvPr id="12" name="Immagine 11">
                <a:extLst>
                  <a:ext uri="{FF2B5EF4-FFF2-40B4-BE49-F238E27FC236}">
                    <a16:creationId xmlns:a16="http://schemas.microsoft.com/office/drawing/2014/main" id="{048CEB69-9197-354B-3912-86F6D2EA4EE5}"/>
                  </a:ext>
                </a:extLst>
              </p:cNvPr>
              <p:cNvPicPr>
                <a:picLocks noChangeAspect="1"/>
              </p:cNvPicPr>
              <p:nvPr/>
            </p:nvPicPr>
            <p:blipFill>
              <a:blip r:embed="rId7"/>
              <a:stretch>
                <a:fillRect/>
              </a:stretch>
            </p:blipFill>
            <p:spPr>
              <a:xfrm>
                <a:off x="3579360" y="5419643"/>
                <a:ext cx="1233893" cy="235028"/>
              </a:xfrm>
              <a:prstGeom prst="rect">
                <a:avLst/>
              </a:prstGeom>
            </p:spPr>
          </p:pic>
          <p:pic>
            <p:nvPicPr>
              <p:cNvPr id="13" name="Immagine 12">
                <a:extLst>
                  <a:ext uri="{FF2B5EF4-FFF2-40B4-BE49-F238E27FC236}">
                    <a16:creationId xmlns:a16="http://schemas.microsoft.com/office/drawing/2014/main" id="{E99C6671-4467-47A6-62A8-1AFE4C40D285}"/>
                  </a:ext>
                </a:extLst>
              </p:cNvPr>
              <p:cNvPicPr>
                <a:picLocks noChangeAspect="1"/>
              </p:cNvPicPr>
              <p:nvPr/>
            </p:nvPicPr>
            <p:blipFill>
              <a:blip r:embed="rId8"/>
              <a:stretch>
                <a:fillRect/>
              </a:stretch>
            </p:blipFill>
            <p:spPr>
              <a:xfrm>
                <a:off x="3652278" y="5590556"/>
                <a:ext cx="1108367" cy="186954"/>
              </a:xfrm>
              <a:prstGeom prst="rect">
                <a:avLst/>
              </a:prstGeom>
            </p:spPr>
          </p:pic>
        </p:grpSp>
        <p:pic>
          <p:nvPicPr>
            <p:cNvPr id="14" name="Immagine 13">
              <a:extLst>
                <a:ext uri="{FF2B5EF4-FFF2-40B4-BE49-F238E27FC236}">
                  <a16:creationId xmlns:a16="http://schemas.microsoft.com/office/drawing/2014/main" id="{E17D7631-F827-92B7-C43D-8B1DB3556255}"/>
                </a:ext>
              </a:extLst>
            </p:cNvPr>
            <p:cNvPicPr>
              <a:picLocks noChangeAspect="1"/>
            </p:cNvPicPr>
            <p:nvPr/>
          </p:nvPicPr>
          <p:blipFill>
            <a:blip r:embed="rId9"/>
            <a:stretch>
              <a:fillRect/>
            </a:stretch>
          </p:blipFill>
          <p:spPr>
            <a:xfrm>
              <a:off x="980243" y="5215894"/>
              <a:ext cx="587078" cy="177740"/>
            </a:xfrm>
            <a:prstGeom prst="rect">
              <a:avLst/>
            </a:prstGeom>
          </p:spPr>
        </p:pic>
      </p:grpSp>
      <p:pic>
        <p:nvPicPr>
          <p:cNvPr id="18" name="Immagine 17">
            <a:extLst>
              <a:ext uri="{FF2B5EF4-FFF2-40B4-BE49-F238E27FC236}">
                <a16:creationId xmlns:a16="http://schemas.microsoft.com/office/drawing/2014/main" id="{9FFE7894-5A4E-8CD0-7C33-882977591C5F}"/>
              </a:ext>
            </a:extLst>
          </p:cNvPr>
          <p:cNvPicPr>
            <a:picLocks noChangeAspect="1"/>
          </p:cNvPicPr>
          <p:nvPr/>
        </p:nvPicPr>
        <p:blipFill>
          <a:blip r:embed="rId10"/>
          <a:stretch>
            <a:fillRect/>
          </a:stretch>
        </p:blipFill>
        <p:spPr>
          <a:xfrm>
            <a:off x="7056953" y="4612967"/>
            <a:ext cx="4826049" cy="1493177"/>
          </a:xfrm>
          <a:prstGeom prst="rect">
            <a:avLst/>
          </a:prstGeom>
        </p:spPr>
      </p:pic>
      <p:pic>
        <p:nvPicPr>
          <p:cNvPr id="20" name="Immagine 19">
            <a:extLst>
              <a:ext uri="{FF2B5EF4-FFF2-40B4-BE49-F238E27FC236}">
                <a16:creationId xmlns:a16="http://schemas.microsoft.com/office/drawing/2014/main" id="{9BB479AE-2D4A-B050-D500-EB07A18ABA41}"/>
              </a:ext>
            </a:extLst>
          </p:cNvPr>
          <p:cNvPicPr>
            <a:picLocks noChangeAspect="1"/>
          </p:cNvPicPr>
          <p:nvPr/>
        </p:nvPicPr>
        <p:blipFill>
          <a:blip r:embed="rId11"/>
          <a:stretch>
            <a:fillRect/>
          </a:stretch>
        </p:blipFill>
        <p:spPr>
          <a:xfrm>
            <a:off x="10980853" y="4498677"/>
            <a:ext cx="675785" cy="230657"/>
          </a:xfrm>
          <a:prstGeom prst="rect">
            <a:avLst/>
          </a:prstGeom>
        </p:spPr>
      </p:pic>
      <p:pic>
        <p:nvPicPr>
          <p:cNvPr id="21" name="Immagine 20">
            <a:extLst>
              <a:ext uri="{FF2B5EF4-FFF2-40B4-BE49-F238E27FC236}">
                <a16:creationId xmlns:a16="http://schemas.microsoft.com/office/drawing/2014/main" id="{1F55FC4B-CCEF-46CA-FD37-0DD9C463E97E}"/>
              </a:ext>
            </a:extLst>
          </p:cNvPr>
          <p:cNvPicPr>
            <a:picLocks noChangeAspect="1"/>
          </p:cNvPicPr>
          <p:nvPr/>
        </p:nvPicPr>
        <p:blipFill>
          <a:blip r:embed="rId7"/>
          <a:stretch>
            <a:fillRect/>
          </a:stretch>
        </p:blipFill>
        <p:spPr>
          <a:xfrm>
            <a:off x="10031786" y="1562710"/>
            <a:ext cx="1357282" cy="258531"/>
          </a:xfrm>
          <a:prstGeom prst="rect">
            <a:avLst/>
          </a:prstGeom>
        </p:spPr>
      </p:pic>
      <p:sp>
        <p:nvSpPr>
          <p:cNvPr id="23" name="CasellaDiTesto 22">
            <a:extLst>
              <a:ext uri="{FF2B5EF4-FFF2-40B4-BE49-F238E27FC236}">
                <a16:creationId xmlns:a16="http://schemas.microsoft.com/office/drawing/2014/main" id="{74CC4B82-14B6-F595-CFC5-5B75ADBAD236}"/>
              </a:ext>
            </a:extLst>
          </p:cNvPr>
          <p:cNvSpPr txBox="1"/>
          <p:nvPr/>
        </p:nvSpPr>
        <p:spPr>
          <a:xfrm>
            <a:off x="10902758" y="1712699"/>
            <a:ext cx="1094544" cy="261610"/>
          </a:xfrm>
          <a:prstGeom prst="rect">
            <a:avLst/>
          </a:prstGeom>
          <a:noFill/>
        </p:spPr>
        <p:txBody>
          <a:bodyPr wrap="square">
            <a:spAutoFit/>
          </a:bodyPr>
          <a:lstStyle/>
          <a:p>
            <a:r>
              <a:rPr lang="en" altLang="zh-CN" sz="1100" u="none" strike="noStrike" dirty="0">
                <a:solidFill>
                  <a:srgbClr val="222222"/>
                </a:solidFill>
                <a:effectLst/>
                <a:latin typeface="Avenir Light" panose="020B0402020203020204" pitchFamily="34" charset="77"/>
              </a:rPr>
              <a:t>(2021) </a:t>
            </a:r>
            <a:endParaRPr lang="en-US" sz="1100" dirty="0">
              <a:latin typeface="Avenir Light" panose="020B0402020203020204" pitchFamily="34" charset="77"/>
            </a:endParaRPr>
          </a:p>
        </p:txBody>
      </p:sp>
    </p:spTree>
    <p:extLst>
      <p:ext uri="{BB962C8B-B14F-4D97-AF65-F5344CB8AC3E}">
        <p14:creationId xmlns:p14="http://schemas.microsoft.com/office/powerpoint/2010/main" val="3324662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8591C-7CF5-EC95-C9F3-9DE0C17C36AC}"/>
              </a:ext>
            </a:extLst>
          </p:cNvPr>
          <p:cNvSpPr>
            <a:spLocks noGrp="1"/>
          </p:cNvSpPr>
          <p:nvPr>
            <p:ph type="title"/>
          </p:nvPr>
        </p:nvSpPr>
        <p:spPr/>
        <p:txBody>
          <a:bodyPr/>
          <a:lstStyle/>
          <a:p>
            <a:r>
              <a:rPr lang="en-US" dirty="0"/>
              <a:t>Manipulating optical information in free-space</a:t>
            </a:r>
          </a:p>
        </p:txBody>
      </p:sp>
      <p:sp>
        <p:nvSpPr>
          <p:cNvPr id="3" name="Segnaposto numero diapositiva 2">
            <a:extLst>
              <a:ext uri="{FF2B5EF4-FFF2-40B4-BE49-F238E27FC236}">
                <a16:creationId xmlns:a16="http://schemas.microsoft.com/office/drawing/2014/main" id="{9AF199EB-73F1-D7C4-31B1-98125DDF9A79}"/>
              </a:ext>
            </a:extLst>
          </p:cNvPr>
          <p:cNvSpPr>
            <a:spLocks noGrp="1"/>
          </p:cNvSpPr>
          <p:nvPr>
            <p:ph type="sldNum" sz="quarter" idx="12"/>
          </p:nvPr>
        </p:nvSpPr>
        <p:spPr/>
        <p:txBody>
          <a:bodyPr/>
          <a:lstStyle/>
          <a:p>
            <a:fld id="{F4C9E3C6-FDB8-E140-B497-619699EA8E32}" type="slidenum">
              <a:rPr lang="en-US" smtClean="0"/>
              <a:t>11</a:t>
            </a:fld>
            <a:endParaRPr lang="en-US" dirty="0"/>
          </a:p>
        </p:txBody>
      </p:sp>
      <p:sp>
        <p:nvSpPr>
          <p:cNvPr id="89" name="Doppia parentesi quadra 88">
            <a:extLst>
              <a:ext uri="{FF2B5EF4-FFF2-40B4-BE49-F238E27FC236}">
                <a16:creationId xmlns:a16="http://schemas.microsoft.com/office/drawing/2014/main" id="{0E87B109-DA82-E821-B4ED-75A080A8875B}"/>
              </a:ext>
            </a:extLst>
          </p:cNvPr>
          <p:cNvSpPr/>
          <p:nvPr/>
        </p:nvSpPr>
        <p:spPr>
          <a:xfrm>
            <a:off x="5678270" y="4700830"/>
            <a:ext cx="481891" cy="162503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CasellaDiTesto 89">
                <a:extLst>
                  <a:ext uri="{FF2B5EF4-FFF2-40B4-BE49-F238E27FC236}">
                    <a16:creationId xmlns:a16="http://schemas.microsoft.com/office/drawing/2014/main" id="{D182C518-9FD4-15B1-1568-09B8BFA9E11C}"/>
                  </a:ext>
                </a:extLst>
              </p:cNvPr>
              <p:cNvSpPr txBox="1"/>
              <p:nvPr/>
            </p:nvSpPr>
            <p:spPr>
              <a:xfrm>
                <a:off x="5772866" y="4773117"/>
                <a:ext cx="322844" cy="2578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1</m:t>
                          </m:r>
                        </m:sub>
                        <m:sup>
                          <m:r>
                            <m:rPr>
                              <m:sty m:val="p"/>
                            </m:rPr>
                            <a:rPr lang="en-US" sz="1600" b="0" i="0" smtClean="0">
                              <a:latin typeface="Cambria Math" panose="02040503050406030204" pitchFamily="18" charset="0"/>
                            </a:rPr>
                            <m:t>in</m:t>
                          </m:r>
                        </m:sup>
                      </m:sSubSup>
                    </m:oMath>
                  </m:oMathPara>
                </a14:m>
                <a:endParaRPr lang="en-US" sz="1400" dirty="0"/>
              </a:p>
            </p:txBody>
          </p:sp>
        </mc:Choice>
        <mc:Fallback xmlns="">
          <p:sp>
            <p:nvSpPr>
              <p:cNvPr id="90" name="CasellaDiTesto 89">
                <a:extLst>
                  <a:ext uri="{FF2B5EF4-FFF2-40B4-BE49-F238E27FC236}">
                    <a16:creationId xmlns:a16="http://schemas.microsoft.com/office/drawing/2014/main" id="{D182C518-9FD4-15B1-1568-09B8BFA9E11C}"/>
                  </a:ext>
                </a:extLst>
              </p:cNvPr>
              <p:cNvSpPr txBox="1">
                <a:spLocks noRot="1" noChangeAspect="1" noMove="1" noResize="1" noEditPoints="1" noAdjustHandles="1" noChangeArrowheads="1" noChangeShapeType="1" noTextEdit="1"/>
              </p:cNvSpPr>
              <p:nvPr/>
            </p:nvSpPr>
            <p:spPr>
              <a:xfrm>
                <a:off x="5772866" y="4773117"/>
                <a:ext cx="322844" cy="257827"/>
              </a:xfrm>
              <a:prstGeom prst="rect">
                <a:avLst/>
              </a:prstGeom>
              <a:blipFill>
                <a:blip r:embed="rId3"/>
                <a:stretch>
                  <a:fillRect l="-14815" r="-3704"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CasellaDiTesto 90">
                <a:extLst>
                  <a:ext uri="{FF2B5EF4-FFF2-40B4-BE49-F238E27FC236}">
                    <a16:creationId xmlns:a16="http://schemas.microsoft.com/office/drawing/2014/main" id="{70A1F229-1428-ADC7-160C-0498C89D2BA6}"/>
                  </a:ext>
                </a:extLst>
              </p:cNvPr>
              <p:cNvSpPr txBox="1"/>
              <p:nvPr/>
            </p:nvSpPr>
            <p:spPr>
              <a:xfrm>
                <a:off x="5772866" y="5063971"/>
                <a:ext cx="322844" cy="2582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2</m:t>
                          </m:r>
                        </m:sub>
                        <m:sup>
                          <m:r>
                            <m:rPr>
                              <m:sty m:val="p"/>
                            </m:rPr>
                            <a:rPr lang="en-US" sz="1600" b="0" i="0" smtClean="0">
                              <a:latin typeface="Cambria Math" panose="02040503050406030204" pitchFamily="18" charset="0"/>
                            </a:rPr>
                            <m:t>in</m:t>
                          </m:r>
                        </m:sup>
                      </m:sSubSup>
                    </m:oMath>
                  </m:oMathPara>
                </a14:m>
                <a:endParaRPr lang="en-US" sz="1400" dirty="0"/>
              </a:p>
            </p:txBody>
          </p:sp>
        </mc:Choice>
        <mc:Fallback xmlns="">
          <p:sp>
            <p:nvSpPr>
              <p:cNvPr id="91" name="CasellaDiTesto 90">
                <a:extLst>
                  <a:ext uri="{FF2B5EF4-FFF2-40B4-BE49-F238E27FC236}">
                    <a16:creationId xmlns:a16="http://schemas.microsoft.com/office/drawing/2014/main" id="{70A1F229-1428-ADC7-160C-0498C89D2BA6}"/>
                  </a:ext>
                </a:extLst>
              </p:cNvPr>
              <p:cNvSpPr txBox="1">
                <a:spLocks noRot="1" noChangeAspect="1" noMove="1" noResize="1" noEditPoints="1" noAdjustHandles="1" noChangeArrowheads="1" noChangeShapeType="1" noTextEdit="1"/>
              </p:cNvSpPr>
              <p:nvPr/>
            </p:nvSpPr>
            <p:spPr>
              <a:xfrm>
                <a:off x="5772866" y="5063971"/>
                <a:ext cx="322844" cy="258276"/>
              </a:xfrm>
              <a:prstGeom prst="rect">
                <a:avLst/>
              </a:prstGeom>
              <a:blipFill>
                <a:blip r:embed="rId4"/>
                <a:stretch>
                  <a:fillRect l="-14815" r="-3704"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CasellaDiTesto 91">
                <a:extLst>
                  <a:ext uri="{FF2B5EF4-FFF2-40B4-BE49-F238E27FC236}">
                    <a16:creationId xmlns:a16="http://schemas.microsoft.com/office/drawing/2014/main" id="{ABBC33DC-65BA-FE37-D8C6-3A10C23EDFA6}"/>
                  </a:ext>
                </a:extLst>
              </p:cNvPr>
              <p:cNvSpPr txBox="1"/>
              <p:nvPr/>
            </p:nvSpPr>
            <p:spPr>
              <a:xfrm>
                <a:off x="5797137" y="5353215"/>
                <a:ext cx="322844" cy="2595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3</m:t>
                          </m:r>
                        </m:sub>
                        <m:sup>
                          <m:r>
                            <m:rPr>
                              <m:sty m:val="p"/>
                            </m:rPr>
                            <a:rPr lang="en-US" sz="1600" b="0" i="0" smtClean="0">
                              <a:latin typeface="Cambria Math" panose="02040503050406030204" pitchFamily="18" charset="0"/>
                            </a:rPr>
                            <m:t>in</m:t>
                          </m:r>
                        </m:sup>
                      </m:sSubSup>
                    </m:oMath>
                  </m:oMathPara>
                </a14:m>
                <a:endParaRPr lang="en-US" sz="1400" dirty="0"/>
              </a:p>
            </p:txBody>
          </p:sp>
        </mc:Choice>
        <mc:Fallback xmlns="">
          <p:sp>
            <p:nvSpPr>
              <p:cNvPr id="92" name="CasellaDiTesto 91">
                <a:extLst>
                  <a:ext uri="{FF2B5EF4-FFF2-40B4-BE49-F238E27FC236}">
                    <a16:creationId xmlns:a16="http://schemas.microsoft.com/office/drawing/2014/main" id="{ABBC33DC-65BA-FE37-D8C6-3A10C23EDFA6}"/>
                  </a:ext>
                </a:extLst>
              </p:cNvPr>
              <p:cNvSpPr txBox="1">
                <a:spLocks noRot="1" noChangeAspect="1" noMove="1" noResize="1" noEditPoints="1" noAdjustHandles="1" noChangeArrowheads="1" noChangeShapeType="1" noTextEdit="1"/>
              </p:cNvSpPr>
              <p:nvPr/>
            </p:nvSpPr>
            <p:spPr>
              <a:xfrm>
                <a:off x="5797137" y="5353215"/>
                <a:ext cx="322844" cy="259558"/>
              </a:xfrm>
              <a:prstGeom prst="rect">
                <a:avLst/>
              </a:prstGeom>
              <a:blipFill>
                <a:blip r:embed="rId5"/>
                <a:stretch>
                  <a:fillRect l="-15385" t="-4545" r="-7692"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CasellaDiTesto 92">
                <a:extLst>
                  <a:ext uri="{FF2B5EF4-FFF2-40B4-BE49-F238E27FC236}">
                    <a16:creationId xmlns:a16="http://schemas.microsoft.com/office/drawing/2014/main" id="{58EF0244-7314-4DFC-0EB2-281903901F44}"/>
                  </a:ext>
                </a:extLst>
              </p:cNvPr>
              <p:cNvSpPr txBox="1"/>
              <p:nvPr/>
            </p:nvSpPr>
            <p:spPr>
              <a:xfrm>
                <a:off x="5796342" y="5994789"/>
                <a:ext cx="322844" cy="263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m:rPr>
                              <m:sty m:val="p"/>
                            </m:rPr>
                            <a:rPr lang="en-US" sz="1600" b="0" i="0" smtClean="0">
                              <a:latin typeface="Cambria Math" panose="02040503050406030204" pitchFamily="18" charset="0"/>
                            </a:rPr>
                            <m:t>N</m:t>
                          </m:r>
                        </m:sub>
                        <m:sup>
                          <m:r>
                            <m:rPr>
                              <m:sty m:val="p"/>
                            </m:rPr>
                            <a:rPr lang="en-US" sz="1600" b="0" i="0" smtClean="0">
                              <a:latin typeface="Cambria Math" panose="02040503050406030204" pitchFamily="18" charset="0"/>
                            </a:rPr>
                            <m:t>in</m:t>
                          </m:r>
                        </m:sup>
                      </m:sSubSup>
                    </m:oMath>
                  </m:oMathPara>
                </a14:m>
                <a:endParaRPr lang="en-US" sz="1400" dirty="0"/>
              </a:p>
            </p:txBody>
          </p:sp>
        </mc:Choice>
        <mc:Fallback xmlns="">
          <p:sp>
            <p:nvSpPr>
              <p:cNvPr id="93" name="CasellaDiTesto 92">
                <a:extLst>
                  <a:ext uri="{FF2B5EF4-FFF2-40B4-BE49-F238E27FC236}">
                    <a16:creationId xmlns:a16="http://schemas.microsoft.com/office/drawing/2014/main" id="{58EF0244-7314-4DFC-0EB2-281903901F44}"/>
                  </a:ext>
                </a:extLst>
              </p:cNvPr>
              <p:cNvSpPr txBox="1">
                <a:spLocks noRot="1" noChangeAspect="1" noMove="1" noResize="1" noEditPoints="1" noAdjustHandles="1" noChangeArrowheads="1" noChangeShapeType="1" noTextEdit="1"/>
              </p:cNvSpPr>
              <p:nvPr/>
            </p:nvSpPr>
            <p:spPr>
              <a:xfrm>
                <a:off x="5796342" y="5994789"/>
                <a:ext cx="322844" cy="263855"/>
              </a:xfrm>
              <a:prstGeom prst="rect">
                <a:avLst/>
              </a:prstGeom>
              <a:blipFill>
                <a:blip r:embed="rId6"/>
                <a:stretch>
                  <a:fillRect l="-15385" r="-7692" b="-13636"/>
                </a:stretch>
              </a:blipFill>
            </p:spPr>
            <p:txBody>
              <a:bodyPr/>
              <a:lstStyle/>
              <a:p>
                <a:r>
                  <a:rPr lang="en-US">
                    <a:noFill/>
                  </a:rPr>
                  <a:t> </a:t>
                </a:r>
              </a:p>
            </p:txBody>
          </p:sp>
        </mc:Fallback>
      </mc:AlternateContent>
      <p:sp>
        <p:nvSpPr>
          <p:cNvPr id="95" name="Ovale 94">
            <a:extLst>
              <a:ext uri="{FF2B5EF4-FFF2-40B4-BE49-F238E27FC236}">
                <a16:creationId xmlns:a16="http://schemas.microsoft.com/office/drawing/2014/main" id="{131AAE97-44CB-D062-E1AE-4B3A35B18F43}"/>
              </a:ext>
            </a:extLst>
          </p:cNvPr>
          <p:cNvSpPr>
            <a:spLocks noChangeAspect="1"/>
          </p:cNvSpPr>
          <p:nvPr/>
        </p:nvSpPr>
        <p:spPr>
          <a:xfrm>
            <a:off x="5929419" y="577323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e 95">
            <a:extLst>
              <a:ext uri="{FF2B5EF4-FFF2-40B4-BE49-F238E27FC236}">
                <a16:creationId xmlns:a16="http://schemas.microsoft.com/office/drawing/2014/main" id="{353DAEDC-6C8A-E764-69C9-CE185AF49B81}"/>
              </a:ext>
            </a:extLst>
          </p:cNvPr>
          <p:cNvSpPr>
            <a:spLocks noChangeAspect="1"/>
          </p:cNvSpPr>
          <p:nvPr/>
        </p:nvSpPr>
        <p:spPr>
          <a:xfrm>
            <a:off x="5929419" y="585188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e 96">
            <a:extLst>
              <a:ext uri="{FF2B5EF4-FFF2-40B4-BE49-F238E27FC236}">
                <a16:creationId xmlns:a16="http://schemas.microsoft.com/office/drawing/2014/main" id="{628DF6F5-32E4-B7DE-DCAE-D14ECC45EC7F}"/>
              </a:ext>
            </a:extLst>
          </p:cNvPr>
          <p:cNvSpPr>
            <a:spLocks noChangeAspect="1"/>
          </p:cNvSpPr>
          <p:nvPr/>
        </p:nvSpPr>
        <p:spPr>
          <a:xfrm>
            <a:off x="5929419" y="593053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ttangolo 97">
            <a:extLst>
              <a:ext uri="{FF2B5EF4-FFF2-40B4-BE49-F238E27FC236}">
                <a16:creationId xmlns:a16="http://schemas.microsoft.com/office/drawing/2014/main" id="{A73CF6D5-C225-7CF9-5331-4003A5758AC9}"/>
              </a:ext>
            </a:extLst>
          </p:cNvPr>
          <p:cNvSpPr/>
          <p:nvPr/>
        </p:nvSpPr>
        <p:spPr>
          <a:xfrm>
            <a:off x="6300631" y="4759847"/>
            <a:ext cx="245512" cy="24550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ttangolo 98">
            <a:extLst>
              <a:ext uri="{FF2B5EF4-FFF2-40B4-BE49-F238E27FC236}">
                <a16:creationId xmlns:a16="http://schemas.microsoft.com/office/drawing/2014/main" id="{AA9E6872-25D9-7AC2-5311-D99B7A259530}"/>
              </a:ext>
            </a:extLst>
          </p:cNvPr>
          <p:cNvSpPr/>
          <p:nvPr/>
        </p:nvSpPr>
        <p:spPr>
          <a:xfrm>
            <a:off x="6300631" y="5006657"/>
            <a:ext cx="245512" cy="245505"/>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ttangolo 99">
            <a:extLst>
              <a:ext uri="{FF2B5EF4-FFF2-40B4-BE49-F238E27FC236}">
                <a16:creationId xmlns:a16="http://schemas.microsoft.com/office/drawing/2014/main" id="{DE529E75-1459-B4C5-A73D-AB372FE7BDC9}"/>
              </a:ext>
            </a:extLst>
          </p:cNvPr>
          <p:cNvSpPr/>
          <p:nvPr/>
        </p:nvSpPr>
        <p:spPr>
          <a:xfrm>
            <a:off x="6300631" y="5253839"/>
            <a:ext cx="245512" cy="24550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ttangolo 100">
            <a:extLst>
              <a:ext uri="{FF2B5EF4-FFF2-40B4-BE49-F238E27FC236}">
                <a16:creationId xmlns:a16="http://schemas.microsoft.com/office/drawing/2014/main" id="{E5EB6E77-4C5C-2A28-A337-C7492E15A695}"/>
              </a:ext>
            </a:extLst>
          </p:cNvPr>
          <p:cNvSpPr/>
          <p:nvPr/>
        </p:nvSpPr>
        <p:spPr>
          <a:xfrm>
            <a:off x="6300631" y="5501026"/>
            <a:ext cx="245512" cy="245505"/>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ttangolo 101">
            <a:extLst>
              <a:ext uri="{FF2B5EF4-FFF2-40B4-BE49-F238E27FC236}">
                <a16:creationId xmlns:a16="http://schemas.microsoft.com/office/drawing/2014/main" id="{9A01C7B2-CEDD-9539-F1CD-C5487C33864F}"/>
              </a:ext>
            </a:extLst>
          </p:cNvPr>
          <p:cNvSpPr/>
          <p:nvPr/>
        </p:nvSpPr>
        <p:spPr>
          <a:xfrm>
            <a:off x="6300631" y="6053375"/>
            <a:ext cx="245512" cy="24550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e 102">
            <a:extLst>
              <a:ext uri="{FF2B5EF4-FFF2-40B4-BE49-F238E27FC236}">
                <a16:creationId xmlns:a16="http://schemas.microsoft.com/office/drawing/2014/main" id="{8348D783-E8C8-6805-AFFC-EC8D4FC3F798}"/>
              </a:ext>
            </a:extLst>
          </p:cNvPr>
          <p:cNvSpPr>
            <a:spLocks noChangeAspect="1"/>
          </p:cNvSpPr>
          <p:nvPr/>
        </p:nvSpPr>
        <p:spPr>
          <a:xfrm>
            <a:off x="6411518" y="5826136"/>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e 103">
            <a:extLst>
              <a:ext uri="{FF2B5EF4-FFF2-40B4-BE49-F238E27FC236}">
                <a16:creationId xmlns:a16="http://schemas.microsoft.com/office/drawing/2014/main" id="{46F9F750-8584-70E2-3FF9-F9805BDC0AFD}"/>
              </a:ext>
            </a:extLst>
          </p:cNvPr>
          <p:cNvSpPr>
            <a:spLocks noChangeAspect="1"/>
          </p:cNvSpPr>
          <p:nvPr/>
        </p:nvSpPr>
        <p:spPr>
          <a:xfrm>
            <a:off x="6411518" y="5904785"/>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e 104">
            <a:extLst>
              <a:ext uri="{FF2B5EF4-FFF2-40B4-BE49-F238E27FC236}">
                <a16:creationId xmlns:a16="http://schemas.microsoft.com/office/drawing/2014/main" id="{02DA2EA6-B5D7-A897-5F2D-8E9390D1FDE3}"/>
              </a:ext>
            </a:extLst>
          </p:cNvPr>
          <p:cNvSpPr>
            <a:spLocks noChangeAspect="1"/>
          </p:cNvSpPr>
          <p:nvPr/>
        </p:nvSpPr>
        <p:spPr>
          <a:xfrm>
            <a:off x="6411518" y="5983435"/>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uppo 124">
            <a:extLst>
              <a:ext uri="{FF2B5EF4-FFF2-40B4-BE49-F238E27FC236}">
                <a16:creationId xmlns:a16="http://schemas.microsoft.com/office/drawing/2014/main" id="{BE5E188B-1D4B-7D7E-9973-57B9A7B64AA2}"/>
              </a:ext>
            </a:extLst>
          </p:cNvPr>
          <p:cNvGrpSpPr/>
          <p:nvPr/>
        </p:nvGrpSpPr>
        <p:grpSpPr>
          <a:xfrm>
            <a:off x="7894615" y="4704879"/>
            <a:ext cx="245512" cy="1502744"/>
            <a:chOff x="7120708" y="4931692"/>
            <a:chExt cx="245512" cy="1502744"/>
          </a:xfrm>
        </p:grpSpPr>
        <p:sp>
          <p:nvSpPr>
            <p:cNvPr id="106" name="Rettangolo 105">
              <a:extLst>
                <a:ext uri="{FF2B5EF4-FFF2-40B4-BE49-F238E27FC236}">
                  <a16:creationId xmlns:a16="http://schemas.microsoft.com/office/drawing/2014/main" id="{D23718C4-FD0B-DC9A-17D4-D799B614BEAD}"/>
                </a:ext>
              </a:extLst>
            </p:cNvPr>
            <p:cNvSpPr/>
            <p:nvPr/>
          </p:nvSpPr>
          <p:spPr>
            <a:xfrm>
              <a:off x="7120708" y="4931692"/>
              <a:ext cx="245512" cy="245505"/>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ttangolo 106">
              <a:extLst>
                <a:ext uri="{FF2B5EF4-FFF2-40B4-BE49-F238E27FC236}">
                  <a16:creationId xmlns:a16="http://schemas.microsoft.com/office/drawing/2014/main" id="{99FD4248-B76D-779A-2755-42EBD1C880B9}"/>
                </a:ext>
              </a:extLst>
            </p:cNvPr>
            <p:cNvSpPr/>
            <p:nvPr/>
          </p:nvSpPr>
          <p:spPr>
            <a:xfrm>
              <a:off x="7120708" y="5178877"/>
              <a:ext cx="245512" cy="24550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ttangolo 107">
              <a:extLst>
                <a:ext uri="{FF2B5EF4-FFF2-40B4-BE49-F238E27FC236}">
                  <a16:creationId xmlns:a16="http://schemas.microsoft.com/office/drawing/2014/main" id="{83902D8D-1747-DE9D-E991-5A07336CBA33}"/>
                </a:ext>
              </a:extLst>
            </p:cNvPr>
            <p:cNvSpPr/>
            <p:nvPr/>
          </p:nvSpPr>
          <p:spPr>
            <a:xfrm>
              <a:off x="7120708" y="5428869"/>
              <a:ext cx="245512" cy="24550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ttangolo 108">
              <a:extLst>
                <a:ext uri="{FF2B5EF4-FFF2-40B4-BE49-F238E27FC236}">
                  <a16:creationId xmlns:a16="http://schemas.microsoft.com/office/drawing/2014/main" id="{BB968D8E-939C-E1B0-E765-724E6F228D3F}"/>
                </a:ext>
              </a:extLst>
            </p:cNvPr>
            <p:cNvSpPr/>
            <p:nvPr/>
          </p:nvSpPr>
          <p:spPr>
            <a:xfrm>
              <a:off x="7120708" y="5661982"/>
              <a:ext cx="245512" cy="24550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ttangolo 109">
              <a:extLst>
                <a:ext uri="{FF2B5EF4-FFF2-40B4-BE49-F238E27FC236}">
                  <a16:creationId xmlns:a16="http://schemas.microsoft.com/office/drawing/2014/main" id="{B7E4B8E8-5464-1F90-D47E-46D5F9AE2E4A}"/>
                </a:ext>
              </a:extLst>
            </p:cNvPr>
            <p:cNvSpPr/>
            <p:nvPr/>
          </p:nvSpPr>
          <p:spPr>
            <a:xfrm>
              <a:off x="7120708" y="6188931"/>
              <a:ext cx="245512" cy="24550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e 110">
              <a:extLst>
                <a:ext uri="{FF2B5EF4-FFF2-40B4-BE49-F238E27FC236}">
                  <a16:creationId xmlns:a16="http://schemas.microsoft.com/office/drawing/2014/main" id="{99251145-B7C6-DFCC-42C5-5F2E4555E515}"/>
                </a:ext>
              </a:extLst>
            </p:cNvPr>
            <p:cNvSpPr>
              <a:spLocks noChangeAspect="1"/>
            </p:cNvSpPr>
            <p:nvPr/>
          </p:nvSpPr>
          <p:spPr>
            <a:xfrm>
              <a:off x="7231595" y="5961692"/>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e 111">
              <a:extLst>
                <a:ext uri="{FF2B5EF4-FFF2-40B4-BE49-F238E27FC236}">
                  <a16:creationId xmlns:a16="http://schemas.microsoft.com/office/drawing/2014/main" id="{4ED280B0-1CE2-165E-6283-6812AA931A2E}"/>
                </a:ext>
              </a:extLst>
            </p:cNvPr>
            <p:cNvSpPr>
              <a:spLocks noChangeAspect="1"/>
            </p:cNvSpPr>
            <p:nvPr/>
          </p:nvSpPr>
          <p:spPr>
            <a:xfrm>
              <a:off x="7231595" y="604034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e 112">
              <a:extLst>
                <a:ext uri="{FF2B5EF4-FFF2-40B4-BE49-F238E27FC236}">
                  <a16:creationId xmlns:a16="http://schemas.microsoft.com/office/drawing/2014/main" id="{9C8192E7-FAA2-690E-8724-BB3EFABD3AD4}"/>
                </a:ext>
              </a:extLst>
            </p:cNvPr>
            <p:cNvSpPr>
              <a:spLocks noChangeAspect="1"/>
            </p:cNvSpPr>
            <p:nvPr/>
          </p:nvSpPr>
          <p:spPr>
            <a:xfrm>
              <a:off x="7231595" y="611899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CasellaDiTesto 114">
            <a:extLst>
              <a:ext uri="{FF2B5EF4-FFF2-40B4-BE49-F238E27FC236}">
                <a16:creationId xmlns:a16="http://schemas.microsoft.com/office/drawing/2014/main" id="{59FB7D16-96FB-5682-A0FC-0033CC60BC46}"/>
              </a:ext>
            </a:extLst>
          </p:cNvPr>
          <p:cNvSpPr txBox="1"/>
          <p:nvPr/>
        </p:nvSpPr>
        <p:spPr>
          <a:xfrm>
            <a:off x="6827924" y="4326684"/>
            <a:ext cx="1453337" cy="338554"/>
          </a:xfrm>
          <a:prstGeom prst="rect">
            <a:avLst/>
          </a:prstGeom>
          <a:noFill/>
        </p:spPr>
        <p:txBody>
          <a:bodyPr wrap="square" rtlCol="0">
            <a:spAutoFit/>
          </a:bodyPr>
          <a:lstStyle/>
          <a:p>
            <a:pPr algn="ctr"/>
            <a:r>
              <a:rPr lang="en-US" sz="1600" b="1" dirty="0">
                <a:latin typeface="Avenir Black" panose="02000503020000020003" pitchFamily="2" charset="0"/>
                <a:ea typeface="Helvetica Light" charset="0"/>
                <a:cs typeface="Helvetica Light" charset="0"/>
              </a:rPr>
              <a:t>Camera</a:t>
            </a:r>
          </a:p>
        </p:txBody>
      </p:sp>
      <p:sp>
        <p:nvSpPr>
          <p:cNvPr id="116" name="CasellaDiTesto 115">
            <a:extLst>
              <a:ext uri="{FF2B5EF4-FFF2-40B4-BE49-F238E27FC236}">
                <a16:creationId xmlns:a16="http://schemas.microsoft.com/office/drawing/2014/main" id="{B0CD4C45-D629-DD75-0688-AF6CC567A8C3}"/>
              </a:ext>
            </a:extLst>
          </p:cNvPr>
          <p:cNvSpPr txBox="1"/>
          <p:nvPr/>
        </p:nvSpPr>
        <p:spPr>
          <a:xfrm>
            <a:off x="5224353" y="4326684"/>
            <a:ext cx="1370332" cy="338554"/>
          </a:xfrm>
          <a:prstGeom prst="rect">
            <a:avLst/>
          </a:prstGeom>
          <a:noFill/>
        </p:spPr>
        <p:txBody>
          <a:bodyPr wrap="square" rtlCol="0">
            <a:spAutoFit/>
          </a:bodyPr>
          <a:lstStyle/>
          <a:p>
            <a:pPr algn="ctr"/>
            <a:r>
              <a:rPr lang="en-US" sz="1600" b="1" dirty="0">
                <a:latin typeface="Avenir Black" panose="02000503020000020003" pitchFamily="2" charset="0"/>
              </a:rPr>
              <a:t>SLM</a:t>
            </a:r>
          </a:p>
        </p:txBody>
      </p:sp>
      <p:sp>
        <p:nvSpPr>
          <p:cNvPr id="117" name="Doppia parentesi quadra 116">
            <a:extLst>
              <a:ext uri="{FF2B5EF4-FFF2-40B4-BE49-F238E27FC236}">
                <a16:creationId xmlns:a16="http://schemas.microsoft.com/office/drawing/2014/main" id="{47312CCC-03DD-FF48-90AA-57840B52B6A6}"/>
              </a:ext>
            </a:extLst>
          </p:cNvPr>
          <p:cNvSpPr/>
          <p:nvPr/>
        </p:nvSpPr>
        <p:spPr>
          <a:xfrm>
            <a:off x="7271779" y="4690260"/>
            <a:ext cx="481891" cy="162503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8" name="CasellaDiTesto 117">
                <a:extLst>
                  <a:ext uri="{FF2B5EF4-FFF2-40B4-BE49-F238E27FC236}">
                    <a16:creationId xmlns:a16="http://schemas.microsoft.com/office/drawing/2014/main" id="{4A7F6075-834D-8A29-593A-14F045CA917E}"/>
                  </a:ext>
                </a:extLst>
              </p:cNvPr>
              <p:cNvSpPr txBox="1"/>
              <p:nvPr/>
            </p:nvSpPr>
            <p:spPr>
              <a:xfrm>
                <a:off x="7293805" y="4762547"/>
                <a:ext cx="422231" cy="2473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1</m:t>
                          </m:r>
                        </m:sub>
                        <m:sup>
                          <m:r>
                            <m:rPr>
                              <m:sty m:val="p"/>
                            </m:rPr>
                            <a:rPr lang="en-US" sz="1600" b="0" i="0" smtClean="0">
                              <a:latin typeface="Cambria Math" panose="02040503050406030204" pitchFamily="18" charset="0"/>
                            </a:rPr>
                            <m:t>out</m:t>
                          </m:r>
                        </m:sup>
                      </m:sSubSup>
                    </m:oMath>
                  </m:oMathPara>
                </a14:m>
                <a:endParaRPr lang="en-US" sz="1400" dirty="0"/>
              </a:p>
            </p:txBody>
          </p:sp>
        </mc:Choice>
        <mc:Fallback xmlns="">
          <p:sp>
            <p:nvSpPr>
              <p:cNvPr id="118" name="CasellaDiTesto 117">
                <a:extLst>
                  <a:ext uri="{FF2B5EF4-FFF2-40B4-BE49-F238E27FC236}">
                    <a16:creationId xmlns:a16="http://schemas.microsoft.com/office/drawing/2014/main" id="{4A7F6075-834D-8A29-593A-14F045CA917E}"/>
                  </a:ext>
                </a:extLst>
              </p:cNvPr>
              <p:cNvSpPr txBox="1">
                <a:spLocks noRot="1" noChangeAspect="1" noMove="1" noResize="1" noEditPoints="1" noAdjustHandles="1" noChangeArrowheads="1" noChangeShapeType="1" noTextEdit="1"/>
              </p:cNvSpPr>
              <p:nvPr/>
            </p:nvSpPr>
            <p:spPr>
              <a:xfrm>
                <a:off x="7293805" y="4762547"/>
                <a:ext cx="422231" cy="247375"/>
              </a:xfrm>
              <a:prstGeom prst="rect">
                <a:avLst/>
              </a:prstGeom>
              <a:blipFill>
                <a:blip r:embed="rId7"/>
                <a:stretch>
                  <a:fillRect l="-11765" r="-294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CasellaDiTesto 118">
                <a:extLst>
                  <a:ext uri="{FF2B5EF4-FFF2-40B4-BE49-F238E27FC236}">
                    <a16:creationId xmlns:a16="http://schemas.microsoft.com/office/drawing/2014/main" id="{FD0A9CE5-D3A1-9A92-BAC4-1E6857B0B532}"/>
                  </a:ext>
                </a:extLst>
              </p:cNvPr>
              <p:cNvSpPr txBox="1"/>
              <p:nvPr/>
            </p:nvSpPr>
            <p:spPr>
              <a:xfrm>
                <a:off x="7293805" y="5053401"/>
                <a:ext cx="422231" cy="247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2</m:t>
                          </m:r>
                        </m:sub>
                        <m:sup>
                          <m:r>
                            <m:rPr>
                              <m:sty m:val="p"/>
                            </m:rPr>
                            <a:rPr lang="en-US" sz="1600" b="0" i="0" smtClean="0">
                              <a:latin typeface="Cambria Math" panose="02040503050406030204" pitchFamily="18" charset="0"/>
                            </a:rPr>
                            <m:t>out</m:t>
                          </m:r>
                        </m:sup>
                      </m:sSubSup>
                    </m:oMath>
                  </m:oMathPara>
                </a14:m>
                <a:endParaRPr lang="en-US" sz="1400" dirty="0"/>
              </a:p>
            </p:txBody>
          </p:sp>
        </mc:Choice>
        <mc:Fallback xmlns="">
          <p:sp>
            <p:nvSpPr>
              <p:cNvPr id="119" name="CasellaDiTesto 118">
                <a:extLst>
                  <a:ext uri="{FF2B5EF4-FFF2-40B4-BE49-F238E27FC236}">
                    <a16:creationId xmlns:a16="http://schemas.microsoft.com/office/drawing/2014/main" id="{FD0A9CE5-D3A1-9A92-BAC4-1E6857B0B532}"/>
                  </a:ext>
                </a:extLst>
              </p:cNvPr>
              <p:cNvSpPr txBox="1">
                <a:spLocks noRot="1" noChangeAspect="1" noMove="1" noResize="1" noEditPoints="1" noAdjustHandles="1" noChangeArrowheads="1" noChangeShapeType="1" noTextEdit="1"/>
              </p:cNvSpPr>
              <p:nvPr/>
            </p:nvSpPr>
            <p:spPr>
              <a:xfrm>
                <a:off x="7293805" y="5053401"/>
                <a:ext cx="422231" cy="247888"/>
              </a:xfrm>
              <a:prstGeom prst="rect">
                <a:avLst/>
              </a:prstGeom>
              <a:blipFill>
                <a:blip r:embed="rId8"/>
                <a:stretch>
                  <a:fillRect l="-11765" r="-294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CasellaDiTesto 119">
                <a:extLst>
                  <a:ext uri="{FF2B5EF4-FFF2-40B4-BE49-F238E27FC236}">
                    <a16:creationId xmlns:a16="http://schemas.microsoft.com/office/drawing/2014/main" id="{56594B89-4B79-00F6-5CCF-292DC5C06BC6}"/>
                  </a:ext>
                </a:extLst>
              </p:cNvPr>
              <p:cNvSpPr txBox="1"/>
              <p:nvPr/>
            </p:nvSpPr>
            <p:spPr>
              <a:xfrm>
                <a:off x="7318076" y="5342645"/>
                <a:ext cx="422231" cy="2491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a:rPr lang="en-US" sz="1600" b="0" i="0" smtClean="0">
                              <a:latin typeface="Cambria Math" panose="02040503050406030204" pitchFamily="18" charset="0"/>
                            </a:rPr>
                            <m:t>3</m:t>
                          </m:r>
                        </m:sub>
                        <m:sup>
                          <m:r>
                            <m:rPr>
                              <m:sty m:val="p"/>
                            </m:rPr>
                            <a:rPr lang="en-US" sz="1600" b="0" i="0" smtClean="0">
                              <a:latin typeface="Cambria Math" panose="02040503050406030204" pitchFamily="18" charset="0"/>
                            </a:rPr>
                            <m:t>out</m:t>
                          </m:r>
                        </m:sup>
                      </m:sSubSup>
                    </m:oMath>
                  </m:oMathPara>
                </a14:m>
                <a:endParaRPr lang="en-US" sz="1400" dirty="0"/>
              </a:p>
            </p:txBody>
          </p:sp>
        </mc:Choice>
        <mc:Fallback xmlns="">
          <p:sp>
            <p:nvSpPr>
              <p:cNvPr id="120" name="CasellaDiTesto 119">
                <a:extLst>
                  <a:ext uri="{FF2B5EF4-FFF2-40B4-BE49-F238E27FC236}">
                    <a16:creationId xmlns:a16="http://schemas.microsoft.com/office/drawing/2014/main" id="{56594B89-4B79-00F6-5CCF-292DC5C06BC6}"/>
                  </a:ext>
                </a:extLst>
              </p:cNvPr>
              <p:cNvSpPr txBox="1">
                <a:spLocks noRot="1" noChangeAspect="1" noMove="1" noResize="1" noEditPoints="1" noAdjustHandles="1" noChangeArrowheads="1" noChangeShapeType="1" noTextEdit="1"/>
              </p:cNvSpPr>
              <p:nvPr/>
            </p:nvSpPr>
            <p:spPr>
              <a:xfrm>
                <a:off x="7318076" y="5342645"/>
                <a:ext cx="422231" cy="249171"/>
              </a:xfrm>
              <a:prstGeom prst="rect">
                <a:avLst/>
              </a:prstGeom>
              <a:blipFill>
                <a:blip r:embed="rId9"/>
                <a:stretch>
                  <a:fillRect l="-11765" r="-294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CasellaDiTesto 120">
                <a:extLst>
                  <a:ext uri="{FF2B5EF4-FFF2-40B4-BE49-F238E27FC236}">
                    <a16:creationId xmlns:a16="http://schemas.microsoft.com/office/drawing/2014/main" id="{729F4EC9-5490-682C-D118-8F16E9446E71}"/>
                  </a:ext>
                </a:extLst>
              </p:cNvPr>
              <p:cNvSpPr txBox="1"/>
              <p:nvPr/>
            </p:nvSpPr>
            <p:spPr>
              <a:xfrm>
                <a:off x="7317281" y="5984219"/>
                <a:ext cx="422231" cy="2530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m:rPr>
                              <m:sty m:val="p"/>
                            </m:rPr>
                            <a:rPr lang="en-US" sz="1600" b="0" i="0" smtClean="0">
                              <a:latin typeface="Cambria Math" panose="02040503050406030204" pitchFamily="18" charset="0"/>
                            </a:rPr>
                            <m:t>E</m:t>
                          </m:r>
                        </m:e>
                        <m:sub>
                          <m:r>
                            <m:rPr>
                              <m:sty m:val="p"/>
                            </m:rPr>
                            <a:rPr lang="en-US" sz="1600" b="0" i="0" smtClean="0">
                              <a:latin typeface="Cambria Math" panose="02040503050406030204" pitchFamily="18" charset="0"/>
                            </a:rPr>
                            <m:t>M</m:t>
                          </m:r>
                        </m:sub>
                        <m:sup>
                          <m:r>
                            <m:rPr>
                              <m:sty m:val="p"/>
                            </m:rPr>
                            <a:rPr lang="en-US" sz="1600" b="0" i="0" smtClean="0">
                              <a:latin typeface="Cambria Math" panose="02040503050406030204" pitchFamily="18" charset="0"/>
                            </a:rPr>
                            <m:t>out</m:t>
                          </m:r>
                        </m:sup>
                      </m:sSubSup>
                    </m:oMath>
                  </m:oMathPara>
                </a14:m>
                <a:endParaRPr lang="en-US" sz="1400" dirty="0"/>
              </a:p>
            </p:txBody>
          </p:sp>
        </mc:Choice>
        <mc:Fallback xmlns="">
          <p:sp>
            <p:nvSpPr>
              <p:cNvPr id="121" name="CasellaDiTesto 120">
                <a:extLst>
                  <a:ext uri="{FF2B5EF4-FFF2-40B4-BE49-F238E27FC236}">
                    <a16:creationId xmlns:a16="http://schemas.microsoft.com/office/drawing/2014/main" id="{729F4EC9-5490-682C-D118-8F16E9446E71}"/>
                  </a:ext>
                </a:extLst>
              </p:cNvPr>
              <p:cNvSpPr txBox="1">
                <a:spLocks noRot="1" noChangeAspect="1" noMove="1" noResize="1" noEditPoints="1" noAdjustHandles="1" noChangeArrowheads="1" noChangeShapeType="1" noTextEdit="1"/>
              </p:cNvSpPr>
              <p:nvPr/>
            </p:nvSpPr>
            <p:spPr>
              <a:xfrm>
                <a:off x="7317281" y="5984219"/>
                <a:ext cx="422231" cy="253018"/>
              </a:xfrm>
              <a:prstGeom prst="rect">
                <a:avLst/>
              </a:prstGeom>
              <a:blipFill>
                <a:blip r:embed="rId10"/>
                <a:stretch>
                  <a:fillRect l="-11765" r="-5882" b="-19048"/>
                </a:stretch>
              </a:blipFill>
            </p:spPr>
            <p:txBody>
              <a:bodyPr/>
              <a:lstStyle/>
              <a:p>
                <a:r>
                  <a:rPr lang="en-US">
                    <a:noFill/>
                  </a:rPr>
                  <a:t> </a:t>
                </a:r>
              </a:p>
            </p:txBody>
          </p:sp>
        </mc:Fallback>
      </mc:AlternateContent>
      <p:sp>
        <p:nvSpPr>
          <p:cNvPr id="122" name="Ovale 121">
            <a:extLst>
              <a:ext uri="{FF2B5EF4-FFF2-40B4-BE49-F238E27FC236}">
                <a16:creationId xmlns:a16="http://schemas.microsoft.com/office/drawing/2014/main" id="{A9C31455-6742-D65A-157F-CBE5411835A2}"/>
              </a:ext>
            </a:extLst>
          </p:cNvPr>
          <p:cNvSpPr>
            <a:spLocks noChangeAspect="1"/>
          </p:cNvSpPr>
          <p:nvPr/>
        </p:nvSpPr>
        <p:spPr>
          <a:xfrm>
            <a:off x="7450358" y="576266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e 122">
            <a:extLst>
              <a:ext uri="{FF2B5EF4-FFF2-40B4-BE49-F238E27FC236}">
                <a16:creationId xmlns:a16="http://schemas.microsoft.com/office/drawing/2014/main" id="{2FA90A2A-201F-5C84-42AB-FD07D2DA4CEE}"/>
              </a:ext>
            </a:extLst>
          </p:cNvPr>
          <p:cNvSpPr>
            <a:spLocks noChangeAspect="1"/>
          </p:cNvSpPr>
          <p:nvPr/>
        </p:nvSpPr>
        <p:spPr>
          <a:xfrm>
            <a:off x="7450358" y="584131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e 123">
            <a:extLst>
              <a:ext uri="{FF2B5EF4-FFF2-40B4-BE49-F238E27FC236}">
                <a16:creationId xmlns:a16="http://schemas.microsoft.com/office/drawing/2014/main" id="{BAE63356-2040-75C2-A9DF-4FC2467AF6DA}"/>
              </a:ext>
            </a:extLst>
          </p:cNvPr>
          <p:cNvSpPr>
            <a:spLocks noChangeAspect="1"/>
          </p:cNvSpPr>
          <p:nvPr/>
        </p:nvSpPr>
        <p:spPr>
          <a:xfrm>
            <a:off x="7450358" y="591996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oppia parentesi quadra 125">
            <a:extLst>
              <a:ext uri="{FF2B5EF4-FFF2-40B4-BE49-F238E27FC236}">
                <a16:creationId xmlns:a16="http://schemas.microsoft.com/office/drawing/2014/main" id="{5E022496-D40E-819D-DA8F-089E05D71AF5}"/>
              </a:ext>
            </a:extLst>
          </p:cNvPr>
          <p:cNvSpPr/>
          <p:nvPr/>
        </p:nvSpPr>
        <p:spPr>
          <a:xfrm>
            <a:off x="3563209" y="4711398"/>
            <a:ext cx="1863229" cy="162503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7" name="CasellaDiTesto 126">
                <a:extLst>
                  <a:ext uri="{FF2B5EF4-FFF2-40B4-BE49-F238E27FC236}">
                    <a16:creationId xmlns:a16="http://schemas.microsoft.com/office/drawing/2014/main" id="{263AE194-8E12-B8A2-D92A-4A03EF6867B5}"/>
                  </a:ext>
                </a:extLst>
              </p:cNvPr>
              <p:cNvSpPr txBox="1"/>
              <p:nvPr/>
            </p:nvSpPr>
            <p:spPr>
              <a:xfrm>
                <a:off x="4370598" y="5340529"/>
                <a:ext cx="2584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T</m:t>
                      </m:r>
                    </m:oMath>
                  </m:oMathPara>
                </a14:m>
                <a:endParaRPr lang="en-US" sz="2400" dirty="0"/>
              </a:p>
            </p:txBody>
          </p:sp>
        </mc:Choice>
        <mc:Fallback xmlns="">
          <p:sp>
            <p:nvSpPr>
              <p:cNvPr id="127" name="CasellaDiTesto 126">
                <a:extLst>
                  <a:ext uri="{FF2B5EF4-FFF2-40B4-BE49-F238E27FC236}">
                    <a16:creationId xmlns:a16="http://schemas.microsoft.com/office/drawing/2014/main" id="{263AE194-8E12-B8A2-D92A-4A03EF6867B5}"/>
                  </a:ext>
                </a:extLst>
              </p:cNvPr>
              <p:cNvSpPr txBox="1">
                <a:spLocks noRot="1" noChangeAspect="1" noMove="1" noResize="1" noEditPoints="1" noAdjustHandles="1" noChangeArrowheads="1" noChangeShapeType="1" noTextEdit="1"/>
              </p:cNvSpPr>
              <p:nvPr/>
            </p:nvSpPr>
            <p:spPr>
              <a:xfrm>
                <a:off x="4370598" y="5340529"/>
                <a:ext cx="258404" cy="369332"/>
              </a:xfrm>
              <a:prstGeom prst="rect">
                <a:avLst/>
              </a:prstGeom>
              <a:blipFill>
                <a:blip r:embed="rId11"/>
                <a:stretch>
                  <a:fillRect l="-28571" r="-2381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CasellaDiTesto 127">
                <a:extLst>
                  <a:ext uri="{FF2B5EF4-FFF2-40B4-BE49-F238E27FC236}">
                    <a16:creationId xmlns:a16="http://schemas.microsoft.com/office/drawing/2014/main" id="{6571CF0C-D9CF-CE1F-D2C1-73A81FE8A4C0}"/>
                  </a:ext>
                </a:extLst>
              </p:cNvPr>
              <p:cNvSpPr txBox="1"/>
              <p:nvPr/>
            </p:nvSpPr>
            <p:spPr>
              <a:xfrm>
                <a:off x="3872108" y="4776657"/>
                <a:ext cx="32598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m:rPr>
                              <m:sty m:val="p"/>
                            </m:rPr>
                            <a:rPr lang="en-US" sz="1600" b="0" i="0" smtClean="0">
                              <a:latin typeface="Cambria Math" panose="02040503050406030204" pitchFamily="18" charset="0"/>
                            </a:rPr>
                            <m:t>T</m:t>
                          </m:r>
                        </m:e>
                        <m:sub>
                          <m:r>
                            <a:rPr lang="en-US" sz="1600" b="0" i="0" smtClean="0">
                              <a:latin typeface="Cambria Math" panose="02040503050406030204" pitchFamily="18" charset="0"/>
                            </a:rPr>
                            <m:t>11</m:t>
                          </m:r>
                        </m:sub>
                      </m:sSub>
                    </m:oMath>
                  </m:oMathPara>
                </a14:m>
                <a:endParaRPr lang="en-US" sz="2400" dirty="0"/>
              </a:p>
            </p:txBody>
          </p:sp>
        </mc:Choice>
        <mc:Fallback xmlns="">
          <p:sp>
            <p:nvSpPr>
              <p:cNvPr id="128" name="CasellaDiTesto 127">
                <a:extLst>
                  <a:ext uri="{FF2B5EF4-FFF2-40B4-BE49-F238E27FC236}">
                    <a16:creationId xmlns:a16="http://schemas.microsoft.com/office/drawing/2014/main" id="{6571CF0C-D9CF-CE1F-D2C1-73A81FE8A4C0}"/>
                  </a:ext>
                </a:extLst>
              </p:cNvPr>
              <p:cNvSpPr txBox="1">
                <a:spLocks noRot="1" noChangeAspect="1" noMove="1" noResize="1" noEditPoints="1" noAdjustHandles="1" noChangeArrowheads="1" noChangeShapeType="1" noTextEdit="1"/>
              </p:cNvSpPr>
              <p:nvPr/>
            </p:nvSpPr>
            <p:spPr>
              <a:xfrm>
                <a:off x="3872108" y="4776657"/>
                <a:ext cx="325987" cy="246221"/>
              </a:xfrm>
              <a:prstGeom prst="rect">
                <a:avLst/>
              </a:prstGeom>
              <a:blipFill>
                <a:blip r:embed="rId12"/>
                <a:stretch>
                  <a:fillRect l="-14815" r="-740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CasellaDiTesto 128">
                <a:extLst>
                  <a:ext uri="{FF2B5EF4-FFF2-40B4-BE49-F238E27FC236}">
                    <a16:creationId xmlns:a16="http://schemas.microsoft.com/office/drawing/2014/main" id="{8C5FF784-4B78-B4CD-FCFD-2FE2080555EC}"/>
                  </a:ext>
                </a:extLst>
              </p:cNvPr>
              <p:cNvSpPr txBox="1"/>
              <p:nvPr/>
            </p:nvSpPr>
            <p:spPr>
              <a:xfrm>
                <a:off x="4810858" y="4799384"/>
                <a:ext cx="3532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m:rPr>
                              <m:sty m:val="p"/>
                            </m:rPr>
                            <a:rPr lang="en-US" sz="1600" b="0" i="0" smtClean="0">
                              <a:latin typeface="Cambria Math" panose="02040503050406030204" pitchFamily="18" charset="0"/>
                            </a:rPr>
                            <m:t>T</m:t>
                          </m:r>
                        </m:e>
                        <m:sub>
                          <m:r>
                            <a:rPr lang="en-US" sz="1600" b="0" i="0" smtClean="0">
                              <a:latin typeface="Cambria Math" panose="02040503050406030204" pitchFamily="18" charset="0"/>
                            </a:rPr>
                            <m:t>1</m:t>
                          </m:r>
                          <m:r>
                            <m:rPr>
                              <m:sty m:val="p"/>
                            </m:rPr>
                            <a:rPr lang="en-US" sz="1600" b="0" i="0" smtClean="0">
                              <a:latin typeface="Cambria Math" panose="02040503050406030204" pitchFamily="18" charset="0"/>
                            </a:rPr>
                            <m:t>N</m:t>
                          </m:r>
                        </m:sub>
                      </m:sSub>
                    </m:oMath>
                  </m:oMathPara>
                </a14:m>
                <a:endParaRPr lang="en-US" sz="2400" dirty="0"/>
              </a:p>
            </p:txBody>
          </p:sp>
        </mc:Choice>
        <mc:Fallback xmlns="">
          <p:sp>
            <p:nvSpPr>
              <p:cNvPr id="129" name="CasellaDiTesto 128">
                <a:extLst>
                  <a:ext uri="{FF2B5EF4-FFF2-40B4-BE49-F238E27FC236}">
                    <a16:creationId xmlns:a16="http://schemas.microsoft.com/office/drawing/2014/main" id="{8C5FF784-4B78-B4CD-FCFD-2FE2080555EC}"/>
                  </a:ext>
                </a:extLst>
              </p:cNvPr>
              <p:cNvSpPr txBox="1">
                <a:spLocks noRot="1" noChangeAspect="1" noMove="1" noResize="1" noEditPoints="1" noAdjustHandles="1" noChangeArrowheads="1" noChangeShapeType="1" noTextEdit="1"/>
              </p:cNvSpPr>
              <p:nvPr/>
            </p:nvSpPr>
            <p:spPr>
              <a:xfrm>
                <a:off x="4810858" y="4799384"/>
                <a:ext cx="353238" cy="246221"/>
              </a:xfrm>
              <a:prstGeom prst="rect">
                <a:avLst/>
              </a:prstGeom>
              <a:blipFill>
                <a:blip r:embed="rId13"/>
                <a:stretch>
                  <a:fillRect l="-13793" r="-6897"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CasellaDiTesto 129">
                <a:extLst>
                  <a:ext uri="{FF2B5EF4-FFF2-40B4-BE49-F238E27FC236}">
                    <a16:creationId xmlns:a16="http://schemas.microsoft.com/office/drawing/2014/main" id="{40A33D20-2173-C36A-CC43-E00EA7006A33}"/>
                  </a:ext>
                </a:extLst>
              </p:cNvPr>
              <p:cNvSpPr txBox="1"/>
              <p:nvPr/>
            </p:nvSpPr>
            <p:spPr>
              <a:xfrm>
                <a:off x="3872108" y="6013840"/>
                <a:ext cx="3788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m:rPr>
                              <m:sty m:val="p"/>
                            </m:rPr>
                            <a:rPr lang="en-US" sz="1600" b="0" i="0" smtClean="0">
                              <a:latin typeface="Cambria Math" panose="02040503050406030204" pitchFamily="18" charset="0"/>
                            </a:rPr>
                            <m:t>T</m:t>
                          </m:r>
                        </m:e>
                        <m:sub>
                          <m:r>
                            <m:rPr>
                              <m:sty m:val="p"/>
                            </m:rPr>
                            <a:rPr lang="en-US" sz="1600" b="0" i="0" smtClean="0">
                              <a:latin typeface="Cambria Math" panose="02040503050406030204" pitchFamily="18" charset="0"/>
                            </a:rPr>
                            <m:t>M</m:t>
                          </m:r>
                          <m:r>
                            <a:rPr lang="en-US" sz="1600" b="0" i="0" smtClean="0">
                              <a:latin typeface="Cambria Math" panose="02040503050406030204" pitchFamily="18" charset="0"/>
                            </a:rPr>
                            <m:t>1</m:t>
                          </m:r>
                        </m:sub>
                      </m:sSub>
                    </m:oMath>
                  </m:oMathPara>
                </a14:m>
                <a:endParaRPr lang="en-US" sz="2400" dirty="0"/>
              </a:p>
            </p:txBody>
          </p:sp>
        </mc:Choice>
        <mc:Fallback xmlns="">
          <p:sp>
            <p:nvSpPr>
              <p:cNvPr id="130" name="CasellaDiTesto 129">
                <a:extLst>
                  <a:ext uri="{FF2B5EF4-FFF2-40B4-BE49-F238E27FC236}">
                    <a16:creationId xmlns:a16="http://schemas.microsoft.com/office/drawing/2014/main" id="{40A33D20-2173-C36A-CC43-E00EA7006A33}"/>
                  </a:ext>
                </a:extLst>
              </p:cNvPr>
              <p:cNvSpPr txBox="1">
                <a:spLocks noRot="1" noChangeAspect="1" noMove="1" noResize="1" noEditPoints="1" noAdjustHandles="1" noChangeArrowheads="1" noChangeShapeType="1" noTextEdit="1"/>
              </p:cNvSpPr>
              <p:nvPr/>
            </p:nvSpPr>
            <p:spPr>
              <a:xfrm>
                <a:off x="3872108" y="6013840"/>
                <a:ext cx="378822" cy="246221"/>
              </a:xfrm>
              <a:prstGeom prst="rect">
                <a:avLst/>
              </a:prstGeom>
              <a:blipFill>
                <a:blip r:embed="rId14"/>
                <a:stretch>
                  <a:fillRect l="-12903" r="-6452" b="-15000"/>
                </a:stretch>
              </a:blipFill>
            </p:spPr>
            <p:txBody>
              <a:bodyPr/>
              <a:lstStyle/>
              <a:p>
                <a:r>
                  <a:rPr lang="en-US">
                    <a:noFill/>
                  </a:rPr>
                  <a:t> </a:t>
                </a:r>
              </a:p>
            </p:txBody>
          </p:sp>
        </mc:Fallback>
      </mc:AlternateContent>
      <p:grpSp>
        <p:nvGrpSpPr>
          <p:cNvPr id="131" name="Gruppo 130">
            <a:extLst>
              <a:ext uri="{FF2B5EF4-FFF2-40B4-BE49-F238E27FC236}">
                <a16:creationId xmlns:a16="http://schemas.microsoft.com/office/drawing/2014/main" id="{2D8BC513-4E75-0A0E-D96A-C04B7FA21483}"/>
              </a:ext>
            </a:extLst>
          </p:cNvPr>
          <p:cNvGrpSpPr/>
          <p:nvPr/>
        </p:nvGrpSpPr>
        <p:grpSpPr>
          <a:xfrm>
            <a:off x="3990324" y="5276763"/>
            <a:ext cx="23738" cy="430281"/>
            <a:chOff x="5441971" y="5017570"/>
            <a:chExt cx="23738" cy="430281"/>
          </a:xfrm>
          <a:solidFill>
            <a:schemeClr val="tx1">
              <a:lumMod val="65000"/>
              <a:lumOff val="35000"/>
            </a:schemeClr>
          </a:solidFill>
        </p:grpSpPr>
        <p:sp>
          <p:nvSpPr>
            <p:cNvPr id="132" name="Ovale 131">
              <a:extLst>
                <a:ext uri="{FF2B5EF4-FFF2-40B4-BE49-F238E27FC236}">
                  <a16:creationId xmlns:a16="http://schemas.microsoft.com/office/drawing/2014/main" id="{42B9F68F-7E0C-1786-28BA-EAC7D8147E45}"/>
                </a:ext>
              </a:extLst>
            </p:cNvPr>
            <p:cNvSpPr>
              <a:spLocks noChangeAspect="1"/>
            </p:cNvSpPr>
            <p:nvPr/>
          </p:nvSpPr>
          <p:spPr>
            <a:xfrm>
              <a:off x="5441971" y="5266002"/>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e 132">
              <a:extLst>
                <a:ext uri="{FF2B5EF4-FFF2-40B4-BE49-F238E27FC236}">
                  <a16:creationId xmlns:a16="http://schemas.microsoft.com/office/drawing/2014/main" id="{3675CB6D-E9C9-C9B7-D858-1D03994F5428}"/>
                </a:ext>
              </a:extLst>
            </p:cNvPr>
            <p:cNvSpPr>
              <a:spLocks noChangeAspect="1"/>
            </p:cNvSpPr>
            <p:nvPr/>
          </p:nvSpPr>
          <p:spPr>
            <a:xfrm>
              <a:off x="5441971" y="5344651"/>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e 133">
              <a:extLst>
                <a:ext uri="{FF2B5EF4-FFF2-40B4-BE49-F238E27FC236}">
                  <a16:creationId xmlns:a16="http://schemas.microsoft.com/office/drawing/2014/main" id="{161A3808-25C8-D7AF-A04F-EC1CF789B964}"/>
                </a:ext>
              </a:extLst>
            </p:cNvPr>
            <p:cNvSpPr>
              <a:spLocks noChangeAspect="1"/>
            </p:cNvSpPr>
            <p:nvPr/>
          </p:nvSpPr>
          <p:spPr>
            <a:xfrm>
              <a:off x="5441971" y="5423301"/>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e 134">
              <a:extLst>
                <a:ext uri="{FF2B5EF4-FFF2-40B4-BE49-F238E27FC236}">
                  <a16:creationId xmlns:a16="http://schemas.microsoft.com/office/drawing/2014/main" id="{43D7E29A-26FA-8AB3-84E0-187DDFF9D6B8}"/>
                </a:ext>
              </a:extLst>
            </p:cNvPr>
            <p:cNvSpPr>
              <a:spLocks noChangeAspect="1"/>
            </p:cNvSpPr>
            <p:nvPr/>
          </p:nvSpPr>
          <p:spPr>
            <a:xfrm>
              <a:off x="5441971" y="5017570"/>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e 135">
              <a:extLst>
                <a:ext uri="{FF2B5EF4-FFF2-40B4-BE49-F238E27FC236}">
                  <a16:creationId xmlns:a16="http://schemas.microsoft.com/office/drawing/2014/main" id="{F9186E68-07E1-9178-6019-78C9FA81B70C}"/>
                </a:ext>
              </a:extLst>
            </p:cNvPr>
            <p:cNvSpPr>
              <a:spLocks noChangeAspect="1"/>
            </p:cNvSpPr>
            <p:nvPr/>
          </p:nvSpPr>
          <p:spPr>
            <a:xfrm>
              <a:off x="5441971" y="5096219"/>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e 136">
              <a:extLst>
                <a:ext uri="{FF2B5EF4-FFF2-40B4-BE49-F238E27FC236}">
                  <a16:creationId xmlns:a16="http://schemas.microsoft.com/office/drawing/2014/main" id="{B047841A-2C03-CA00-F269-0CBD2098334B}"/>
                </a:ext>
              </a:extLst>
            </p:cNvPr>
            <p:cNvSpPr>
              <a:spLocks noChangeAspect="1"/>
            </p:cNvSpPr>
            <p:nvPr/>
          </p:nvSpPr>
          <p:spPr>
            <a:xfrm>
              <a:off x="5441971" y="5174869"/>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uppo 137">
            <a:extLst>
              <a:ext uri="{FF2B5EF4-FFF2-40B4-BE49-F238E27FC236}">
                <a16:creationId xmlns:a16="http://schemas.microsoft.com/office/drawing/2014/main" id="{658BACF4-D9D8-8432-B2AF-5CC2D03EDFED}"/>
              </a:ext>
            </a:extLst>
          </p:cNvPr>
          <p:cNvGrpSpPr/>
          <p:nvPr/>
        </p:nvGrpSpPr>
        <p:grpSpPr>
          <a:xfrm>
            <a:off x="4991117" y="5276763"/>
            <a:ext cx="25826" cy="430281"/>
            <a:chOff x="7108973" y="4994606"/>
            <a:chExt cx="25826" cy="430281"/>
          </a:xfrm>
          <a:solidFill>
            <a:schemeClr val="tx1">
              <a:lumMod val="65000"/>
              <a:lumOff val="35000"/>
            </a:schemeClr>
          </a:solidFill>
        </p:grpSpPr>
        <p:sp>
          <p:nvSpPr>
            <p:cNvPr id="139" name="Ovale 138">
              <a:extLst>
                <a:ext uri="{FF2B5EF4-FFF2-40B4-BE49-F238E27FC236}">
                  <a16:creationId xmlns:a16="http://schemas.microsoft.com/office/drawing/2014/main" id="{3FCF92DC-BFDD-EAA7-53E0-AD11C53E1596}"/>
                </a:ext>
              </a:extLst>
            </p:cNvPr>
            <p:cNvSpPr>
              <a:spLocks noChangeAspect="1"/>
            </p:cNvSpPr>
            <p:nvPr/>
          </p:nvSpPr>
          <p:spPr>
            <a:xfrm>
              <a:off x="7108973" y="5243038"/>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e 139">
              <a:extLst>
                <a:ext uri="{FF2B5EF4-FFF2-40B4-BE49-F238E27FC236}">
                  <a16:creationId xmlns:a16="http://schemas.microsoft.com/office/drawing/2014/main" id="{FF396433-9694-734B-1D0D-889CCD34B78B}"/>
                </a:ext>
              </a:extLst>
            </p:cNvPr>
            <p:cNvSpPr>
              <a:spLocks noChangeAspect="1"/>
            </p:cNvSpPr>
            <p:nvPr/>
          </p:nvSpPr>
          <p:spPr>
            <a:xfrm>
              <a:off x="7108973" y="5321687"/>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e 140">
              <a:extLst>
                <a:ext uri="{FF2B5EF4-FFF2-40B4-BE49-F238E27FC236}">
                  <a16:creationId xmlns:a16="http://schemas.microsoft.com/office/drawing/2014/main" id="{8E1D2FCA-EF31-08CF-67F9-7AC70C7DF464}"/>
                </a:ext>
              </a:extLst>
            </p:cNvPr>
            <p:cNvSpPr>
              <a:spLocks noChangeAspect="1"/>
            </p:cNvSpPr>
            <p:nvPr/>
          </p:nvSpPr>
          <p:spPr>
            <a:xfrm>
              <a:off x="7108973" y="5400337"/>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e 141">
              <a:extLst>
                <a:ext uri="{FF2B5EF4-FFF2-40B4-BE49-F238E27FC236}">
                  <a16:creationId xmlns:a16="http://schemas.microsoft.com/office/drawing/2014/main" id="{7D419E27-4FB9-F035-CBE1-DB749A4D7F0B}"/>
                </a:ext>
              </a:extLst>
            </p:cNvPr>
            <p:cNvSpPr>
              <a:spLocks noChangeAspect="1"/>
            </p:cNvSpPr>
            <p:nvPr/>
          </p:nvSpPr>
          <p:spPr>
            <a:xfrm>
              <a:off x="7111061" y="4994606"/>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e 142">
              <a:extLst>
                <a:ext uri="{FF2B5EF4-FFF2-40B4-BE49-F238E27FC236}">
                  <a16:creationId xmlns:a16="http://schemas.microsoft.com/office/drawing/2014/main" id="{1D705A5D-819A-9F39-4E3E-5DD4440D3D1E}"/>
                </a:ext>
              </a:extLst>
            </p:cNvPr>
            <p:cNvSpPr>
              <a:spLocks noChangeAspect="1"/>
            </p:cNvSpPr>
            <p:nvPr/>
          </p:nvSpPr>
          <p:spPr>
            <a:xfrm>
              <a:off x="7111061" y="5073255"/>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e 143">
              <a:extLst>
                <a:ext uri="{FF2B5EF4-FFF2-40B4-BE49-F238E27FC236}">
                  <a16:creationId xmlns:a16="http://schemas.microsoft.com/office/drawing/2014/main" id="{748AA238-FAA8-13D5-D784-15179FACCA86}"/>
                </a:ext>
              </a:extLst>
            </p:cNvPr>
            <p:cNvSpPr>
              <a:spLocks noChangeAspect="1"/>
            </p:cNvSpPr>
            <p:nvPr/>
          </p:nvSpPr>
          <p:spPr>
            <a:xfrm>
              <a:off x="7111061" y="5151905"/>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uppo 144">
            <a:extLst>
              <a:ext uri="{FF2B5EF4-FFF2-40B4-BE49-F238E27FC236}">
                <a16:creationId xmlns:a16="http://schemas.microsoft.com/office/drawing/2014/main" id="{0F7695B6-184A-15A9-604A-20631804E13B}"/>
              </a:ext>
            </a:extLst>
          </p:cNvPr>
          <p:cNvGrpSpPr/>
          <p:nvPr/>
        </p:nvGrpSpPr>
        <p:grpSpPr>
          <a:xfrm rot="5400000">
            <a:off x="4489283" y="4691966"/>
            <a:ext cx="23738" cy="430281"/>
            <a:chOff x="5441971" y="5017570"/>
            <a:chExt cx="23738" cy="430281"/>
          </a:xfrm>
        </p:grpSpPr>
        <p:sp>
          <p:nvSpPr>
            <p:cNvPr id="146" name="Ovale 145">
              <a:extLst>
                <a:ext uri="{FF2B5EF4-FFF2-40B4-BE49-F238E27FC236}">
                  <a16:creationId xmlns:a16="http://schemas.microsoft.com/office/drawing/2014/main" id="{D78C8450-8D0D-1614-780C-1176A2B2FAB8}"/>
                </a:ext>
              </a:extLst>
            </p:cNvPr>
            <p:cNvSpPr>
              <a:spLocks noChangeAspect="1"/>
            </p:cNvSpPr>
            <p:nvPr/>
          </p:nvSpPr>
          <p:spPr>
            <a:xfrm>
              <a:off x="5441971" y="5266002"/>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e 146">
              <a:extLst>
                <a:ext uri="{FF2B5EF4-FFF2-40B4-BE49-F238E27FC236}">
                  <a16:creationId xmlns:a16="http://schemas.microsoft.com/office/drawing/2014/main" id="{490A1905-7CC4-E8B9-97FF-C36E7D7BE6EC}"/>
                </a:ext>
              </a:extLst>
            </p:cNvPr>
            <p:cNvSpPr>
              <a:spLocks noChangeAspect="1"/>
            </p:cNvSpPr>
            <p:nvPr/>
          </p:nvSpPr>
          <p:spPr>
            <a:xfrm>
              <a:off x="5441971" y="534465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e 147">
              <a:extLst>
                <a:ext uri="{FF2B5EF4-FFF2-40B4-BE49-F238E27FC236}">
                  <a16:creationId xmlns:a16="http://schemas.microsoft.com/office/drawing/2014/main" id="{D2F9AA39-4470-7E3F-5C52-332B20F4B32F}"/>
                </a:ext>
              </a:extLst>
            </p:cNvPr>
            <p:cNvSpPr>
              <a:spLocks noChangeAspect="1"/>
            </p:cNvSpPr>
            <p:nvPr/>
          </p:nvSpPr>
          <p:spPr>
            <a:xfrm>
              <a:off x="5441971" y="542330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e 148">
              <a:extLst>
                <a:ext uri="{FF2B5EF4-FFF2-40B4-BE49-F238E27FC236}">
                  <a16:creationId xmlns:a16="http://schemas.microsoft.com/office/drawing/2014/main" id="{A39530E0-CE47-DADF-F653-0C5F02599580}"/>
                </a:ext>
              </a:extLst>
            </p:cNvPr>
            <p:cNvSpPr>
              <a:spLocks noChangeAspect="1"/>
            </p:cNvSpPr>
            <p:nvPr/>
          </p:nvSpPr>
          <p:spPr>
            <a:xfrm>
              <a:off x="5441971" y="501757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e 149">
              <a:extLst>
                <a:ext uri="{FF2B5EF4-FFF2-40B4-BE49-F238E27FC236}">
                  <a16:creationId xmlns:a16="http://schemas.microsoft.com/office/drawing/2014/main" id="{C73DF0CC-BA09-D586-AE06-5586FC2E7646}"/>
                </a:ext>
              </a:extLst>
            </p:cNvPr>
            <p:cNvSpPr>
              <a:spLocks noChangeAspect="1"/>
            </p:cNvSpPr>
            <p:nvPr/>
          </p:nvSpPr>
          <p:spPr>
            <a:xfrm>
              <a:off x="5441971" y="509621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e 150">
              <a:extLst>
                <a:ext uri="{FF2B5EF4-FFF2-40B4-BE49-F238E27FC236}">
                  <a16:creationId xmlns:a16="http://schemas.microsoft.com/office/drawing/2014/main" id="{780558F4-AF12-8AF8-14ED-4178236A90EE}"/>
                </a:ext>
              </a:extLst>
            </p:cNvPr>
            <p:cNvSpPr>
              <a:spLocks noChangeAspect="1"/>
            </p:cNvSpPr>
            <p:nvPr/>
          </p:nvSpPr>
          <p:spPr>
            <a:xfrm>
              <a:off x="5441971" y="517486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uppo 151">
            <a:extLst>
              <a:ext uri="{FF2B5EF4-FFF2-40B4-BE49-F238E27FC236}">
                <a16:creationId xmlns:a16="http://schemas.microsoft.com/office/drawing/2014/main" id="{FE7B4DF6-F392-90A2-B186-35516F1B37F5}"/>
              </a:ext>
            </a:extLst>
          </p:cNvPr>
          <p:cNvGrpSpPr/>
          <p:nvPr/>
        </p:nvGrpSpPr>
        <p:grpSpPr>
          <a:xfrm rot="5400000">
            <a:off x="4515410" y="5924703"/>
            <a:ext cx="23738" cy="430281"/>
            <a:chOff x="5441971" y="5017570"/>
            <a:chExt cx="23738" cy="430281"/>
          </a:xfrm>
        </p:grpSpPr>
        <p:sp>
          <p:nvSpPr>
            <p:cNvPr id="153" name="Ovale 152">
              <a:extLst>
                <a:ext uri="{FF2B5EF4-FFF2-40B4-BE49-F238E27FC236}">
                  <a16:creationId xmlns:a16="http://schemas.microsoft.com/office/drawing/2014/main" id="{96A18448-3F70-74E9-9B26-E0422542A371}"/>
                </a:ext>
              </a:extLst>
            </p:cNvPr>
            <p:cNvSpPr>
              <a:spLocks noChangeAspect="1"/>
            </p:cNvSpPr>
            <p:nvPr/>
          </p:nvSpPr>
          <p:spPr>
            <a:xfrm>
              <a:off x="5441971" y="5266002"/>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e 153">
              <a:extLst>
                <a:ext uri="{FF2B5EF4-FFF2-40B4-BE49-F238E27FC236}">
                  <a16:creationId xmlns:a16="http://schemas.microsoft.com/office/drawing/2014/main" id="{E8AC3D3E-496C-EFBB-0251-31E64A34AB18}"/>
                </a:ext>
              </a:extLst>
            </p:cNvPr>
            <p:cNvSpPr>
              <a:spLocks noChangeAspect="1"/>
            </p:cNvSpPr>
            <p:nvPr/>
          </p:nvSpPr>
          <p:spPr>
            <a:xfrm>
              <a:off x="5441971" y="534465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e 154">
              <a:extLst>
                <a:ext uri="{FF2B5EF4-FFF2-40B4-BE49-F238E27FC236}">
                  <a16:creationId xmlns:a16="http://schemas.microsoft.com/office/drawing/2014/main" id="{8A42356F-7C8B-DD74-00F2-D29211E13C68}"/>
                </a:ext>
              </a:extLst>
            </p:cNvPr>
            <p:cNvSpPr>
              <a:spLocks noChangeAspect="1"/>
            </p:cNvSpPr>
            <p:nvPr/>
          </p:nvSpPr>
          <p:spPr>
            <a:xfrm>
              <a:off x="5441971" y="542330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e 155">
              <a:extLst>
                <a:ext uri="{FF2B5EF4-FFF2-40B4-BE49-F238E27FC236}">
                  <a16:creationId xmlns:a16="http://schemas.microsoft.com/office/drawing/2014/main" id="{4D673082-8C6F-368A-8EEC-81CBA2CCF63C}"/>
                </a:ext>
              </a:extLst>
            </p:cNvPr>
            <p:cNvSpPr>
              <a:spLocks noChangeAspect="1"/>
            </p:cNvSpPr>
            <p:nvPr/>
          </p:nvSpPr>
          <p:spPr>
            <a:xfrm>
              <a:off x="5441971" y="501757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e 156">
              <a:extLst>
                <a:ext uri="{FF2B5EF4-FFF2-40B4-BE49-F238E27FC236}">
                  <a16:creationId xmlns:a16="http://schemas.microsoft.com/office/drawing/2014/main" id="{40F87BD4-D185-E297-39E9-B88CF13810DA}"/>
                </a:ext>
              </a:extLst>
            </p:cNvPr>
            <p:cNvSpPr>
              <a:spLocks noChangeAspect="1"/>
            </p:cNvSpPr>
            <p:nvPr/>
          </p:nvSpPr>
          <p:spPr>
            <a:xfrm>
              <a:off x="5441971" y="509621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e 157">
              <a:extLst>
                <a:ext uri="{FF2B5EF4-FFF2-40B4-BE49-F238E27FC236}">
                  <a16:creationId xmlns:a16="http://schemas.microsoft.com/office/drawing/2014/main" id="{7ECBA65E-0794-7EB5-69C4-64BA41239689}"/>
                </a:ext>
              </a:extLst>
            </p:cNvPr>
            <p:cNvSpPr>
              <a:spLocks noChangeAspect="1"/>
            </p:cNvSpPr>
            <p:nvPr/>
          </p:nvSpPr>
          <p:spPr>
            <a:xfrm>
              <a:off x="5441971" y="517486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9" name="CasellaDiTesto 158">
                <a:extLst>
                  <a:ext uri="{FF2B5EF4-FFF2-40B4-BE49-F238E27FC236}">
                    <a16:creationId xmlns:a16="http://schemas.microsoft.com/office/drawing/2014/main" id="{E5706D61-E3D8-DCF5-E9DD-6AE8DC7C3C98}"/>
                  </a:ext>
                </a:extLst>
              </p:cNvPr>
              <p:cNvSpPr txBox="1"/>
              <p:nvPr/>
            </p:nvSpPr>
            <p:spPr>
              <a:xfrm>
                <a:off x="4856923" y="6006492"/>
                <a:ext cx="4060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m:rPr>
                              <m:sty m:val="p"/>
                            </m:rPr>
                            <a:rPr lang="en-US" sz="1600" b="0" i="0" smtClean="0">
                              <a:latin typeface="Cambria Math" panose="02040503050406030204" pitchFamily="18" charset="0"/>
                            </a:rPr>
                            <m:t>T</m:t>
                          </m:r>
                        </m:e>
                        <m:sub>
                          <m:r>
                            <m:rPr>
                              <m:sty m:val="p"/>
                            </m:rPr>
                            <a:rPr lang="en-US" sz="1600" b="0" i="0" smtClean="0">
                              <a:latin typeface="Cambria Math" panose="02040503050406030204" pitchFamily="18" charset="0"/>
                            </a:rPr>
                            <m:t>MN</m:t>
                          </m:r>
                        </m:sub>
                      </m:sSub>
                    </m:oMath>
                  </m:oMathPara>
                </a14:m>
                <a:endParaRPr lang="en-US" sz="2400" dirty="0"/>
              </a:p>
            </p:txBody>
          </p:sp>
        </mc:Choice>
        <mc:Fallback xmlns="">
          <p:sp>
            <p:nvSpPr>
              <p:cNvPr id="159" name="CasellaDiTesto 158">
                <a:extLst>
                  <a:ext uri="{FF2B5EF4-FFF2-40B4-BE49-F238E27FC236}">
                    <a16:creationId xmlns:a16="http://schemas.microsoft.com/office/drawing/2014/main" id="{E5706D61-E3D8-DCF5-E9DD-6AE8DC7C3C98}"/>
                  </a:ext>
                </a:extLst>
              </p:cNvPr>
              <p:cNvSpPr txBox="1">
                <a:spLocks noRot="1" noChangeAspect="1" noMove="1" noResize="1" noEditPoints="1" noAdjustHandles="1" noChangeArrowheads="1" noChangeShapeType="1" noTextEdit="1"/>
              </p:cNvSpPr>
              <p:nvPr/>
            </p:nvSpPr>
            <p:spPr>
              <a:xfrm>
                <a:off x="4856923" y="6006492"/>
                <a:ext cx="406073" cy="246221"/>
              </a:xfrm>
              <a:prstGeom prst="rect">
                <a:avLst/>
              </a:prstGeom>
              <a:blipFill>
                <a:blip r:embed="rId15"/>
                <a:stretch>
                  <a:fillRect l="-12121" r="-6061" b="-14286"/>
                </a:stretch>
              </a:blipFill>
            </p:spPr>
            <p:txBody>
              <a:bodyPr/>
              <a:lstStyle/>
              <a:p>
                <a:r>
                  <a:rPr lang="en-US">
                    <a:noFill/>
                  </a:rPr>
                  <a:t> </a:t>
                </a:r>
              </a:p>
            </p:txBody>
          </p:sp>
        </mc:Fallback>
      </mc:AlternateContent>
      <p:sp>
        <p:nvSpPr>
          <p:cNvPr id="160" name="CasellaDiTesto 159">
            <a:extLst>
              <a:ext uri="{FF2B5EF4-FFF2-40B4-BE49-F238E27FC236}">
                <a16:creationId xmlns:a16="http://schemas.microsoft.com/office/drawing/2014/main" id="{6E6AF635-1482-CFD2-9CDE-EC20702D3A5A}"/>
              </a:ext>
            </a:extLst>
          </p:cNvPr>
          <p:cNvSpPr txBox="1"/>
          <p:nvPr/>
        </p:nvSpPr>
        <p:spPr>
          <a:xfrm>
            <a:off x="3278325" y="4326684"/>
            <a:ext cx="2427626" cy="338554"/>
          </a:xfrm>
          <a:prstGeom prst="rect">
            <a:avLst/>
          </a:prstGeom>
          <a:noFill/>
        </p:spPr>
        <p:txBody>
          <a:bodyPr wrap="square" rtlCol="0">
            <a:spAutoFit/>
          </a:bodyPr>
          <a:lstStyle/>
          <a:p>
            <a:pPr algn="ctr"/>
            <a:r>
              <a:rPr lang="en-US" sz="1600" b="1" dirty="0">
                <a:latin typeface="Avenir Black" panose="02000503020000020003" pitchFamily="2" charset="0"/>
              </a:rPr>
              <a:t>Free space/Medium</a:t>
            </a:r>
          </a:p>
        </p:txBody>
      </p:sp>
      <mc:AlternateContent xmlns:mc="http://schemas.openxmlformats.org/markup-compatibility/2006" xmlns:a14="http://schemas.microsoft.com/office/drawing/2010/main">
        <mc:Choice Requires="a14">
          <p:sp>
            <p:nvSpPr>
              <p:cNvPr id="161" name="CasellaDiTesto 160">
                <a:extLst>
                  <a:ext uri="{FF2B5EF4-FFF2-40B4-BE49-F238E27FC236}">
                    <a16:creationId xmlns:a16="http://schemas.microsoft.com/office/drawing/2014/main" id="{ACA1DF82-D492-1BC2-EDCD-5BECF194F305}"/>
                  </a:ext>
                </a:extLst>
              </p:cNvPr>
              <p:cNvSpPr txBox="1"/>
              <p:nvPr/>
            </p:nvSpPr>
            <p:spPr>
              <a:xfrm>
                <a:off x="6783377" y="5322247"/>
                <a:ext cx="2500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m:t>
                      </m:r>
                    </m:oMath>
                  </m:oMathPara>
                </a14:m>
                <a:endParaRPr lang="en-US" sz="2000" dirty="0"/>
              </a:p>
            </p:txBody>
          </p:sp>
        </mc:Choice>
        <mc:Fallback xmlns="">
          <p:sp>
            <p:nvSpPr>
              <p:cNvPr id="161" name="CasellaDiTesto 160">
                <a:extLst>
                  <a:ext uri="{FF2B5EF4-FFF2-40B4-BE49-F238E27FC236}">
                    <a16:creationId xmlns:a16="http://schemas.microsoft.com/office/drawing/2014/main" id="{ACA1DF82-D492-1BC2-EDCD-5BECF194F305}"/>
                  </a:ext>
                </a:extLst>
              </p:cNvPr>
              <p:cNvSpPr txBox="1">
                <a:spLocks noRot="1" noChangeAspect="1" noMove="1" noResize="1" noEditPoints="1" noAdjustHandles="1" noChangeArrowheads="1" noChangeShapeType="1" noTextEdit="1"/>
              </p:cNvSpPr>
              <p:nvPr/>
            </p:nvSpPr>
            <p:spPr>
              <a:xfrm>
                <a:off x="6783377" y="5322247"/>
                <a:ext cx="250068" cy="307777"/>
              </a:xfrm>
              <a:prstGeom prst="rect">
                <a:avLst/>
              </a:prstGeom>
              <a:blipFill>
                <a:blip r:embed="rId16"/>
                <a:stretch>
                  <a:fillRect l="-10000" r="-10000"/>
                </a:stretch>
              </a:blipFill>
            </p:spPr>
            <p:txBody>
              <a:bodyPr/>
              <a:lstStyle/>
              <a:p>
                <a:r>
                  <a:rPr lang="en-US">
                    <a:noFill/>
                  </a:rPr>
                  <a:t> </a:t>
                </a:r>
              </a:p>
            </p:txBody>
          </p:sp>
        </mc:Fallback>
      </mc:AlternateContent>
      <p:pic>
        <p:nvPicPr>
          <p:cNvPr id="167" name="Immagine 166">
            <a:extLst>
              <a:ext uri="{FF2B5EF4-FFF2-40B4-BE49-F238E27FC236}">
                <a16:creationId xmlns:a16="http://schemas.microsoft.com/office/drawing/2014/main" id="{BA3B4D0A-758B-1350-275A-11713A06467F}"/>
              </a:ext>
            </a:extLst>
          </p:cNvPr>
          <p:cNvPicPr>
            <a:picLocks noChangeAspect="1"/>
          </p:cNvPicPr>
          <p:nvPr/>
        </p:nvPicPr>
        <p:blipFill>
          <a:blip r:embed="rId17"/>
          <a:stretch>
            <a:fillRect/>
          </a:stretch>
        </p:blipFill>
        <p:spPr>
          <a:xfrm>
            <a:off x="1827816" y="1114680"/>
            <a:ext cx="8536369" cy="3296222"/>
          </a:xfrm>
          <a:prstGeom prst="rect">
            <a:avLst/>
          </a:prstGeom>
        </p:spPr>
      </p:pic>
      <p:sp>
        <p:nvSpPr>
          <p:cNvPr id="168" name="CasellaDiTesto 167">
            <a:extLst>
              <a:ext uri="{FF2B5EF4-FFF2-40B4-BE49-F238E27FC236}">
                <a16:creationId xmlns:a16="http://schemas.microsoft.com/office/drawing/2014/main" id="{10BEF386-40A2-4353-1D4C-CBD1EF50BAEF}"/>
              </a:ext>
            </a:extLst>
          </p:cNvPr>
          <p:cNvSpPr txBox="1"/>
          <p:nvPr/>
        </p:nvSpPr>
        <p:spPr>
          <a:xfrm>
            <a:off x="252377" y="5202493"/>
            <a:ext cx="3042184" cy="338554"/>
          </a:xfrm>
          <a:prstGeom prst="rect">
            <a:avLst/>
          </a:prstGeom>
          <a:noFill/>
        </p:spPr>
        <p:txBody>
          <a:bodyPr wrap="square" rtlCol="0">
            <a:spAutoFit/>
          </a:bodyPr>
          <a:lstStyle/>
          <a:p>
            <a:pPr algn="ctr"/>
            <a:r>
              <a:rPr lang="en-US" sz="1600" b="1" dirty="0">
                <a:latin typeface="Helvetica" pitchFamily="2" charset="0"/>
                <a:ea typeface="Helvetica Light" charset="0"/>
                <a:cs typeface="Helvetica Light" charset="0"/>
              </a:rPr>
              <a:t>T</a:t>
            </a:r>
            <a:r>
              <a:rPr lang="en-US" sz="1600" dirty="0">
                <a:latin typeface="Helvetica" pitchFamily="2" charset="0"/>
                <a:ea typeface="Helvetica Light" charset="0"/>
                <a:cs typeface="Helvetica Light" charset="0"/>
              </a:rPr>
              <a:t> has dimensions 10</a:t>
            </a:r>
            <a:r>
              <a:rPr lang="en-US" sz="1600" baseline="30000" dirty="0">
                <a:latin typeface="Helvetica" pitchFamily="2" charset="0"/>
                <a:ea typeface="Helvetica Light" charset="0"/>
                <a:cs typeface="Helvetica Light" charset="0"/>
              </a:rPr>
              <a:t>6 </a:t>
            </a:r>
            <a:r>
              <a:rPr lang="en-US" sz="1600" dirty="0">
                <a:latin typeface="Helvetica" pitchFamily="2" charset="0"/>
                <a:ea typeface="Helvetica Light" charset="0"/>
                <a:cs typeface="Helvetica Light" charset="0"/>
              </a:rPr>
              <a:t>x 10</a:t>
            </a:r>
            <a:r>
              <a:rPr lang="en-US" sz="1600" baseline="30000" dirty="0">
                <a:latin typeface="Helvetica" pitchFamily="2" charset="0"/>
                <a:ea typeface="Helvetica Light" charset="0"/>
                <a:cs typeface="Helvetica Light" charset="0"/>
              </a:rPr>
              <a:t>6</a:t>
            </a:r>
          </a:p>
        </p:txBody>
      </p:sp>
      <p:sp>
        <p:nvSpPr>
          <p:cNvPr id="169" name="CasellaDiTesto 168">
            <a:extLst>
              <a:ext uri="{FF2B5EF4-FFF2-40B4-BE49-F238E27FC236}">
                <a16:creationId xmlns:a16="http://schemas.microsoft.com/office/drawing/2014/main" id="{756079FE-4D50-AB3C-73A9-0DCD6599CB9E}"/>
              </a:ext>
            </a:extLst>
          </p:cNvPr>
          <p:cNvSpPr txBox="1"/>
          <p:nvPr/>
        </p:nvSpPr>
        <p:spPr>
          <a:xfrm>
            <a:off x="743344" y="5542858"/>
            <a:ext cx="1981024" cy="400110"/>
          </a:xfrm>
          <a:prstGeom prst="rect">
            <a:avLst/>
          </a:prstGeom>
          <a:noFill/>
        </p:spPr>
        <p:txBody>
          <a:bodyPr wrap="square" rtlCol="0">
            <a:spAutoFit/>
          </a:bodyPr>
          <a:lstStyle/>
          <a:p>
            <a:pPr algn="ctr"/>
            <a:r>
              <a:rPr lang="en-US" sz="2000" b="1" dirty="0">
                <a:solidFill>
                  <a:schemeClr val="accent2">
                    <a:lumMod val="75000"/>
                  </a:schemeClr>
                </a:solidFill>
                <a:latin typeface="Avenir Black" panose="02000503020000020003" pitchFamily="2" charset="0"/>
                <a:ea typeface="Helvetica Light" charset="0"/>
                <a:cs typeface="Helvetica Light" charset="0"/>
              </a:rPr>
              <a:t>SCALABILITY !</a:t>
            </a:r>
          </a:p>
        </p:txBody>
      </p:sp>
      <p:sp>
        <p:nvSpPr>
          <p:cNvPr id="170" name="CasellaDiTesto 169">
            <a:extLst>
              <a:ext uri="{FF2B5EF4-FFF2-40B4-BE49-F238E27FC236}">
                <a16:creationId xmlns:a16="http://schemas.microsoft.com/office/drawing/2014/main" id="{B61DEDF4-D710-284A-2806-A4162C6EB9AE}"/>
              </a:ext>
            </a:extLst>
          </p:cNvPr>
          <p:cNvSpPr txBox="1"/>
          <p:nvPr/>
        </p:nvSpPr>
        <p:spPr>
          <a:xfrm>
            <a:off x="572659" y="6505138"/>
            <a:ext cx="2401619" cy="307777"/>
          </a:xfrm>
          <a:prstGeom prst="rect">
            <a:avLst/>
          </a:prstGeom>
          <a:noFill/>
        </p:spPr>
        <p:txBody>
          <a:bodyPr wrap="none" rtlCol="0">
            <a:spAutoFit/>
          </a:bodyPr>
          <a:lstStyle/>
          <a:p>
            <a:pPr algn="l"/>
            <a:r>
              <a:rPr lang="it-CH" sz="1400" b="0" i="0" u="none" strike="noStrike" dirty="0">
                <a:effectLst/>
                <a:latin typeface="Avenir Book" panose="02000503020000020003" pitchFamily="2" charset="0"/>
              </a:rPr>
              <a:t>SM Popoff et al., PRL (2010)</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75CBF9F9-A285-3693-8E17-84DEADDE9604}"/>
                  </a:ext>
                </a:extLst>
              </p:cNvPr>
              <p:cNvSpPr txBox="1"/>
              <p:nvPr/>
            </p:nvSpPr>
            <p:spPr>
              <a:xfrm>
                <a:off x="9512100" y="5263800"/>
                <a:ext cx="1558824" cy="315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smtClean="0">
                              <a:latin typeface="Cambria Math" panose="02040503050406030204" pitchFamily="18" charset="0"/>
                            </a:rPr>
                          </m:ctrlPr>
                        </m:sSupPr>
                        <m:e>
                          <m:r>
                            <a:rPr lang="en-US" sz="2000" b="1" i="0" smtClean="0">
                              <a:latin typeface="Cambria Math" panose="02040503050406030204" pitchFamily="18" charset="0"/>
                            </a:rPr>
                            <m:t>𝐄</m:t>
                          </m:r>
                        </m:e>
                        <m:sup>
                          <m:r>
                            <a:rPr lang="en-US" sz="2000" b="1" i="0" smtClean="0">
                              <a:latin typeface="Cambria Math" panose="02040503050406030204" pitchFamily="18" charset="0"/>
                            </a:rPr>
                            <m:t>𝐨𝐮𝐭</m:t>
                          </m:r>
                        </m:sup>
                      </m:sSup>
                      <m:r>
                        <a:rPr lang="en-US" sz="2000" b="1" i="0" smtClean="0">
                          <a:latin typeface="Cambria Math" panose="02040503050406030204" pitchFamily="18" charset="0"/>
                        </a:rPr>
                        <m:t>=</m:t>
                      </m:r>
                      <m:r>
                        <a:rPr lang="en-US" sz="2000" b="1" i="0" smtClean="0">
                          <a:latin typeface="Cambria Math" panose="02040503050406030204" pitchFamily="18" charset="0"/>
                        </a:rPr>
                        <m:t>𝐓</m:t>
                      </m:r>
                      <m:r>
                        <a:rPr lang="en-US" sz="2000" b="1" i="1" smtClean="0">
                          <a:latin typeface="Cambria Math" panose="02040503050406030204" pitchFamily="18" charset="0"/>
                          <a:ea typeface="Cambria Math" panose="02040503050406030204" pitchFamily="18" charset="0"/>
                        </a:rPr>
                        <m:t>∙</m:t>
                      </m:r>
                      <m:sSup>
                        <m:sSupPr>
                          <m:ctrlPr>
                            <a:rPr lang="en-US" sz="2000" b="1" i="1" smtClean="0">
                              <a:latin typeface="Cambria Math" panose="02040503050406030204" pitchFamily="18" charset="0"/>
                              <a:ea typeface="Cambria Math" panose="02040503050406030204" pitchFamily="18" charset="0"/>
                            </a:rPr>
                          </m:ctrlPr>
                        </m:sSupPr>
                        <m:e>
                          <m:r>
                            <a:rPr lang="en-US" sz="2000" b="1" i="0" smtClean="0">
                              <a:latin typeface="Cambria Math" panose="02040503050406030204" pitchFamily="18" charset="0"/>
                              <a:ea typeface="Cambria Math" panose="02040503050406030204" pitchFamily="18" charset="0"/>
                            </a:rPr>
                            <m:t>𝐄</m:t>
                          </m:r>
                        </m:e>
                        <m:sup>
                          <m:r>
                            <a:rPr lang="en-US" sz="2000" b="1" i="0" smtClean="0">
                              <a:latin typeface="Cambria Math" panose="02040503050406030204" pitchFamily="18" charset="0"/>
                              <a:ea typeface="Cambria Math" panose="02040503050406030204" pitchFamily="18" charset="0"/>
                            </a:rPr>
                            <m:t>𝐢𝐧</m:t>
                          </m:r>
                        </m:sup>
                      </m:sSup>
                    </m:oMath>
                  </m:oMathPara>
                </a14:m>
                <a:endParaRPr lang="en-US" sz="2000" b="1" dirty="0"/>
              </a:p>
            </p:txBody>
          </p:sp>
        </mc:Choice>
        <mc:Fallback xmlns="">
          <p:sp>
            <p:nvSpPr>
              <p:cNvPr id="4" name="CasellaDiTesto 3">
                <a:extLst>
                  <a:ext uri="{FF2B5EF4-FFF2-40B4-BE49-F238E27FC236}">
                    <a16:creationId xmlns:a16="http://schemas.microsoft.com/office/drawing/2014/main" id="{75CBF9F9-A285-3693-8E17-84DEADDE9604}"/>
                  </a:ext>
                </a:extLst>
              </p:cNvPr>
              <p:cNvSpPr txBox="1">
                <a:spLocks noRot="1" noChangeAspect="1" noMove="1" noResize="1" noEditPoints="1" noAdjustHandles="1" noChangeArrowheads="1" noChangeShapeType="1" noTextEdit="1"/>
              </p:cNvSpPr>
              <p:nvPr/>
            </p:nvSpPr>
            <p:spPr>
              <a:xfrm>
                <a:off x="9512100" y="5263800"/>
                <a:ext cx="1558824" cy="315664"/>
              </a:xfrm>
              <a:prstGeom prst="rect">
                <a:avLst/>
              </a:prstGeom>
              <a:blipFill>
                <a:blip r:embed="rId18"/>
                <a:stretch>
                  <a:fillRect l="-3226" r="-1613" b="-7692"/>
                </a:stretch>
              </a:blipFill>
            </p:spPr>
            <p:txBody>
              <a:bodyPr/>
              <a:lstStyle/>
              <a:p>
                <a:r>
                  <a:rPr lang="en-US">
                    <a:noFill/>
                  </a:rPr>
                  <a:t> </a:t>
                </a:r>
              </a:p>
            </p:txBody>
          </p:sp>
        </mc:Fallback>
      </mc:AlternateContent>
    </p:spTree>
    <p:extLst>
      <p:ext uri="{BB962C8B-B14F-4D97-AF65-F5344CB8AC3E}">
        <p14:creationId xmlns:p14="http://schemas.microsoft.com/office/powerpoint/2010/main" val="341609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99828-2738-0E79-C523-B274CE033A77}"/>
              </a:ext>
            </a:extLst>
          </p:cNvPr>
          <p:cNvSpPr>
            <a:spLocks noGrp="1"/>
          </p:cNvSpPr>
          <p:nvPr>
            <p:ph type="title"/>
          </p:nvPr>
        </p:nvSpPr>
        <p:spPr/>
        <p:txBody>
          <a:bodyPr/>
          <a:lstStyle/>
          <a:p>
            <a:r>
              <a:rPr lang="en-US" dirty="0"/>
              <a:t>Outline</a:t>
            </a:r>
          </a:p>
        </p:txBody>
      </p:sp>
      <p:sp>
        <p:nvSpPr>
          <p:cNvPr id="3" name="Segnaposto numero diapositiva 2">
            <a:extLst>
              <a:ext uri="{FF2B5EF4-FFF2-40B4-BE49-F238E27FC236}">
                <a16:creationId xmlns:a16="http://schemas.microsoft.com/office/drawing/2014/main" id="{6165088D-3B10-A169-2286-20060514004F}"/>
              </a:ext>
            </a:extLst>
          </p:cNvPr>
          <p:cNvSpPr>
            <a:spLocks noGrp="1"/>
          </p:cNvSpPr>
          <p:nvPr>
            <p:ph type="sldNum" sz="quarter" idx="12"/>
          </p:nvPr>
        </p:nvSpPr>
        <p:spPr/>
        <p:txBody>
          <a:bodyPr/>
          <a:lstStyle/>
          <a:p>
            <a:fld id="{F4C9E3C6-FDB8-E140-B497-619699EA8E32}" type="slidenum">
              <a:rPr lang="en-US" smtClean="0"/>
              <a:t>12</a:t>
            </a:fld>
            <a:endParaRPr lang="en-US" dirty="0"/>
          </a:p>
        </p:txBody>
      </p:sp>
      <p:sp>
        <p:nvSpPr>
          <p:cNvPr id="5" name="CasellaDiTesto 4">
            <a:extLst>
              <a:ext uri="{FF2B5EF4-FFF2-40B4-BE49-F238E27FC236}">
                <a16:creationId xmlns:a16="http://schemas.microsoft.com/office/drawing/2014/main" id="{75AF9646-A3BB-B04B-DE6D-9F56EC27976E}"/>
              </a:ext>
            </a:extLst>
          </p:cNvPr>
          <p:cNvSpPr txBox="1"/>
          <p:nvPr/>
        </p:nvSpPr>
        <p:spPr>
          <a:xfrm>
            <a:off x="796104" y="2279253"/>
            <a:ext cx="2201923" cy="584775"/>
          </a:xfrm>
          <a:prstGeom prst="rect">
            <a:avLst/>
          </a:prstGeom>
          <a:noFill/>
        </p:spPr>
        <p:txBody>
          <a:bodyPr wrap="square" rtlCol="0">
            <a:spAutoFit/>
          </a:bodyPr>
          <a:lstStyle/>
          <a:p>
            <a:r>
              <a:rPr lang="en-US" sz="1600" dirty="0">
                <a:latin typeface="Avenir Medium" panose="02000503020000020003" pitchFamily="2" charset="0"/>
                <a:cs typeface="Arial" panose="020B0604020202020204" pitchFamily="34" charset="0"/>
              </a:rPr>
              <a:t>Photonic Extreme Learning Machine</a:t>
            </a:r>
          </a:p>
        </p:txBody>
      </p:sp>
      <p:sp>
        <p:nvSpPr>
          <p:cNvPr id="6" name="CasellaDiTesto 5">
            <a:extLst>
              <a:ext uri="{FF2B5EF4-FFF2-40B4-BE49-F238E27FC236}">
                <a16:creationId xmlns:a16="http://schemas.microsoft.com/office/drawing/2014/main" id="{F11AB17B-8BFD-48CE-FD0C-EE424D93707B}"/>
              </a:ext>
            </a:extLst>
          </p:cNvPr>
          <p:cNvSpPr txBox="1"/>
          <p:nvPr/>
        </p:nvSpPr>
        <p:spPr>
          <a:xfrm>
            <a:off x="3481590" y="2279253"/>
            <a:ext cx="2201923"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Classifier of numerical Proximity</a:t>
            </a:r>
          </a:p>
        </p:txBody>
      </p:sp>
      <p:sp>
        <p:nvSpPr>
          <p:cNvPr id="7" name="CasellaDiTesto 6">
            <a:extLst>
              <a:ext uri="{FF2B5EF4-FFF2-40B4-BE49-F238E27FC236}">
                <a16:creationId xmlns:a16="http://schemas.microsoft.com/office/drawing/2014/main" id="{4ADC2B6F-4842-D24A-1CD4-F68C4AE57C42}"/>
              </a:ext>
            </a:extLst>
          </p:cNvPr>
          <p:cNvSpPr txBox="1"/>
          <p:nvPr/>
        </p:nvSpPr>
        <p:spPr>
          <a:xfrm>
            <a:off x="9268956" y="2233712"/>
            <a:ext cx="2664327"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computing with nonlinear  disorder</a:t>
            </a:r>
          </a:p>
        </p:txBody>
      </p:sp>
      <p:sp>
        <p:nvSpPr>
          <p:cNvPr id="8" name="CasellaDiTesto 7">
            <a:extLst>
              <a:ext uri="{FF2B5EF4-FFF2-40B4-BE49-F238E27FC236}">
                <a16:creationId xmlns:a16="http://schemas.microsoft.com/office/drawing/2014/main" id="{65DC3A04-25A6-DC4B-4F19-7D38EF4C685D}"/>
              </a:ext>
            </a:extLst>
          </p:cNvPr>
          <p:cNvSpPr txBox="1"/>
          <p:nvPr/>
        </p:nvSpPr>
        <p:spPr>
          <a:xfrm>
            <a:off x="6172200" y="2241020"/>
            <a:ext cx="2930760"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a:t>
            </a:r>
            <a:r>
              <a:rPr lang="en-US" sz="1600" dirty="0" err="1">
                <a:latin typeface="Avenir Medium" panose="02000503020000020003" pitchFamily="2" charset="0"/>
                <a:cs typeface="Arial" panose="020B0604020202020204" pitchFamily="34" charset="0"/>
              </a:rPr>
              <a:t>Ising</a:t>
            </a:r>
            <a:r>
              <a:rPr lang="en-US" sz="1600" dirty="0">
                <a:latin typeface="Avenir Medium" panose="02000503020000020003" pitchFamily="2" charset="0"/>
                <a:cs typeface="Arial" panose="020B0604020202020204" pitchFamily="34" charset="0"/>
              </a:rPr>
              <a:t> machine and generalized spin system </a:t>
            </a:r>
          </a:p>
        </p:txBody>
      </p:sp>
      <p:pic>
        <p:nvPicPr>
          <p:cNvPr id="9" name="Immagine 8">
            <a:extLst>
              <a:ext uri="{FF2B5EF4-FFF2-40B4-BE49-F238E27FC236}">
                <a16:creationId xmlns:a16="http://schemas.microsoft.com/office/drawing/2014/main" id="{B224A1A6-19FB-3D29-A299-E261C2D149B3}"/>
              </a:ext>
            </a:extLst>
          </p:cNvPr>
          <p:cNvPicPr>
            <a:picLocks noChangeAspect="1"/>
          </p:cNvPicPr>
          <p:nvPr/>
        </p:nvPicPr>
        <p:blipFill>
          <a:blip r:embed="rId2"/>
          <a:stretch>
            <a:fillRect/>
          </a:stretch>
        </p:blipFill>
        <p:spPr>
          <a:xfrm>
            <a:off x="6871719" y="2864028"/>
            <a:ext cx="1779172" cy="1685532"/>
          </a:xfrm>
          <a:prstGeom prst="rect">
            <a:avLst/>
          </a:prstGeom>
        </p:spPr>
      </p:pic>
      <p:pic>
        <p:nvPicPr>
          <p:cNvPr id="10" name="image18.png">
            <a:extLst>
              <a:ext uri="{FF2B5EF4-FFF2-40B4-BE49-F238E27FC236}">
                <a16:creationId xmlns:a16="http://schemas.microsoft.com/office/drawing/2014/main" id="{C2A0532C-F85A-5349-6334-9A0BAB25D761}"/>
              </a:ext>
            </a:extLst>
          </p:cNvPr>
          <p:cNvPicPr>
            <a:picLocks noChangeAspect="1"/>
          </p:cNvPicPr>
          <p:nvPr/>
        </p:nvPicPr>
        <p:blipFill rotWithShape="1">
          <a:blip r:embed="rId3"/>
          <a:srcRect l="4454" t="36352" r="48220" b="44607"/>
          <a:stretch/>
        </p:blipFill>
        <p:spPr>
          <a:xfrm>
            <a:off x="3075444" y="3060851"/>
            <a:ext cx="2830229" cy="1385545"/>
          </a:xfrm>
          <a:prstGeom prst="rect">
            <a:avLst/>
          </a:prstGeom>
          <a:ln/>
        </p:spPr>
      </p:pic>
      <p:pic>
        <p:nvPicPr>
          <p:cNvPr id="11" name="Immagine 10">
            <a:extLst>
              <a:ext uri="{FF2B5EF4-FFF2-40B4-BE49-F238E27FC236}">
                <a16:creationId xmlns:a16="http://schemas.microsoft.com/office/drawing/2014/main" id="{47FAC2A8-E44E-95A5-7B96-55A55F81066F}"/>
              </a:ext>
            </a:extLst>
          </p:cNvPr>
          <p:cNvPicPr>
            <a:picLocks noChangeAspect="1"/>
          </p:cNvPicPr>
          <p:nvPr/>
        </p:nvPicPr>
        <p:blipFill>
          <a:blip r:embed="rId4"/>
          <a:stretch>
            <a:fillRect/>
          </a:stretch>
        </p:blipFill>
        <p:spPr>
          <a:xfrm>
            <a:off x="9523587" y="2818487"/>
            <a:ext cx="2447636" cy="1627909"/>
          </a:xfrm>
          <a:prstGeom prst="rect">
            <a:avLst/>
          </a:prstGeom>
        </p:spPr>
      </p:pic>
      <p:pic>
        <p:nvPicPr>
          <p:cNvPr id="12" name="Immagine 11">
            <a:extLst>
              <a:ext uri="{FF2B5EF4-FFF2-40B4-BE49-F238E27FC236}">
                <a16:creationId xmlns:a16="http://schemas.microsoft.com/office/drawing/2014/main" id="{C37C32AD-3368-E155-BA21-F54786B4407C}"/>
              </a:ext>
            </a:extLst>
          </p:cNvPr>
          <p:cNvPicPr>
            <a:picLocks noChangeAspect="1"/>
          </p:cNvPicPr>
          <p:nvPr/>
        </p:nvPicPr>
        <p:blipFill>
          <a:blip r:embed="rId5"/>
          <a:stretch>
            <a:fillRect/>
          </a:stretch>
        </p:blipFill>
        <p:spPr>
          <a:xfrm>
            <a:off x="743238" y="2962288"/>
            <a:ext cx="1949207" cy="1593729"/>
          </a:xfrm>
          <a:prstGeom prst="rect">
            <a:avLst/>
          </a:prstGeom>
        </p:spPr>
      </p:pic>
    </p:spTree>
    <p:extLst>
      <p:ext uri="{BB962C8B-B14F-4D97-AF65-F5344CB8AC3E}">
        <p14:creationId xmlns:p14="http://schemas.microsoft.com/office/powerpoint/2010/main" val="212340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99828-2738-0E79-C523-B274CE033A77}"/>
              </a:ext>
            </a:extLst>
          </p:cNvPr>
          <p:cNvSpPr>
            <a:spLocks noGrp="1"/>
          </p:cNvSpPr>
          <p:nvPr>
            <p:ph type="title"/>
          </p:nvPr>
        </p:nvSpPr>
        <p:spPr/>
        <p:txBody>
          <a:bodyPr/>
          <a:lstStyle/>
          <a:p>
            <a:r>
              <a:rPr lang="en-US" dirty="0"/>
              <a:t>Outline</a:t>
            </a:r>
          </a:p>
        </p:txBody>
      </p:sp>
      <p:sp>
        <p:nvSpPr>
          <p:cNvPr id="3" name="Segnaposto numero diapositiva 2">
            <a:extLst>
              <a:ext uri="{FF2B5EF4-FFF2-40B4-BE49-F238E27FC236}">
                <a16:creationId xmlns:a16="http://schemas.microsoft.com/office/drawing/2014/main" id="{6165088D-3B10-A169-2286-20060514004F}"/>
              </a:ext>
            </a:extLst>
          </p:cNvPr>
          <p:cNvSpPr>
            <a:spLocks noGrp="1"/>
          </p:cNvSpPr>
          <p:nvPr>
            <p:ph type="sldNum" sz="quarter" idx="12"/>
          </p:nvPr>
        </p:nvSpPr>
        <p:spPr/>
        <p:txBody>
          <a:bodyPr/>
          <a:lstStyle/>
          <a:p>
            <a:fld id="{F4C9E3C6-FDB8-E140-B497-619699EA8E32}" type="slidenum">
              <a:rPr lang="en-US" smtClean="0"/>
              <a:t>13</a:t>
            </a:fld>
            <a:endParaRPr lang="en-US" dirty="0"/>
          </a:p>
        </p:txBody>
      </p:sp>
      <p:sp>
        <p:nvSpPr>
          <p:cNvPr id="5" name="CasellaDiTesto 4">
            <a:extLst>
              <a:ext uri="{FF2B5EF4-FFF2-40B4-BE49-F238E27FC236}">
                <a16:creationId xmlns:a16="http://schemas.microsoft.com/office/drawing/2014/main" id="{75AF9646-A3BB-B04B-DE6D-9F56EC27976E}"/>
              </a:ext>
            </a:extLst>
          </p:cNvPr>
          <p:cNvSpPr txBox="1"/>
          <p:nvPr/>
        </p:nvSpPr>
        <p:spPr>
          <a:xfrm>
            <a:off x="796104" y="2279253"/>
            <a:ext cx="2201923" cy="584775"/>
          </a:xfrm>
          <a:prstGeom prst="rect">
            <a:avLst/>
          </a:prstGeom>
          <a:noFill/>
        </p:spPr>
        <p:txBody>
          <a:bodyPr wrap="square" rtlCol="0">
            <a:spAutoFit/>
          </a:bodyPr>
          <a:lstStyle/>
          <a:p>
            <a:r>
              <a:rPr lang="en-US" sz="1600" dirty="0">
                <a:latin typeface="Avenir Medium" panose="02000503020000020003" pitchFamily="2" charset="0"/>
                <a:cs typeface="Arial" panose="020B0604020202020204" pitchFamily="34" charset="0"/>
              </a:rPr>
              <a:t>Photonic Extreme Learning Machine</a:t>
            </a:r>
          </a:p>
        </p:txBody>
      </p:sp>
      <p:sp>
        <p:nvSpPr>
          <p:cNvPr id="6" name="CasellaDiTesto 5">
            <a:extLst>
              <a:ext uri="{FF2B5EF4-FFF2-40B4-BE49-F238E27FC236}">
                <a16:creationId xmlns:a16="http://schemas.microsoft.com/office/drawing/2014/main" id="{F11AB17B-8BFD-48CE-FD0C-EE424D93707B}"/>
              </a:ext>
            </a:extLst>
          </p:cNvPr>
          <p:cNvSpPr txBox="1"/>
          <p:nvPr/>
        </p:nvSpPr>
        <p:spPr>
          <a:xfrm>
            <a:off x="3481590" y="2279253"/>
            <a:ext cx="2201923"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Classifier of numerical Proximity</a:t>
            </a:r>
          </a:p>
        </p:txBody>
      </p:sp>
      <p:sp>
        <p:nvSpPr>
          <p:cNvPr id="7" name="CasellaDiTesto 6">
            <a:extLst>
              <a:ext uri="{FF2B5EF4-FFF2-40B4-BE49-F238E27FC236}">
                <a16:creationId xmlns:a16="http://schemas.microsoft.com/office/drawing/2014/main" id="{4ADC2B6F-4842-D24A-1CD4-F68C4AE57C42}"/>
              </a:ext>
            </a:extLst>
          </p:cNvPr>
          <p:cNvSpPr txBox="1"/>
          <p:nvPr/>
        </p:nvSpPr>
        <p:spPr>
          <a:xfrm>
            <a:off x="9268956" y="2233712"/>
            <a:ext cx="2664327"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computing with nonlinear  disorder</a:t>
            </a:r>
          </a:p>
        </p:txBody>
      </p:sp>
      <p:sp>
        <p:nvSpPr>
          <p:cNvPr id="8" name="CasellaDiTesto 7">
            <a:extLst>
              <a:ext uri="{FF2B5EF4-FFF2-40B4-BE49-F238E27FC236}">
                <a16:creationId xmlns:a16="http://schemas.microsoft.com/office/drawing/2014/main" id="{65DC3A04-25A6-DC4B-4F19-7D38EF4C685D}"/>
              </a:ext>
            </a:extLst>
          </p:cNvPr>
          <p:cNvSpPr txBox="1"/>
          <p:nvPr/>
        </p:nvSpPr>
        <p:spPr>
          <a:xfrm>
            <a:off x="6172200" y="2241020"/>
            <a:ext cx="2930760"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a:t>
            </a:r>
            <a:r>
              <a:rPr lang="en-US" sz="1600" dirty="0" err="1">
                <a:solidFill>
                  <a:schemeClr val="bg1">
                    <a:lumMod val="85000"/>
                  </a:schemeClr>
                </a:solidFill>
                <a:latin typeface="Avenir Medium" panose="02000503020000020003" pitchFamily="2" charset="0"/>
                <a:cs typeface="Arial" panose="020B0604020202020204" pitchFamily="34" charset="0"/>
              </a:rPr>
              <a:t>Ising</a:t>
            </a:r>
            <a:r>
              <a:rPr lang="en-US" sz="1600" dirty="0">
                <a:solidFill>
                  <a:schemeClr val="bg1">
                    <a:lumMod val="85000"/>
                  </a:schemeClr>
                </a:solidFill>
                <a:latin typeface="Avenir Medium" panose="02000503020000020003" pitchFamily="2" charset="0"/>
                <a:cs typeface="Arial" panose="020B0604020202020204" pitchFamily="34" charset="0"/>
              </a:rPr>
              <a:t> machine and generalized spin system </a:t>
            </a:r>
          </a:p>
        </p:txBody>
      </p:sp>
      <p:pic>
        <p:nvPicPr>
          <p:cNvPr id="9" name="Immagine 8">
            <a:extLst>
              <a:ext uri="{FF2B5EF4-FFF2-40B4-BE49-F238E27FC236}">
                <a16:creationId xmlns:a16="http://schemas.microsoft.com/office/drawing/2014/main" id="{B224A1A6-19FB-3D29-A299-E261C2D149B3}"/>
              </a:ext>
            </a:extLst>
          </p:cNvPr>
          <p:cNvPicPr>
            <a:picLocks noChangeAspect="1"/>
          </p:cNvPicPr>
          <p:nvPr/>
        </p:nvPicPr>
        <p:blipFill>
          <a:blip r:embed="rId2">
            <a:alphaModFix amt="19000"/>
          </a:blip>
          <a:stretch>
            <a:fillRect/>
          </a:stretch>
        </p:blipFill>
        <p:spPr>
          <a:xfrm>
            <a:off x="6871719" y="2864028"/>
            <a:ext cx="1779172" cy="1685532"/>
          </a:xfrm>
          <a:prstGeom prst="rect">
            <a:avLst/>
          </a:prstGeom>
        </p:spPr>
      </p:pic>
      <p:pic>
        <p:nvPicPr>
          <p:cNvPr id="10" name="image18.png">
            <a:extLst>
              <a:ext uri="{FF2B5EF4-FFF2-40B4-BE49-F238E27FC236}">
                <a16:creationId xmlns:a16="http://schemas.microsoft.com/office/drawing/2014/main" id="{C2A0532C-F85A-5349-6334-9A0BAB25D761}"/>
              </a:ext>
            </a:extLst>
          </p:cNvPr>
          <p:cNvPicPr>
            <a:picLocks noChangeAspect="1"/>
          </p:cNvPicPr>
          <p:nvPr/>
        </p:nvPicPr>
        <p:blipFill rotWithShape="1">
          <a:blip r:embed="rId3">
            <a:alphaModFix amt="18000"/>
          </a:blip>
          <a:srcRect l="4454" t="36352" r="48220" b="44607"/>
          <a:stretch/>
        </p:blipFill>
        <p:spPr>
          <a:xfrm>
            <a:off x="3075444" y="3060851"/>
            <a:ext cx="2830229" cy="1385545"/>
          </a:xfrm>
          <a:prstGeom prst="rect">
            <a:avLst/>
          </a:prstGeom>
          <a:ln/>
        </p:spPr>
      </p:pic>
      <p:pic>
        <p:nvPicPr>
          <p:cNvPr id="11" name="Immagine 10">
            <a:extLst>
              <a:ext uri="{FF2B5EF4-FFF2-40B4-BE49-F238E27FC236}">
                <a16:creationId xmlns:a16="http://schemas.microsoft.com/office/drawing/2014/main" id="{47FAC2A8-E44E-95A5-7B96-55A55F81066F}"/>
              </a:ext>
            </a:extLst>
          </p:cNvPr>
          <p:cNvPicPr>
            <a:picLocks noChangeAspect="1"/>
          </p:cNvPicPr>
          <p:nvPr/>
        </p:nvPicPr>
        <p:blipFill>
          <a:blip r:embed="rId4">
            <a:alphaModFix amt="20000"/>
          </a:blip>
          <a:stretch>
            <a:fillRect/>
          </a:stretch>
        </p:blipFill>
        <p:spPr>
          <a:xfrm>
            <a:off x="9523587" y="2818487"/>
            <a:ext cx="2447636" cy="1627909"/>
          </a:xfrm>
          <a:prstGeom prst="rect">
            <a:avLst/>
          </a:prstGeom>
        </p:spPr>
      </p:pic>
      <p:pic>
        <p:nvPicPr>
          <p:cNvPr id="12" name="Immagine 11">
            <a:extLst>
              <a:ext uri="{FF2B5EF4-FFF2-40B4-BE49-F238E27FC236}">
                <a16:creationId xmlns:a16="http://schemas.microsoft.com/office/drawing/2014/main" id="{C37C32AD-3368-E155-BA21-F54786B4407C}"/>
              </a:ext>
            </a:extLst>
          </p:cNvPr>
          <p:cNvPicPr>
            <a:picLocks noChangeAspect="1"/>
          </p:cNvPicPr>
          <p:nvPr/>
        </p:nvPicPr>
        <p:blipFill>
          <a:blip r:embed="rId5"/>
          <a:stretch>
            <a:fillRect/>
          </a:stretch>
        </p:blipFill>
        <p:spPr>
          <a:xfrm>
            <a:off x="743238" y="2962288"/>
            <a:ext cx="1949207" cy="1593729"/>
          </a:xfrm>
          <a:prstGeom prst="rect">
            <a:avLst/>
          </a:prstGeom>
        </p:spPr>
      </p:pic>
    </p:spTree>
    <p:extLst>
      <p:ext uri="{BB962C8B-B14F-4D97-AF65-F5344CB8AC3E}">
        <p14:creationId xmlns:p14="http://schemas.microsoft.com/office/powerpoint/2010/main" val="320255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7EB7E-6E88-7909-DAD8-1EAC8F577B65}"/>
              </a:ext>
            </a:extLst>
          </p:cNvPr>
          <p:cNvSpPr>
            <a:spLocks noGrp="1"/>
          </p:cNvSpPr>
          <p:nvPr>
            <p:ph type="title"/>
          </p:nvPr>
        </p:nvSpPr>
        <p:spPr/>
        <p:txBody>
          <a:bodyPr/>
          <a:lstStyle/>
          <a:p>
            <a:r>
              <a:rPr lang="en-US" dirty="0"/>
              <a:t>Photonic extreme learning machine (PELM)</a:t>
            </a:r>
          </a:p>
        </p:txBody>
      </p:sp>
      <p:sp>
        <p:nvSpPr>
          <p:cNvPr id="3" name="Segnaposto numero diapositiva 2">
            <a:extLst>
              <a:ext uri="{FF2B5EF4-FFF2-40B4-BE49-F238E27FC236}">
                <a16:creationId xmlns:a16="http://schemas.microsoft.com/office/drawing/2014/main" id="{22D773D1-D7BC-B48A-F09A-BC3C4CE14B8B}"/>
              </a:ext>
            </a:extLst>
          </p:cNvPr>
          <p:cNvSpPr>
            <a:spLocks noGrp="1"/>
          </p:cNvSpPr>
          <p:nvPr>
            <p:ph type="sldNum" sz="quarter" idx="12"/>
          </p:nvPr>
        </p:nvSpPr>
        <p:spPr/>
        <p:txBody>
          <a:bodyPr/>
          <a:lstStyle/>
          <a:p>
            <a:fld id="{F4C9E3C6-FDB8-E140-B497-619699EA8E32}" type="slidenum">
              <a:rPr lang="en-US" smtClean="0"/>
              <a:t>14</a:t>
            </a:fld>
            <a:endParaRPr lang="en-US" dirty="0"/>
          </a:p>
        </p:txBody>
      </p:sp>
      <p:pic>
        <p:nvPicPr>
          <p:cNvPr id="9" name="Immagine 8">
            <a:extLst>
              <a:ext uri="{FF2B5EF4-FFF2-40B4-BE49-F238E27FC236}">
                <a16:creationId xmlns:a16="http://schemas.microsoft.com/office/drawing/2014/main" id="{8967B2F2-2E8C-3EF4-9D7E-0BFBFB8AD5C6}"/>
              </a:ext>
            </a:extLst>
          </p:cNvPr>
          <p:cNvPicPr>
            <a:picLocks noChangeAspect="1"/>
          </p:cNvPicPr>
          <p:nvPr/>
        </p:nvPicPr>
        <p:blipFill>
          <a:blip r:embed="rId3"/>
          <a:stretch>
            <a:fillRect/>
          </a:stretch>
        </p:blipFill>
        <p:spPr>
          <a:xfrm>
            <a:off x="1873106" y="1492303"/>
            <a:ext cx="3179586" cy="4406795"/>
          </a:xfrm>
          <a:prstGeom prst="rect">
            <a:avLst/>
          </a:prstGeom>
        </p:spPr>
      </p:pic>
      <p:pic>
        <p:nvPicPr>
          <p:cNvPr id="11" name="Immagine 10">
            <a:extLst>
              <a:ext uri="{FF2B5EF4-FFF2-40B4-BE49-F238E27FC236}">
                <a16:creationId xmlns:a16="http://schemas.microsoft.com/office/drawing/2014/main" id="{13AEFBEC-0620-3861-4C01-2BE41B723BDA}"/>
              </a:ext>
            </a:extLst>
          </p:cNvPr>
          <p:cNvPicPr>
            <a:picLocks noChangeAspect="1"/>
          </p:cNvPicPr>
          <p:nvPr/>
        </p:nvPicPr>
        <p:blipFill>
          <a:blip r:embed="rId4"/>
          <a:stretch>
            <a:fillRect/>
          </a:stretch>
        </p:blipFill>
        <p:spPr>
          <a:xfrm>
            <a:off x="6508989" y="5046513"/>
            <a:ext cx="4370097" cy="1383546"/>
          </a:xfrm>
          <a:prstGeom prst="rect">
            <a:avLst/>
          </a:prstGeom>
        </p:spPr>
      </p:pic>
      <p:pic>
        <p:nvPicPr>
          <p:cNvPr id="13" name="Immagine 12">
            <a:extLst>
              <a:ext uri="{FF2B5EF4-FFF2-40B4-BE49-F238E27FC236}">
                <a16:creationId xmlns:a16="http://schemas.microsoft.com/office/drawing/2014/main" id="{D5847ABD-6B3D-B609-4D88-7A3233699A06}"/>
              </a:ext>
            </a:extLst>
          </p:cNvPr>
          <p:cNvPicPr>
            <a:picLocks noChangeAspect="1"/>
          </p:cNvPicPr>
          <p:nvPr/>
        </p:nvPicPr>
        <p:blipFill>
          <a:blip r:embed="rId5"/>
          <a:stretch>
            <a:fillRect/>
          </a:stretch>
        </p:blipFill>
        <p:spPr>
          <a:xfrm>
            <a:off x="6782596" y="1962369"/>
            <a:ext cx="3539970" cy="2366341"/>
          </a:xfrm>
          <a:prstGeom prst="rect">
            <a:avLst/>
          </a:prstGeom>
        </p:spPr>
      </p:pic>
      <p:pic>
        <p:nvPicPr>
          <p:cNvPr id="15" name="Immagine 14">
            <a:extLst>
              <a:ext uri="{FF2B5EF4-FFF2-40B4-BE49-F238E27FC236}">
                <a16:creationId xmlns:a16="http://schemas.microsoft.com/office/drawing/2014/main" id="{FE37A9A3-5D91-53CC-7525-54E038639E0A}"/>
              </a:ext>
            </a:extLst>
          </p:cNvPr>
          <p:cNvPicPr>
            <a:picLocks noChangeAspect="1"/>
          </p:cNvPicPr>
          <p:nvPr/>
        </p:nvPicPr>
        <p:blipFill>
          <a:blip r:embed="rId6"/>
          <a:stretch>
            <a:fillRect/>
          </a:stretch>
        </p:blipFill>
        <p:spPr>
          <a:xfrm>
            <a:off x="5943573" y="1272113"/>
            <a:ext cx="5308654" cy="776119"/>
          </a:xfrm>
          <a:prstGeom prst="rect">
            <a:avLst/>
          </a:prstGeom>
        </p:spPr>
      </p:pic>
      <p:pic>
        <p:nvPicPr>
          <p:cNvPr id="17" name="Immagine 16">
            <a:extLst>
              <a:ext uri="{FF2B5EF4-FFF2-40B4-BE49-F238E27FC236}">
                <a16:creationId xmlns:a16="http://schemas.microsoft.com/office/drawing/2014/main" id="{500D20CB-D139-9CD3-BABF-E0724F3A6283}"/>
              </a:ext>
            </a:extLst>
          </p:cNvPr>
          <p:cNvPicPr>
            <a:picLocks noChangeAspect="1"/>
          </p:cNvPicPr>
          <p:nvPr/>
        </p:nvPicPr>
        <p:blipFill>
          <a:blip r:embed="rId7"/>
          <a:stretch>
            <a:fillRect/>
          </a:stretch>
        </p:blipFill>
        <p:spPr>
          <a:xfrm>
            <a:off x="6558346" y="4481110"/>
            <a:ext cx="3988470" cy="564355"/>
          </a:xfrm>
          <a:prstGeom prst="rect">
            <a:avLst/>
          </a:prstGeom>
        </p:spPr>
      </p:pic>
    </p:spTree>
    <p:extLst>
      <p:ext uri="{BB962C8B-B14F-4D97-AF65-F5344CB8AC3E}">
        <p14:creationId xmlns:p14="http://schemas.microsoft.com/office/powerpoint/2010/main" val="108929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7EB7E-6E88-7909-DAD8-1EAC8F577B65}"/>
              </a:ext>
            </a:extLst>
          </p:cNvPr>
          <p:cNvSpPr>
            <a:spLocks noGrp="1"/>
          </p:cNvSpPr>
          <p:nvPr>
            <p:ph type="title"/>
          </p:nvPr>
        </p:nvSpPr>
        <p:spPr/>
        <p:txBody>
          <a:bodyPr/>
          <a:lstStyle/>
          <a:p>
            <a:r>
              <a:rPr lang="en-US" dirty="0"/>
              <a:t>Photonic extreme learning machine (PELM)</a:t>
            </a:r>
          </a:p>
        </p:txBody>
      </p:sp>
      <p:sp>
        <p:nvSpPr>
          <p:cNvPr id="3" name="Segnaposto numero diapositiva 2">
            <a:extLst>
              <a:ext uri="{FF2B5EF4-FFF2-40B4-BE49-F238E27FC236}">
                <a16:creationId xmlns:a16="http://schemas.microsoft.com/office/drawing/2014/main" id="{22D773D1-D7BC-B48A-F09A-BC3C4CE14B8B}"/>
              </a:ext>
            </a:extLst>
          </p:cNvPr>
          <p:cNvSpPr>
            <a:spLocks noGrp="1"/>
          </p:cNvSpPr>
          <p:nvPr>
            <p:ph type="sldNum" sz="quarter" idx="12"/>
          </p:nvPr>
        </p:nvSpPr>
        <p:spPr/>
        <p:txBody>
          <a:bodyPr/>
          <a:lstStyle/>
          <a:p>
            <a:fld id="{F4C9E3C6-FDB8-E140-B497-619699EA8E32}" type="slidenum">
              <a:rPr lang="en-US" smtClean="0"/>
              <a:t>15</a:t>
            </a:fld>
            <a:endParaRPr lang="en-US" dirty="0"/>
          </a:p>
        </p:txBody>
      </p:sp>
      <p:pic>
        <p:nvPicPr>
          <p:cNvPr id="9" name="Immagine 8">
            <a:extLst>
              <a:ext uri="{FF2B5EF4-FFF2-40B4-BE49-F238E27FC236}">
                <a16:creationId xmlns:a16="http://schemas.microsoft.com/office/drawing/2014/main" id="{8967B2F2-2E8C-3EF4-9D7E-0BFBFB8AD5C6}"/>
              </a:ext>
            </a:extLst>
          </p:cNvPr>
          <p:cNvPicPr>
            <a:picLocks noChangeAspect="1"/>
          </p:cNvPicPr>
          <p:nvPr/>
        </p:nvPicPr>
        <p:blipFill>
          <a:blip r:embed="rId3"/>
          <a:stretch>
            <a:fillRect/>
          </a:stretch>
        </p:blipFill>
        <p:spPr>
          <a:xfrm>
            <a:off x="1873106" y="1492303"/>
            <a:ext cx="3179586" cy="4406795"/>
          </a:xfrm>
          <a:prstGeom prst="rect">
            <a:avLst/>
          </a:prstGeom>
        </p:spPr>
      </p:pic>
      <p:pic>
        <p:nvPicPr>
          <p:cNvPr id="4" name="Immagine 3">
            <a:extLst>
              <a:ext uri="{FF2B5EF4-FFF2-40B4-BE49-F238E27FC236}">
                <a16:creationId xmlns:a16="http://schemas.microsoft.com/office/drawing/2014/main" id="{F957113B-4F86-00BB-408B-56A1000FABEF}"/>
              </a:ext>
            </a:extLst>
          </p:cNvPr>
          <p:cNvPicPr>
            <a:picLocks noChangeAspect="1"/>
          </p:cNvPicPr>
          <p:nvPr/>
        </p:nvPicPr>
        <p:blipFill>
          <a:blip r:embed="rId4"/>
          <a:stretch>
            <a:fillRect/>
          </a:stretch>
        </p:blipFill>
        <p:spPr>
          <a:xfrm>
            <a:off x="7139310" y="2546652"/>
            <a:ext cx="3644438" cy="2733328"/>
          </a:xfrm>
          <a:prstGeom prst="rect">
            <a:avLst/>
          </a:prstGeom>
        </p:spPr>
      </p:pic>
      <p:sp>
        <p:nvSpPr>
          <p:cNvPr id="5" name="CasellaDiTesto 4">
            <a:extLst>
              <a:ext uri="{FF2B5EF4-FFF2-40B4-BE49-F238E27FC236}">
                <a16:creationId xmlns:a16="http://schemas.microsoft.com/office/drawing/2014/main" id="{E51AD81B-F614-0201-8E4B-2C56FA06B397}"/>
              </a:ext>
            </a:extLst>
          </p:cNvPr>
          <p:cNvSpPr txBox="1"/>
          <p:nvPr/>
        </p:nvSpPr>
        <p:spPr>
          <a:xfrm>
            <a:off x="7181753" y="1903265"/>
            <a:ext cx="3601995" cy="338554"/>
          </a:xfrm>
          <a:prstGeom prst="rect">
            <a:avLst/>
          </a:prstGeom>
          <a:solidFill>
            <a:schemeClr val="bg1"/>
          </a:solidFill>
        </p:spPr>
        <p:txBody>
          <a:bodyPr wrap="square" rtlCol="0">
            <a:spAutoFit/>
          </a:bodyPr>
          <a:lstStyle/>
          <a:p>
            <a:pPr algn="ctr"/>
            <a:r>
              <a:rPr lang="en-US" sz="1600" dirty="0">
                <a:latin typeface="Avenir Light" panose="020B0402020203020204" pitchFamily="34" charset="77"/>
              </a:rPr>
              <a:t>Degenerate states</a:t>
            </a:r>
          </a:p>
        </p:txBody>
      </p:sp>
    </p:spTree>
    <p:extLst>
      <p:ext uri="{BB962C8B-B14F-4D97-AF65-F5344CB8AC3E}">
        <p14:creationId xmlns:p14="http://schemas.microsoft.com/office/powerpoint/2010/main" val="1747420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7EB7E-6E88-7909-DAD8-1EAC8F577B65}"/>
              </a:ext>
            </a:extLst>
          </p:cNvPr>
          <p:cNvSpPr>
            <a:spLocks noGrp="1"/>
          </p:cNvSpPr>
          <p:nvPr>
            <p:ph type="title"/>
          </p:nvPr>
        </p:nvSpPr>
        <p:spPr/>
        <p:txBody>
          <a:bodyPr/>
          <a:lstStyle/>
          <a:p>
            <a:r>
              <a:rPr lang="en-US" dirty="0"/>
              <a:t>Interferometric PELM </a:t>
            </a:r>
          </a:p>
        </p:txBody>
      </p:sp>
      <p:sp>
        <p:nvSpPr>
          <p:cNvPr id="3" name="Segnaposto numero diapositiva 2">
            <a:extLst>
              <a:ext uri="{FF2B5EF4-FFF2-40B4-BE49-F238E27FC236}">
                <a16:creationId xmlns:a16="http://schemas.microsoft.com/office/drawing/2014/main" id="{22D773D1-D7BC-B48A-F09A-BC3C4CE14B8B}"/>
              </a:ext>
            </a:extLst>
          </p:cNvPr>
          <p:cNvSpPr>
            <a:spLocks noGrp="1"/>
          </p:cNvSpPr>
          <p:nvPr>
            <p:ph type="sldNum" sz="quarter" idx="12"/>
          </p:nvPr>
        </p:nvSpPr>
        <p:spPr/>
        <p:txBody>
          <a:bodyPr/>
          <a:lstStyle/>
          <a:p>
            <a:fld id="{F4C9E3C6-FDB8-E140-B497-619699EA8E32}" type="slidenum">
              <a:rPr lang="en-US" smtClean="0"/>
              <a:t>16</a:t>
            </a:fld>
            <a:endParaRPr lang="en-US" dirty="0"/>
          </a:p>
        </p:txBody>
      </p:sp>
      <p:pic>
        <p:nvPicPr>
          <p:cNvPr id="9" name="Immagine 8">
            <a:extLst>
              <a:ext uri="{FF2B5EF4-FFF2-40B4-BE49-F238E27FC236}">
                <a16:creationId xmlns:a16="http://schemas.microsoft.com/office/drawing/2014/main" id="{112CB5CD-B54C-A4AA-82E2-5D54E72ADD84}"/>
              </a:ext>
            </a:extLst>
          </p:cNvPr>
          <p:cNvPicPr>
            <a:picLocks noChangeAspect="1"/>
          </p:cNvPicPr>
          <p:nvPr/>
        </p:nvPicPr>
        <p:blipFill rotWithShape="1">
          <a:blip r:embed="rId3"/>
          <a:srcRect l="-2661" t="3614" r="2661" b="9815"/>
          <a:stretch/>
        </p:blipFill>
        <p:spPr>
          <a:xfrm>
            <a:off x="-25798" y="0"/>
            <a:ext cx="794597" cy="890432"/>
          </a:xfrm>
          <a:prstGeom prst="rect">
            <a:avLst/>
          </a:prstGeom>
        </p:spPr>
      </p:pic>
      <p:sp>
        <p:nvSpPr>
          <p:cNvPr id="10" name="CasellaDiTesto 9">
            <a:extLst>
              <a:ext uri="{FF2B5EF4-FFF2-40B4-BE49-F238E27FC236}">
                <a16:creationId xmlns:a16="http://schemas.microsoft.com/office/drawing/2014/main" id="{CC2AAEF8-47F6-6759-AC49-D7F905C93D9E}"/>
              </a:ext>
            </a:extLst>
          </p:cNvPr>
          <p:cNvSpPr txBox="1"/>
          <p:nvPr/>
        </p:nvSpPr>
        <p:spPr>
          <a:xfrm>
            <a:off x="-135773" y="888135"/>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Hamed </a:t>
            </a:r>
          </a:p>
          <a:p>
            <a:pPr algn="ctr"/>
            <a:r>
              <a:rPr lang="en-US" sz="1200" dirty="0">
                <a:latin typeface="Helvetica Light" panose="020B0403020202020204" pitchFamily="34" charset="0"/>
              </a:rPr>
              <a:t>Tari</a:t>
            </a:r>
          </a:p>
        </p:txBody>
      </p:sp>
      <p:grpSp>
        <p:nvGrpSpPr>
          <p:cNvPr id="11" name="Gruppo 10">
            <a:extLst>
              <a:ext uri="{FF2B5EF4-FFF2-40B4-BE49-F238E27FC236}">
                <a16:creationId xmlns:a16="http://schemas.microsoft.com/office/drawing/2014/main" id="{A7C446B2-134A-2997-DD77-290458C41486}"/>
              </a:ext>
            </a:extLst>
          </p:cNvPr>
          <p:cNvGrpSpPr/>
          <p:nvPr/>
        </p:nvGrpSpPr>
        <p:grpSpPr>
          <a:xfrm>
            <a:off x="555260" y="1645450"/>
            <a:ext cx="6014624" cy="3821100"/>
            <a:chOff x="555260" y="1645450"/>
            <a:chExt cx="6014624" cy="3821100"/>
          </a:xfrm>
        </p:grpSpPr>
        <p:pic>
          <p:nvPicPr>
            <p:cNvPr id="12" name="Immagine 11">
              <a:extLst>
                <a:ext uri="{FF2B5EF4-FFF2-40B4-BE49-F238E27FC236}">
                  <a16:creationId xmlns:a16="http://schemas.microsoft.com/office/drawing/2014/main" id="{6DD2A1FA-0F40-5A00-3E68-A69BCBDE471B}"/>
                </a:ext>
              </a:extLst>
            </p:cNvPr>
            <p:cNvPicPr>
              <a:picLocks noChangeAspect="1"/>
            </p:cNvPicPr>
            <p:nvPr/>
          </p:nvPicPr>
          <p:blipFill rotWithShape="1">
            <a:blip r:embed="rId4"/>
            <a:srcRect r="43415"/>
            <a:stretch/>
          </p:blipFill>
          <p:spPr>
            <a:xfrm>
              <a:off x="567960" y="1645450"/>
              <a:ext cx="6001924" cy="3821100"/>
            </a:xfrm>
            <a:prstGeom prst="rect">
              <a:avLst/>
            </a:prstGeom>
          </p:spPr>
        </p:pic>
        <p:sp>
          <p:nvSpPr>
            <p:cNvPr id="13" name="Ovale 12">
              <a:extLst>
                <a:ext uri="{FF2B5EF4-FFF2-40B4-BE49-F238E27FC236}">
                  <a16:creationId xmlns:a16="http://schemas.microsoft.com/office/drawing/2014/main" id="{5241D4E4-7909-242B-BD40-AC0038B2E0AA}"/>
                </a:ext>
              </a:extLst>
            </p:cNvPr>
            <p:cNvSpPr/>
            <p:nvPr/>
          </p:nvSpPr>
          <p:spPr>
            <a:xfrm>
              <a:off x="555260" y="1645450"/>
              <a:ext cx="232140" cy="310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ttangolo con angoli arrotondati 13">
            <a:extLst>
              <a:ext uri="{FF2B5EF4-FFF2-40B4-BE49-F238E27FC236}">
                <a16:creationId xmlns:a16="http://schemas.microsoft.com/office/drawing/2014/main" id="{5D556B7B-9363-B29C-17EC-C63E335A79F2}"/>
              </a:ext>
            </a:extLst>
          </p:cNvPr>
          <p:cNvSpPr/>
          <p:nvPr/>
        </p:nvSpPr>
        <p:spPr>
          <a:xfrm>
            <a:off x="7205605" y="4459210"/>
            <a:ext cx="4418435" cy="129277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4">
            <a:extLst>
              <a:ext uri="{FF2B5EF4-FFF2-40B4-BE49-F238E27FC236}">
                <a16:creationId xmlns:a16="http://schemas.microsoft.com/office/drawing/2014/main" id="{9F7A6A8F-C7E8-CDD1-B50B-D25B9F655A7F}"/>
              </a:ext>
            </a:extLst>
          </p:cNvPr>
          <p:cNvPicPr>
            <a:picLocks noChangeAspect="1"/>
          </p:cNvPicPr>
          <p:nvPr/>
        </p:nvPicPr>
        <p:blipFill>
          <a:blip r:embed="rId5"/>
          <a:stretch>
            <a:fillRect/>
          </a:stretch>
        </p:blipFill>
        <p:spPr>
          <a:xfrm>
            <a:off x="7254767" y="4850983"/>
            <a:ext cx="4337135" cy="607199"/>
          </a:xfrm>
          <a:prstGeom prst="rect">
            <a:avLst/>
          </a:prstGeom>
        </p:spPr>
      </p:pic>
      <p:sp>
        <p:nvSpPr>
          <p:cNvPr id="16" name="CasellaDiTesto 15">
            <a:extLst>
              <a:ext uri="{FF2B5EF4-FFF2-40B4-BE49-F238E27FC236}">
                <a16:creationId xmlns:a16="http://schemas.microsoft.com/office/drawing/2014/main" id="{A10A9E54-42C6-1A9F-088E-AC1290E33D06}"/>
              </a:ext>
            </a:extLst>
          </p:cNvPr>
          <p:cNvSpPr txBox="1"/>
          <p:nvPr/>
        </p:nvSpPr>
        <p:spPr>
          <a:xfrm>
            <a:off x="7831050" y="4289933"/>
            <a:ext cx="3274541" cy="338554"/>
          </a:xfrm>
          <a:prstGeom prst="rect">
            <a:avLst/>
          </a:prstGeom>
          <a:solidFill>
            <a:schemeClr val="bg1"/>
          </a:solidFill>
        </p:spPr>
        <p:txBody>
          <a:bodyPr wrap="square" rtlCol="0">
            <a:spAutoFit/>
          </a:bodyPr>
          <a:lstStyle/>
          <a:p>
            <a:pPr algn="ctr"/>
            <a:r>
              <a:rPr lang="en-US" sz="1600" dirty="0">
                <a:latin typeface="Avenir Light" panose="020B0402020203020204" pitchFamily="34" charset="77"/>
              </a:rPr>
              <a:t>Four-phase step interferometry</a:t>
            </a:r>
          </a:p>
        </p:txBody>
      </p:sp>
      <p:sp>
        <p:nvSpPr>
          <p:cNvPr id="17" name="Rettangolo con angoli arrotondati 16">
            <a:extLst>
              <a:ext uri="{FF2B5EF4-FFF2-40B4-BE49-F238E27FC236}">
                <a16:creationId xmlns:a16="http://schemas.microsoft.com/office/drawing/2014/main" id="{58A980C0-FC5A-14C9-21D7-32EF4AF4B339}"/>
              </a:ext>
            </a:extLst>
          </p:cNvPr>
          <p:cNvSpPr/>
          <p:nvPr/>
        </p:nvSpPr>
        <p:spPr>
          <a:xfrm>
            <a:off x="7205605" y="2495104"/>
            <a:ext cx="4418435" cy="129277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sellaDiTesto 17">
            <a:extLst>
              <a:ext uri="{FF2B5EF4-FFF2-40B4-BE49-F238E27FC236}">
                <a16:creationId xmlns:a16="http://schemas.microsoft.com/office/drawing/2014/main" id="{3ECB0818-F45B-4F61-B501-C9539A9D1C55}"/>
              </a:ext>
            </a:extLst>
          </p:cNvPr>
          <p:cNvSpPr txBox="1"/>
          <p:nvPr/>
        </p:nvSpPr>
        <p:spPr>
          <a:xfrm>
            <a:off x="7667323" y="2335065"/>
            <a:ext cx="3601995" cy="363099"/>
          </a:xfrm>
          <a:prstGeom prst="rect">
            <a:avLst/>
          </a:prstGeom>
          <a:solidFill>
            <a:schemeClr val="bg1"/>
          </a:solidFill>
        </p:spPr>
        <p:txBody>
          <a:bodyPr wrap="square" rtlCol="0">
            <a:spAutoFit/>
          </a:bodyPr>
          <a:lstStyle/>
          <a:p>
            <a:pPr algn="ctr"/>
            <a:r>
              <a:rPr lang="en-US" sz="1600" dirty="0">
                <a:latin typeface="Avenir Light" panose="020B0402020203020204" pitchFamily="34" charset="77"/>
              </a:rPr>
              <a:t>Interference + Camera detection</a:t>
            </a:r>
          </a:p>
        </p:txBody>
      </p:sp>
      <mc:AlternateContent xmlns:mc="http://schemas.openxmlformats.org/markup-compatibility/2006">
        <mc:Choice xmlns:a14="http://schemas.microsoft.com/office/drawing/2010/main" Requires="a14">
          <p:sp>
            <p:nvSpPr>
              <p:cNvPr id="19" name="CasellaDiTesto 18">
                <a:extLst>
                  <a:ext uri="{FF2B5EF4-FFF2-40B4-BE49-F238E27FC236}">
                    <a16:creationId xmlns:a16="http://schemas.microsoft.com/office/drawing/2014/main" id="{7616EAA4-F50D-52AD-A47D-4496C6240F63}"/>
                  </a:ext>
                </a:extLst>
              </p:cNvPr>
              <p:cNvSpPr txBox="1"/>
              <p:nvPr/>
            </p:nvSpPr>
            <p:spPr>
              <a:xfrm>
                <a:off x="7831050" y="2967467"/>
                <a:ext cx="3407856" cy="3480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2|</m:t>
                          </m:r>
                          <m:r>
                            <a:rPr lang="en-US" i="1">
                              <a:latin typeface="Cambria Math" panose="02040503050406030204" pitchFamily="18" charset="0"/>
                            </a:rPr>
                            <m:t>𝐸</m:t>
                          </m:r>
                        </m:e>
                        <m:sub>
                          <m:r>
                            <a:rPr lang="en-US" b="0" i="1" smtClean="0">
                              <a:latin typeface="Cambria Math" panose="02040503050406030204" pitchFamily="18" charset="0"/>
                            </a:rPr>
                            <m:t>𝑟𝑒𝑓</m:t>
                          </m:r>
                        </m:sub>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𝐸</m:t>
                          </m:r>
                        </m:e>
                        <m:sub>
                          <m:r>
                            <a:rPr lang="en-US" i="1">
                              <a:latin typeface="Cambria Math" panose="02040503050406030204" pitchFamily="18" charset="0"/>
                            </a:rPr>
                            <m:t>𝑠𝑖𝑔</m:t>
                          </m:r>
                        </m:sub>
                        <m:sup/>
                      </m:sSubSup>
                      <m:r>
                        <a:rPr lang="en-US" b="0" i="1" smtClean="0">
                          <a:latin typeface="Cambria Math" panose="02040503050406030204" pitchFamily="18" charset="0"/>
                        </a:rPr>
                        <m:t>|</m:t>
                      </m:r>
                      <m:r>
                        <a:rPr lang="en-US" b="0" i="1" smtClean="0">
                          <a:latin typeface="Cambria Math" panose="02040503050406030204" pitchFamily="18" charset="0"/>
                        </a:rPr>
                        <m:t>𝑐𝑜𝑠</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m:oMathPara>
                </a14:m>
                <a:endParaRPr lang="en-US" dirty="0"/>
              </a:p>
            </p:txBody>
          </p:sp>
        </mc:Choice>
        <mc:Fallback>
          <p:sp>
            <p:nvSpPr>
              <p:cNvPr id="19" name="CasellaDiTesto 18">
                <a:extLst>
                  <a:ext uri="{FF2B5EF4-FFF2-40B4-BE49-F238E27FC236}">
                    <a16:creationId xmlns:a16="http://schemas.microsoft.com/office/drawing/2014/main" id="{7616EAA4-F50D-52AD-A47D-4496C6240F63}"/>
                  </a:ext>
                </a:extLst>
              </p:cNvPr>
              <p:cNvSpPr txBox="1">
                <a:spLocks noRot="1" noChangeAspect="1" noMove="1" noResize="1" noEditPoints="1" noAdjustHandles="1" noChangeArrowheads="1" noChangeShapeType="1" noTextEdit="1"/>
              </p:cNvSpPr>
              <p:nvPr/>
            </p:nvSpPr>
            <p:spPr>
              <a:xfrm>
                <a:off x="7831050" y="2967467"/>
                <a:ext cx="3407856" cy="348044"/>
              </a:xfrm>
              <a:prstGeom prst="rect">
                <a:avLst/>
              </a:prstGeom>
              <a:blipFill>
                <a:blip r:embed="rId6"/>
                <a:stretch>
                  <a:fillRect l="-1111" r="-1852" b="-17241"/>
                </a:stretch>
              </a:blipFill>
            </p:spPr>
            <p:txBody>
              <a:bodyPr/>
              <a:lstStyle/>
              <a:p>
                <a:r>
                  <a:rPr lang="en-US">
                    <a:noFill/>
                  </a:rPr>
                  <a:t> </a:t>
                </a:r>
              </a:p>
            </p:txBody>
          </p:sp>
        </mc:Fallback>
      </mc:AlternateContent>
      <p:sp>
        <p:nvSpPr>
          <p:cNvPr id="20" name="CasellaDiTesto 19">
            <a:extLst>
              <a:ext uri="{FF2B5EF4-FFF2-40B4-BE49-F238E27FC236}">
                <a16:creationId xmlns:a16="http://schemas.microsoft.com/office/drawing/2014/main" id="{59B41EBC-6ED4-776E-3224-658290887CE4}"/>
              </a:ext>
            </a:extLst>
          </p:cNvPr>
          <p:cNvSpPr txBox="1"/>
          <p:nvPr/>
        </p:nvSpPr>
        <p:spPr>
          <a:xfrm>
            <a:off x="7667323" y="1631348"/>
            <a:ext cx="3601995" cy="338554"/>
          </a:xfrm>
          <a:prstGeom prst="rect">
            <a:avLst/>
          </a:prstGeom>
          <a:solidFill>
            <a:schemeClr val="bg1"/>
          </a:solidFill>
        </p:spPr>
        <p:txBody>
          <a:bodyPr wrap="square" rtlCol="0">
            <a:spAutoFit/>
          </a:bodyPr>
          <a:lstStyle/>
          <a:p>
            <a:pPr algn="ctr"/>
            <a:r>
              <a:rPr lang="en-US" sz="1600" b="1" dirty="0">
                <a:latin typeface="Avenir Black" panose="02000503020000020003" pitchFamily="2" charset="0"/>
              </a:rPr>
              <a:t>Cascaded nonlinearities</a:t>
            </a:r>
          </a:p>
        </p:txBody>
      </p:sp>
      <p:sp>
        <p:nvSpPr>
          <p:cNvPr id="21" name="CasellaDiTesto 20">
            <a:extLst>
              <a:ext uri="{FF2B5EF4-FFF2-40B4-BE49-F238E27FC236}">
                <a16:creationId xmlns:a16="http://schemas.microsoft.com/office/drawing/2014/main" id="{AC69AE9F-4040-C4CD-71DC-7F3B6421E908}"/>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71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7EB7E-6E88-7909-DAD8-1EAC8F577B65}"/>
              </a:ext>
            </a:extLst>
          </p:cNvPr>
          <p:cNvSpPr>
            <a:spLocks noGrp="1"/>
          </p:cNvSpPr>
          <p:nvPr>
            <p:ph type="title"/>
          </p:nvPr>
        </p:nvSpPr>
        <p:spPr/>
        <p:txBody>
          <a:bodyPr/>
          <a:lstStyle/>
          <a:p>
            <a:r>
              <a:rPr lang="en-US" dirty="0"/>
              <a:t>Interferometric PELM </a:t>
            </a:r>
          </a:p>
        </p:txBody>
      </p:sp>
      <p:sp>
        <p:nvSpPr>
          <p:cNvPr id="3" name="Segnaposto numero diapositiva 2">
            <a:extLst>
              <a:ext uri="{FF2B5EF4-FFF2-40B4-BE49-F238E27FC236}">
                <a16:creationId xmlns:a16="http://schemas.microsoft.com/office/drawing/2014/main" id="{22D773D1-D7BC-B48A-F09A-BC3C4CE14B8B}"/>
              </a:ext>
            </a:extLst>
          </p:cNvPr>
          <p:cNvSpPr>
            <a:spLocks noGrp="1"/>
          </p:cNvSpPr>
          <p:nvPr>
            <p:ph type="sldNum" sz="quarter" idx="12"/>
          </p:nvPr>
        </p:nvSpPr>
        <p:spPr/>
        <p:txBody>
          <a:bodyPr/>
          <a:lstStyle/>
          <a:p>
            <a:fld id="{F4C9E3C6-FDB8-E140-B497-619699EA8E32}" type="slidenum">
              <a:rPr lang="en-US" smtClean="0"/>
              <a:t>17</a:t>
            </a:fld>
            <a:endParaRPr lang="en-US" dirty="0"/>
          </a:p>
        </p:txBody>
      </p:sp>
      <p:pic>
        <p:nvPicPr>
          <p:cNvPr id="9" name="Immagine 8">
            <a:extLst>
              <a:ext uri="{FF2B5EF4-FFF2-40B4-BE49-F238E27FC236}">
                <a16:creationId xmlns:a16="http://schemas.microsoft.com/office/drawing/2014/main" id="{112CB5CD-B54C-A4AA-82E2-5D54E72ADD84}"/>
              </a:ext>
            </a:extLst>
          </p:cNvPr>
          <p:cNvPicPr>
            <a:picLocks noChangeAspect="1"/>
          </p:cNvPicPr>
          <p:nvPr/>
        </p:nvPicPr>
        <p:blipFill rotWithShape="1">
          <a:blip r:embed="rId3"/>
          <a:srcRect l="-2661" t="3614" r="2661" b="9815"/>
          <a:stretch/>
        </p:blipFill>
        <p:spPr>
          <a:xfrm>
            <a:off x="-25798" y="0"/>
            <a:ext cx="794597" cy="890432"/>
          </a:xfrm>
          <a:prstGeom prst="rect">
            <a:avLst/>
          </a:prstGeom>
        </p:spPr>
      </p:pic>
      <p:sp>
        <p:nvSpPr>
          <p:cNvPr id="10" name="CasellaDiTesto 9">
            <a:extLst>
              <a:ext uri="{FF2B5EF4-FFF2-40B4-BE49-F238E27FC236}">
                <a16:creationId xmlns:a16="http://schemas.microsoft.com/office/drawing/2014/main" id="{CC2AAEF8-47F6-6759-AC49-D7F905C93D9E}"/>
              </a:ext>
            </a:extLst>
          </p:cNvPr>
          <p:cNvSpPr txBox="1"/>
          <p:nvPr/>
        </p:nvSpPr>
        <p:spPr>
          <a:xfrm>
            <a:off x="-135773" y="888135"/>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Hamed </a:t>
            </a:r>
          </a:p>
          <a:p>
            <a:pPr algn="ctr"/>
            <a:r>
              <a:rPr lang="en-US" sz="1200" dirty="0">
                <a:latin typeface="Helvetica Light" panose="020B0403020202020204" pitchFamily="34" charset="0"/>
              </a:rPr>
              <a:t>Tari</a:t>
            </a:r>
          </a:p>
        </p:txBody>
      </p:sp>
      <p:sp>
        <p:nvSpPr>
          <p:cNvPr id="21" name="CasellaDiTesto 20">
            <a:extLst>
              <a:ext uri="{FF2B5EF4-FFF2-40B4-BE49-F238E27FC236}">
                <a16:creationId xmlns:a16="http://schemas.microsoft.com/office/drawing/2014/main" id="{AC69AE9F-4040-C4CD-71DC-7F3B6421E908}"/>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BC031382-0156-634F-C88A-4FB5BD91F60D}"/>
              </a:ext>
            </a:extLst>
          </p:cNvPr>
          <p:cNvPicPr>
            <a:picLocks noChangeAspect="1"/>
          </p:cNvPicPr>
          <p:nvPr/>
        </p:nvPicPr>
        <p:blipFill>
          <a:blip r:embed="rId4"/>
          <a:stretch>
            <a:fillRect/>
          </a:stretch>
        </p:blipFill>
        <p:spPr>
          <a:xfrm>
            <a:off x="2262920" y="1562416"/>
            <a:ext cx="7666160" cy="4252323"/>
          </a:xfrm>
          <a:prstGeom prst="rect">
            <a:avLst/>
          </a:prstGeom>
        </p:spPr>
      </p:pic>
    </p:spTree>
    <p:extLst>
      <p:ext uri="{BB962C8B-B14F-4D97-AF65-F5344CB8AC3E}">
        <p14:creationId xmlns:p14="http://schemas.microsoft.com/office/powerpoint/2010/main" val="23006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CBB69-1A79-C3D2-EDAB-185BFF7B29A4}"/>
              </a:ext>
            </a:extLst>
          </p:cNvPr>
          <p:cNvSpPr>
            <a:spLocks noGrp="1"/>
          </p:cNvSpPr>
          <p:nvPr>
            <p:ph type="title"/>
          </p:nvPr>
        </p:nvSpPr>
        <p:spPr/>
        <p:txBody>
          <a:bodyPr/>
          <a:lstStyle/>
          <a:p>
            <a:r>
              <a:rPr lang="en-US" dirty="0"/>
              <a:t>IPELM: sensitivity to complex-value information</a:t>
            </a:r>
          </a:p>
        </p:txBody>
      </p:sp>
      <p:sp>
        <p:nvSpPr>
          <p:cNvPr id="3" name="Segnaposto numero diapositiva 2">
            <a:extLst>
              <a:ext uri="{FF2B5EF4-FFF2-40B4-BE49-F238E27FC236}">
                <a16:creationId xmlns:a16="http://schemas.microsoft.com/office/drawing/2014/main" id="{7446C543-CE77-E230-386B-C6E0C9C6E9DA}"/>
              </a:ext>
            </a:extLst>
          </p:cNvPr>
          <p:cNvSpPr>
            <a:spLocks noGrp="1"/>
          </p:cNvSpPr>
          <p:nvPr>
            <p:ph type="sldNum" sz="quarter" idx="12"/>
          </p:nvPr>
        </p:nvSpPr>
        <p:spPr/>
        <p:txBody>
          <a:bodyPr/>
          <a:lstStyle/>
          <a:p>
            <a:fld id="{F4C9E3C6-FDB8-E140-B497-619699EA8E32}" type="slidenum">
              <a:rPr lang="en-US" smtClean="0"/>
              <a:t>18</a:t>
            </a:fld>
            <a:endParaRPr lang="en-US" dirty="0"/>
          </a:p>
        </p:txBody>
      </p:sp>
      <p:pic>
        <p:nvPicPr>
          <p:cNvPr id="7" name="Immagine 6">
            <a:extLst>
              <a:ext uri="{FF2B5EF4-FFF2-40B4-BE49-F238E27FC236}">
                <a16:creationId xmlns:a16="http://schemas.microsoft.com/office/drawing/2014/main" id="{DA1ED876-B477-BCF4-50B6-60B50754988E}"/>
              </a:ext>
            </a:extLst>
          </p:cNvPr>
          <p:cNvPicPr>
            <a:picLocks noChangeAspect="1"/>
          </p:cNvPicPr>
          <p:nvPr/>
        </p:nvPicPr>
        <p:blipFill>
          <a:blip r:embed="rId3"/>
          <a:stretch>
            <a:fillRect/>
          </a:stretch>
        </p:blipFill>
        <p:spPr>
          <a:xfrm>
            <a:off x="768799" y="1543352"/>
            <a:ext cx="3644438" cy="2733328"/>
          </a:xfrm>
          <a:prstGeom prst="rect">
            <a:avLst/>
          </a:prstGeom>
        </p:spPr>
      </p:pic>
      <p:sp>
        <p:nvSpPr>
          <p:cNvPr id="5" name="CasellaDiTesto 4">
            <a:extLst>
              <a:ext uri="{FF2B5EF4-FFF2-40B4-BE49-F238E27FC236}">
                <a16:creationId xmlns:a16="http://schemas.microsoft.com/office/drawing/2014/main" id="{8787AD49-A900-9813-4666-D29562F379A5}"/>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794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CBB69-1A79-C3D2-EDAB-185BFF7B29A4}"/>
              </a:ext>
            </a:extLst>
          </p:cNvPr>
          <p:cNvSpPr>
            <a:spLocks noGrp="1"/>
          </p:cNvSpPr>
          <p:nvPr>
            <p:ph type="title"/>
          </p:nvPr>
        </p:nvSpPr>
        <p:spPr/>
        <p:txBody>
          <a:bodyPr/>
          <a:lstStyle/>
          <a:p>
            <a:r>
              <a:rPr lang="en-US" dirty="0"/>
              <a:t>IPELM: sensitivity to complex-value information</a:t>
            </a:r>
          </a:p>
        </p:txBody>
      </p:sp>
      <p:sp>
        <p:nvSpPr>
          <p:cNvPr id="3" name="Segnaposto numero diapositiva 2">
            <a:extLst>
              <a:ext uri="{FF2B5EF4-FFF2-40B4-BE49-F238E27FC236}">
                <a16:creationId xmlns:a16="http://schemas.microsoft.com/office/drawing/2014/main" id="{7446C543-CE77-E230-386B-C6E0C9C6E9DA}"/>
              </a:ext>
            </a:extLst>
          </p:cNvPr>
          <p:cNvSpPr>
            <a:spLocks noGrp="1"/>
          </p:cNvSpPr>
          <p:nvPr>
            <p:ph type="sldNum" sz="quarter" idx="12"/>
          </p:nvPr>
        </p:nvSpPr>
        <p:spPr/>
        <p:txBody>
          <a:bodyPr/>
          <a:lstStyle/>
          <a:p>
            <a:fld id="{F4C9E3C6-FDB8-E140-B497-619699EA8E32}" type="slidenum">
              <a:rPr lang="en-US" smtClean="0"/>
              <a:t>19</a:t>
            </a:fld>
            <a:endParaRPr lang="en-US" dirty="0"/>
          </a:p>
        </p:txBody>
      </p:sp>
      <p:pic>
        <p:nvPicPr>
          <p:cNvPr id="9" name="Immagine 8">
            <a:extLst>
              <a:ext uri="{FF2B5EF4-FFF2-40B4-BE49-F238E27FC236}">
                <a16:creationId xmlns:a16="http://schemas.microsoft.com/office/drawing/2014/main" id="{14AE9926-3AC0-F9E1-F213-630ACAEA832E}"/>
              </a:ext>
            </a:extLst>
          </p:cNvPr>
          <p:cNvPicPr>
            <a:picLocks noChangeAspect="1"/>
          </p:cNvPicPr>
          <p:nvPr/>
        </p:nvPicPr>
        <p:blipFill>
          <a:blip r:embed="rId2"/>
          <a:stretch>
            <a:fillRect/>
          </a:stretch>
        </p:blipFill>
        <p:spPr>
          <a:xfrm>
            <a:off x="768799" y="1270909"/>
            <a:ext cx="10654402" cy="3105210"/>
          </a:xfrm>
          <a:prstGeom prst="rect">
            <a:avLst/>
          </a:prstGeom>
        </p:spPr>
      </p:pic>
      <p:sp>
        <p:nvSpPr>
          <p:cNvPr id="6" name="CasellaDiTesto 5">
            <a:extLst>
              <a:ext uri="{FF2B5EF4-FFF2-40B4-BE49-F238E27FC236}">
                <a16:creationId xmlns:a16="http://schemas.microsoft.com/office/drawing/2014/main" id="{926BC7DE-39ED-07D5-CDBC-5CBAD9C33659}"/>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51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539C3-2DEB-BD7E-53C0-F548C498BC21}"/>
              </a:ext>
            </a:extLst>
          </p:cNvPr>
          <p:cNvSpPr>
            <a:spLocks noGrp="1"/>
          </p:cNvSpPr>
          <p:nvPr>
            <p:ph type="title"/>
          </p:nvPr>
        </p:nvSpPr>
        <p:spPr/>
        <p:txBody>
          <a:bodyPr/>
          <a:lstStyle/>
          <a:p>
            <a:r>
              <a:rPr lang="en-US" dirty="0"/>
              <a:t>Photonic computing</a:t>
            </a:r>
          </a:p>
        </p:txBody>
      </p:sp>
      <p:sp>
        <p:nvSpPr>
          <p:cNvPr id="3" name="Segnaposto numero diapositiva 2">
            <a:extLst>
              <a:ext uri="{FF2B5EF4-FFF2-40B4-BE49-F238E27FC236}">
                <a16:creationId xmlns:a16="http://schemas.microsoft.com/office/drawing/2014/main" id="{CA778896-A751-7BFE-CF67-D2C3EB637391}"/>
              </a:ext>
            </a:extLst>
          </p:cNvPr>
          <p:cNvSpPr>
            <a:spLocks noGrp="1"/>
          </p:cNvSpPr>
          <p:nvPr>
            <p:ph type="sldNum" sz="quarter" idx="12"/>
          </p:nvPr>
        </p:nvSpPr>
        <p:spPr/>
        <p:txBody>
          <a:bodyPr/>
          <a:lstStyle/>
          <a:p>
            <a:fld id="{F4C9E3C6-FDB8-E140-B497-619699EA8E32}" type="slidenum">
              <a:rPr lang="en-US" smtClean="0"/>
              <a:t>2</a:t>
            </a:fld>
            <a:endParaRPr lang="en-US" dirty="0"/>
          </a:p>
        </p:txBody>
      </p:sp>
      <p:pic>
        <p:nvPicPr>
          <p:cNvPr id="4" name="Immagine 3">
            <a:extLst>
              <a:ext uri="{FF2B5EF4-FFF2-40B4-BE49-F238E27FC236}">
                <a16:creationId xmlns:a16="http://schemas.microsoft.com/office/drawing/2014/main" id="{969C629B-49FE-BC19-FF44-95F38FF2BC81}"/>
              </a:ext>
            </a:extLst>
          </p:cNvPr>
          <p:cNvPicPr>
            <a:picLocks noChangeAspect="1"/>
          </p:cNvPicPr>
          <p:nvPr/>
        </p:nvPicPr>
        <p:blipFill rotWithShape="1">
          <a:blip r:embed="rId3"/>
          <a:srcRect l="4546" t="8944" r="40" b="7109"/>
          <a:stretch/>
        </p:blipFill>
        <p:spPr>
          <a:xfrm>
            <a:off x="652848" y="1784381"/>
            <a:ext cx="10886303" cy="4789080"/>
          </a:xfrm>
          <a:prstGeom prst="rect">
            <a:avLst/>
          </a:prstGeom>
        </p:spPr>
      </p:pic>
      <p:sp>
        <p:nvSpPr>
          <p:cNvPr id="5" name="CasellaDiTesto 4">
            <a:extLst>
              <a:ext uri="{FF2B5EF4-FFF2-40B4-BE49-F238E27FC236}">
                <a16:creationId xmlns:a16="http://schemas.microsoft.com/office/drawing/2014/main" id="{B0DE1AD0-FC39-BCB8-8435-7CD2DBD6404D}"/>
              </a:ext>
            </a:extLst>
          </p:cNvPr>
          <p:cNvSpPr txBox="1"/>
          <p:nvPr/>
        </p:nvSpPr>
        <p:spPr>
          <a:xfrm>
            <a:off x="565731" y="1461215"/>
            <a:ext cx="3280963" cy="369332"/>
          </a:xfrm>
          <a:prstGeom prst="rect">
            <a:avLst/>
          </a:prstGeom>
          <a:noFill/>
        </p:spPr>
        <p:txBody>
          <a:bodyPr wrap="none" rtlCol="0">
            <a:spAutoFit/>
          </a:bodyPr>
          <a:lstStyle/>
          <a:p>
            <a:r>
              <a:rPr lang="en-US" dirty="0">
                <a:latin typeface="Avenir Light" panose="020B0402020203020204" pitchFamily="34" charset="77"/>
              </a:rPr>
              <a:t>Data processing by using light</a:t>
            </a:r>
          </a:p>
        </p:txBody>
      </p:sp>
      <p:sp>
        <p:nvSpPr>
          <p:cNvPr id="6" name="CasellaDiTesto 5">
            <a:extLst>
              <a:ext uri="{FF2B5EF4-FFF2-40B4-BE49-F238E27FC236}">
                <a16:creationId xmlns:a16="http://schemas.microsoft.com/office/drawing/2014/main" id="{FAED1C5C-6C5A-712E-1757-BB9E957047C0}"/>
              </a:ext>
            </a:extLst>
          </p:cNvPr>
          <p:cNvSpPr txBox="1"/>
          <p:nvPr/>
        </p:nvSpPr>
        <p:spPr>
          <a:xfrm>
            <a:off x="652848" y="6296462"/>
            <a:ext cx="2351065" cy="276999"/>
          </a:xfrm>
          <a:prstGeom prst="rect">
            <a:avLst/>
          </a:prstGeom>
          <a:noFill/>
        </p:spPr>
        <p:txBody>
          <a:bodyPr wrap="square">
            <a:spAutoFit/>
          </a:bodyPr>
          <a:lstStyle/>
          <a:p>
            <a:r>
              <a:rPr lang="en-US" sz="1200" dirty="0" err="1">
                <a:solidFill>
                  <a:schemeClr val="bg1"/>
                </a:solidFill>
              </a:rPr>
              <a:t>www.techopedia.com</a:t>
            </a:r>
            <a:endParaRPr lang="en-US" sz="1200" dirty="0">
              <a:solidFill>
                <a:schemeClr val="bg1"/>
              </a:solidFill>
            </a:endParaRPr>
          </a:p>
        </p:txBody>
      </p:sp>
    </p:spTree>
    <p:extLst>
      <p:ext uri="{BB962C8B-B14F-4D97-AF65-F5344CB8AC3E}">
        <p14:creationId xmlns:p14="http://schemas.microsoft.com/office/powerpoint/2010/main" val="88033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CBB69-1A79-C3D2-EDAB-185BFF7B29A4}"/>
              </a:ext>
            </a:extLst>
          </p:cNvPr>
          <p:cNvSpPr>
            <a:spLocks noGrp="1"/>
          </p:cNvSpPr>
          <p:nvPr>
            <p:ph type="title"/>
          </p:nvPr>
        </p:nvSpPr>
        <p:spPr/>
        <p:txBody>
          <a:bodyPr/>
          <a:lstStyle/>
          <a:p>
            <a:r>
              <a:rPr lang="en-US" dirty="0"/>
              <a:t>IPELM: sensitivity to complex-value information</a:t>
            </a:r>
          </a:p>
        </p:txBody>
      </p:sp>
      <p:sp>
        <p:nvSpPr>
          <p:cNvPr id="3" name="Segnaposto numero diapositiva 2">
            <a:extLst>
              <a:ext uri="{FF2B5EF4-FFF2-40B4-BE49-F238E27FC236}">
                <a16:creationId xmlns:a16="http://schemas.microsoft.com/office/drawing/2014/main" id="{7446C543-CE77-E230-386B-C6E0C9C6E9DA}"/>
              </a:ext>
            </a:extLst>
          </p:cNvPr>
          <p:cNvSpPr>
            <a:spLocks noGrp="1"/>
          </p:cNvSpPr>
          <p:nvPr>
            <p:ph type="sldNum" sz="quarter" idx="12"/>
          </p:nvPr>
        </p:nvSpPr>
        <p:spPr/>
        <p:txBody>
          <a:bodyPr/>
          <a:lstStyle/>
          <a:p>
            <a:fld id="{F4C9E3C6-FDB8-E140-B497-619699EA8E32}" type="slidenum">
              <a:rPr lang="en-US" smtClean="0"/>
              <a:t>20</a:t>
            </a:fld>
            <a:endParaRPr lang="en-US" dirty="0"/>
          </a:p>
        </p:txBody>
      </p:sp>
      <p:pic>
        <p:nvPicPr>
          <p:cNvPr id="5" name="Immagine 4">
            <a:extLst>
              <a:ext uri="{FF2B5EF4-FFF2-40B4-BE49-F238E27FC236}">
                <a16:creationId xmlns:a16="http://schemas.microsoft.com/office/drawing/2014/main" id="{62D5F2A8-03C9-750C-BF9D-F207F11619D8}"/>
              </a:ext>
            </a:extLst>
          </p:cNvPr>
          <p:cNvPicPr>
            <a:picLocks noChangeAspect="1"/>
          </p:cNvPicPr>
          <p:nvPr/>
        </p:nvPicPr>
        <p:blipFill>
          <a:blip r:embed="rId2"/>
          <a:stretch>
            <a:fillRect/>
          </a:stretch>
        </p:blipFill>
        <p:spPr>
          <a:xfrm>
            <a:off x="768799" y="1277032"/>
            <a:ext cx="10654402" cy="5094775"/>
          </a:xfrm>
          <a:prstGeom prst="rect">
            <a:avLst/>
          </a:prstGeom>
        </p:spPr>
      </p:pic>
      <p:sp>
        <p:nvSpPr>
          <p:cNvPr id="6" name="CasellaDiTesto 5">
            <a:extLst>
              <a:ext uri="{FF2B5EF4-FFF2-40B4-BE49-F238E27FC236}">
                <a16:creationId xmlns:a16="http://schemas.microsoft.com/office/drawing/2014/main" id="{2A965BF7-DF67-9297-1FF0-2C8B3F421440}"/>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81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33CE1-1CAA-FEAD-E4CF-DDF9B26823D3}"/>
              </a:ext>
            </a:extLst>
          </p:cNvPr>
          <p:cNvSpPr>
            <a:spLocks noGrp="1"/>
          </p:cNvSpPr>
          <p:nvPr>
            <p:ph type="title"/>
          </p:nvPr>
        </p:nvSpPr>
        <p:spPr/>
        <p:txBody>
          <a:bodyPr/>
          <a:lstStyle/>
          <a:p>
            <a:r>
              <a:rPr lang="en-US" dirty="0"/>
              <a:t>IPELM: complex-value classification capability</a:t>
            </a:r>
          </a:p>
        </p:txBody>
      </p:sp>
      <p:sp>
        <p:nvSpPr>
          <p:cNvPr id="3" name="Segnaposto numero diapositiva 2">
            <a:extLst>
              <a:ext uri="{FF2B5EF4-FFF2-40B4-BE49-F238E27FC236}">
                <a16:creationId xmlns:a16="http://schemas.microsoft.com/office/drawing/2014/main" id="{A0B5F69C-7259-714E-6642-B3C588786893}"/>
              </a:ext>
            </a:extLst>
          </p:cNvPr>
          <p:cNvSpPr>
            <a:spLocks noGrp="1"/>
          </p:cNvSpPr>
          <p:nvPr>
            <p:ph type="sldNum" sz="quarter" idx="12"/>
          </p:nvPr>
        </p:nvSpPr>
        <p:spPr/>
        <p:txBody>
          <a:bodyPr/>
          <a:lstStyle/>
          <a:p>
            <a:fld id="{F4C9E3C6-FDB8-E140-B497-619699EA8E32}" type="slidenum">
              <a:rPr lang="en-US" smtClean="0"/>
              <a:t>21</a:t>
            </a:fld>
            <a:endParaRPr lang="en-US" dirty="0"/>
          </a:p>
        </p:txBody>
      </p:sp>
      <p:pic>
        <p:nvPicPr>
          <p:cNvPr id="5" name="Immagine 4">
            <a:extLst>
              <a:ext uri="{FF2B5EF4-FFF2-40B4-BE49-F238E27FC236}">
                <a16:creationId xmlns:a16="http://schemas.microsoft.com/office/drawing/2014/main" id="{72AEC363-0E77-FBBB-1603-5F412894ECA9}"/>
              </a:ext>
            </a:extLst>
          </p:cNvPr>
          <p:cNvPicPr>
            <a:picLocks noChangeAspect="1"/>
          </p:cNvPicPr>
          <p:nvPr/>
        </p:nvPicPr>
        <p:blipFill>
          <a:blip r:embed="rId2"/>
          <a:stretch>
            <a:fillRect/>
          </a:stretch>
        </p:blipFill>
        <p:spPr>
          <a:xfrm>
            <a:off x="497488" y="2101056"/>
            <a:ext cx="4741488" cy="3644438"/>
          </a:xfrm>
          <a:prstGeom prst="rect">
            <a:avLst/>
          </a:prstGeom>
        </p:spPr>
      </p:pic>
      <p:sp>
        <p:nvSpPr>
          <p:cNvPr id="7" name="CasellaDiTesto 6">
            <a:extLst>
              <a:ext uri="{FF2B5EF4-FFF2-40B4-BE49-F238E27FC236}">
                <a16:creationId xmlns:a16="http://schemas.microsoft.com/office/drawing/2014/main" id="{ABA53806-7B0E-0753-8B59-3F6D82BDD36D}"/>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110A3451-19E2-78A3-5F6D-3BF01787472C}"/>
              </a:ext>
            </a:extLst>
          </p:cNvPr>
          <p:cNvPicPr>
            <a:picLocks noChangeAspect="1"/>
          </p:cNvPicPr>
          <p:nvPr/>
        </p:nvPicPr>
        <p:blipFill>
          <a:blip r:embed="rId3"/>
          <a:stretch>
            <a:fillRect/>
          </a:stretch>
        </p:blipFill>
        <p:spPr>
          <a:xfrm>
            <a:off x="5982002" y="2154304"/>
            <a:ext cx="5801349" cy="3588655"/>
          </a:xfrm>
          <a:prstGeom prst="rect">
            <a:avLst/>
          </a:prstGeom>
        </p:spPr>
      </p:pic>
      <p:pic>
        <p:nvPicPr>
          <p:cNvPr id="6" name="Immagine 5">
            <a:extLst>
              <a:ext uri="{FF2B5EF4-FFF2-40B4-BE49-F238E27FC236}">
                <a16:creationId xmlns:a16="http://schemas.microsoft.com/office/drawing/2014/main" id="{22823FC4-83BA-3F14-89DE-B7ACB4F1D581}"/>
              </a:ext>
            </a:extLst>
          </p:cNvPr>
          <p:cNvPicPr>
            <a:picLocks noChangeAspect="1"/>
          </p:cNvPicPr>
          <p:nvPr/>
        </p:nvPicPr>
        <p:blipFill rotWithShape="1">
          <a:blip r:embed="rId4"/>
          <a:srcRect l="-2661" t="3614" r="2661" b="9815"/>
          <a:stretch/>
        </p:blipFill>
        <p:spPr>
          <a:xfrm>
            <a:off x="-25798" y="0"/>
            <a:ext cx="794597" cy="890432"/>
          </a:xfrm>
          <a:prstGeom prst="rect">
            <a:avLst/>
          </a:prstGeom>
        </p:spPr>
      </p:pic>
      <p:sp>
        <p:nvSpPr>
          <p:cNvPr id="8" name="CasellaDiTesto 7">
            <a:extLst>
              <a:ext uri="{FF2B5EF4-FFF2-40B4-BE49-F238E27FC236}">
                <a16:creationId xmlns:a16="http://schemas.microsoft.com/office/drawing/2014/main" id="{0C7F4846-42F5-0898-33AC-FDCF4FF4319E}"/>
              </a:ext>
            </a:extLst>
          </p:cNvPr>
          <p:cNvSpPr txBox="1"/>
          <p:nvPr/>
        </p:nvSpPr>
        <p:spPr>
          <a:xfrm>
            <a:off x="-135773" y="888135"/>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Hamed </a:t>
            </a:r>
          </a:p>
          <a:p>
            <a:pPr algn="ctr"/>
            <a:r>
              <a:rPr lang="en-US" sz="1200" dirty="0">
                <a:latin typeface="Helvetica Light" panose="020B0403020202020204" pitchFamily="34" charset="0"/>
              </a:rPr>
              <a:t>Tari</a:t>
            </a:r>
          </a:p>
        </p:txBody>
      </p:sp>
    </p:spTree>
    <p:extLst>
      <p:ext uri="{BB962C8B-B14F-4D97-AF65-F5344CB8AC3E}">
        <p14:creationId xmlns:p14="http://schemas.microsoft.com/office/powerpoint/2010/main" val="179078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33CE1-1CAA-FEAD-E4CF-DDF9B26823D3}"/>
              </a:ext>
            </a:extLst>
          </p:cNvPr>
          <p:cNvSpPr>
            <a:spLocks noGrp="1"/>
          </p:cNvSpPr>
          <p:nvPr>
            <p:ph type="title"/>
          </p:nvPr>
        </p:nvSpPr>
        <p:spPr/>
        <p:txBody>
          <a:bodyPr/>
          <a:lstStyle/>
          <a:p>
            <a:r>
              <a:rPr lang="en-US" dirty="0"/>
              <a:t>IPELM: complex-value classification capability</a:t>
            </a:r>
          </a:p>
        </p:txBody>
      </p:sp>
      <p:sp>
        <p:nvSpPr>
          <p:cNvPr id="3" name="Segnaposto numero diapositiva 2">
            <a:extLst>
              <a:ext uri="{FF2B5EF4-FFF2-40B4-BE49-F238E27FC236}">
                <a16:creationId xmlns:a16="http://schemas.microsoft.com/office/drawing/2014/main" id="{A0B5F69C-7259-714E-6642-B3C588786893}"/>
              </a:ext>
            </a:extLst>
          </p:cNvPr>
          <p:cNvSpPr>
            <a:spLocks noGrp="1"/>
          </p:cNvSpPr>
          <p:nvPr>
            <p:ph type="sldNum" sz="quarter" idx="12"/>
          </p:nvPr>
        </p:nvSpPr>
        <p:spPr/>
        <p:txBody>
          <a:bodyPr/>
          <a:lstStyle/>
          <a:p>
            <a:fld id="{F4C9E3C6-FDB8-E140-B497-619699EA8E32}" type="slidenum">
              <a:rPr lang="en-US" smtClean="0"/>
              <a:t>22</a:t>
            </a:fld>
            <a:endParaRPr lang="en-US" dirty="0"/>
          </a:p>
        </p:txBody>
      </p:sp>
      <p:sp>
        <p:nvSpPr>
          <p:cNvPr id="9" name="CasellaDiTesto 8">
            <a:extLst>
              <a:ext uri="{FF2B5EF4-FFF2-40B4-BE49-F238E27FC236}">
                <a16:creationId xmlns:a16="http://schemas.microsoft.com/office/drawing/2014/main" id="{5E250FEC-EBAC-CBD3-8DBD-2E9122B010CA}"/>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C3F610BF-7258-DF3F-E378-C42F7C9B98DD}"/>
              </a:ext>
            </a:extLst>
          </p:cNvPr>
          <p:cNvPicPr>
            <a:picLocks noChangeAspect="1"/>
          </p:cNvPicPr>
          <p:nvPr/>
        </p:nvPicPr>
        <p:blipFill>
          <a:blip r:embed="rId2"/>
          <a:stretch>
            <a:fillRect/>
          </a:stretch>
        </p:blipFill>
        <p:spPr>
          <a:xfrm>
            <a:off x="6479121" y="1476974"/>
            <a:ext cx="4809871" cy="4625467"/>
          </a:xfrm>
          <a:prstGeom prst="rect">
            <a:avLst/>
          </a:prstGeom>
        </p:spPr>
      </p:pic>
      <p:pic>
        <p:nvPicPr>
          <p:cNvPr id="8" name="Immagine 7">
            <a:extLst>
              <a:ext uri="{FF2B5EF4-FFF2-40B4-BE49-F238E27FC236}">
                <a16:creationId xmlns:a16="http://schemas.microsoft.com/office/drawing/2014/main" id="{CC61F20A-E9AE-2B4D-3303-ACA35D1CC5E4}"/>
              </a:ext>
            </a:extLst>
          </p:cNvPr>
          <p:cNvPicPr>
            <a:picLocks noChangeAspect="1"/>
          </p:cNvPicPr>
          <p:nvPr/>
        </p:nvPicPr>
        <p:blipFill>
          <a:blip r:embed="rId3"/>
          <a:stretch>
            <a:fillRect/>
          </a:stretch>
        </p:blipFill>
        <p:spPr>
          <a:xfrm>
            <a:off x="497488" y="2101056"/>
            <a:ext cx="4741488" cy="3644438"/>
          </a:xfrm>
          <a:prstGeom prst="rect">
            <a:avLst/>
          </a:prstGeom>
        </p:spPr>
      </p:pic>
      <p:pic>
        <p:nvPicPr>
          <p:cNvPr id="4" name="Immagine 3">
            <a:extLst>
              <a:ext uri="{FF2B5EF4-FFF2-40B4-BE49-F238E27FC236}">
                <a16:creationId xmlns:a16="http://schemas.microsoft.com/office/drawing/2014/main" id="{5F2DD3A8-F342-C332-F52F-82957E16E59E}"/>
              </a:ext>
            </a:extLst>
          </p:cNvPr>
          <p:cNvPicPr>
            <a:picLocks noChangeAspect="1"/>
          </p:cNvPicPr>
          <p:nvPr/>
        </p:nvPicPr>
        <p:blipFill rotWithShape="1">
          <a:blip r:embed="rId4"/>
          <a:srcRect l="-2661" t="3614" r="2661" b="9815"/>
          <a:stretch/>
        </p:blipFill>
        <p:spPr>
          <a:xfrm>
            <a:off x="-25798" y="0"/>
            <a:ext cx="794597" cy="890432"/>
          </a:xfrm>
          <a:prstGeom prst="rect">
            <a:avLst/>
          </a:prstGeom>
        </p:spPr>
      </p:pic>
      <p:sp>
        <p:nvSpPr>
          <p:cNvPr id="6" name="CasellaDiTesto 5">
            <a:extLst>
              <a:ext uri="{FF2B5EF4-FFF2-40B4-BE49-F238E27FC236}">
                <a16:creationId xmlns:a16="http://schemas.microsoft.com/office/drawing/2014/main" id="{D53E7317-B775-EF7B-48AD-07839DF46CD8}"/>
              </a:ext>
            </a:extLst>
          </p:cNvPr>
          <p:cNvSpPr txBox="1"/>
          <p:nvPr/>
        </p:nvSpPr>
        <p:spPr>
          <a:xfrm>
            <a:off x="-135773" y="888135"/>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Hamed </a:t>
            </a:r>
          </a:p>
          <a:p>
            <a:pPr algn="ctr"/>
            <a:r>
              <a:rPr lang="en-US" sz="1200" dirty="0">
                <a:latin typeface="Helvetica Light" panose="020B0403020202020204" pitchFamily="34" charset="0"/>
              </a:rPr>
              <a:t>Tari</a:t>
            </a:r>
          </a:p>
        </p:txBody>
      </p:sp>
    </p:spTree>
    <p:extLst>
      <p:ext uri="{BB962C8B-B14F-4D97-AF65-F5344CB8AC3E}">
        <p14:creationId xmlns:p14="http://schemas.microsoft.com/office/powerpoint/2010/main" val="1666053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33CE1-1CAA-FEAD-E4CF-DDF9B26823D3}"/>
              </a:ext>
            </a:extLst>
          </p:cNvPr>
          <p:cNvSpPr>
            <a:spLocks noGrp="1"/>
          </p:cNvSpPr>
          <p:nvPr>
            <p:ph type="title"/>
          </p:nvPr>
        </p:nvSpPr>
        <p:spPr/>
        <p:txBody>
          <a:bodyPr/>
          <a:lstStyle/>
          <a:p>
            <a:r>
              <a:rPr lang="en-US" dirty="0"/>
              <a:t>IPELM: compute resource and energy efficiency </a:t>
            </a:r>
          </a:p>
        </p:txBody>
      </p:sp>
      <p:sp>
        <p:nvSpPr>
          <p:cNvPr id="3" name="Segnaposto numero diapositiva 2">
            <a:extLst>
              <a:ext uri="{FF2B5EF4-FFF2-40B4-BE49-F238E27FC236}">
                <a16:creationId xmlns:a16="http://schemas.microsoft.com/office/drawing/2014/main" id="{A0B5F69C-7259-714E-6642-B3C588786893}"/>
              </a:ext>
            </a:extLst>
          </p:cNvPr>
          <p:cNvSpPr>
            <a:spLocks noGrp="1"/>
          </p:cNvSpPr>
          <p:nvPr>
            <p:ph type="sldNum" sz="quarter" idx="12"/>
          </p:nvPr>
        </p:nvSpPr>
        <p:spPr/>
        <p:txBody>
          <a:bodyPr/>
          <a:lstStyle/>
          <a:p>
            <a:fld id="{F4C9E3C6-FDB8-E140-B497-619699EA8E32}" type="slidenum">
              <a:rPr lang="en-US" smtClean="0"/>
              <a:t>23</a:t>
            </a:fld>
            <a:endParaRPr lang="en-US" dirty="0"/>
          </a:p>
        </p:txBody>
      </p:sp>
      <p:sp>
        <p:nvSpPr>
          <p:cNvPr id="5" name="CasellaDiTesto 4">
            <a:extLst>
              <a:ext uri="{FF2B5EF4-FFF2-40B4-BE49-F238E27FC236}">
                <a16:creationId xmlns:a16="http://schemas.microsoft.com/office/drawing/2014/main" id="{72FEA04F-F203-82CC-3497-E59CB11E117C}"/>
              </a:ext>
            </a:extLst>
          </p:cNvPr>
          <p:cNvSpPr txBox="1"/>
          <p:nvPr/>
        </p:nvSpPr>
        <p:spPr>
          <a:xfrm>
            <a:off x="431342" y="6535916"/>
            <a:ext cx="4778887"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5A75665-1D75-E7D9-4142-5A8E6168E9FF}"/>
              </a:ext>
            </a:extLst>
          </p:cNvPr>
          <p:cNvPicPr>
            <a:picLocks noChangeAspect="1"/>
          </p:cNvPicPr>
          <p:nvPr/>
        </p:nvPicPr>
        <p:blipFill rotWithShape="1">
          <a:blip r:embed="rId2"/>
          <a:srcRect l="-2661" t="3614" r="2661" b="9815"/>
          <a:stretch/>
        </p:blipFill>
        <p:spPr>
          <a:xfrm>
            <a:off x="-25798" y="0"/>
            <a:ext cx="794597" cy="890432"/>
          </a:xfrm>
          <a:prstGeom prst="rect">
            <a:avLst/>
          </a:prstGeom>
        </p:spPr>
      </p:pic>
      <p:sp>
        <p:nvSpPr>
          <p:cNvPr id="7" name="CasellaDiTesto 6">
            <a:extLst>
              <a:ext uri="{FF2B5EF4-FFF2-40B4-BE49-F238E27FC236}">
                <a16:creationId xmlns:a16="http://schemas.microsoft.com/office/drawing/2014/main" id="{C48C58AD-31CB-C577-1047-7ED95D243E1F}"/>
              </a:ext>
            </a:extLst>
          </p:cNvPr>
          <p:cNvSpPr txBox="1"/>
          <p:nvPr/>
        </p:nvSpPr>
        <p:spPr>
          <a:xfrm>
            <a:off x="-135773" y="888135"/>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Hamed </a:t>
            </a:r>
          </a:p>
          <a:p>
            <a:pPr algn="ctr"/>
            <a:r>
              <a:rPr lang="en-US" sz="1200" dirty="0">
                <a:latin typeface="Helvetica Light" panose="020B0403020202020204" pitchFamily="34" charset="0"/>
              </a:rPr>
              <a:t>Tari</a:t>
            </a:r>
          </a:p>
        </p:txBody>
      </p:sp>
      <p:pic>
        <p:nvPicPr>
          <p:cNvPr id="10" name="Immagine 9">
            <a:extLst>
              <a:ext uri="{FF2B5EF4-FFF2-40B4-BE49-F238E27FC236}">
                <a16:creationId xmlns:a16="http://schemas.microsoft.com/office/drawing/2014/main" id="{FC522A09-B2DE-735D-8C8F-52036F4F93A5}"/>
              </a:ext>
            </a:extLst>
          </p:cNvPr>
          <p:cNvPicPr>
            <a:picLocks noChangeAspect="1"/>
          </p:cNvPicPr>
          <p:nvPr/>
        </p:nvPicPr>
        <p:blipFill>
          <a:blip r:embed="rId3"/>
          <a:stretch>
            <a:fillRect/>
          </a:stretch>
        </p:blipFill>
        <p:spPr>
          <a:xfrm>
            <a:off x="2950870" y="1711076"/>
            <a:ext cx="5839519" cy="4069137"/>
          </a:xfrm>
          <a:prstGeom prst="rect">
            <a:avLst/>
          </a:prstGeom>
        </p:spPr>
      </p:pic>
    </p:spTree>
    <p:extLst>
      <p:ext uri="{BB962C8B-B14F-4D97-AF65-F5344CB8AC3E}">
        <p14:creationId xmlns:p14="http://schemas.microsoft.com/office/powerpoint/2010/main" val="191633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99828-2738-0E79-C523-B274CE033A77}"/>
              </a:ext>
            </a:extLst>
          </p:cNvPr>
          <p:cNvSpPr>
            <a:spLocks noGrp="1"/>
          </p:cNvSpPr>
          <p:nvPr>
            <p:ph type="title"/>
          </p:nvPr>
        </p:nvSpPr>
        <p:spPr/>
        <p:txBody>
          <a:bodyPr/>
          <a:lstStyle/>
          <a:p>
            <a:r>
              <a:rPr lang="en-US" dirty="0"/>
              <a:t>Outline</a:t>
            </a:r>
          </a:p>
        </p:txBody>
      </p:sp>
      <p:sp>
        <p:nvSpPr>
          <p:cNvPr id="3" name="Segnaposto numero diapositiva 2">
            <a:extLst>
              <a:ext uri="{FF2B5EF4-FFF2-40B4-BE49-F238E27FC236}">
                <a16:creationId xmlns:a16="http://schemas.microsoft.com/office/drawing/2014/main" id="{6165088D-3B10-A169-2286-20060514004F}"/>
              </a:ext>
            </a:extLst>
          </p:cNvPr>
          <p:cNvSpPr>
            <a:spLocks noGrp="1"/>
          </p:cNvSpPr>
          <p:nvPr>
            <p:ph type="sldNum" sz="quarter" idx="12"/>
          </p:nvPr>
        </p:nvSpPr>
        <p:spPr/>
        <p:txBody>
          <a:bodyPr/>
          <a:lstStyle/>
          <a:p>
            <a:fld id="{F4C9E3C6-FDB8-E140-B497-619699EA8E32}" type="slidenum">
              <a:rPr lang="en-US" smtClean="0"/>
              <a:t>24</a:t>
            </a:fld>
            <a:endParaRPr lang="en-US" dirty="0"/>
          </a:p>
        </p:txBody>
      </p:sp>
      <p:sp>
        <p:nvSpPr>
          <p:cNvPr id="5" name="CasellaDiTesto 4">
            <a:extLst>
              <a:ext uri="{FF2B5EF4-FFF2-40B4-BE49-F238E27FC236}">
                <a16:creationId xmlns:a16="http://schemas.microsoft.com/office/drawing/2014/main" id="{75AF9646-A3BB-B04B-DE6D-9F56EC27976E}"/>
              </a:ext>
            </a:extLst>
          </p:cNvPr>
          <p:cNvSpPr txBox="1"/>
          <p:nvPr/>
        </p:nvSpPr>
        <p:spPr>
          <a:xfrm>
            <a:off x="796104" y="2279253"/>
            <a:ext cx="2201923" cy="584775"/>
          </a:xfrm>
          <a:prstGeom prst="rect">
            <a:avLst/>
          </a:prstGeom>
          <a:noFill/>
        </p:spPr>
        <p:txBody>
          <a:bodyPr wrap="square" rtlCol="0">
            <a:spAutoFit/>
          </a:bodyPr>
          <a:lstStyle/>
          <a:p>
            <a:r>
              <a:rPr lang="en-US" sz="1600" dirty="0">
                <a:latin typeface="Avenir Medium" panose="02000503020000020003" pitchFamily="2" charset="0"/>
                <a:cs typeface="Arial" panose="020B0604020202020204" pitchFamily="34" charset="0"/>
              </a:rPr>
              <a:t>Photonic Extreme Learning Machine</a:t>
            </a:r>
          </a:p>
        </p:txBody>
      </p:sp>
      <p:sp>
        <p:nvSpPr>
          <p:cNvPr id="6" name="CasellaDiTesto 5">
            <a:extLst>
              <a:ext uri="{FF2B5EF4-FFF2-40B4-BE49-F238E27FC236}">
                <a16:creationId xmlns:a16="http://schemas.microsoft.com/office/drawing/2014/main" id="{F11AB17B-8BFD-48CE-FD0C-EE424D93707B}"/>
              </a:ext>
            </a:extLst>
          </p:cNvPr>
          <p:cNvSpPr txBox="1"/>
          <p:nvPr/>
        </p:nvSpPr>
        <p:spPr>
          <a:xfrm>
            <a:off x="3481590" y="2279253"/>
            <a:ext cx="2201923"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Classifier of numerical Proximity</a:t>
            </a:r>
          </a:p>
        </p:txBody>
      </p:sp>
      <p:sp>
        <p:nvSpPr>
          <p:cNvPr id="7" name="CasellaDiTesto 6">
            <a:extLst>
              <a:ext uri="{FF2B5EF4-FFF2-40B4-BE49-F238E27FC236}">
                <a16:creationId xmlns:a16="http://schemas.microsoft.com/office/drawing/2014/main" id="{4ADC2B6F-4842-D24A-1CD4-F68C4AE57C42}"/>
              </a:ext>
            </a:extLst>
          </p:cNvPr>
          <p:cNvSpPr txBox="1"/>
          <p:nvPr/>
        </p:nvSpPr>
        <p:spPr>
          <a:xfrm>
            <a:off x="9268956" y="2233712"/>
            <a:ext cx="2664327"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computing with nonlinear  disorder</a:t>
            </a:r>
          </a:p>
        </p:txBody>
      </p:sp>
      <p:sp>
        <p:nvSpPr>
          <p:cNvPr id="8" name="CasellaDiTesto 7">
            <a:extLst>
              <a:ext uri="{FF2B5EF4-FFF2-40B4-BE49-F238E27FC236}">
                <a16:creationId xmlns:a16="http://schemas.microsoft.com/office/drawing/2014/main" id="{65DC3A04-25A6-DC4B-4F19-7D38EF4C685D}"/>
              </a:ext>
            </a:extLst>
          </p:cNvPr>
          <p:cNvSpPr txBox="1"/>
          <p:nvPr/>
        </p:nvSpPr>
        <p:spPr>
          <a:xfrm>
            <a:off x="6172200" y="2241020"/>
            <a:ext cx="2930760"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a:t>
            </a:r>
            <a:r>
              <a:rPr lang="en-US" sz="1600" dirty="0" err="1">
                <a:solidFill>
                  <a:schemeClr val="bg1">
                    <a:lumMod val="85000"/>
                  </a:schemeClr>
                </a:solidFill>
                <a:latin typeface="Avenir Medium" panose="02000503020000020003" pitchFamily="2" charset="0"/>
                <a:cs typeface="Arial" panose="020B0604020202020204" pitchFamily="34" charset="0"/>
              </a:rPr>
              <a:t>Ising</a:t>
            </a:r>
            <a:r>
              <a:rPr lang="en-US" sz="1600" dirty="0">
                <a:solidFill>
                  <a:schemeClr val="bg1">
                    <a:lumMod val="85000"/>
                  </a:schemeClr>
                </a:solidFill>
                <a:latin typeface="Avenir Medium" panose="02000503020000020003" pitchFamily="2" charset="0"/>
                <a:cs typeface="Arial" panose="020B0604020202020204" pitchFamily="34" charset="0"/>
              </a:rPr>
              <a:t> machine and generalized spin system </a:t>
            </a:r>
          </a:p>
        </p:txBody>
      </p:sp>
      <p:pic>
        <p:nvPicPr>
          <p:cNvPr id="9" name="Immagine 8">
            <a:extLst>
              <a:ext uri="{FF2B5EF4-FFF2-40B4-BE49-F238E27FC236}">
                <a16:creationId xmlns:a16="http://schemas.microsoft.com/office/drawing/2014/main" id="{B224A1A6-19FB-3D29-A299-E261C2D149B3}"/>
              </a:ext>
            </a:extLst>
          </p:cNvPr>
          <p:cNvPicPr>
            <a:picLocks noChangeAspect="1"/>
          </p:cNvPicPr>
          <p:nvPr/>
        </p:nvPicPr>
        <p:blipFill>
          <a:blip r:embed="rId2">
            <a:alphaModFix amt="20000"/>
          </a:blip>
          <a:stretch>
            <a:fillRect/>
          </a:stretch>
        </p:blipFill>
        <p:spPr>
          <a:xfrm>
            <a:off x="6871719" y="2864028"/>
            <a:ext cx="1779172" cy="1685532"/>
          </a:xfrm>
          <a:prstGeom prst="rect">
            <a:avLst/>
          </a:prstGeom>
        </p:spPr>
      </p:pic>
      <p:pic>
        <p:nvPicPr>
          <p:cNvPr id="10" name="image18.png">
            <a:extLst>
              <a:ext uri="{FF2B5EF4-FFF2-40B4-BE49-F238E27FC236}">
                <a16:creationId xmlns:a16="http://schemas.microsoft.com/office/drawing/2014/main" id="{C2A0532C-F85A-5349-6334-9A0BAB25D761}"/>
              </a:ext>
            </a:extLst>
          </p:cNvPr>
          <p:cNvPicPr>
            <a:picLocks noChangeAspect="1"/>
          </p:cNvPicPr>
          <p:nvPr/>
        </p:nvPicPr>
        <p:blipFill rotWithShape="1">
          <a:blip r:embed="rId3"/>
          <a:srcRect l="4454" t="36352" r="48220" b="44607"/>
          <a:stretch/>
        </p:blipFill>
        <p:spPr>
          <a:xfrm>
            <a:off x="3075444" y="3060851"/>
            <a:ext cx="2830229" cy="1385545"/>
          </a:xfrm>
          <a:prstGeom prst="rect">
            <a:avLst/>
          </a:prstGeom>
          <a:ln/>
        </p:spPr>
      </p:pic>
      <p:pic>
        <p:nvPicPr>
          <p:cNvPr id="11" name="Immagine 10">
            <a:extLst>
              <a:ext uri="{FF2B5EF4-FFF2-40B4-BE49-F238E27FC236}">
                <a16:creationId xmlns:a16="http://schemas.microsoft.com/office/drawing/2014/main" id="{47FAC2A8-E44E-95A5-7B96-55A55F81066F}"/>
              </a:ext>
            </a:extLst>
          </p:cNvPr>
          <p:cNvPicPr>
            <a:picLocks noChangeAspect="1"/>
          </p:cNvPicPr>
          <p:nvPr/>
        </p:nvPicPr>
        <p:blipFill>
          <a:blip r:embed="rId4">
            <a:alphaModFix amt="20000"/>
          </a:blip>
          <a:stretch>
            <a:fillRect/>
          </a:stretch>
        </p:blipFill>
        <p:spPr>
          <a:xfrm>
            <a:off x="9523587" y="2818487"/>
            <a:ext cx="2447636" cy="1627909"/>
          </a:xfrm>
          <a:prstGeom prst="rect">
            <a:avLst/>
          </a:prstGeom>
        </p:spPr>
      </p:pic>
      <p:pic>
        <p:nvPicPr>
          <p:cNvPr id="12" name="Immagine 11">
            <a:extLst>
              <a:ext uri="{FF2B5EF4-FFF2-40B4-BE49-F238E27FC236}">
                <a16:creationId xmlns:a16="http://schemas.microsoft.com/office/drawing/2014/main" id="{C37C32AD-3368-E155-BA21-F54786B4407C}"/>
              </a:ext>
            </a:extLst>
          </p:cNvPr>
          <p:cNvPicPr>
            <a:picLocks noChangeAspect="1"/>
          </p:cNvPicPr>
          <p:nvPr/>
        </p:nvPicPr>
        <p:blipFill>
          <a:blip r:embed="rId5">
            <a:alphaModFix amt="20000"/>
          </a:blip>
          <a:stretch>
            <a:fillRect/>
          </a:stretch>
        </p:blipFill>
        <p:spPr>
          <a:xfrm>
            <a:off x="743238" y="2962288"/>
            <a:ext cx="1949207" cy="1593729"/>
          </a:xfrm>
          <a:prstGeom prst="rect">
            <a:avLst/>
          </a:prstGeom>
        </p:spPr>
      </p:pic>
    </p:spTree>
    <p:extLst>
      <p:ext uri="{BB962C8B-B14F-4D97-AF65-F5344CB8AC3E}">
        <p14:creationId xmlns:p14="http://schemas.microsoft.com/office/powerpoint/2010/main" val="2571995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F5CC3-C73F-62CE-D26D-580EE09FBBF6}"/>
              </a:ext>
            </a:extLst>
          </p:cNvPr>
          <p:cNvSpPr>
            <a:spLocks noGrp="1"/>
          </p:cNvSpPr>
          <p:nvPr>
            <p:ph type="title"/>
          </p:nvPr>
        </p:nvSpPr>
        <p:spPr/>
        <p:txBody>
          <a:bodyPr/>
          <a:lstStyle/>
          <a:p>
            <a:r>
              <a:rPr lang="en-US" dirty="0"/>
              <a:t>Photonic detection of numerical proximity </a:t>
            </a:r>
          </a:p>
        </p:txBody>
      </p:sp>
      <p:sp>
        <p:nvSpPr>
          <p:cNvPr id="3" name="Segnaposto numero diapositiva 2">
            <a:extLst>
              <a:ext uri="{FF2B5EF4-FFF2-40B4-BE49-F238E27FC236}">
                <a16:creationId xmlns:a16="http://schemas.microsoft.com/office/drawing/2014/main" id="{D07AFCD2-820D-A7BE-3C1C-8C7F55BB7CEF}"/>
              </a:ext>
            </a:extLst>
          </p:cNvPr>
          <p:cNvSpPr>
            <a:spLocks noGrp="1"/>
          </p:cNvSpPr>
          <p:nvPr>
            <p:ph type="sldNum" sz="quarter" idx="12"/>
          </p:nvPr>
        </p:nvSpPr>
        <p:spPr>
          <a:xfrm>
            <a:off x="6730970" y="6447790"/>
            <a:ext cx="481131" cy="365125"/>
          </a:xfrm>
        </p:spPr>
        <p:txBody>
          <a:bodyPr/>
          <a:lstStyle/>
          <a:p>
            <a:fld id="{F4C9E3C6-FDB8-E140-B497-619699EA8E32}" type="slidenum">
              <a:rPr lang="en-US" smtClean="0"/>
              <a:t>25</a:t>
            </a:fld>
            <a:endParaRPr lang="en-US" dirty="0"/>
          </a:p>
        </p:txBody>
      </p:sp>
      <p:sp>
        <p:nvSpPr>
          <p:cNvPr id="4" name="CasellaDiTesto 3">
            <a:extLst>
              <a:ext uri="{FF2B5EF4-FFF2-40B4-BE49-F238E27FC236}">
                <a16:creationId xmlns:a16="http://schemas.microsoft.com/office/drawing/2014/main" id="{9C72B85F-E534-6E7B-9F59-2B8216BB5C4D}"/>
              </a:ext>
            </a:extLst>
          </p:cNvPr>
          <p:cNvSpPr txBox="1"/>
          <p:nvPr/>
        </p:nvSpPr>
        <p:spPr>
          <a:xfrm>
            <a:off x="1857379" y="1659637"/>
            <a:ext cx="6108211"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Binary representation of real number by using phases on the SLM:</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D4CAF7BD-4470-0D02-7A39-E1884D841B69}"/>
                  </a:ext>
                </a:extLst>
              </p:cNvPr>
              <p:cNvSpPr txBox="1"/>
              <p:nvPr/>
            </p:nvSpPr>
            <p:spPr>
              <a:xfrm>
                <a:off x="8040332" y="1659637"/>
                <a:ext cx="2546274" cy="369332"/>
              </a:xfrm>
              <a:prstGeom prst="rect">
                <a:avLst/>
              </a:prstGeom>
              <a:solidFill>
                <a:schemeClr val="bg1"/>
              </a:solidFill>
            </p:spPr>
            <p:txBody>
              <a:bodyPr wrap="none" rtlCol="0">
                <a:spAutoFit/>
              </a:bodyPr>
              <a:lstStyle/>
              <a:p>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=0</m:t>
                    </m:r>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𝜋</m:t>
                    </m:r>
                  </m:oMath>
                </a14:m>
                <a:r>
                  <a:rPr lang="en-US" dirty="0">
                    <a:latin typeface="Avenir Light" panose="020B0402020203020204" pitchFamily="34" charset="77"/>
                  </a:rPr>
                  <a:t> </a:t>
                </a:r>
              </a:p>
            </p:txBody>
          </p:sp>
        </mc:Choice>
        <mc:Fallback xmlns="">
          <p:sp>
            <p:nvSpPr>
              <p:cNvPr id="5" name="CasellaDiTesto 4">
                <a:extLst>
                  <a:ext uri="{FF2B5EF4-FFF2-40B4-BE49-F238E27FC236}">
                    <a16:creationId xmlns:a16="http://schemas.microsoft.com/office/drawing/2014/main" id="{D4CAF7BD-4470-0D02-7A39-E1884D841B69}"/>
                  </a:ext>
                </a:extLst>
              </p:cNvPr>
              <p:cNvSpPr txBox="1">
                <a:spLocks noRot="1" noChangeAspect="1" noMove="1" noResize="1" noEditPoints="1" noAdjustHandles="1" noChangeArrowheads="1" noChangeShapeType="1" noTextEdit="1"/>
              </p:cNvSpPr>
              <p:nvPr/>
            </p:nvSpPr>
            <p:spPr>
              <a:xfrm>
                <a:off x="8040332" y="1659637"/>
                <a:ext cx="2546274" cy="369332"/>
              </a:xfrm>
              <a:prstGeom prst="rect">
                <a:avLst/>
              </a:prstGeom>
              <a:blipFill>
                <a:blip r:embed="rId3"/>
                <a:stretch>
                  <a:fillRect b="-13333"/>
                </a:stretch>
              </a:blipFill>
            </p:spPr>
            <p:txBody>
              <a:bodyPr/>
              <a:lstStyle/>
              <a:p>
                <a:r>
                  <a:rPr lang="en-US">
                    <a:noFill/>
                  </a:rPr>
                  <a:t> </a:t>
                </a:r>
              </a:p>
            </p:txBody>
          </p:sp>
        </mc:Fallback>
      </mc:AlternateContent>
      <p:pic>
        <p:nvPicPr>
          <p:cNvPr id="7" name="image3.png">
            <a:extLst>
              <a:ext uri="{FF2B5EF4-FFF2-40B4-BE49-F238E27FC236}">
                <a16:creationId xmlns:a16="http://schemas.microsoft.com/office/drawing/2014/main" id="{A5B82C22-1862-04AB-5553-072D52AC1AB6}"/>
              </a:ext>
            </a:extLst>
          </p:cNvPr>
          <p:cNvPicPr>
            <a:picLocks noChangeAspect="1"/>
          </p:cNvPicPr>
          <p:nvPr/>
        </p:nvPicPr>
        <p:blipFill rotWithShape="1">
          <a:blip r:embed="rId4"/>
          <a:srcRect b="47413"/>
          <a:stretch/>
        </p:blipFill>
        <p:spPr>
          <a:xfrm>
            <a:off x="442411" y="2548356"/>
            <a:ext cx="7550539" cy="2493463"/>
          </a:xfrm>
          <a:prstGeom prst="rect">
            <a:avLst/>
          </a:prstGeom>
          <a:ln/>
        </p:spPr>
      </p:pic>
      <p:sp>
        <p:nvSpPr>
          <p:cNvPr id="8" name="CasellaDiTesto 7">
            <a:extLst>
              <a:ext uri="{FF2B5EF4-FFF2-40B4-BE49-F238E27FC236}">
                <a16:creationId xmlns:a16="http://schemas.microsoft.com/office/drawing/2014/main" id="{1139E746-7002-DDDF-7207-209FECC85483}"/>
              </a:ext>
            </a:extLst>
          </p:cNvPr>
          <p:cNvSpPr txBox="1"/>
          <p:nvPr/>
        </p:nvSpPr>
        <p:spPr>
          <a:xfrm>
            <a:off x="2024485" y="5261998"/>
            <a:ext cx="68640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Fixed</a:t>
            </a:r>
          </a:p>
        </p:txBody>
      </p:sp>
      <p:sp>
        <p:nvSpPr>
          <p:cNvPr id="9" name="CasellaDiTesto 8">
            <a:extLst>
              <a:ext uri="{FF2B5EF4-FFF2-40B4-BE49-F238E27FC236}">
                <a16:creationId xmlns:a16="http://schemas.microsoft.com/office/drawing/2014/main" id="{247490D3-D6DF-EE1C-247A-96064DC6DDB8}"/>
              </a:ext>
            </a:extLst>
          </p:cNvPr>
          <p:cNvSpPr txBox="1"/>
          <p:nvPr/>
        </p:nvSpPr>
        <p:spPr>
          <a:xfrm>
            <a:off x="6035061" y="5236973"/>
            <a:ext cx="936475"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Running</a:t>
            </a:r>
          </a:p>
        </p:txBody>
      </p:sp>
      <p:sp>
        <p:nvSpPr>
          <p:cNvPr id="10" name="CasellaDiTesto 9">
            <a:extLst>
              <a:ext uri="{FF2B5EF4-FFF2-40B4-BE49-F238E27FC236}">
                <a16:creationId xmlns:a16="http://schemas.microsoft.com/office/drawing/2014/main" id="{9A4F99F2-0000-1247-0311-D08B8F407073}"/>
              </a:ext>
            </a:extLst>
          </p:cNvPr>
          <p:cNvSpPr txBox="1"/>
          <p:nvPr/>
        </p:nvSpPr>
        <p:spPr>
          <a:xfrm>
            <a:off x="9359231" y="5261998"/>
            <a:ext cx="1391728"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Running Sum</a:t>
            </a:r>
          </a:p>
        </p:txBody>
      </p:sp>
      <p:grpSp>
        <p:nvGrpSpPr>
          <p:cNvPr id="48" name="Gruppo 47">
            <a:extLst>
              <a:ext uri="{FF2B5EF4-FFF2-40B4-BE49-F238E27FC236}">
                <a16:creationId xmlns:a16="http://schemas.microsoft.com/office/drawing/2014/main" id="{BC2B15DD-8BA2-43C3-81E8-DDFEB631018B}"/>
              </a:ext>
            </a:extLst>
          </p:cNvPr>
          <p:cNvGrpSpPr/>
          <p:nvPr/>
        </p:nvGrpSpPr>
        <p:grpSpPr>
          <a:xfrm>
            <a:off x="8830593" y="2956925"/>
            <a:ext cx="2160000" cy="1676323"/>
            <a:chOff x="8425137" y="3037190"/>
            <a:chExt cx="2160000" cy="1676323"/>
          </a:xfrm>
        </p:grpSpPr>
        <p:sp>
          <p:nvSpPr>
            <p:cNvPr id="11" name="Rettangolo 10">
              <a:extLst>
                <a:ext uri="{FF2B5EF4-FFF2-40B4-BE49-F238E27FC236}">
                  <a16:creationId xmlns:a16="http://schemas.microsoft.com/office/drawing/2014/main" id="{3BFEC896-73B5-DDD0-5506-570B95AC93CD}"/>
                </a:ext>
              </a:extLst>
            </p:cNvPr>
            <p:cNvSpPr/>
            <p:nvPr/>
          </p:nvSpPr>
          <p:spPr>
            <a:xfrm>
              <a:off x="842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6207549B-C6BD-2066-F241-C73FAA86C15D}"/>
                </a:ext>
              </a:extLst>
            </p:cNvPr>
            <p:cNvSpPr/>
            <p:nvPr/>
          </p:nvSpPr>
          <p:spPr>
            <a:xfrm>
              <a:off x="878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a:extLst>
                <a:ext uri="{FF2B5EF4-FFF2-40B4-BE49-F238E27FC236}">
                  <a16:creationId xmlns:a16="http://schemas.microsoft.com/office/drawing/2014/main" id="{988C2562-AAD5-BA0E-4513-2AC9D3912716}"/>
                </a:ext>
              </a:extLst>
            </p:cNvPr>
            <p:cNvSpPr/>
            <p:nvPr/>
          </p:nvSpPr>
          <p:spPr>
            <a:xfrm>
              <a:off x="914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C051187-B1F7-FF86-ACF6-FEB7C243F345}"/>
                </a:ext>
              </a:extLst>
            </p:cNvPr>
            <p:cNvSpPr/>
            <p:nvPr/>
          </p:nvSpPr>
          <p:spPr>
            <a:xfrm>
              <a:off x="950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14">
              <a:extLst>
                <a:ext uri="{FF2B5EF4-FFF2-40B4-BE49-F238E27FC236}">
                  <a16:creationId xmlns:a16="http://schemas.microsoft.com/office/drawing/2014/main" id="{6AFFB918-1BED-05E7-16B9-8CCE3CDD6DC9}"/>
                </a:ext>
              </a:extLst>
            </p:cNvPr>
            <p:cNvSpPr/>
            <p:nvPr/>
          </p:nvSpPr>
          <p:spPr>
            <a:xfrm>
              <a:off x="986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4DA2A9A3-6C8F-9FAB-3648-9F5C3F0F624B}"/>
                </a:ext>
              </a:extLst>
            </p:cNvPr>
            <p:cNvSpPr/>
            <p:nvPr/>
          </p:nvSpPr>
          <p:spPr>
            <a:xfrm>
              <a:off x="1022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1FE4CF68-1B93-474B-F2DC-2B4386F4E731}"/>
                    </a:ext>
                  </a:extLst>
                </p:cNvPr>
                <p:cNvSpPr txBox="1"/>
                <p:nvPr/>
              </p:nvSpPr>
              <p:spPr>
                <a:xfrm>
                  <a:off x="9163736"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18" name="CasellaDiTesto 17">
                  <a:extLst>
                    <a:ext uri="{FF2B5EF4-FFF2-40B4-BE49-F238E27FC236}">
                      <a16:creationId xmlns:a16="http://schemas.microsoft.com/office/drawing/2014/main" id="{1FE4CF68-1B93-474B-F2DC-2B4386F4E731}"/>
                    </a:ext>
                  </a:extLst>
                </p:cNvPr>
                <p:cNvSpPr txBox="1">
                  <a:spLocks noRot="1" noChangeAspect="1" noMove="1" noResize="1" noEditPoints="1" noAdjustHandles="1" noChangeArrowheads="1" noChangeShapeType="1" noTextEdit="1"/>
                </p:cNvSpPr>
                <p:nvPr/>
              </p:nvSpPr>
              <p:spPr>
                <a:xfrm>
                  <a:off x="9163736" y="3037190"/>
                  <a:ext cx="238765" cy="276999"/>
                </a:xfrm>
                <a:prstGeom prst="rect">
                  <a:avLst/>
                </a:prstGeom>
                <a:blipFill>
                  <a:blip r:embed="rId5"/>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3FEE4E36-39F2-3CCD-876C-D8EB350D6231}"/>
                    </a:ext>
                  </a:extLst>
                </p:cNvPr>
                <p:cNvSpPr txBox="1"/>
                <p:nvPr/>
              </p:nvSpPr>
              <p:spPr>
                <a:xfrm>
                  <a:off x="9530278"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19" name="CasellaDiTesto 18">
                  <a:extLst>
                    <a:ext uri="{FF2B5EF4-FFF2-40B4-BE49-F238E27FC236}">
                      <a16:creationId xmlns:a16="http://schemas.microsoft.com/office/drawing/2014/main" id="{3FEE4E36-39F2-3CCD-876C-D8EB350D6231}"/>
                    </a:ext>
                  </a:extLst>
                </p:cNvPr>
                <p:cNvSpPr txBox="1">
                  <a:spLocks noRot="1" noChangeAspect="1" noMove="1" noResize="1" noEditPoints="1" noAdjustHandles="1" noChangeArrowheads="1" noChangeShapeType="1" noTextEdit="1"/>
                </p:cNvSpPr>
                <p:nvPr/>
              </p:nvSpPr>
              <p:spPr>
                <a:xfrm>
                  <a:off x="9530278" y="3037190"/>
                  <a:ext cx="238765"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2B6D909-E743-54DC-3B92-7BD1982E5FDE}"/>
                    </a:ext>
                  </a:extLst>
                </p:cNvPr>
                <p:cNvSpPr txBox="1"/>
                <p:nvPr/>
              </p:nvSpPr>
              <p:spPr>
                <a:xfrm>
                  <a:off x="9919081"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20" name="CasellaDiTesto 19">
                  <a:extLst>
                    <a:ext uri="{FF2B5EF4-FFF2-40B4-BE49-F238E27FC236}">
                      <a16:creationId xmlns:a16="http://schemas.microsoft.com/office/drawing/2014/main" id="{D2B6D909-E743-54DC-3B92-7BD1982E5FDE}"/>
                    </a:ext>
                  </a:extLst>
                </p:cNvPr>
                <p:cNvSpPr txBox="1">
                  <a:spLocks noRot="1" noChangeAspect="1" noMove="1" noResize="1" noEditPoints="1" noAdjustHandles="1" noChangeArrowheads="1" noChangeShapeType="1" noTextEdit="1"/>
                </p:cNvSpPr>
                <p:nvPr/>
              </p:nvSpPr>
              <p:spPr>
                <a:xfrm>
                  <a:off x="9919081" y="3037190"/>
                  <a:ext cx="238765" cy="276999"/>
                </a:xfrm>
                <a:prstGeom prst="rect">
                  <a:avLst/>
                </a:prstGeom>
                <a:blipFill>
                  <a:blip r:embed="rId7"/>
                  <a:stretch>
                    <a:fillRect r="-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D140749D-99E4-8349-0258-AE5F1F92F453}"/>
                    </a:ext>
                  </a:extLst>
                </p:cNvPr>
                <p:cNvSpPr txBox="1"/>
                <p:nvPr/>
              </p:nvSpPr>
              <p:spPr>
                <a:xfrm>
                  <a:off x="10255792"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21" name="CasellaDiTesto 20">
                  <a:extLst>
                    <a:ext uri="{FF2B5EF4-FFF2-40B4-BE49-F238E27FC236}">
                      <a16:creationId xmlns:a16="http://schemas.microsoft.com/office/drawing/2014/main" id="{D140749D-99E4-8349-0258-AE5F1F92F453}"/>
                    </a:ext>
                  </a:extLst>
                </p:cNvPr>
                <p:cNvSpPr txBox="1">
                  <a:spLocks noRot="1" noChangeAspect="1" noMove="1" noResize="1" noEditPoints="1" noAdjustHandles="1" noChangeArrowheads="1" noChangeShapeType="1" noTextEdit="1"/>
                </p:cNvSpPr>
                <p:nvPr/>
              </p:nvSpPr>
              <p:spPr>
                <a:xfrm>
                  <a:off x="10255792" y="3037190"/>
                  <a:ext cx="238765" cy="276999"/>
                </a:xfrm>
                <a:prstGeom prst="rect">
                  <a:avLst/>
                </a:prstGeom>
                <a:blipFill>
                  <a:blip r:embed="rId8"/>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AA896A14-6D26-354F-95E6-0862EDD5C35F}"/>
                    </a:ext>
                  </a:extLst>
                </p:cNvPr>
                <p:cNvSpPr txBox="1"/>
                <p:nvPr/>
              </p:nvSpPr>
              <p:spPr>
                <a:xfrm>
                  <a:off x="8820635"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22" name="CasellaDiTesto 21">
                  <a:extLst>
                    <a:ext uri="{FF2B5EF4-FFF2-40B4-BE49-F238E27FC236}">
                      <a16:creationId xmlns:a16="http://schemas.microsoft.com/office/drawing/2014/main" id="{AA896A14-6D26-354F-95E6-0862EDD5C35F}"/>
                    </a:ext>
                  </a:extLst>
                </p:cNvPr>
                <p:cNvSpPr txBox="1">
                  <a:spLocks noRot="1" noChangeAspect="1" noMove="1" noResize="1" noEditPoints="1" noAdjustHandles="1" noChangeArrowheads="1" noChangeShapeType="1" noTextEdit="1"/>
                </p:cNvSpPr>
                <p:nvPr/>
              </p:nvSpPr>
              <p:spPr>
                <a:xfrm>
                  <a:off x="8820635" y="3037190"/>
                  <a:ext cx="238765"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0590702C-6D89-2AD5-F0F7-F997183871FB}"/>
                    </a:ext>
                  </a:extLst>
                </p:cNvPr>
                <p:cNvSpPr txBox="1"/>
                <p:nvPr/>
              </p:nvSpPr>
              <p:spPr>
                <a:xfrm>
                  <a:off x="8483410"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23" name="CasellaDiTesto 22">
                  <a:extLst>
                    <a:ext uri="{FF2B5EF4-FFF2-40B4-BE49-F238E27FC236}">
                      <a16:creationId xmlns:a16="http://schemas.microsoft.com/office/drawing/2014/main" id="{0590702C-6D89-2AD5-F0F7-F997183871FB}"/>
                    </a:ext>
                  </a:extLst>
                </p:cNvPr>
                <p:cNvSpPr txBox="1">
                  <a:spLocks noRot="1" noChangeAspect="1" noMove="1" noResize="1" noEditPoints="1" noAdjustHandles="1" noChangeArrowheads="1" noChangeShapeType="1" noTextEdit="1"/>
                </p:cNvSpPr>
                <p:nvPr/>
              </p:nvSpPr>
              <p:spPr>
                <a:xfrm>
                  <a:off x="8483410" y="3037190"/>
                  <a:ext cx="238765" cy="276999"/>
                </a:xfrm>
                <a:prstGeom prst="rect">
                  <a:avLst/>
                </a:prstGeom>
                <a:blipFill>
                  <a:blip r:embed="rId9"/>
                  <a:stretch>
                    <a:fillRect/>
                  </a:stretch>
                </a:blipFill>
              </p:spPr>
              <p:txBody>
                <a:bodyPr/>
                <a:lstStyle/>
                <a:p>
                  <a:r>
                    <a:rPr lang="en-US">
                      <a:noFill/>
                    </a:rPr>
                    <a:t> </a:t>
                  </a:r>
                </a:p>
              </p:txBody>
            </p:sp>
          </mc:Fallback>
        </mc:AlternateContent>
        <p:sp>
          <p:nvSpPr>
            <p:cNvPr id="24" name="Rettangolo 23">
              <a:extLst>
                <a:ext uri="{FF2B5EF4-FFF2-40B4-BE49-F238E27FC236}">
                  <a16:creationId xmlns:a16="http://schemas.microsoft.com/office/drawing/2014/main" id="{B9C86E07-3E3F-6AAE-8D2E-F47C8B970887}"/>
                </a:ext>
              </a:extLst>
            </p:cNvPr>
            <p:cNvSpPr/>
            <p:nvPr/>
          </p:nvSpPr>
          <p:spPr>
            <a:xfrm>
              <a:off x="842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975DD12-C782-C940-9ACA-DACEC59AD07F}"/>
                </a:ext>
              </a:extLst>
            </p:cNvPr>
            <p:cNvSpPr/>
            <p:nvPr/>
          </p:nvSpPr>
          <p:spPr>
            <a:xfrm>
              <a:off x="878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602FCAE1-1443-0B89-D219-F58FC1FE5F2A}"/>
                </a:ext>
              </a:extLst>
            </p:cNvPr>
            <p:cNvSpPr/>
            <p:nvPr/>
          </p:nvSpPr>
          <p:spPr>
            <a:xfrm>
              <a:off x="914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BEB28604-1B94-74EB-DC97-0E9BEBF6C2F1}"/>
                </a:ext>
              </a:extLst>
            </p:cNvPr>
            <p:cNvSpPr/>
            <p:nvPr/>
          </p:nvSpPr>
          <p:spPr>
            <a:xfrm>
              <a:off x="950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E779C5BE-3565-C085-68E4-B80D2429F3BC}"/>
                </a:ext>
              </a:extLst>
            </p:cNvPr>
            <p:cNvSpPr/>
            <p:nvPr/>
          </p:nvSpPr>
          <p:spPr>
            <a:xfrm>
              <a:off x="986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tangolo 28">
              <a:extLst>
                <a:ext uri="{FF2B5EF4-FFF2-40B4-BE49-F238E27FC236}">
                  <a16:creationId xmlns:a16="http://schemas.microsoft.com/office/drawing/2014/main" id="{E4A71EC6-CBC9-1940-1621-EEE21ED8ADF1}"/>
                </a:ext>
              </a:extLst>
            </p:cNvPr>
            <p:cNvSpPr/>
            <p:nvPr/>
          </p:nvSpPr>
          <p:spPr>
            <a:xfrm>
              <a:off x="1022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B9A34F1F-F888-4097-67B0-6CE2AD7B055F}"/>
                    </a:ext>
                  </a:extLst>
                </p:cNvPr>
                <p:cNvSpPr txBox="1"/>
                <p:nvPr/>
              </p:nvSpPr>
              <p:spPr>
                <a:xfrm>
                  <a:off x="9163736" y="3724174"/>
                  <a:ext cx="2387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a:p>
                  <a:endParaRPr lang="en-US" sz="1200" dirty="0"/>
                </a:p>
              </p:txBody>
            </p:sp>
          </mc:Choice>
          <mc:Fallback xmlns="">
            <p:sp>
              <p:nvSpPr>
                <p:cNvPr id="30" name="CasellaDiTesto 29">
                  <a:extLst>
                    <a:ext uri="{FF2B5EF4-FFF2-40B4-BE49-F238E27FC236}">
                      <a16:creationId xmlns:a16="http://schemas.microsoft.com/office/drawing/2014/main" id="{B9A34F1F-F888-4097-67B0-6CE2AD7B055F}"/>
                    </a:ext>
                  </a:extLst>
                </p:cNvPr>
                <p:cNvSpPr txBox="1">
                  <a:spLocks noRot="1" noChangeAspect="1" noMove="1" noResize="1" noEditPoints="1" noAdjustHandles="1" noChangeArrowheads="1" noChangeShapeType="1" noTextEdit="1"/>
                </p:cNvSpPr>
                <p:nvPr/>
              </p:nvSpPr>
              <p:spPr>
                <a:xfrm>
                  <a:off x="9163736" y="3724174"/>
                  <a:ext cx="238765" cy="461665"/>
                </a:xfrm>
                <a:prstGeom prst="rect">
                  <a:avLst/>
                </a:prstGeom>
                <a:blipFill>
                  <a:blip r:embed="rId10"/>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B472F751-A5BD-1F65-803C-3BE57C76FFF3}"/>
                    </a:ext>
                  </a:extLst>
                </p:cNvPr>
                <p:cNvSpPr txBox="1"/>
                <p:nvPr/>
              </p:nvSpPr>
              <p:spPr>
                <a:xfrm>
                  <a:off x="9530278"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1" name="CasellaDiTesto 30">
                  <a:extLst>
                    <a:ext uri="{FF2B5EF4-FFF2-40B4-BE49-F238E27FC236}">
                      <a16:creationId xmlns:a16="http://schemas.microsoft.com/office/drawing/2014/main" id="{B472F751-A5BD-1F65-803C-3BE57C76FFF3}"/>
                    </a:ext>
                  </a:extLst>
                </p:cNvPr>
                <p:cNvSpPr txBox="1">
                  <a:spLocks noRot="1" noChangeAspect="1" noMove="1" noResize="1" noEditPoints="1" noAdjustHandles="1" noChangeArrowheads="1" noChangeShapeType="1" noTextEdit="1"/>
                </p:cNvSpPr>
                <p:nvPr/>
              </p:nvSpPr>
              <p:spPr>
                <a:xfrm>
                  <a:off x="9530278" y="372417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0BF1D6E-1E1B-0461-3CB5-0AF1170FDA5C}"/>
                    </a:ext>
                  </a:extLst>
                </p:cNvPr>
                <p:cNvSpPr txBox="1"/>
                <p:nvPr/>
              </p:nvSpPr>
              <p:spPr>
                <a:xfrm>
                  <a:off x="9919081" y="3724174"/>
                  <a:ext cx="2387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a:p>
                  <a:endParaRPr lang="en-US" sz="1200" dirty="0"/>
                </a:p>
              </p:txBody>
            </p:sp>
          </mc:Choice>
          <mc:Fallback xmlns="">
            <p:sp>
              <p:nvSpPr>
                <p:cNvPr id="32" name="CasellaDiTesto 31">
                  <a:extLst>
                    <a:ext uri="{FF2B5EF4-FFF2-40B4-BE49-F238E27FC236}">
                      <a16:creationId xmlns:a16="http://schemas.microsoft.com/office/drawing/2014/main" id="{60BF1D6E-1E1B-0461-3CB5-0AF1170FDA5C}"/>
                    </a:ext>
                  </a:extLst>
                </p:cNvPr>
                <p:cNvSpPr txBox="1">
                  <a:spLocks noRot="1" noChangeAspect="1" noMove="1" noResize="1" noEditPoints="1" noAdjustHandles="1" noChangeArrowheads="1" noChangeShapeType="1" noTextEdit="1"/>
                </p:cNvSpPr>
                <p:nvPr/>
              </p:nvSpPr>
              <p:spPr>
                <a:xfrm>
                  <a:off x="9919081" y="3724174"/>
                  <a:ext cx="238765" cy="461665"/>
                </a:xfrm>
                <a:prstGeom prst="rect">
                  <a:avLst/>
                </a:prstGeom>
                <a:blipFill>
                  <a:blip r:embed="rId12"/>
                  <a:stretch>
                    <a:fillRect r="-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70F01E24-4F15-2C3F-6453-BF454EB23343}"/>
                    </a:ext>
                  </a:extLst>
                </p:cNvPr>
                <p:cNvSpPr txBox="1"/>
                <p:nvPr/>
              </p:nvSpPr>
              <p:spPr>
                <a:xfrm>
                  <a:off x="10255792"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33" name="CasellaDiTesto 32">
                  <a:extLst>
                    <a:ext uri="{FF2B5EF4-FFF2-40B4-BE49-F238E27FC236}">
                      <a16:creationId xmlns:a16="http://schemas.microsoft.com/office/drawing/2014/main" id="{70F01E24-4F15-2C3F-6453-BF454EB23343}"/>
                    </a:ext>
                  </a:extLst>
                </p:cNvPr>
                <p:cNvSpPr txBox="1">
                  <a:spLocks noRot="1" noChangeAspect="1" noMove="1" noResize="1" noEditPoints="1" noAdjustHandles="1" noChangeArrowheads="1" noChangeShapeType="1" noTextEdit="1"/>
                </p:cNvSpPr>
                <p:nvPr/>
              </p:nvSpPr>
              <p:spPr>
                <a:xfrm>
                  <a:off x="10255792" y="372417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E0E72E60-E8A4-2F4B-87B1-7F11916EF306}"/>
                    </a:ext>
                  </a:extLst>
                </p:cNvPr>
                <p:cNvSpPr txBox="1"/>
                <p:nvPr/>
              </p:nvSpPr>
              <p:spPr>
                <a:xfrm>
                  <a:off x="8820635"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4" name="CasellaDiTesto 33">
                  <a:extLst>
                    <a:ext uri="{FF2B5EF4-FFF2-40B4-BE49-F238E27FC236}">
                      <a16:creationId xmlns:a16="http://schemas.microsoft.com/office/drawing/2014/main" id="{E0E72E60-E8A4-2F4B-87B1-7F11916EF306}"/>
                    </a:ext>
                  </a:extLst>
                </p:cNvPr>
                <p:cNvSpPr txBox="1">
                  <a:spLocks noRot="1" noChangeAspect="1" noMove="1" noResize="1" noEditPoints="1" noAdjustHandles="1" noChangeArrowheads="1" noChangeShapeType="1" noTextEdit="1"/>
                </p:cNvSpPr>
                <p:nvPr/>
              </p:nvSpPr>
              <p:spPr>
                <a:xfrm>
                  <a:off x="8820635" y="372417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51CCB9A4-D2C2-49BB-6A18-3C4A9A875817}"/>
                    </a:ext>
                  </a:extLst>
                </p:cNvPr>
                <p:cNvSpPr txBox="1"/>
                <p:nvPr/>
              </p:nvSpPr>
              <p:spPr>
                <a:xfrm>
                  <a:off x="8483410"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5" name="CasellaDiTesto 34">
                  <a:extLst>
                    <a:ext uri="{FF2B5EF4-FFF2-40B4-BE49-F238E27FC236}">
                      <a16:creationId xmlns:a16="http://schemas.microsoft.com/office/drawing/2014/main" id="{51CCB9A4-D2C2-49BB-6A18-3C4A9A875817}"/>
                    </a:ext>
                  </a:extLst>
                </p:cNvPr>
                <p:cNvSpPr txBox="1">
                  <a:spLocks noRot="1" noChangeAspect="1" noMove="1" noResize="1" noEditPoints="1" noAdjustHandles="1" noChangeArrowheads="1" noChangeShapeType="1" noTextEdit="1"/>
                </p:cNvSpPr>
                <p:nvPr/>
              </p:nvSpPr>
              <p:spPr>
                <a:xfrm>
                  <a:off x="8483410" y="3724174"/>
                  <a:ext cx="238765" cy="276999"/>
                </a:xfrm>
                <a:prstGeom prst="rect">
                  <a:avLst/>
                </a:prstGeom>
                <a:blipFill>
                  <a:blip r:embed="rId14"/>
                  <a:stretch>
                    <a:fillRect/>
                  </a:stretch>
                </a:blipFill>
              </p:spPr>
              <p:txBody>
                <a:bodyPr/>
                <a:lstStyle/>
                <a:p>
                  <a:r>
                    <a:rPr lang="en-US">
                      <a:noFill/>
                    </a:rPr>
                    <a:t> </a:t>
                  </a:r>
                </a:p>
              </p:txBody>
            </p:sp>
          </mc:Fallback>
        </mc:AlternateContent>
        <p:sp>
          <p:nvSpPr>
            <p:cNvPr id="36" name="Rettangolo 35">
              <a:extLst>
                <a:ext uri="{FF2B5EF4-FFF2-40B4-BE49-F238E27FC236}">
                  <a16:creationId xmlns:a16="http://schemas.microsoft.com/office/drawing/2014/main" id="{EC2D6D28-9706-ECF4-F3A1-927D968CFF7C}"/>
                </a:ext>
              </a:extLst>
            </p:cNvPr>
            <p:cNvSpPr/>
            <p:nvPr/>
          </p:nvSpPr>
          <p:spPr>
            <a:xfrm>
              <a:off x="842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tangolo 36">
              <a:extLst>
                <a:ext uri="{FF2B5EF4-FFF2-40B4-BE49-F238E27FC236}">
                  <a16:creationId xmlns:a16="http://schemas.microsoft.com/office/drawing/2014/main" id="{8F967729-CC18-C1CF-0BF4-4E663F997F2D}"/>
                </a:ext>
              </a:extLst>
            </p:cNvPr>
            <p:cNvSpPr/>
            <p:nvPr/>
          </p:nvSpPr>
          <p:spPr>
            <a:xfrm>
              <a:off x="878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37">
              <a:extLst>
                <a:ext uri="{FF2B5EF4-FFF2-40B4-BE49-F238E27FC236}">
                  <a16:creationId xmlns:a16="http://schemas.microsoft.com/office/drawing/2014/main" id="{CD867088-D4A2-8D5A-1030-9F9C5D2AE8B0}"/>
                </a:ext>
              </a:extLst>
            </p:cNvPr>
            <p:cNvSpPr/>
            <p:nvPr/>
          </p:nvSpPr>
          <p:spPr>
            <a:xfrm>
              <a:off x="914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38">
              <a:extLst>
                <a:ext uri="{FF2B5EF4-FFF2-40B4-BE49-F238E27FC236}">
                  <a16:creationId xmlns:a16="http://schemas.microsoft.com/office/drawing/2014/main" id="{519D38B0-2278-C06F-63FC-23511B7D1889}"/>
                </a:ext>
              </a:extLst>
            </p:cNvPr>
            <p:cNvSpPr/>
            <p:nvPr/>
          </p:nvSpPr>
          <p:spPr>
            <a:xfrm>
              <a:off x="950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39">
              <a:extLst>
                <a:ext uri="{FF2B5EF4-FFF2-40B4-BE49-F238E27FC236}">
                  <a16:creationId xmlns:a16="http://schemas.microsoft.com/office/drawing/2014/main" id="{82782ECD-25E1-91A9-12F4-8A5A9D614F8B}"/>
                </a:ext>
              </a:extLst>
            </p:cNvPr>
            <p:cNvSpPr/>
            <p:nvPr/>
          </p:nvSpPr>
          <p:spPr>
            <a:xfrm>
              <a:off x="986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40">
              <a:extLst>
                <a:ext uri="{FF2B5EF4-FFF2-40B4-BE49-F238E27FC236}">
                  <a16:creationId xmlns:a16="http://schemas.microsoft.com/office/drawing/2014/main" id="{DDEB2505-78F6-A23F-4E78-1E218F35E27B}"/>
                </a:ext>
              </a:extLst>
            </p:cNvPr>
            <p:cNvSpPr/>
            <p:nvPr/>
          </p:nvSpPr>
          <p:spPr>
            <a:xfrm>
              <a:off x="1022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B32D5573-81FA-21E4-10F5-196BB8DA65F2}"/>
                    </a:ext>
                  </a:extLst>
                </p:cNvPr>
                <p:cNvSpPr txBox="1"/>
                <p:nvPr/>
              </p:nvSpPr>
              <p:spPr>
                <a:xfrm>
                  <a:off x="9163736"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2" name="CasellaDiTesto 41">
                  <a:extLst>
                    <a:ext uri="{FF2B5EF4-FFF2-40B4-BE49-F238E27FC236}">
                      <a16:creationId xmlns:a16="http://schemas.microsoft.com/office/drawing/2014/main" id="{B32D5573-81FA-21E4-10F5-196BB8DA65F2}"/>
                    </a:ext>
                  </a:extLst>
                </p:cNvPr>
                <p:cNvSpPr txBox="1">
                  <a:spLocks noRot="1" noChangeAspect="1" noMove="1" noResize="1" noEditPoints="1" noAdjustHandles="1" noChangeArrowheads="1" noChangeShapeType="1" noTextEdit="1"/>
                </p:cNvSpPr>
                <p:nvPr/>
              </p:nvSpPr>
              <p:spPr>
                <a:xfrm>
                  <a:off x="9163736" y="4436514"/>
                  <a:ext cx="238765" cy="27699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C457DA0-1E7B-1743-21C3-16CFFD38134D}"/>
                    </a:ext>
                  </a:extLst>
                </p:cNvPr>
                <p:cNvSpPr txBox="1"/>
                <p:nvPr/>
              </p:nvSpPr>
              <p:spPr>
                <a:xfrm>
                  <a:off x="9530278"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3" name="CasellaDiTesto 42">
                  <a:extLst>
                    <a:ext uri="{FF2B5EF4-FFF2-40B4-BE49-F238E27FC236}">
                      <a16:creationId xmlns:a16="http://schemas.microsoft.com/office/drawing/2014/main" id="{8C457DA0-1E7B-1743-21C3-16CFFD38134D}"/>
                    </a:ext>
                  </a:extLst>
                </p:cNvPr>
                <p:cNvSpPr txBox="1">
                  <a:spLocks noRot="1" noChangeAspect="1" noMove="1" noResize="1" noEditPoints="1" noAdjustHandles="1" noChangeArrowheads="1" noChangeShapeType="1" noTextEdit="1"/>
                </p:cNvSpPr>
                <p:nvPr/>
              </p:nvSpPr>
              <p:spPr>
                <a:xfrm>
                  <a:off x="9530278" y="443651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FBBB4CF4-1426-F756-0DB3-42659FBCDB2D}"/>
                    </a:ext>
                  </a:extLst>
                </p:cNvPr>
                <p:cNvSpPr txBox="1"/>
                <p:nvPr/>
              </p:nvSpPr>
              <p:spPr>
                <a:xfrm>
                  <a:off x="9919081"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4" name="CasellaDiTesto 43">
                  <a:extLst>
                    <a:ext uri="{FF2B5EF4-FFF2-40B4-BE49-F238E27FC236}">
                      <a16:creationId xmlns:a16="http://schemas.microsoft.com/office/drawing/2014/main" id="{FBBB4CF4-1426-F756-0DB3-42659FBCDB2D}"/>
                    </a:ext>
                  </a:extLst>
                </p:cNvPr>
                <p:cNvSpPr txBox="1">
                  <a:spLocks noRot="1" noChangeAspect="1" noMove="1" noResize="1" noEditPoints="1" noAdjustHandles="1" noChangeArrowheads="1" noChangeShapeType="1" noTextEdit="1"/>
                </p:cNvSpPr>
                <p:nvPr/>
              </p:nvSpPr>
              <p:spPr>
                <a:xfrm>
                  <a:off x="9919081" y="4436514"/>
                  <a:ext cx="238765" cy="27699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13F96552-AC6B-96C4-92D2-49CF36AD3F72}"/>
                    </a:ext>
                  </a:extLst>
                </p:cNvPr>
                <p:cNvSpPr txBox="1"/>
                <p:nvPr/>
              </p:nvSpPr>
              <p:spPr>
                <a:xfrm>
                  <a:off x="10255792"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5" name="CasellaDiTesto 44">
                  <a:extLst>
                    <a:ext uri="{FF2B5EF4-FFF2-40B4-BE49-F238E27FC236}">
                      <a16:creationId xmlns:a16="http://schemas.microsoft.com/office/drawing/2014/main" id="{13F96552-AC6B-96C4-92D2-49CF36AD3F72}"/>
                    </a:ext>
                  </a:extLst>
                </p:cNvPr>
                <p:cNvSpPr txBox="1">
                  <a:spLocks noRot="1" noChangeAspect="1" noMove="1" noResize="1" noEditPoints="1" noAdjustHandles="1" noChangeArrowheads="1" noChangeShapeType="1" noTextEdit="1"/>
                </p:cNvSpPr>
                <p:nvPr/>
              </p:nvSpPr>
              <p:spPr>
                <a:xfrm>
                  <a:off x="10255792" y="443651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C37A9A70-A105-20B4-0D99-9E00DE91C432}"/>
                    </a:ext>
                  </a:extLst>
                </p:cNvPr>
                <p:cNvSpPr txBox="1"/>
                <p:nvPr/>
              </p:nvSpPr>
              <p:spPr>
                <a:xfrm>
                  <a:off x="8820635"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46" name="CasellaDiTesto 45">
                  <a:extLst>
                    <a:ext uri="{FF2B5EF4-FFF2-40B4-BE49-F238E27FC236}">
                      <a16:creationId xmlns:a16="http://schemas.microsoft.com/office/drawing/2014/main" id="{C37A9A70-A105-20B4-0D99-9E00DE91C432}"/>
                    </a:ext>
                  </a:extLst>
                </p:cNvPr>
                <p:cNvSpPr txBox="1">
                  <a:spLocks noRot="1" noChangeAspect="1" noMove="1" noResize="1" noEditPoints="1" noAdjustHandles="1" noChangeArrowheads="1" noChangeShapeType="1" noTextEdit="1"/>
                </p:cNvSpPr>
                <p:nvPr/>
              </p:nvSpPr>
              <p:spPr>
                <a:xfrm>
                  <a:off x="8820635" y="443651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3403B297-2163-285E-174E-1C95573FBF1A}"/>
                    </a:ext>
                  </a:extLst>
                </p:cNvPr>
                <p:cNvSpPr txBox="1"/>
                <p:nvPr/>
              </p:nvSpPr>
              <p:spPr>
                <a:xfrm>
                  <a:off x="8483410"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47" name="CasellaDiTesto 46">
                  <a:extLst>
                    <a:ext uri="{FF2B5EF4-FFF2-40B4-BE49-F238E27FC236}">
                      <a16:creationId xmlns:a16="http://schemas.microsoft.com/office/drawing/2014/main" id="{3403B297-2163-285E-174E-1C95573FBF1A}"/>
                    </a:ext>
                  </a:extLst>
                </p:cNvPr>
                <p:cNvSpPr txBox="1">
                  <a:spLocks noRot="1" noChangeAspect="1" noMove="1" noResize="1" noEditPoints="1" noAdjustHandles="1" noChangeArrowheads="1" noChangeShapeType="1" noTextEdit="1"/>
                </p:cNvSpPr>
                <p:nvPr/>
              </p:nvSpPr>
              <p:spPr>
                <a:xfrm>
                  <a:off x="8483410" y="4436514"/>
                  <a:ext cx="238765" cy="276999"/>
                </a:xfrm>
                <a:prstGeom prst="rect">
                  <a:avLst/>
                </a:prstGeom>
                <a:blipFill>
                  <a:blip r:embed="rId14"/>
                  <a:stretch>
                    <a:fillRect/>
                  </a:stretch>
                </a:blipFill>
              </p:spPr>
              <p:txBody>
                <a:bodyPr/>
                <a:lstStyle/>
                <a:p>
                  <a:r>
                    <a:rPr lang="en-US">
                      <a:noFill/>
                    </a:rPr>
                    <a:t> </a:t>
                  </a:r>
                </a:p>
              </p:txBody>
            </p:sp>
          </mc:Fallback>
        </mc:AlternateContent>
      </p:grpSp>
      <p:sp>
        <p:nvSpPr>
          <p:cNvPr id="50" name="Più 49">
            <a:extLst>
              <a:ext uri="{FF2B5EF4-FFF2-40B4-BE49-F238E27FC236}">
                <a16:creationId xmlns:a16="http://schemas.microsoft.com/office/drawing/2014/main" id="{6D9D5119-6866-A89E-583A-1EC376C1ACE7}"/>
              </a:ext>
            </a:extLst>
          </p:cNvPr>
          <p:cNvSpPr/>
          <p:nvPr/>
        </p:nvSpPr>
        <p:spPr>
          <a:xfrm>
            <a:off x="4347714" y="3576451"/>
            <a:ext cx="336430" cy="344457"/>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Uguale 50">
            <a:extLst>
              <a:ext uri="{FF2B5EF4-FFF2-40B4-BE49-F238E27FC236}">
                <a16:creationId xmlns:a16="http://schemas.microsoft.com/office/drawing/2014/main" id="{5C5DB8B7-C43E-EE57-76F3-CE0DC3C6F52B}"/>
              </a:ext>
            </a:extLst>
          </p:cNvPr>
          <p:cNvSpPr/>
          <p:nvPr/>
        </p:nvSpPr>
        <p:spPr>
          <a:xfrm>
            <a:off x="7992950" y="3583527"/>
            <a:ext cx="340167" cy="26099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4" name="CasellaDiTesto 53">
            <a:extLst>
              <a:ext uri="{FF2B5EF4-FFF2-40B4-BE49-F238E27FC236}">
                <a16:creationId xmlns:a16="http://schemas.microsoft.com/office/drawing/2014/main" id="{23ECCA02-C529-35F1-9DCF-A07F538E75DE}"/>
              </a:ext>
            </a:extLst>
          </p:cNvPr>
          <p:cNvSpPr txBox="1"/>
          <p:nvPr/>
        </p:nvSpPr>
        <p:spPr>
          <a:xfrm>
            <a:off x="203143" y="6535916"/>
            <a:ext cx="6666144"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874AE91C-3A4A-34FC-B4A6-C217C1CF0115}"/>
              </a:ext>
            </a:extLst>
          </p:cNvPr>
          <p:cNvPicPr>
            <a:picLocks noChangeAspect="1"/>
          </p:cNvPicPr>
          <p:nvPr/>
        </p:nvPicPr>
        <p:blipFill rotWithShape="1">
          <a:blip r:embed="rId17"/>
          <a:srcRect l="15783" t="15058" r="13777" b="8409"/>
          <a:stretch/>
        </p:blipFill>
        <p:spPr>
          <a:xfrm>
            <a:off x="707" y="-4038"/>
            <a:ext cx="901695" cy="979693"/>
          </a:xfrm>
          <a:prstGeom prst="rect">
            <a:avLst/>
          </a:prstGeom>
        </p:spPr>
      </p:pic>
      <p:sp>
        <p:nvSpPr>
          <p:cNvPr id="17" name="CasellaDiTesto 16">
            <a:extLst>
              <a:ext uri="{FF2B5EF4-FFF2-40B4-BE49-F238E27FC236}">
                <a16:creationId xmlns:a16="http://schemas.microsoft.com/office/drawing/2014/main" id="{2453827F-ECD9-7E0A-B2AB-A730636D93FD}"/>
              </a:ext>
            </a:extLst>
          </p:cNvPr>
          <p:cNvSpPr txBox="1"/>
          <p:nvPr/>
        </p:nvSpPr>
        <p:spPr>
          <a:xfrm>
            <a:off x="52340" y="1071251"/>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Fabrizio </a:t>
            </a:r>
          </a:p>
          <a:p>
            <a:pPr algn="ctr"/>
            <a:r>
              <a:rPr lang="en-US" sz="1200" dirty="0" err="1">
                <a:latin typeface="Helvetica Light" panose="020B0403020202020204" pitchFamily="34" charset="0"/>
              </a:rPr>
              <a:t>Coccetti</a:t>
            </a:r>
            <a:endParaRPr lang="en-US" sz="1200" dirty="0">
              <a:latin typeface="Helvetica Light" panose="020B0403020202020204" pitchFamily="34" charset="0"/>
            </a:endParaRPr>
          </a:p>
        </p:txBody>
      </p:sp>
    </p:spTree>
    <p:extLst>
      <p:ext uri="{BB962C8B-B14F-4D97-AF65-F5344CB8AC3E}">
        <p14:creationId xmlns:p14="http://schemas.microsoft.com/office/powerpoint/2010/main" val="1414597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F5CC3-C73F-62CE-D26D-580EE09FBBF6}"/>
              </a:ext>
            </a:extLst>
          </p:cNvPr>
          <p:cNvSpPr>
            <a:spLocks noGrp="1"/>
          </p:cNvSpPr>
          <p:nvPr>
            <p:ph type="title"/>
          </p:nvPr>
        </p:nvSpPr>
        <p:spPr/>
        <p:txBody>
          <a:bodyPr/>
          <a:lstStyle/>
          <a:p>
            <a:r>
              <a:rPr lang="en-US" dirty="0"/>
              <a:t>Photonic detection of numerical proximity </a:t>
            </a:r>
          </a:p>
        </p:txBody>
      </p:sp>
      <p:sp>
        <p:nvSpPr>
          <p:cNvPr id="4" name="CasellaDiTesto 3">
            <a:extLst>
              <a:ext uri="{FF2B5EF4-FFF2-40B4-BE49-F238E27FC236}">
                <a16:creationId xmlns:a16="http://schemas.microsoft.com/office/drawing/2014/main" id="{9C72B85F-E534-6E7B-9F59-2B8216BB5C4D}"/>
              </a:ext>
            </a:extLst>
          </p:cNvPr>
          <p:cNvSpPr txBox="1"/>
          <p:nvPr/>
        </p:nvSpPr>
        <p:spPr>
          <a:xfrm>
            <a:off x="1857379" y="1659637"/>
            <a:ext cx="6108211"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Binary representation of real number by using phases on the SLM:</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D4CAF7BD-4470-0D02-7A39-E1884D841B69}"/>
                  </a:ext>
                </a:extLst>
              </p:cNvPr>
              <p:cNvSpPr txBox="1"/>
              <p:nvPr/>
            </p:nvSpPr>
            <p:spPr>
              <a:xfrm>
                <a:off x="8040332" y="1659637"/>
                <a:ext cx="2546274" cy="369332"/>
              </a:xfrm>
              <a:prstGeom prst="rect">
                <a:avLst/>
              </a:prstGeom>
              <a:solidFill>
                <a:schemeClr val="bg1"/>
              </a:solidFill>
            </p:spPr>
            <p:txBody>
              <a:bodyPr wrap="none" rtlCol="0">
                <a:spAutoFit/>
              </a:bodyPr>
              <a:lstStyle/>
              <a:p>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=0</m:t>
                    </m:r>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𝜋</m:t>
                    </m:r>
                  </m:oMath>
                </a14:m>
                <a:r>
                  <a:rPr lang="en-US" dirty="0">
                    <a:latin typeface="Avenir Light" panose="020B0402020203020204" pitchFamily="34" charset="77"/>
                  </a:rPr>
                  <a:t> </a:t>
                </a:r>
              </a:p>
            </p:txBody>
          </p:sp>
        </mc:Choice>
        <mc:Fallback xmlns="">
          <p:sp>
            <p:nvSpPr>
              <p:cNvPr id="5" name="CasellaDiTesto 4">
                <a:extLst>
                  <a:ext uri="{FF2B5EF4-FFF2-40B4-BE49-F238E27FC236}">
                    <a16:creationId xmlns:a16="http://schemas.microsoft.com/office/drawing/2014/main" id="{D4CAF7BD-4470-0D02-7A39-E1884D841B69}"/>
                  </a:ext>
                </a:extLst>
              </p:cNvPr>
              <p:cNvSpPr txBox="1">
                <a:spLocks noRot="1" noChangeAspect="1" noMove="1" noResize="1" noEditPoints="1" noAdjustHandles="1" noChangeArrowheads="1" noChangeShapeType="1" noTextEdit="1"/>
              </p:cNvSpPr>
              <p:nvPr/>
            </p:nvSpPr>
            <p:spPr>
              <a:xfrm>
                <a:off x="8040332" y="1659637"/>
                <a:ext cx="2546274" cy="369332"/>
              </a:xfrm>
              <a:prstGeom prst="rect">
                <a:avLst/>
              </a:prstGeom>
              <a:blipFill>
                <a:blip r:embed="rId3"/>
                <a:stretch>
                  <a:fillRect b="-13333"/>
                </a:stretch>
              </a:blipFill>
            </p:spPr>
            <p:txBody>
              <a:bodyPr/>
              <a:lstStyle/>
              <a:p>
                <a:r>
                  <a:rPr lang="en-US">
                    <a:noFill/>
                  </a:rPr>
                  <a:t> </a:t>
                </a:r>
              </a:p>
            </p:txBody>
          </p:sp>
        </mc:Fallback>
      </mc:AlternateContent>
      <p:pic>
        <p:nvPicPr>
          <p:cNvPr id="7" name="image3.png">
            <a:extLst>
              <a:ext uri="{FF2B5EF4-FFF2-40B4-BE49-F238E27FC236}">
                <a16:creationId xmlns:a16="http://schemas.microsoft.com/office/drawing/2014/main" id="{A5B82C22-1862-04AB-5553-072D52AC1AB6}"/>
              </a:ext>
            </a:extLst>
          </p:cNvPr>
          <p:cNvPicPr>
            <a:picLocks noChangeAspect="1"/>
          </p:cNvPicPr>
          <p:nvPr/>
        </p:nvPicPr>
        <p:blipFill rotWithShape="1">
          <a:blip r:embed="rId4"/>
          <a:srcRect b="47413"/>
          <a:stretch/>
        </p:blipFill>
        <p:spPr>
          <a:xfrm>
            <a:off x="442411" y="2548356"/>
            <a:ext cx="7550539" cy="2493463"/>
          </a:xfrm>
          <a:prstGeom prst="rect">
            <a:avLst/>
          </a:prstGeom>
          <a:ln/>
        </p:spPr>
      </p:pic>
      <p:sp>
        <p:nvSpPr>
          <p:cNvPr id="8" name="CasellaDiTesto 7">
            <a:extLst>
              <a:ext uri="{FF2B5EF4-FFF2-40B4-BE49-F238E27FC236}">
                <a16:creationId xmlns:a16="http://schemas.microsoft.com/office/drawing/2014/main" id="{1139E746-7002-DDDF-7207-209FECC85483}"/>
              </a:ext>
            </a:extLst>
          </p:cNvPr>
          <p:cNvSpPr txBox="1"/>
          <p:nvPr/>
        </p:nvSpPr>
        <p:spPr>
          <a:xfrm>
            <a:off x="2024485" y="5261998"/>
            <a:ext cx="68640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Fixed</a:t>
            </a:r>
          </a:p>
        </p:txBody>
      </p:sp>
      <p:sp>
        <p:nvSpPr>
          <p:cNvPr id="9" name="CasellaDiTesto 8">
            <a:extLst>
              <a:ext uri="{FF2B5EF4-FFF2-40B4-BE49-F238E27FC236}">
                <a16:creationId xmlns:a16="http://schemas.microsoft.com/office/drawing/2014/main" id="{247490D3-D6DF-EE1C-247A-96064DC6DDB8}"/>
              </a:ext>
            </a:extLst>
          </p:cNvPr>
          <p:cNvSpPr txBox="1"/>
          <p:nvPr/>
        </p:nvSpPr>
        <p:spPr>
          <a:xfrm>
            <a:off x="6035061" y="5236973"/>
            <a:ext cx="936475"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Running</a:t>
            </a:r>
          </a:p>
        </p:txBody>
      </p:sp>
      <p:sp>
        <p:nvSpPr>
          <p:cNvPr id="10" name="CasellaDiTesto 9">
            <a:extLst>
              <a:ext uri="{FF2B5EF4-FFF2-40B4-BE49-F238E27FC236}">
                <a16:creationId xmlns:a16="http://schemas.microsoft.com/office/drawing/2014/main" id="{9A4F99F2-0000-1247-0311-D08B8F407073}"/>
              </a:ext>
            </a:extLst>
          </p:cNvPr>
          <p:cNvSpPr txBox="1"/>
          <p:nvPr/>
        </p:nvSpPr>
        <p:spPr>
          <a:xfrm>
            <a:off x="9359231" y="5261998"/>
            <a:ext cx="1391728"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Running Sum</a:t>
            </a:r>
          </a:p>
        </p:txBody>
      </p:sp>
      <p:grpSp>
        <p:nvGrpSpPr>
          <p:cNvPr id="48" name="Gruppo 47">
            <a:extLst>
              <a:ext uri="{FF2B5EF4-FFF2-40B4-BE49-F238E27FC236}">
                <a16:creationId xmlns:a16="http://schemas.microsoft.com/office/drawing/2014/main" id="{BC2B15DD-8BA2-43C3-81E8-DDFEB631018B}"/>
              </a:ext>
            </a:extLst>
          </p:cNvPr>
          <p:cNvGrpSpPr/>
          <p:nvPr/>
        </p:nvGrpSpPr>
        <p:grpSpPr>
          <a:xfrm>
            <a:off x="8830593" y="2956925"/>
            <a:ext cx="2160000" cy="1676323"/>
            <a:chOff x="8425137" y="3037190"/>
            <a:chExt cx="2160000" cy="1676323"/>
          </a:xfrm>
        </p:grpSpPr>
        <p:sp>
          <p:nvSpPr>
            <p:cNvPr id="11" name="Rettangolo 10">
              <a:extLst>
                <a:ext uri="{FF2B5EF4-FFF2-40B4-BE49-F238E27FC236}">
                  <a16:creationId xmlns:a16="http://schemas.microsoft.com/office/drawing/2014/main" id="{3BFEC896-73B5-DDD0-5506-570B95AC93CD}"/>
                </a:ext>
              </a:extLst>
            </p:cNvPr>
            <p:cNvSpPr/>
            <p:nvPr/>
          </p:nvSpPr>
          <p:spPr>
            <a:xfrm>
              <a:off x="842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6207549B-C6BD-2066-F241-C73FAA86C15D}"/>
                </a:ext>
              </a:extLst>
            </p:cNvPr>
            <p:cNvSpPr/>
            <p:nvPr/>
          </p:nvSpPr>
          <p:spPr>
            <a:xfrm>
              <a:off x="878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a:extLst>
                <a:ext uri="{FF2B5EF4-FFF2-40B4-BE49-F238E27FC236}">
                  <a16:creationId xmlns:a16="http://schemas.microsoft.com/office/drawing/2014/main" id="{988C2562-AAD5-BA0E-4513-2AC9D3912716}"/>
                </a:ext>
              </a:extLst>
            </p:cNvPr>
            <p:cNvSpPr/>
            <p:nvPr/>
          </p:nvSpPr>
          <p:spPr>
            <a:xfrm>
              <a:off x="914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C051187-B1F7-FF86-ACF6-FEB7C243F345}"/>
                </a:ext>
              </a:extLst>
            </p:cNvPr>
            <p:cNvSpPr/>
            <p:nvPr/>
          </p:nvSpPr>
          <p:spPr>
            <a:xfrm>
              <a:off x="950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14">
              <a:extLst>
                <a:ext uri="{FF2B5EF4-FFF2-40B4-BE49-F238E27FC236}">
                  <a16:creationId xmlns:a16="http://schemas.microsoft.com/office/drawing/2014/main" id="{6AFFB918-1BED-05E7-16B9-8CCE3CDD6DC9}"/>
                </a:ext>
              </a:extLst>
            </p:cNvPr>
            <p:cNvSpPr/>
            <p:nvPr/>
          </p:nvSpPr>
          <p:spPr>
            <a:xfrm>
              <a:off x="986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4DA2A9A3-6C8F-9FAB-3648-9F5C3F0F624B}"/>
                </a:ext>
              </a:extLst>
            </p:cNvPr>
            <p:cNvSpPr/>
            <p:nvPr/>
          </p:nvSpPr>
          <p:spPr>
            <a:xfrm>
              <a:off x="10225137" y="3053191"/>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1FE4CF68-1B93-474B-F2DC-2B4386F4E731}"/>
                    </a:ext>
                  </a:extLst>
                </p:cNvPr>
                <p:cNvSpPr txBox="1"/>
                <p:nvPr/>
              </p:nvSpPr>
              <p:spPr>
                <a:xfrm>
                  <a:off x="9163736"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18" name="CasellaDiTesto 17">
                  <a:extLst>
                    <a:ext uri="{FF2B5EF4-FFF2-40B4-BE49-F238E27FC236}">
                      <a16:creationId xmlns:a16="http://schemas.microsoft.com/office/drawing/2014/main" id="{1FE4CF68-1B93-474B-F2DC-2B4386F4E731}"/>
                    </a:ext>
                  </a:extLst>
                </p:cNvPr>
                <p:cNvSpPr txBox="1">
                  <a:spLocks noRot="1" noChangeAspect="1" noMove="1" noResize="1" noEditPoints="1" noAdjustHandles="1" noChangeArrowheads="1" noChangeShapeType="1" noTextEdit="1"/>
                </p:cNvSpPr>
                <p:nvPr/>
              </p:nvSpPr>
              <p:spPr>
                <a:xfrm>
                  <a:off x="9163736" y="3037190"/>
                  <a:ext cx="238765" cy="276999"/>
                </a:xfrm>
                <a:prstGeom prst="rect">
                  <a:avLst/>
                </a:prstGeom>
                <a:blipFill>
                  <a:blip r:embed="rId5"/>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3FEE4E36-39F2-3CCD-876C-D8EB350D6231}"/>
                    </a:ext>
                  </a:extLst>
                </p:cNvPr>
                <p:cNvSpPr txBox="1"/>
                <p:nvPr/>
              </p:nvSpPr>
              <p:spPr>
                <a:xfrm>
                  <a:off x="9530278"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19" name="CasellaDiTesto 18">
                  <a:extLst>
                    <a:ext uri="{FF2B5EF4-FFF2-40B4-BE49-F238E27FC236}">
                      <a16:creationId xmlns:a16="http://schemas.microsoft.com/office/drawing/2014/main" id="{3FEE4E36-39F2-3CCD-876C-D8EB350D6231}"/>
                    </a:ext>
                  </a:extLst>
                </p:cNvPr>
                <p:cNvSpPr txBox="1">
                  <a:spLocks noRot="1" noChangeAspect="1" noMove="1" noResize="1" noEditPoints="1" noAdjustHandles="1" noChangeArrowheads="1" noChangeShapeType="1" noTextEdit="1"/>
                </p:cNvSpPr>
                <p:nvPr/>
              </p:nvSpPr>
              <p:spPr>
                <a:xfrm>
                  <a:off x="9530278" y="3037190"/>
                  <a:ext cx="238765"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2B6D909-E743-54DC-3B92-7BD1982E5FDE}"/>
                    </a:ext>
                  </a:extLst>
                </p:cNvPr>
                <p:cNvSpPr txBox="1"/>
                <p:nvPr/>
              </p:nvSpPr>
              <p:spPr>
                <a:xfrm>
                  <a:off x="9919081"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20" name="CasellaDiTesto 19">
                  <a:extLst>
                    <a:ext uri="{FF2B5EF4-FFF2-40B4-BE49-F238E27FC236}">
                      <a16:creationId xmlns:a16="http://schemas.microsoft.com/office/drawing/2014/main" id="{D2B6D909-E743-54DC-3B92-7BD1982E5FDE}"/>
                    </a:ext>
                  </a:extLst>
                </p:cNvPr>
                <p:cNvSpPr txBox="1">
                  <a:spLocks noRot="1" noChangeAspect="1" noMove="1" noResize="1" noEditPoints="1" noAdjustHandles="1" noChangeArrowheads="1" noChangeShapeType="1" noTextEdit="1"/>
                </p:cNvSpPr>
                <p:nvPr/>
              </p:nvSpPr>
              <p:spPr>
                <a:xfrm>
                  <a:off x="9919081" y="3037190"/>
                  <a:ext cx="238765" cy="276999"/>
                </a:xfrm>
                <a:prstGeom prst="rect">
                  <a:avLst/>
                </a:prstGeom>
                <a:blipFill>
                  <a:blip r:embed="rId7"/>
                  <a:stretch>
                    <a:fillRect r="-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D140749D-99E4-8349-0258-AE5F1F92F453}"/>
                    </a:ext>
                  </a:extLst>
                </p:cNvPr>
                <p:cNvSpPr txBox="1"/>
                <p:nvPr/>
              </p:nvSpPr>
              <p:spPr>
                <a:xfrm>
                  <a:off x="10255792"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21" name="CasellaDiTesto 20">
                  <a:extLst>
                    <a:ext uri="{FF2B5EF4-FFF2-40B4-BE49-F238E27FC236}">
                      <a16:creationId xmlns:a16="http://schemas.microsoft.com/office/drawing/2014/main" id="{D140749D-99E4-8349-0258-AE5F1F92F453}"/>
                    </a:ext>
                  </a:extLst>
                </p:cNvPr>
                <p:cNvSpPr txBox="1">
                  <a:spLocks noRot="1" noChangeAspect="1" noMove="1" noResize="1" noEditPoints="1" noAdjustHandles="1" noChangeArrowheads="1" noChangeShapeType="1" noTextEdit="1"/>
                </p:cNvSpPr>
                <p:nvPr/>
              </p:nvSpPr>
              <p:spPr>
                <a:xfrm>
                  <a:off x="10255792" y="3037190"/>
                  <a:ext cx="238765" cy="276999"/>
                </a:xfrm>
                <a:prstGeom prst="rect">
                  <a:avLst/>
                </a:prstGeom>
                <a:blipFill>
                  <a:blip r:embed="rId8"/>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AA896A14-6D26-354F-95E6-0862EDD5C35F}"/>
                    </a:ext>
                  </a:extLst>
                </p:cNvPr>
                <p:cNvSpPr txBox="1"/>
                <p:nvPr/>
              </p:nvSpPr>
              <p:spPr>
                <a:xfrm>
                  <a:off x="8820635"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22" name="CasellaDiTesto 21">
                  <a:extLst>
                    <a:ext uri="{FF2B5EF4-FFF2-40B4-BE49-F238E27FC236}">
                      <a16:creationId xmlns:a16="http://schemas.microsoft.com/office/drawing/2014/main" id="{AA896A14-6D26-354F-95E6-0862EDD5C35F}"/>
                    </a:ext>
                  </a:extLst>
                </p:cNvPr>
                <p:cNvSpPr txBox="1">
                  <a:spLocks noRot="1" noChangeAspect="1" noMove="1" noResize="1" noEditPoints="1" noAdjustHandles="1" noChangeArrowheads="1" noChangeShapeType="1" noTextEdit="1"/>
                </p:cNvSpPr>
                <p:nvPr/>
              </p:nvSpPr>
              <p:spPr>
                <a:xfrm>
                  <a:off x="8820635" y="3037190"/>
                  <a:ext cx="238765"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0590702C-6D89-2AD5-F0F7-F997183871FB}"/>
                    </a:ext>
                  </a:extLst>
                </p:cNvPr>
                <p:cNvSpPr txBox="1"/>
                <p:nvPr/>
              </p:nvSpPr>
              <p:spPr>
                <a:xfrm>
                  <a:off x="8483410" y="3037190"/>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23" name="CasellaDiTesto 22">
                  <a:extLst>
                    <a:ext uri="{FF2B5EF4-FFF2-40B4-BE49-F238E27FC236}">
                      <a16:creationId xmlns:a16="http://schemas.microsoft.com/office/drawing/2014/main" id="{0590702C-6D89-2AD5-F0F7-F997183871FB}"/>
                    </a:ext>
                  </a:extLst>
                </p:cNvPr>
                <p:cNvSpPr txBox="1">
                  <a:spLocks noRot="1" noChangeAspect="1" noMove="1" noResize="1" noEditPoints="1" noAdjustHandles="1" noChangeArrowheads="1" noChangeShapeType="1" noTextEdit="1"/>
                </p:cNvSpPr>
                <p:nvPr/>
              </p:nvSpPr>
              <p:spPr>
                <a:xfrm>
                  <a:off x="8483410" y="3037190"/>
                  <a:ext cx="238765" cy="276999"/>
                </a:xfrm>
                <a:prstGeom prst="rect">
                  <a:avLst/>
                </a:prstGeom>
                <a:blipFill>
                  <a:blip r:embed="rId9"/>
                  <a:stretch>
                    <a:fillRect/>
                  </a:stretch>
                </a:blipFill>
              </p:spPr>
              <p:txBody>
                <a:bodyPr/>
                <a:lstStyle/>
                <a:p>
                  <a:r>
                    <a:rPr lang="en-US">
                      <a:noFill/>
                    </a:rPr>
                    <a:t> </a:t>
                  </a:r>
                </a:p>
              </p:txBody>
            </p:sp>
          </mc:Fallback>
        </mc:AlternateContent>
        <p:sp>
          <p:nvSpPr>
            <p:cNvPr id="24" name="Rettangolo 23">
              <a:extLst>
                <a:ext uri="{FF2B5EF4-FFF2-40B4-BE49-F238E27FC236}">
                  <a16:creationId xmlns:a16="http://schemas.microsoft.com/office/drawing/2014/main" id="{B9C86E07-3E3F-6AAE-8D2E-F47C8B970887}"/>
                </a:ext>
              </a:extLst>
            </p:cNvPr>
            <p:cNvSpPr/>
            <p:nvPr/>
          </p:nvSpPr>
          <p:spPr>
            <a:xfrm>
              <a:off x="842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975DD12-C782-C940-9ACA-DACEC59AD07F}"/>
                </a:ext>
              </a:extLst>
            </p:cNvPr>
            <p:cNvSpPr/>
            <p:nvPr/>
          </p:nvSpPr>
          <p:spPr>
            <a:xfrm>
              <a:off x="878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602FCAE1-1443-0B89-D219-F58FC1FE5F2A}"/>
                </a:ext>
              </a:extLst>
            </p:cNvPr>
            <p:cNvSpPr/>
            <p:nvPr/>
          </p:nvSpPr>
          <p:spPr>
            <a:xfrm>
              <a:off x="914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BEB28604-1B94-74EB-DC97-0E9BEBF6C2F1}"/>
                </a:ext>
              </a:extLst>
            </p:cNvPr>
            <p:cNvSpPr/>
            <p:nvPr/>
          </p:nvSpPr>
          <p:spPr>
            <a:xfrm>
              <a:off x="950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E779C5BE-3565-C085-68E4-B80D2429F3BC}"/>
                </a:ext>
              </a:extLst>
            </p:cNvPr>
            <p:cNvSpPr/>
            <p:nvPr/>
          </p:nvSpPr>
          <p:spPr>
            <a:xfrm>
              <a:off x="986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tangolo 28">
              <a:extLst>
                <a:ext uri="{FF2B5EF4-FFF2-40B4-BE49-F238E27FC236}">
                  <a16:creationId xmlns:a16="http://schemas.microsoft.com/office/drawing/2014/main" id="{E4A71EC6-CBC9-1940-1621-EEE21ED8ADF1}"/>
                </a:ext>
              </a:extLst>
            </p:cNvPr>
            <p:cNvSpPr/>
            <p:nvPr/>
          </p:nvSpPr>
          <p:spPr>
            <a:xfrm>
              <a:off x="10225137" y="374017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B9A34F1F-F888-4097-67B0-6CE2AD7B055F}"/>
                    </a:ext>
                  </a:extLst>
                </p:cNvPr>
                <p:cNvSpPr txBox="1"/>
                <p:nvPr/>
              </p:nvSpPr>
              <p:spPr>
                <a:xfrm>
                  <a:off x="9163736" y="3724174"/>
                  <a:ext cx="2387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a:p>
                  <a:endParaRPr lang="en-US" sz="1200" dirty="0"/>
                </a:p>
              </p:txBody>
            </p:sp>
          </mc:Choice>
          <mc:Fallback xmlns="">
            <p:sp>
              <p:nvSpPr>
                <p:cNvPr id="30" name="CasellaDiTesto 29">
                  <a:extLst>
                    <a:ext uri="{FF2B5EF4-FFF2-40B4-BE49-F238E27FC236}">
                      <a16:creationId xmlns:a16="http://schemas.microsoft.com/office/drawing/2014/main" id="{B9A34F1F-F888-4097-67B0-6CE2AD7B055F}"/>
                    </a:ext>
                  </a:extLst>
                </p:cNvPr>
                <p:cNvSpPr txBox="1">
                  <a:spLocks noRot="1" noChangeAspect="1" noMove="1" noResize="1" noEditPoints="1" noAdjustHandles="1" noChangeArrowheads="1" noChangeShapeType="1" noTextEdit="1"/>
                </p:cNvSpPr>
                <p:nvPr/>
              </p:nvSpPr>
              <p:spPr>
                <a:xfrm>
                  <a:off x="9163736" y="3724174"/>
                  <a:ext cx="238765" cy="461665"/>
                </a:xfrm>
                <a:prstGeom prst="rect">
                  <a:avLst/>
                </a:prstGeom>
                <a:blipFill>
                  <a:blip r:embed="rId10"/>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B472F751-A5BD-1F65-803C-3BE57C76FFF3}"/>
                    </a:ext>
                  </a:extLst>
                </p:cNvPr>
                <p:cNvSpPr txBox="1"/>
                <p:nvPr/>
              </p:nvSpPr>
              <p:spPr>
                <a:xfrm>
                  <a:off x="9530278"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1" name="CasellaDiTesto 30">
                  <a:extLst>
                    <a:ext uri="{FF2B5EF4-FFF2-40B4-BE49-F238E27FC236}">
                      <a16:creationId xmlns:a16="http://schemas.microsoft.com/office/drawing/2014/main" id="{B472F751-A5BD-1F65-803C-3BE57C76FFF3}"/>
                    </a:ext>
                  </a:extLst>
                </p:cNvPr>
                <p:cNvSpPr txBox="1">
                  <a:spLocks noRot="1" noChangeAspect="1" noMove="1" noResize="1" noEditPoints="1" noAdjustHandles="1" noChangeArrowheads="1" noChangeShapeType="1" noTextEdit="1"/>
                </p:cNvSpPr>
                <p:nvPr/>
              </p:nvSpPr>
              <p:spPr>
                <a:xfrm>
                  <a:off x="9530278" y="372417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0BF1D6E-1E1B-0461-3CB5-0AF1170FDA5C}"/>
                    </a:ext>
                  </a:extLst>
                </p:cNvPr>
                <p:cNvSpPr txBox="1"/>
                <p:nvPr/>
              </p:nvSpPr>
              <p:spPr>
                <a:xfrm>
                  <a:off x="9919081" y="3724174"/>
                  <a:ext cx="2387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2</m:t>
                        </m:r>
                        <m:r>
                          <a:rPr lang="en-US" sz="1200" i="1">
                            <a:latin typeface="Cambria Math" panose="02040503050406030204" pitchFamily="18" charset="0"/>
                            <a:ea typeface="Cambria Math" panose="02040503050406030204" pitchFamily="18" charset="0"/>
                          </a:rPr>
                          <m:t>𝜋</m:t>
                        </m:r>
                      </m:oMath>
                    </m:oMathPara>
                  </a14:m>
                  <a:endParaRPr lang="en-US" sz="1200" dirty="0"/>
                </a:p>
                <a:p>
                  <a:endParaRPr lang="en-US" sz="1200" dirty="0"/>
                </a:p>
              </p:txBody>
            </p:sp>
          </mc:Choice>
          <mc:Fallback xmlns="">
            <p:sp>
              <p:nvSpPr>
                <p:cNvPr id="32" name="CasellaDiTesto 31">
                  <a:extLst>
                    <a:ext uri="{FF2B5EF4-FFF2-40B4-BE49-F238E27FC236}">
                      <a16:creationId xmlns:a16="http://schemas.microsoft.com/office/drawing/2014/main" id="{60BF1D6E-1E1B-0461-3CB5-0AF1170FDA5C}"/>
                    </a:ext>
                  </a:extLst>
                </p:cNvPr>
                <p:cNvSpPr txBox="1">
                  <a:spLocks noRot="1" noChangeAspect="1" noMove="1" noResize="1" noEditPoints="1" noAdjustHandles="1" noChangeArrowheads="1" noChangeShapeType="1" noTextEdit="1"/>
                </p:cNvSpPr>
                <p:nvPr/>
              </p:nvSpPr>
              <p:spPr>
                <a:xfrm>
                  <a:off x="9919081" y="3724174"/>
                  <a:ext cx="238765" cy="461665"/>
                </a:xfrm>
                <a:prstGeom prst="rect">
                  <a:avLst/>
                </a:prstGeom>
                <a:blipFill>
                  <a:blip r:embed="rId12"/>
                  <a:stretch>
                    <a:fillRect r="-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70F01E24-4F15-2C3F-6453-BF454EB23343}"/>
                    </a:ext>
                  </a:extLst>
                </p:cNvPr>
                <p:cNvSpPr txBox="1"/>
                <p:nvPr/>
              </p:nvSpPr>
              <p:spPr>
                <a:xfrm>
                  <a:off x="10255792"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33" name="CasellaDiTesto 32">
                  <a:extLst>
                    <a:ext uri="{FF2B5EF4-FFF2-40B4-BE49-F238E27FC236}">
                      <a16:creationId xmlns:a16="http://schemas.microsoft.com/office/drawing/2014/main" id="{70F01E24-4F15-2C3F-6453-BF454EB23343}"/>
                    </a:ext>
                  </a:extLst>
                </p:cNvPr>
                <p:cNvSpPr txBox="1">
                  <a:spLocks noRot="1" noChangeAspect="1" noMove="1" noResize="1" noEditPoints="1" noAdjustHandles="1" noChangeArrowheads="1" noChangeShapeType="1" noTextEdit="1"/>
                </p:cNvSpPr>
                <p:nvPr/>
              </p:nvSpPr>
              <p:spPr>
                <a:xfrm>
                  <a:off x="10255792" y="372417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E0E72E60-E8A4-2F4B-87B1-7F11916EF306}"/>
                    </a:ext>
                  </a:extLst>
                </p:cNvPr>
                <p:cNvSpPr txBox="1"/>
                <p:nvPr/>
              </p:nvSpPr>
              <p:spPr>
                <a:xfrm>
                  <a:off x="8820635"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4" name="CasellaDiTesto 33">
                  <a:extLst>
                    <a:ext uri="{FF2B5EF4-FFF2-40B4-BE49-F238E27FC236}">
                      <a16:creationId xmlns:a16="http://schemas.microsoft.com/office/drawing/2014/main" id="{E0E72E60-E8A4-2F4B-87B1-7F11916EF306}"/>
                    </a:ext>
                  </a:extLst>
                </p:cNvPr>
                <p:cNvSpPr txBox="1">
                  <a:spLocks noRot="1" noChangeAspect="1" noMove="1" noResize="1" noEditPoints="1" noAdjustHandles="1" noChangeArrowheads="1" noChangeShapeType="1" noTextEdit="1"/>
                </p:cNvSpPr>
                <p:nvPr/>
              </p:nvSpPr>
              <p:spPr>
                <a:xfrm>
                  <a:off x="8820635" y="372417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51CCB9A4-D2C2-49BB-6A18-3C4A9A875817}"/>
                    </a:ext>
                  </a:extLst>
                </p:cNvPr>
                <p:cNvSpPr txBox="1"/>
                <p:nvPr/>
              </p:nvSpPr>
              <p:spPr>
                <a:xfrm>
                  <a:off x="8483410" y="372417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35" name="CasellaDiTesto 34">
                  <a:extLst>
                    <a:ext uri="{FF2B5EF4-FFF2-40B4-BE49-F238E27FC236}">
                      <a16:creationId xmlns:a16="http://schemas.microsoft.com/office/drawing/2014/main" id="{51CCB9A4-D2C2-49BB-6A18-3C4A9A875817}"/>
                    </a:ext>
                  </a:extLst>
                </p:cNvPr>
                <p:cNvSpPr txBox="1">
                  <a:spLocks noRot="1" noChangeAspect="1" noMove="1" noResize="1" noEditPoints="1" noAdjustHandles="1" noChangeArrowheads="1" noChangeShapeType="1" noTextEdit="1"/>
                </p:cNvSpPr>
                <p:nvPr/>
              </p:nvSpPr>
              <p:spPr>
                <a:xfrm>
                  <a:off x="8483410" y="3724174"/>
                  <a:ext cx="238765" cy="276999"/>
                </a:xfrm>
                <a:prstGeom prst="rect">
                  <a:avLst/>
                </a:prstGeom>
                <a:blipFill>
                  <a:blip r:embed="rId14"/>
                  <a:stretch>
                    <a:fillRect/>
                  </a:stretch>
                </a:blipFill>
              </p:spPr>
              <p:txBody>
                <a:bodyPr/>
                <a:lstStyle/>
                <a:p>
                  <a:r>
                    <a:rPr lang="en-US">
                      <a:noFill/>
                    </a:rPr>
                    <a:t> </a:t>
                  </a:r>
                </a:p>
              </p:txBody>
            </p:sp>
          </mc:Fallback>
        </mc:AlternateContent>
        <p:sp>
          <p:nvSpPr>
            <p:cNvPr id="36" name="Rettangolo 35">
              <a:extLst>
                <a:ext uri="{FF2B5EF4-FFF2-40B4-BE49-F238E27FC236}">
                  <a16:creationId xmlns:a16="http://schemas.microsoft.com/office/drawing/2014/main" id="{EC2D6D28-9706-ECF4-F3A1-927D968CFF7C}"/>
                </a:ext>
              </a:extLst>
            </p:cNvPr>
            <p:cNvSpPr/>
            <p:nvPr/>
          </p:nvSpPr>
          <p:spPr>
            <a:xfrm>
              <a:off x="842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tangolo 36">
              <a:extLst>
                <a:ext uri="{FF2B5EF4-FFF2-40B4-BE49-F238E27FC236}">
                  <a16:creationId xmlns:a16="http://schemas.microsoft.com/office/drawing/2014/main" id="{8F967729-CC18-C1CF-0BF4-4E663F997F2D}"/>
                </a:ext>
              </a:extLst>
            </p:cNvPr>
            <p:cNvSpPr/>
            <p:nvPr/>
          </p:nvSpPr>
          <p:spPr>
            <a:xfrm>
              <a:off x="878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37">
              <a:extLst>
                <a:ext uri="{FF2B5EF4-FFF2-40B4-BE49-F238E27FC236}">
                  <a16:creationId xmlns:a16="http://schemas.microsoft.com/office/drawing/2014/main" id="{CD867088-D4A2-8D5A-1030-9F9C5D2AE8B0}"/>
                </a:ext>
              </a:extLst>
            </p:cNvPr>
            <p:cNvSpPr/>
            <p:nvPr/>
          </p:nvSpPr>
          <p:spPr>
            <a:xfrm>
              <a:off x="914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38">
              <a:extLst>
                <a:ext uri="{FF2B5EF4-FFF2-40B4-BE49-F238E27FC236}">
                  <a16:creationId xmlns:a16="http://schemas.microsoft.com/office/drawing/2014/main" id="{519D38B0-2278-C06F-63FC-23511B7D1889}"/>
                </a:ext>
              </a:extLst>
            </p:cNvPr>
            <p:cNvSpPr/>
            <p:nvPr/>
          </p:nvSpPr>
          <p:spPr>
            <a:xfrm>
              <a:off x="950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39">
              <a:extLst>
                <a:ext uri="{FF2B5EF4-FFF2-40B4-BE49-F238E27FC236}">
                  <a16:creationId xmlns:a16="http://schemas.microsoft.com/office/drawing/2014/main" id="{82782ECD-25E1-91A9-12F4-8A5A9D614F8B}"/>
                </a:ext>
              </a:extLst>
            </p:cNvPr>
            <p:cNvSpPr/>
            <p:nvPr/>
          </p:nvSpPr>
          <p:spPr>
            <a:xfrm>
              <a:off x="986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40">
              <a:extLst>
                <a:ext uri="{FF2B5EF4-FFF2-40B4-BE49-F238E27FC236}">
                  <a16:creationId xmlns:a16="http://schemas.microsoft.com/office/drawing/2014/main" id="{DDEB2505-78F6-A23F-4E78-1E218F35E27B}"/>
                </a:ext>
              </a:extLst>
            </p:cNvPr>
            <p:cNvSpPr/>
            <p:nvPr/>
          </p:nvSpPr>
          <p:spPr>
            <a:xfrm>
              <a:off x="10225137" y="4452515"/>
              <a:ext cx="360000" cy="24499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CasellaDiTesto 41">
                  <a:extLst>
                    <a:ext uri="{FF2B5EF4-FFF2-40B4-BE49-F238E27FC236}">
                      <a16:creationId xmlns:a16="http://schemas.microsoft.com/office/drawing/2014/main" id="{B32D5573-81FA-21E4-10F5-196BB8DA65F2}"/>
                    </a:ext>
                  </a:extLst>
                </p:cNvPr>
                <p:cNvSpPr txBox="1"/>
                <p:nvPr/>
              </p:nvSpPr>
              <p:spPr>
                <a:xfrm>
                  <a:off x="9163736"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2" name="CasellaDiTesto 41">
                  <a:extLst>
                    <a:ext uri="{FF2B5EF4-FFF2-40B4-BE49-F238E27FC236}">
                      <a16:creationId xmlns:a16="http://schemas.microsoft.com/office/drawing/2014/main" id="{B32D5573-81FA-21E4-10F5-196BB8DA65F2}"/>
                    </a:ext>
                  </a:extLst>
                </p:cNvPr>
                <p:cNvSpPr txBox="1">
                  <a:spLocks noRot="1" noChangeAspect="1" noMove="1" noResize="1" noEditPoints="1" noAdjustHandles="1" noChangeArrowheads="1" noChangeShapeType="1" noTextEdit="1"/>
                </p:cNvSpPr>
                <p:nvPr/>
              </p:nvSpPr>
              <p:spPr>
                <a:xfrm>
                  <a:off x="9163736" y="4436514"/>
                  <a:ext cx="238765" cy="27699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C457DA0-1E7B-1743-21C3-16CFFD38134D}"/>
                    </a:ext>
                  </a:extLst>
                </p:cNvPr>
                <p:cNvSpPr txBox="1"/>
                <p:nvPr/>
              </p:nvSpPr>
              <p:spPr>
                <a:xfrm>
                  <a:off x="9530278"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3" name="CasellaDiTesto 42">
                  <a:extLst>
                    <a:ext uri="{FF2B5EF4-FFF2-40B4-BE49-F238E27FC236}">
                      <a16:creationId xmlns:a16="http://schemas.microsoft.com/office/drawing/2014/main" id="{8C457DA0-1E7B-1743-21C3-16CFFD38134D}"/>
                    </a:ext>
                  </a:extLst>
                </p:cNvPr>
                <p:cNvSpPr txBox="1">
                  <a:spLocks noRot="1" noChangeAspect="1" noMove="1" noResize="1" noEditPoints="1" noAdjustHandles="1" noChangeArrowheads="1" noChangeShapeType="1" noTextEdit="1"/>
                </p:cNvSpPr>
                <p:nvPr/>
              </p:nvSpPr>
              <p:spPr>
                <a:xfrm>
                  <a:off x="9530278" y="443651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FBBB4CF4-1426-F756-0DB3-42659FBCDB2D}"/>
                    </a:ext>
                  </a:extLst>
                </p:cNvPr>
                <p:cNvSpPr txBox="1"/>
                <p:nvPr/>
              </p:nvSpPr>
              <p:spPr>
                <a:xfrm>
                  <a:off x="9919081"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4" name="CasellaDiTesto 43">
                  <a:extLst>
                    <a:ext uri="{FF2B5EF4-FFF2-40B4-BE49-F238E27FC236}">
                      <a16:creationId xmlns:a16="http://schemas.microsoft.com/office/drawing/2014/main" id="{FBBB4CF4-1426-F756-0DB3-42659FBCDB2D}"/>
                    </a:ext>
                  </a:extLst>
                </p:cNvPr>
                <p:cNvSpPr txBox="1">
                  <a:spLocks noRot="1" noChangeAspect="1" noMove="1" noResize="1" noEditPoints="1" noAdjustHandles="1" noChangeArrowheads="1" noChangeShapeType="1" noTextEdit="1"/>
                </p:cNvSpPr>
                <p:nvPr/>
              </p:nvSpPr>
              <p:spPr>
                <a:xfrm>
                  <a:off x="9919081" y="4436514"/>
                  <a:ext cx="238765" cy="27699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13F96552-AC6B-96C4-92D2-49CF36AD3F72}"/>
                    </a:ext>
                  </a:extLst>
                </p:cNvPr>
                <p:cNvSpPr txBox="1"/>
                <p:nvPr/>
              </p:nvSpPr>
              <p:spPr>
                <a:xfrm>
                  <a:off x="10255792"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𝜋</m:t>
                        </m:r>
                      </m:oMath>
                    </m:oMathPara>
                  </a14:m>
                  <a:endParaRPr lang="en-US" sz="1200" dirty="0"/>
                </a:p>
              </p:txBody>
            </p:sp>
          </mc:Choice>
          <mc:Fallback xmlns="">
            <p:sp>
              <p:nvSpPr>
                <p:cNvPr id="45" name="CasellaDiTesto 44">
                  <a:extLst>
                    <a:ext uri="{FF2B5EF4-FFF2-40B4-BE49-F238E27FC236}">
                      <a16:creationId xmlns:a16="http://schemas.microsoft.com/office/drawing/2014/main" id="{13F96552-AC6B-96C4-92D2-49CF36AD3F72}"/>
                    </a:ext>
                  </a:extLst>
                </p:cNvPr>
                <p:cNvSpPr txBox="1">
                  <a:spLocks noRot="1" noChangeAspect="1" noMove="1" noResize="1" noEditPoints="1" noAdjustHandles="1" noChangeArrowheads="1" noChangeShapeType="1" noTextEdit="1"/>
                </p:cNvSpPr>
                <p:nvPr/>
              </p:nvSpPr>
              <p:spPr>
                <a:xfrm>
                  <a:off x="10255792" y="4436514"/>
                  <a:ext cx="238765"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C37A9A70-A105-20B4-0D99-9E00DE91C432}"/>
                    </a:ext>
                  </a:extLst>
                </p:cNvPr>
                <p:cNvSpPr txBox="1"/>
                <p:nvPr/>
              </p:nvSpPr>
              <p:spPr>
                <a:xfrm>
                  <a:off x="8820635"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46" name="CasellaDiTesto 45">
                  <a:extLst>
                    <a:ext uri="{FF2B5EF4-FFF2-40B4-BE49-F238E27FC236}">
                      <a16:creationId xmlns:a16="http://schemas.microsoft.com/office/drawing/2014/main" id="{C37A9A70-A105-20B4-0D99-9E00DE91C432}"/>
                    </a:ext>
                  </a:extLst>
                </p:cNvPr>
                <p:cNvSpPr txBox="1">
                  <a:spLocks noRot="1" noChangeAspect="1" noMove="1" noResize="1" noEditPoints="1" noAdjustHandles="1" noChangeArrowheads="1" noChangeShapeType="1" noTextEdit="1"/>
                </p:cNvSpPr>
                <p:nvPr/>
              </p:nvSpPr>
              <p:spPr>
                <a:xfrm>
                  <a:off x="8820635" y="4436514"/>
                  <a:ext cx="238765"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3403B297-2163-285E-174E-1C95573FBF1A}"/>
                    </a:ext>
                  </a:extLst>
                </p:cNvPr>
                <p:cNvSpPr txBox="1"/>
                <p:nvPr/>
              </p:nvSpPr>
              <p:spPr>
                <a:xfrm>
                  <a:off x="8483410" y="4436514"/>
                  <a:ext cx="23876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0</m:t>
                        </m:r>
                      </m:oMath>
                    </m:oMathPara>
                  </a14:m>
                  <a:endParaRPr lang="en-US" sz="1200" dirty="0"/>
                </a:p>
              </p:txBody>
            </p:sp>
          </mc:Choice>
          <mc:Fallback xmlns="">
            <p:sp>
              <p:nvSpPr>
                <p:cNvPr id="47" name="CasellaDiTesto 46">
                  <a:extLst>
                    <a:ext uri="{FF2B5EF4-FFF2-40B4-BE49-F238E27FC236}">
                      <a16:creationId xmlns:a16="http://schemas.microsoft.com/office/drawing/2014/main" id="{3403B297-2163-285E-174E-1C95573FBF1A}"/>
                    </a:ext>
                  </a:extLst>
                </p:cNvPr>
                <p:cNvSpPr txBox="1">
                  <a:spLocks noRot="1" noChangeAspect="1" noMove="1" noResize="1" noEditPoints="1" noAdjustHandles="1" noChangeArrowheads="1" noChangeShapeType="1" noTextEdit="1"/>
                </p:cNvSpPr>
                <p:nvPr/>
              </p:nvSpPr>
              <p:spPr>
                <a:xfrm>
                  <a:off x="8483410" y="4436514"/>
                  <a:ext cx="238765" cy="276999"/>
                </a:xfrm>
                <a:prstGeom prst="rect">
                  <a:avLst/>
                </a:prstGeom>
                <a:blipFill>
                  <a:blip r:embed="rId14"/>
                  <a:stretch>
                    <a:fillRect/>
                  </a:stretch>
                </a:blipFill>
              </p:spPr>
              <p:txBody>
                <a:bodyPr/>
                <a:lstStyle/>
                <a:p>
                  <a:r>
                    <a:rPr lang="en-US">
                      <a:noFill/>
                    </a:rPr>
                    <a:t> </a:t>
                  </a:r>
                </a:p>
              </p:txBody>
            </p:sp>
          </mc:Fallback>
        </mc:AlternateContent>
      </p:grpSp>
      <p:sp>
        <p:nvSpPr>
          <p:cNvPr id="49" name="Rettangolo con angoli arrotondati 48">
            <a:extLst>
              <a:ext uri="{FF2B5EF4-FFF2-40B4-BE49-F238E27FC236}">
                <a16:creationId xmlns:a16="http://schemas.microsoft.com/office/drawing/2014/main" id="{EB25D1A6-5605-7110-6ED8-491AC22EDA08}"/>
              </a:ext>
            </a:extLst>
          </p:cNvPr>
          <p:cNvSpPr/>
          <p:nvPr/>
        </p:nvSpPr>
        <p:spPr>
          <a:xfrm>
            <a:off x="4942937" y="2665562"/>
            <a:ext cx="6400800" cy="763438"/>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iù 49">
            <a:extLst>
              <a:ext uri="{FF2B5EF4-FFF2-40B4-BE49-F238E27FC236}">
                <a16:creationId xmlns:a16="http://schemas.microsoft.com/office/drawing/2014/main" id="{6D9D5119-6866-A89E-583A-1EC376C1ACE7}"/>
              </a:ext>
            </a:extLst>
          </p:cNvPr>
          <p:cNvSpPr/>
          <p:nvPr/>
        </p:nvSpPr>
        <p:spPr>
          <a:xfrm>
            <a:off x="4347714" y="3576451"/>
            <a:ext cx="336430" cy="344457"/>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Uguale 50">
            <a:extLst>
              <a:ext uri="{FF2B5EF4-FFF2-40B4-BE49-F238E27FC236}">
                <a16:creationId xmlns:a16="http://schemas.microsoft.com/office/drawing/2014/main" id="{5C5DB8B7-C43E-EE57-76F3-CE0DC3C6F52B}"/>
              </a:ext>
            </a:extLst>
          </p:cNvPr>
          <p:cNvSpPr/>
          <p:nvPr/>
        </p:nvSpPr>
        <p:spPr>
          <a:xfrm>
            <a:off x="7992950" y="3583527"/>
            <a:ext cx="340167" cy="260998"/>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 name="CasellaDiTesto 5">
            <a:extLst>
              <a:ext uri="{FF2B5EF4-FFF2-40B4-BE49-F238E27FC236}">
                <a16:creationId xmlns:a16="http://schemas.microsoft.com/office/drawing/2014/main" id="{F956A376-A411-51E8-349A-68CC443C5639}"/>
              </a:ext>
            </a:extLst>
          </p:cNvPr>
          <p:cNvSpPr txBox="1"/>
          <p:nvPr/>
        </p:nvSpPr>
        <p:spPr>
          <a:xfrm>
            <a:off x="9322932" y="2489537"/>
            <a:ext cx="1175322" cy="338554"/>
          </a:xfrm>
          <a:prstGeom prst="rect">
            <a:avLst/>
          </a:prstGeom>
          <a:solidFill>
            <a:schemeClr val="bg1"/>
          </a:solidFill>
        </p:spPr>
        <p:txBody>
          <a:bodyPr wrap="none" rtlCol="0">
            <a:spAutoFit/>
          </a:bodyPr>
          <a:lstStyle/>
          <a:p>
            <a:r>
              <a:rPr lang="en-US" sz="1600" dirty="0">
                <a:solidFill>
                  <a:srgbClr val="FF0000"/>
                </a:solidFill>
                <a:latin typeface="Avenir Light" panose="020B0402020203020204" pitchFamily="34" charset="77"/>
              </a:rPr>
              <a:t>Flat phase </a:t>
            </a:r>
          </a:p>
        </p:txBody>
      </p:sp>
      <p:sp>
        <p:nvSpPr>
          <p:cNvPr id="54" name="Segnaposto numero diapositiva 2">
            <a:extLst>
              <a:ext uri="{FF2B5EF4-FFF2-40B4-BE49-F238E27FC236}">
                <a16:creationId xmlns:a16="http://schemas.microsoft.com/office/drawing/2014/main" id="{ABB94BE5-CCF2-928D-7E25-B888E4381368}"/>
              </a:ext>
            </a:extLst>
          </p:cNvPr>
          <p:cNvSpPr>
            <a:spLocks noGrp="1"/>
          </p:cNvSpPr>
          <p:nvPr>
            <p:ph type="sldNum" sz="quarter" idx="12"/>
          </p:nvPr>
        </p:nvSpPr>
        <p:spPr>
          <a:xfrm>
            <a:off x="6730970" y="6447790"/>
            <a:ext cx="481131" cy="365125"/>
          </a:xfrm>
        </p:spPr>
        <p:txBody>
          <a:bodyPr/>
          <a:lstStyle/>
          <a:p>
            <a:fld id="{F4C9E3C6-FDB8-E140-B497-619699EA8E32}" type="slidenum">
              <a:rPr lang="en-US" smtClean="0"/>
              <a:t>26</a:t>
            </a:fld>
            <a:endParaRPr lang="en-US" dirty="0"/>
          </a:p>
        </p:txBody>
      </p:sp>
      <p:sp>
        <p:nvSpPr>
          <p:cNvPr id="55" name="CasellaDiTesto 54">
            <a:extLst>
              <a:ext uri="{FF2B5EF4-FFF2-40B4-BE49-F238E27FC236}">
                <a16:creationId xmlns:a16="http://schemas.microsoft.com/office/drawing/2014/main" id="{CE91FC86-4C1D-F244-6348-D4C41BC85299}"/>
              </a:ext>
            </a:extLst>
          </p:cNvPr>
          <p:cNvSpPr txBox="1"/>
          <p:nvPr/>
        </p:nvSpPr>
        <p:spPr>
          <a:xfrm>
            <a:off x="203143" y="6535916"/>
            <a:ext cx="6666144"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89126D05-42F6-2367-3C12-D7B05CAC37BE}"/>
              </a:ext>
            </a:extLst>
          </p:cNvPr>
          <p:cNvPicPr>
            <a:picLocks noChangeAspect="1"/>
          </p:cNvPicPr>
          <p:nvPr/>
        </p:nvPicPr>
        <p:blipFill rotWithShape="1">
          <a:blip r:embed="rId17"/>
          <a:srcRect l="15783" t="15058" r="13777" b="8409"/>
          <a:stretch/>
        </p:blipFill>
        <p:spPr>
          <a:xfrm>
            <a:off x="707" y="-4038"/>
            <a:ext cx="901695" cy="979693"/>
          </a:xfrm>
          <a:prstGeom prst="rect">
            <a:avLst/>
          </a:prstGeom>
        </p:spPr>
      </p:pic>
      <p:sp>
        <p:nvSpPr>
          <p:cNvPr id="17" name="CasellaDiTesto 16">
            <a:extLst>
              <a:ext uri="{FF2B5EF4-FFF2-40B4-BE49-F238E27FC236}">
                <a16:creationId xmlns:a16="http://schemas.microsoft.com/office/drawing/2014/main" id="{9FC02BE0-82E9-8D08-B475-DA44C9A791D0}"/>
              </a:ext>
            </a:extLst>
          </p:cNvPr>
          <p:cNvSpPr txBox="1"/>
          <p:nvPr/>
        </p:nvSpPr>
        <p:spPr>
          <a:xfrm>
            <a:off x="52340" y="1071251"/>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Fabrizio </a:t>
            </a:r>
          </a:p>
          <a:p>
            <a:pPr algn="ctr"/>
            <a:r>
              <a:rPr lang="en-US" sz="1200" dirty="0" err="1">
                <a:latin typeface="Helvetica Light" panose="020B0403020202020204" pitchFamily="34" charset="0"/>
              </a:rPr>
              <a:t>Coccetti</a:t>
            </a:r>
            <a:endParaRPr lang="en-US" sz="1200" dirty="0">
              <a:latin typeface="Helvetica Light" panose="020B0403020202020204" pitchFamily="34" charset="0"/>
            </a:endParaRPr>
          </a:p>
        </p:txBody>
      </p:sp>
    </p:spTree>
    <p:extLst>
      <p:ext uri="{BB962C8B-B14F-4D97-AF65-F5344CB8AC3E}">
        <p14:creationId xmlns:p14="http://schemas.microsoft.com/office/powerpoint/2010/main" val="432744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F5CC3-C73F-62CE-D26D-580EE09FBBF6}"/>
              </a:ext>
            </a:extLst>
          </p:cNvPr>
          <p:cNvSpPr>
            <a:spLocks noGrp="1"/>
          </p:cNvSpPr>
          <p:nvPr>
            <p:ph type="title"/>
          </p:nvPr>
        </p:nvSpPr>
        <p:spPr/>
        <p:txBody>
          <a:bodyPr/>
          <a:lstStyle/>
          <a:p>
            <a:r>
              <a:rPr lang="en-US" dirty="0"/>
              <a:t>Photonic detection of numerical proximity </a:t>
            </a:r>
          </a:p>
        </p:txBody>
      </p:sp>
      <p:pic>
        <p:nvPicPr>
          <p:cNvPr id="17" name="image3.png">
            <a:extLst>
              <a:ext uri="{FF2B5EF4-FFF2-40B4-BE49-F238E27FC236}">
                <a16:creationId xmlns:a16="http://schemas.microsoft.com/office/drawing/2014/main" id="{A896DD13-B619-A23A-524B-1027A5FB8BE3}"/>
              </a:ext>
            </a:extLst>
          </p:cNvPr>
          <p:cNvPicPr>
            <a:picLocks/>
          </p:cNvPicPr>
          <p:nvPr/>
        </p:nvPicPr>
        <p:blipFill rotWithShape="1">
          <a:blip r:embed="rId3"/>
          <a:srcRect t="51735"/>
          <a:stretch/>
        </p:blipFill>
        <p:spPr>
          <a:xfrm>
            <a:off x="881322" y="2139350"/>
            <a:ext cx="10414861" cy="3156683"/>
          </a:xfrm>
          <a:prstGeom prst="rect">
            <a:avLst/>
          </a:prstGeom>
          <a:ln/>
        </p:spPr>
      </p:pic>
      <p:pic>
        <p:nvPicPr>
          <p:cNvPr id="55" name="Immagine 54">
            <a:extLst>
              <a:ext uri="{FF2B5EF4-FFF2-40B4-BE49-F238E27FC236}">
                <a16:creationId xmlns:a16="http://schemas.microsoft.com/office/drawing/2014/main" id="{8D6E0378-F2C7-2345-8D5D-AB55B5A7F4E1}"/>
              </a:ext>
            </a:extLst>
          </p:cNvPr>
          <p:cNvPicPr>
            <a:picLocks noChangeAspect="1"/>
          </p:cNvPicPr>
          <p:nvPr/>
        </p:nvPicPr>
        <p:blipFill rotWithShape="1">
          <a:blip r:embed="rId4"/>
          <a:srcRect l="15783" t="15058" r="13777" b="8409"/>
          <a:stretch/>
        </p:blipFill>
        <p:spPr>
          <a:xfrm>
            <a:off x="707" y="-4038"/>
            <a:ext cx="901695" cy="979693"/>
          </a:xfrm>
          <a:prstGeom prst="rect">
            <a:avLst/>
          </a:prstGeom>
        </p:spPr>
      </p:pic>
      <p:sp>
        <p:nvSpPr>
          <p:cNvPr id="56" name="CasellaDiTesto 55">
            <a:extLst>
              <a:ext uri="{FF2B5EF4-FFF2-40B4-BE49-F238E27FC236}">
                <a16:creationId xmlns:a16="http://schemas.microsoft.com/office/drawing/2014/main" id="{74DB3EEE-9921-DA87-1AF4-E9868F15AA1C}"/>
              </a:ext>
            </a:extLst>
          </p:cNvPr>
          <p:cNvSpPr txBox="1"/>
          <p:nvPr/>
        </p:nvSpPr>
        <p:spPr>
          <a:xfrm>
            <a:off x="52340" y="1071251"/>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Fabrizio </a:t>
            </a:r>
          </a:p>
          <a:p>
            <a:pPr algn="ctr"/>
            <a:r>
              <a:rPr lang="en-US" sz="1200" dirty="0" err="1">
                <a:latin typeface="Helvetica Light" panose="020B0403020202020204" pitchFamily="34" charset="0"/>
              </a:rPr>
              <a:t>Coccetti</a:t>
            </a:r>
            <a:endParaRPr lang="en-US" sz="1200" dirty="0">
              <a:latin typeface="Helvetica Light" panose="020B0403020202020204" pitchFamily="34" charset="0"/>
            </a:endParaRPr>
          </a:p>
        </p:txBody>
      </p:sp>
      <p:sp>
        <p:nvSpPr>
          <p:cNvPr id="57" name="Segnaposto numero diapositiva 2">
            <a:extLst>
              <a:ext uri="{FF2B5EF4-FFF2-40B4-BE49-F238E27FC236}">
                <a16:creationId xmlns:a16="http://schemas.microsoft.com/office/drawing/2014/main" id="{1FAD8A23-18E4-5FFC-3EB6-ACBE7A4B5595}"/>
              </a:ext>
            </a:extLst>
          </p:cNvPr>
          <p:cNvSpPr>
            <a:spLocks noGrp="1"/>
          </p:cNvSpPr>
          <p:nvPr>
            <p:ph type="sldNum" sz="quarter" idx="12"/>
          </p:nvPr>
        </p:nvSpPr>
        <p:spPr>
          <a:xfrm>
            <a:off x="6730970" y="6447790"/>
            <a:ext cx="481131" cy="365125"/>
          </a:xfrm>
        </p:spPr>
        <p:txBody>
          <a:bodyPr/>
          <a:lstStyle/>
          <a:p>
            <a:fld id="{F4C9E3C6-FDB8-E140-B497-619699EA8E32}" type="slidenum">
              <a:rPr lang="en-US" smtClean="0"/>
              <a:t>27</a:t>
            </a:fld>
            <a:endParaRPr lang="en-US" dirty="0"/>
          </a:p>
        </p:txBody>
      </p:sp>
      <p:sp>
        <p:nvSpPr>
          <p:cNvPr id="58" name="CasellaDiTesto 57">
            <a:extLst>
              <a:ext uri="{FF2B5EF4-FFF2-40B4-BE49-F238E27FC236}">
                <a16:creationId xmlns:a16="http://schemas.microsoft.com/office/drawing/2014/main" id="{8401BB86-159A-84C0-2070-68578724B2D6}"/>
              </a:ext>
            </a:extLst>
          </p:cNvPr>
          <p:cNvSpPr txBox="1"/>
          <p:nvPr/>
        </p:nvSpPr>
        <p:spPr>
          <a:xfrm>
            <a:off x="203143" y="6535916"/>
            <a:ext cx="6666144"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84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F5CC3-C73F-62CE-D26D-580EE09FBBF6}"/>
              </a:ext>
            </a:extLst>
          </p:cNvPr>
          <p:cNvSpPr>
            <a:spLocks noGrp="1"/>
          </p:cNvSpPr>
          <p:nvPr>
            <p:ph type="title"/>
          </p:nvPr>
        </p:nvSpPr>
        <p:spPr/>
        <p:txBody>
          <a:bodyPr/>
          <a:lstStyle/>
          <a:p>
            <a:r>
              <a:rPr lang="en-US" dirty="0"/>
              <a:t>Photonic detection of numerical proximity </a:t>
            </a:r>
          </a:p>
        </p:txBody>
      </p:sp>
      <p:grpSp>
        <p:nvGrpSpPr>
          <p:cNvPr id="6" name="Gruppo 5">
            <a:extLst>
              <a:ext uri="{FF2B5EF4-FFF2-40B4-BE49-F238E27FC236}">
                <a16:creationId xmlns:a16="http://schemas.microsoft.com/office/drawing/2014/main" id="{353F5682-A0B0-AE3F-F883-2578A614218D}"/>
              </a:ext>
            </a:extLst>
          </p:cNvPr>
          <p:cNvGrpSpPr/>
          <p:nvPr/>
        </p:nvGrpSpPr>
        <p:grpSpPr>
          <a:xfrm>
            <a:off x="2785311" y="1389647"/>
            <a:ext cx="6389581" cy="4535906"/>
            <a:chOff x="2785311" y="1389647"/>
            <a:chExt cx="6389581" cy="4535906"/>
          </a:xfrm>
        </p:grpSpPr>
        <p:pic>
          <p:nvPicPr>
            <p:cNvPr id="4" name="image18.png">
              <a:extLst>
                <a:ext uri="{FF2B5EF4-FFF2-40B4-BE49-F238E27FC236}">
                  <a16:creationId xmlns:a16="http://schemas.microsoft.com/office/drawing/2014/main" id="{9199365D-B579-B277-5A3A-843518B43464}"/>
                </a:ext>
              </a:extLst>
            </p:cNvPr>
            <p:cNvPicPr>
              <a:picLocks noChangeAspect="1"/>
            </p:cNvPicPr>
            <p:nvPr/>
          </p:nvPicPr>
          <p:blipFill rotWithShape="1">
            <a:blip r:embed="rId3"/>
            <a:srcRect l="1453" t="1376" r="1418" b="41953"/>
            <a:stretch/>
          </p:blipFill>
          <p:spPr>
            <a:xfrm>
              <a:off x="2785311" y="1389647"/>
              <a:ext cx="6389581" cy="4535906"/>
            </a:xfrm>
            <a:prstGeom prst="rect">
              <a:avLst/>
            </a:prstGeom>
            <a:ln/>
          </p:spPr>
        </p:pic>
        <p:sp>
          <p:nvSpPr>
            <p:cNvPr id="5" name="Rettangolo 4">
              <a:extLst>
                <a:ext uri="{FF2B5EF4-FFF2-40B4-BE49-F238E27FC236}">
                  <a16:creationId xmlns:a16="http://schemas.microsoft.com/office/drawing/2014/main" id="{C3C70297-F2A5-34D5-C351-02C31A93B987}"/>
                </a:ext>
              </a:extLst>
            </p:cNvPr>
            <p:cNvSpPr/>
            <p:nvPr/>
          </p:nvSpPr>
          <p:spPr>
            <a:xfrm>
              <a:off x="6208776" y="4215384"/>
              <a:ext cx="2966116" cy="143560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Immagine 7">
            <a:extLst>
              <a:ext uri="{FF2B5EF4-FFF2-40B4-BE49-F238E27FC236}">
                <a16:creationId xmlns:a16="http://schemas.microsoft.com/office/drawing/2014/main" id="{9C76F122-A23C-244D-2F36-00A7AD24E460}"/>
              </a:ext>
            </a:extLst>
          </p:cNvPr>
          <p:cNvPicPr>
            <a:picLocks noChangeAspect="1"/>
          </p:cNvPicPr>
          <p:nvPr/>
        </p:nvPicPr>
        <p:blipFill rotWithShape="1">
          <a:blip r:embed="rId4"/>
          <a:srcRect l="15783" t="15058" r="13777" b="8409"/>
          <a:stretch/>
        </p:blipFill>
        <p:spPr>
          <a:xfrm>
            <a:off x="707" y="-4038"/>
            <a:ext cx="901695" cy="979693"/>
          </a:xfrm>
          <a:prstGeom prst="rect">
            <a:avLst/>
          </a:prstGeom>
        </p:spPr>
      </p:pic>
      <p:sp>
        <p:nvSpPr>
          <p:cNvPr id="9" name="CasellaDiTesto 8">
            <a:extLst>
              <a:ext uri="{FF2B5EF4-FFF2-40B4-BE49-F238E27FC236}">
                <a16:creationId xmlns:a16="http://schemas.microsoft.com/office/drawing/2014/main" id="{724BD05C-D4AF-D372-BFC0-A8919422FB0C}"/>
              </a:ext>
            </a:extLst>
          </p:cNvPr>
          <p:cNvSpPr txBox="1"/>
          <p:nvPr/>
        </p:nvSpPr>
        <p:spPr>
          <a:xfrm>
            <a:off x="52340" y="1071251"/>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Fabrizio </a:t>
            </a:r>
          </a:p>
          <a:p>
            <a:pPr algn="ctr"/>
            <a:r>
              <a:rPr lang="en-US" sz="1200" dirty="0" err="1">
                <a:latin typeface="Helvetica Light" panose="020B0403020202020204" pitchFamily="34" charset="0"/>
              </a:rPr>
              <a:t>Coccetti</a:t>
            </a:r>
            <a:endParaRPr lang="en-US" sz="1200" dirty="0">
              <a:latin typeface="Helvetica Light" panose="020B0403020202020204" pitchFamily="34" charset="0"/>
            </a:endParaRPr>
          </a:p>
        </p:txBody>
      </p:sp>
      <p:sp>
        <p:nvSpPr>
          <p:cNvPr id="10" name="Segnaposto numero diapositiva 2">
            <a:extLst>
              <a:ext uri="{FF2B5EF4-FFF2-40B4-BE49-F238E27FC236}">
                <a16:creationId xmlns:a16="http://schemas.microsoft.com/office/drawing/2014/main" id="{5368A4CC-C319-A8B0-C927-BB1AE8BE24D8}"/>
              </a:ext>
            </a:extLst>
          </p:cNvPr>
          <p:cNvSpPr>
            <a:spLocks noGrp="1"/>
          </p:cNvSpPr>
          <p:nvPr>
            <p:ph type="sldNum" sz="quarter" idx="12"/>
          </p:nvPr>
        </p:nvSpPr>
        <p:spPr>
          <a:xfrm>
            <a:off x="6730970" y="6447790"/>
            <a:ext cx="481131" cy="365125"/>
          </a:xfrm>
        </p:spPr>
        <p:txBody>
          <a:bodyPr/>
          <a:lstStyle/>
          <a:p>
            <a:fld id="{F4C9E3C6-FDB8-E140-B497-619699EA8E32}" type="slidenum">
              <a:rPr lang="en-US" smtClean="0"/>
              <a:t>28</a:t>
            </a:fld>
            <a:endParaRPr lang="en-US" dirty="0"/>
          </a:p>
        </p:txBody>
      </p:sp>
      <p:sp>
        <p:nvSpPr>
          <p:cNvPr id="11" name="CasellaDiTesto 10">
            <a:extLst>
              <a:ext uri="{FF2B5EF4-FFF2-40B4-BE49-F238E27FC236}">
                <a16:creationId xmlns:a16="http://schemas.microsoft.com/office/drawing/2014/main" id="{809D5F4B-8628-348D-1C2D-5AED68B38D0D}"/>
              </a:ext>
            </a:extLst>
          </p:cNvPr>
          <p:cNvSpPr txBox="1"/>
          <p:nvPr/>
        </p:nvSpPr>
        <p:spPr>
          <a:xfrm>
            <a:off x="203143" y="6535916"/>
            <a:ext cx="6666144"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1164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F5CC3-C73F-62CE-D26D-580EE09FBBF6}"/>
              </a:ext>
            </a:extLst>
          </p:cNvPr>
          <p:cNvSpPr>
            <a:spLocks noGrp="1"/>
          </p:cNvSpPr>
          <p:nvPr>
            <p:ph type="title"/>
          </p:nvPr>
        </p:nvSpPr>
        <p:spPr/>
        <p:txBody>
          <a:bodyPr/>
          <a:lstStyle/>
          <a:p>
            <a:r>
              <a:rPr lang="en-US" dirty="0"/>
              <a:t>Photonic detection of numerical proximity </a:t>
            </a:r>
          </a:p>
        </p:txBody>
      </p:sp>
      <p:pic>
        <p:nvPicPr>
          <p:cNvPr id="7" name="Picture 3" descr="A graph of numbers and a bar&#10;&#10;AI-generated content may be incorrect.">
            <a:extLst>
              <a:ext uri="{FF2B5EF4-FFF2-40B4-BE49-F238E27FC236}">
                <a16:creationId xmlns:a16="http://schemas.microsoft.com/office/drawing/2014/main" id="{AD44B0B9-BE11-A349-41B7-1EEAEE2361C9}"/>
              </a:ext>
            </a:extLst>
          </p:cNvPr>
          <p:cNvPicPr>
            <a:picLocks noChangeAspect="1"/>
          </p:cNvPicPr>
          <p:nvPr/>
        </p:nvPicPr>
        <p:blipFill>
          <a:blip r:embed="rId3"/>
          <a:stretch>
            <a:fillRect/>
          </a:stretch>
        </p:blipFill>
        <p:spPr>
          <a:xfrm>
            <a:off x="2112743" y="1252573"/>
            <a:ext cx="8010057" cy="3873881"/>
          </a:xfrm>
          <a:prstGeom prst="rect">
            <a:avLst/>
          </a:prstGeom>
        </p:spPr>
      </p:pic>
      <p:sp>
        <p:nvSpPr>
          <p:cNvPr id="8" name="TextBox 5">
            <a:extLst>
              <a:ext uri="{FF2B5EF4-FFF2-40B4-BE49-F238E27FC236}">
                <a16:creationId xmlns:a16="http://schemas.microsoft.com/office/drawing/2014/main" id="{1F8C2928-BB54-5B52-BBC7-A703FCBCB9DB}"/>
              </a:ext>
            </a:extLst>
          </p:cNvPr>
          <p:cNvSpPr txBox="1"/>
          <p:nvPr/>
        </p:nvSpPr>
        <p:spPr>
          <a:xfrm>
            <a:off x="2272822" y="1433154"/>
            <a:ext cx="3125471" cy="369332"/>
          </a:xfrm>
          <a:prstGeom prst="rect">
            <a:avLst/>
          </a:prstGeom>
          <a:noFill/>
        </p:spPr>
        <p:txBody>
          <a:bodyPr wrap="none" rtlCol="0">
            <a:spAutoFit/>
          </a:bodyPr>
          <a:lstStyle/>
          <a:p>
            <a:r>
              <a:rPr lang="en-US" dirty="0">
                <a:latin typeface="Avenir Light" panose="020B0402020203020204" pitchFamily="34" charset="77"/>
              </a:rPr>
              <a:t>Experimental results at 8 bits</a:t>
            </a:r>
          </a:p>
        </p:txBody>
      </p:sp>
      <p:sp>
        <p:nvSpPr>
          <p:cNvPr id="10" name="TextBox 5">
            <a:extLst>
              <a:ext uri="{FF2B5EF4-FFF2-40B4-BE49-F238E27FC236}">
                <a16:creationId xmlns:a16="http://schemas.microsoft.com/office/drawing/2014/main" id="{C68A8E4C-5844-ADAC-0233-06519A3DF150}"/>
              </a:ext>
            </a:extLst>
          </p:cNvPr>
          <p:cNvSpPr txBox="1"/>
          <p:nvPr/>
        </p:nvSpPr>
        <p:spPr>
          <a:xfrm>
            <a:off x="2295346" y="4502902"/>
            <a:ext cx="7405553" cy="1718419"/>
          </a:xfrm>
          <a:prstGeom prst="rect">
            <a:avLst/>
          </a:prstGeom>
          <a:noFill/>
        </p:spPr>
        <p:txBody>
          <a:bodyPr wrap="none" rtlCol="0">
            <a:spAutoFit/>
          </a:bodyPr>
          <a:lstStyle/>
          <a:p>
            <a:pPr>
              <a:lnSpc>
                <a:spcPct val="150000"/>
              </a:lnSpc>
            </a:pPr>
            <a:r>
              <a:rPr lang="en-US" dirty="0">
                <a:latin typeface="Avenir Medium" panose="02000503020000020003" pitchFamily="2" charset="0"/>
              </a:rPr>
              <a:t>Advantages: </a:t>
            </a:r>
          </a:p>
          <a:p>
            <a:pPr>
              <a:lnSpc>
                <a:spcPct val="150000"/>
              </a:lnSpc>
            </a:pPr>
            <a:r>
              <a:rPr lang="en-US" dirty="0">
                <a:latin typeface="Avenir Light" panose="020B0402020203020204" pitchFamily="34" charset="77"/>
              </a:rPr>
              <a:t>- numbers can represent any physical quantity (space, time, mass etc.)</a:t>
            </a:r>
          </a:p>
          <a:p>
            <a:pPr>
              <a:lnSpc>
                <a:spcPct val="150000"/>
              </a:lnSpc>
            </a:pPr>
            <a:r>
              <a:rPr lang="en-US" dirty="0">
                <a:latin typeface="Avenir Light" panose="020B0402020203020204" pitchFamily="34" charset="77"/>
              </a:rPr>
              <a:t>- implementation possible with one or more SLMs (the more the better)</a:t>
            </a:r>
          </a:p>
          <a:p>
            <a:pPr>
              <a:lnSpc>
                <a:spcPct val="150000"/>
              </a:lnSpc>
            </a:pPr>
            <a:r>
              <a:rPr lang="en-US" dirty="0">
                <a:latin typeface="Avenir Light" panose="020B0402020203020204" pitchFamily="34" charset="77"/>
              </a:rPr>
              <a:t>- thousand of digits available (</a:t>
            </a:r>
            <a:r>
              <a:rPr lang="en-US" dirty="0">
                <a:latin typeface="Avenir Medium" panose="02000503020000020003" pitchFamily="2" charset="0"/>
              </a:rPr>
              <a:t>SCALABILITY</a:t>
            </a:r>
            <a:r>
              <a:rPr lang="en-US" dirty="0">
                <a:latin typeface="Avenir Light" panose="020B0402020203020204" pitchFamily="34" charset="77"/>
              </a:rPr>
              <a:t>)</a:t>
            </a:r>
          </a:p>
        </p:txBody>
      </p:sp>
      <p:pic>
        <p:nvPicPr>
          <p:cNvPr id="11" name="Immagine 10">
            <a:extLst>
              <a:ext uri="{FF2B5EF4-FFF2-40B4-BE49-F238E27FC236}">
                <a16:creationId xmlns:a16="http://schemas.microsoft.com/office/drawing/2014/main" id="{EEFD59BC-960B-B099-055A-FE0DE5E58A0F}"/>
              </a:ext>
            </a:extLst>
          </p:cNvPr>
          <p:cNvPicPr>
            <a:picLocks noChangeAspect="1"/>
          </p:cNvPicPr>
          <p:nvPr/>
        </p:nvPicPr>
        <p:blipFill rotWithShape="1">
          <a:blip r:embed="rId4"/>
          <a:srcRect l="15783" t="15058" r="13777" b="8409"/>
          <a:stretch/>
        </p:blipFill>
        <p:spPr>
          <a:xfrm>
            <a:off x="707" y="-4038"/>
            <a:ext cx="901695" cy="979693"/>
          </a:xfrm>
          <a:prstGeom prst="rect">
            <a:avLst/>
          </a:prstGeom>
        </p:spPr>
      </p:pic>
      <p:sp>
        <p:nvSpPr>
          <p:cNvPr id="12" name="CasellaDiTesto 11">
            <a:extLst>
              <a:ext uri="{FF2B5EF4-FFF2-40B4-BE49-F238E27FC236}">
                <a16:creationId xmlns:a16="http://schemas.microsoft.com/office/drawing/2014/main" id="{64C771D7-B0EC-A982-34AA-59B22F332B91}"/>
              </a:ext>
            </a:extLst>
          </p:cNvPr>
          <p:cNvSpPr txBox="1"/>
          <p:nvPr/>
        </p:nvSpPr>
        <p:spPr>
          <a:xfrm>
            <a:off x="52340" y="1071251"/>
            <a:ext cx="1014546" cy="461665"/>
          </a:xfrm>
          <a:prstGeom prst="rect">
            <a:avLst/>
          </a:prstGeom>
          <a:noFill/>
        </p:spPr>
        <p:txBody>
          <a:bodyPr wrap="square" rtlCol="0">
            <a:spAutoFit/>
          </a:bodyPr>
          <a:lstStyle/>
          <a:p>
            <a:pPr algn="ctr"/>
            <a:r>
              <a:rPr lang="en-US" sz="1200" dirty="0">
                <a:latin typeface="Helvetica Light" panose="020B0403020202020204" pitchFamily="34" charset="0"/>
              </a:rPr>
              <a:t>Dr. Fabrizio </a:t>
            </a:r>
          </a:p>
          <a:p>
            <a:pPr algn="ctr"/>
            <a:r>
              <a:rPr lang="en-US" sz="1200" dirty="0" err="1">
                <a:latin typeface="Helvetica Light" panose="020B0403020202020204" pitchFamily="34" charset="0"/>
              </a:rPr>
              <a:t>Coccetti</a:t>
            </a:r>
            <a:endParaRPr lang="en-US" sz="1200" dirty="0">
              <a:latin typeface="Helvetica Light" panose="020B0403020202020204" pitchFamily="34" charset="0"/>
            </a:endParaRPr>
          </a:p>
        </p:txBody>
      </p:sp>
      <p:sp>
        <p:nvSpPr>
          <p:cNvPr id="14" name="Segnaposto numero diapositiva 2">
            <a:extLst>
              <a:ext uri="{FF2B5EF4-FFF2-40B4-BE49-F238E27FC236}">
                <a16:creationId xmlns:a16="http://schemas.microsoft.com/office/drawing/2014/main" id="{09BB7114-24A5-F260-5B19-0B4E0214CCE9}"/>
              </a:ext>
            </a:extLst>
          </p:cNvPr>
          <p:cNvSpPr>
            <a:spLocks noGrp="1"/>
          </p:cNvSpPr>
          <p:nvPr>
            <p:ph type="sldNum" sz="quarter" idx="12"/>
          </p:nvPr>
        </p:nvSpPr>
        <p:spPr>
          <a:xfrm>
            <a:off x="6730970" y="6447790"/>
            <a:ext cx="481131" cy="365125"/>
          </a:xfrm>
        </p:spPr>
        <p:txBody>
          <a:bodyPr/>
          <a:lstStyle/>
          <a:p>
            <a:fld id="{F4C9E3C6-FDB8-E140-B497-619699EA8E32}" type="slidenum">
              <a:rPr lang="en-US" smtClean="0"/>
              <a:t>29</a:t>
            </a:fld>
            <a:endParaRPr lang="en-US" dirty="0"/>
          </a:p>
        </p:txBody>
      </p:sp>
      <p:sp>
        <p:nvSpPr>
          <p:cNvPr id="15" name="CasellaDiTesto 14">
            <a:extLst>
              <a:ext uri="{FF2B5EF4-FFF2-40B4-BE49-F238E27FC236}">
                <a16:creationId xmlns:a16="http://schemas.microsoft.com/office/drawing/2014/main" id="{C43A7F6F-DEB3-35F8-B88D-2C0091BEA0B4}"/>
              </a:ext>
            </a:extLst>
          </p:cNvPr>
          <p:cNvSpPr txBox="1"/>
          <p:nvPr/>
        </p:nvSpPr>
        <p:spPr>
          <a:xfrm>
            <a:off x="203143" y="6535916"/>
            <a:ext cx="6666144" cy="276999"/>
          </a:xfrm>
          <a:prstGeom prst="rect">
            <a:avLst/>
          </a:prstGeom>
          <a:no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23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539C3-2DEB-BD7E-53C0-F548C498BC21}"/>
              </a:ext>
            </a:extLst>
          </p:cNvPr>
          <p:cNvSpPr>
            <a:spLocks noGrp="1"/>
          </p:cNvSpPr>
          <p:nvPr>
            <p:ph type="title"/>
          </p:nvPr>
        </p:nvSpPr>
        <p:spPr/>
        <p:txBody>
          <a:bodyPr/>
          <a:lstStyle/>
          <a:p>
            <a:r>
              <a:rPr lang="en-US" dirty="0"/>
              <a:t>Photonic computing</a:t>
            </a:r>
          </a:p>
        </p:txBody>
      </p:sp>
      <p:sp>
        <p:nvSpPr>
          <p:cNvPr id="3" name="Segnaposto numero diapositiva 2">
            <a:extLst>
              <a:ext uri="{FF2B5EF4-FFF2-40B4-BE49-F238E27FC236}">
                <a16:creationId xmlns:a16="http://schemas.microsoft.com/office/drawing/2014/main" id="{CA778896-A751-7BFE-CF67-D2C3EB637391}"/>
              </a:ext>
            </a:extLst>
          </p:cNvPr>
          <p:cNvSpPr>
            <a:spLocks noGrp="1"/>
          </p:cNvSpPr>
          <p:nvPr>
            <p:ph type="sldNum" sz="quarter" idx="12"/>
          </p:nvPr>
        </p:nvSpPr>
        <p:spPr/>
        <p:txBody>
          <a:bodyPr/>
          <a:lstStyle/>
          <a:p>
            <a:fld id="{F4C9E3C6-FDB8-E140-B497-619699EA8E32}" type="slidenum">
              <a:rPr lang="en-US" smtClean="0"/>
              <a:t>3</a:t>
            </a:fld>
            <a:endParaRPr lang="en-US" dirty="0"/>
          </a:p>
        </p:txBody>
      </p:sp>
      <p:sp>
        <p:nvSpPr>
          <p:cNvPr id="5" name="CasellaDiTesto 4">
            <a:extLst>
              <a:ext uri="{FF2B5EF4-FFF2-40B4-BE49-F238E27FC236}">
                <a16:creationId xmlns:a16="http://schemas.microsoft.com/office/drawing/2014/main" id="{B0DE1AD0-FC39-BCB8-8435-7CD2DBD6404D}"/>
              </a:ext>
            </a:extLst>
          </p:cNvPr>
          <p:cNvSpPr txBox="1"/>
          <p:nvPr/>
        </p:nvSpPr>
        <p:spPr>
          <a:xfrm>
            <a:off x="1177131" y="1465197"/>
            <a:ext cx="3280963" cy="369332"/>
          </a:xfrm>
          <a:prstGeom prst="rect">
            <a:avLst/>
          </a:prstGeom>
          <a:noFill/>
        </p:spPr>
        <p:txBody>
          <a:bodyPr wrap="none" rtlCol="0">
            <a:spAutoFit/>
          </a:bodyPr>
          <a:lstStyle/>
          <a:p>
            <a:r>
              <a:rPr lang="en-US" dirty="0">
                <a:latin typeface="Avenir Light" panose="020B0402020203020204" pitchFamily="34" charset="77"/>
              </a:rPr>
              <a:t>Data processing by using light</a:t>
            </a:r>
          </a:p>
        </p:txBody>
      </p:sp>
      <p:pic>
        <p:nvPicPr>
          <p:cNvPr id="8" name="Immagine 7">
            <a:extLst>
              <a:ext uri="{FF2B5EF4-FFF2-40B4-BE49-F238E27FC236}">
                <a16:creationId xmlns:a16="http://schemas.microsoft.com/office/drawing/2014/main" id="{A9A77450-B817-C6CD-0DD3-4D843410FA47}"/>
              </a:ext>
            </a:extLst>
          </p:cNvPr>
          <p:cNvPicPr>
            <a:picLocks noChangeAspect="1"/>
          </p:cNvPicPr>
          <p:nvPr/>
        </p:nvPicPr>
        <p:blipFill rotWithShape="1">
          <a:blip r:embed="rId3"/>
          <a:srcRect l="8824" r="145"/>
          <a:stretch/>
        </p:blipFill>
        <p:spPr>
          <a:xfrm>
            <a:off x="1177131" y="1834529"/>
            <a:ext cx="9417233" cy="4768427"/>
          </a:xfrm>
          <a:prstGeom prst="rect">
            <a:avLst/>
          </a:prstGeom>
        </p:spPr>
      </p:pic>
      <p:sp>
        <p:nvSpPr>
          <p:cNvPr id="12" name="CasellaDiTesto 11">
            <a:extLst>
              <a:ext uri="{FF2B5EF4-FFF2-40B4-BE49-F238E27FC236}">
                <a16:creationId xmlns:a16="http://schemas.microsoft.com/office/drawing/2014/main" id="{F8C5F84B-2731-1D0A-80DD-97E4D9777079}"/>
              </a:ext>
            </a:extLst>
          </p:cNvPr>
          <p:cNvSpPr txBox="1"/>
          <p:nvPr/>
        </p:nvSpPr>
        <p:spPr>
          <a:xfrm>
            <a:off x="1338441" y="1975471"/>
            <a:ext cx="931665" cy="369332"/>
          </a:xfrm>
          <a:prstGeom prst="rect">
            <a:avLst/>
          </a:prstGeom>
          <a:noFill/>
        </p:spPr>
        <p:txBody>
          <a:bodyPr wrap="none" rtlCol="0">
            <a:spAutoFit/>
          </a:bodyPr>
          <a:lstStyle/>
          <a:p>
            <a:r>
              <a:rPr lang="en-US" dirty="0">
                <a:solidFill>
                  <a:schemeClr val="bg1"/>
                </a:solidFill>
                <a:latin typeface="Avenir Light" panose="020B0402020203020204" pitchFamily="34" charset="77"/>
              </a:rPr>
              <a:t>@CREF</a:t>
            </a:r>
          </a:p>
        </p:txBody>
      </p:sp>
    </p:spTree>
    <p:extLst>
      <p:ext uri="{BB962C8B-B14F-4D97-AF65-F5344CB8AC3E}">
        <p14:creationId xmlns:p14="http://schemas.microsoft.com/office/powerpoint/2010/main" val="172102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99828-2738-0E79-C523-B274CE033A77}"/>
              </a:ext>
            </a:extLst>
          </p:cNvPr>
          <p:cNvSpPr>
            <a:spLocks noGrp="1"/>
          </p:cNvSpPr>
          <p:nvPr>
            <p:ph type="title"/>
          </p:nvPr>
        </p:nvSpPr>
        <p:spPr/>
        <p:txBody>
          <a:bodyPr/>
          <a:lstStyle/>
          <a:p>
            <a:r>
              <a:rPr lang="en-US" dirty="0"/>
              <a:t>Outline</a:t>
            </a:r>
          </a:p>
        </p:txBody>
      </p:sp>
      <p:sp>
        <p:nvSpPr>
          <p:cNvPr id="3" name="Segnaposto numero diapositiva 2">
            <a:extLst>
              <a:ext uri="{FF2B5EF4-FFF2-40B4-BE49-F238E27FC236}">
                <a16:creationId xmlns:a16="http://schemas.microsoft.com/office/drawing/2014/main" id="{6165088D-3B10-A169-2286-20060514004F}"/>
              </a:ext>
            </a:extLst>
          </p:cNvPr>
          <p:cNvSpPr>
            <a:spLocks noGrp="1"/>
          </p:cNvSpPr>
          <p:nvPr>
            <p:ph type="sldNum" sz="quarter" idx="12"/>
          </p:nvPr>
        </p:nvSpPr>
        <p:spPr/>
        <p:txBody>
          <a:bodyPr/>
          <a:lstStyle/>
          <a:p>
            <a:fld id="{F4C9E3C6-FDB8-E140-B497-619699EA8E32}" type="slidenum">
              <a:rPr lang="en-US" smtClean="0"/>
              <a:t>30</a:t>
            </a:fld>
            <a:endParaRPr lang="en-US" dirty="0"/>
          </a:p>
        </p:txBody>
      </p:sp>
      <p:sp>
        <p:nvSpPr>
          <p:cNvPr id="5" name="CasellaDiTesto 4">
            <a:extLst>
              <a:ext uri="{FF2B5EF4-FFF2-40B4-BE49-F238E27FC236}">
                <a16:creationId xmlns:a16="http://schemas.microsoft.com/office/drawing/2014/main" id="{75AF9646-A3BB-B04B-DE6D-9F56EC27976E}"/>
              </a:ext>
            </a:extLst>
          </p:cNvPr>
          <p:cNvSpPr txBox="1"/>
          <p:nvPr/>
        </p:nvSpPr>
        <p:spPr>
          <a:xfrm>
            <a:off x="796104" y="2279253"/>
            <a:ext cx="2201923" cy="584775"/>
          </a:xfrm>
          <a:prstGeom prst="rect">
            <a:avLst/>
          </a:prstGeom>
          <a:noFill/>
        </p:spPr>
        <p:txBody>
          <a:bodyPr wrap="square" rtlCol="0">
            <a:spAutoFit/>
          </a:bodyPr>
          <a:lstStyle/>
          <a:p>
            <a:r>
              <a:rPr lang="en-US" sz="1600" dirty="0">
                <a:solidFill>
                  <a:schemeClr val="bg1">
                    <a:lumMod val="85000"/>
                  </a:schemeClr>
                </a:solidFill>
                <a:latin typeface="Avenir Medium" panose="02000503020000020003" pitchFamily="2" charset="0"/>
                <a:cs typeface="Arial" panose="020B0604020202020204" pitchFamily="34" charset="0"/>
              </a:rPr>
              <a:t>Photonic Extreme Learning Machine</a:t>
            </a:r>
          </a:p>
        </p:txBody>
      </p:sp>
      <p:sp>
        <p:nvSpPr>
          <p:cNvPr id="6" name="CasellaDiTesto 5">
            <a:extLst>
              <a:ext uri="{FF2B5EF4-FFF2-40B4-BE49-F238E27FC236}">
                <a16:creationId xmlns:a16="http://schemas.microsoft.com/office/drawing/2014/main" id="{F11AB17B-8BFD-48CE-FD0C-EE424D93707B}"/>
              </a:ext>
            </a:extLst>
          </p:cNvPr>
          <p:cNvSpPr txBox="1"/>
          <p:nvPr/>
        </p:nvSpPr>
        <p:spPr>
          <a:xfrm>
            <a:off x="3481590" y="2279253"/>
            <a:ext cx="2201923"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Classifier of numerical Proximity</a:t>
            </a:r>
          </a:p>
        </p:txBody>
      </p:sp>
      <p:sp>
        <p:nvSpPr>
          <p:cNvPr id="7" name="CasellaDiTesto 6">
            <a:extLst>
              <a:ext uri="{FF2B5EF4-FFF2-40B4-BE49-F238E27FC236}">
                <a16:creationId xmlns:a16="http://schemas.microsoft.com/office/drawing/2014/main" id="{4ADC2B6F-4842-D24A-1CD4-F68C4AE57C42}"/>
              </a:ext>
            </a:extLst>
          </p:cNvPr>
          <p:cNvSpPr txBox="1"/>
          <p:nvPr/>
        </p:nvSpPr>
        <p:spPr>
          <a:xfrm>
            <a:off x="9268956" y="2233712"/>
            <a:ext cx="2664327"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computing with nonlinear  disorder</a:t>
            </a:r>
          </a:p>
        </p:txBody>
      </p:sp>
      <p:sp>
        <p:nvSpPr>
          <p:cNvPr id="8" name="CasellaDiTesto 7">
            <a:extLst>
              <a:ext uri="{FF2B5EF4-FFF2-40B4-BE49-F238E27FC236}">
                <a16:creationId xmlns:a16="http://schemas.microsoft.com/office/drawing/2014/main" id="{65DC3A04-25A6-DC4B-4F19-7D38EF4C685D}"/>
              </a:ext>
            </a:extLst>
          </p:cNvPr>
          <p:cNvSpPr txBox="1"/>
          <p:nvPr/>
        </p:nvSpPr>
        <p:spPr>
          <a:xfrm>
            <a:off x="6172200" y="2241020"/>
            <a:ext cx="2930760"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a:t>
            </a:r>
            <a:r>
              <a:rPr lang="en-US" sz="1600" dirty="0" err="1">
                <a:solidFill>
                  <a:schemeClr val="bg1">
                    <a:lumMod val="85000"/>
                  </a:schemeClr>
                </a:solidFill>
                <a:latin typeface="Avenir Medium" panose="02000503020000020003" pitchFamily="2" charset="0"/>
                <a:cs typeface="Arial" panose="020B0604020202020204" pitchFamily="34" charset="0"/>
              </a:rPr>
              <a:t>Ising</a:t>
            </a:r>
            <a:r>
              <a:rPr lang="en-US" sz="1600" dirty="0">
                <a:solidFill>
                  <a:schemeClr val="bg1">
                    <a:lumMod val="85000"/>
                  </a:schemeClr>
                </a:solidFill>
                <a:latin typeface="Avenir Medium" panose="02000503020000020003" pitchFamily="2" charset="0"/>
                <a:cs typeface="Arial" panose="020B0604020202020204" pitchFamily="34" charset="0"/>
              </a:rPr>
              <a:t> machine and generalized spin system </a:t>
            </a:r>
          </a:p>
        </p:txBody>
      </p:sp>
      <p:pic>
        <p:nvPicPr>
          <p:cNvPr id="9" name="Immagine 8">
            <a:extLst>
              <a:ext uri="{FF2B5EF4-FFF2-40B4-BE49-F238E27FC236}">
                <a16:creationId xmlns:a16="http://schemas.microsoft.com/office/drawing/2014/main" id="{B224A1A6-19FB-3D29-A299-E261C2D149B3}"/>
              </a:ext>
            </a:extLst>
          </p:cNvPr>
          <p:cNvPicPr>
            <a:picLocks noChangeAspect="1"/>
          </p:cNvPicPr>
          <p:nvPr/>
        </p:nvPicPr>
        <p:blipFill>
          <a:blip r:embed="rId2"/>
          <a:stretch>
            <a:fillRect/>
          </a:stretch>
        </p:blipFill>
        <p:spPr>
          <a:xfrm>
            <a:off x="6871719" y="2864028"/>
            <a:ext cx="1779172" cy="1685532"/>
          </a:xfrm>
          <a:prstGeom prst="rect">
            <a:avLst/>
          </a:prstGeom>
        </p:spPr>
      </p:pic>
      <p:pic>
        <p:nvPicPr>
          <p:cNvPr id="10" name="image18.png">
            <a:extLst>
              <a:ext uri="{FF2B5EF4-FFF2-40B4-BE49-F238E27FC236}">
                <a16:creationId xmlns:a16="http://schemas.microsoft.com/office/drawing/2014/main" id="{C2A0532C-F85A-5349-6334-9A0BAB25D761}"/>
              </a:ext>
            </a:extLst>
          </p:cNvPr>
          <p:cNvPicPr>
            <a:picLocks noChangeAspect="1"/>
          </p:cNvPicPr>
          <p:nvPr/>
        </p:nvPicPr>
        <p:blipFill rotWithShape="1">
          <a:blip r:embed="rId3">
            <a:alphaModFix amt="20000"/>
          </a:blip>
          <a:srcRect l="4454" t="36352" r="48220" b="44607"/>
          <a:stretch/>
        </p:blipFill>
        <p:spPr>
          <a:xfrm>
            <a:off x="3075444" y="3060851"/>
            <a:ext cx="2830229" cy="1385545"/>
          </a:xfrm>
          <a:prstGeom prst="rect">
            <a:avLst/>
          </a:prstGeom>
          <a:ln/>
        </p:spPr>
      </p:pic>
      <p:pic>
        <p:nvPicPr>
          <p:cNvPr id="11" name="Immagine 10">
            <a:extLst>
              <a:ext uri="{FF2B5EF4-FFF2-40B4-BE49-F238E27FC236}">
                <a16:creationId xmlns:a16="http://schemas.microsoft.com/office/drawing/2014/main" id="{47FAC2A8-E44E-95A5-7B96-55A55F81066F}"/>
              </a:ext>
            </a:extLst>
          </p:cNvPr>
          <p:cNvPicPr>
            <a:picLocks noChangeAspect="1"/>
          </p:cNvPicPr>
          <p:nvPr/>
        </p:nvPicPr>
        <p:blipFill>
          <a:blip r:embed="rId4">
            <a:alphaModFix amt="20000"/>
          </a:blip>
          <a:stretch>
            <a:fillRect/>
          </a:stretch>
        </p:blipFill>
        <p:spPr>
          <a:xfrm>
            <a:off x="9523587" y="2818487"/>
            <a:ext cx="2447636" cy="1627909"/>
          </a:xfrm>
          <a:prstGeom prst="rect">
            <a:avLst/>
          </a:prstGeom>
        </p:spPr>
      </p:pic>
      <p:pic>
        <p:nvPicPr>
          <p:cNvPr id="12" name="Immagine 11">
            <a:extLst>
              <a:ext uri="{FF2B5EF4-FFF2-40B4-BE49-F238E27FC236}">
                <a16:creationId xmlns:a16="http://schemas.microsoft.com/office/drawing/2014/main" id="{C37C32AD-3368-E155-BA21-F54786B4407C}"/>
              </a:ext>
            </a:extLst>
          </p:cNvPr>
          <p:cNvPicPr>
            <a:picLocks noChangeAspect="1"/>
          </p:cNvPicPr>
          <p:nvPr/>
        </p:nvPicPr>
        <p:blipFill>
          <a:blip r:embed="rId5">
            <a:alphaModFix amt="20000"/>
          </a:blip>
          <a:stretch>
            <a:fillRect/>
          </a:stretch>
        </p:blipFill>
        <p:spPr>
          <a:xfrm>
            <a:off x="743238" y="2962288"/>
            <a:ext cx="1949207" cy="1593729"/>
          </a:xfrm>
          <a:prstGeom prst="rect">
            <a:avLst/>
          </a:prstGeom>
        </p:spPr>
      </p:pic>
    </p:spTree>
    <p:extLst>
      <p:ext uri="{BB962C8B-B14F-4D97-AF65-F5344CB8AC3E}">
        <p14:creationId xmlns:p14="http://schemas.microsoft.com/office/powerpoint/2010/main" val="822835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5D14C-FCE0-00E4-CEF9-DF08B917F8F2}"/>
              </a:ext>
            </a:extLst>
          </p:cNvPr>
          <p:cNvSpPr>
            <a:spLocks noGrp="1"/>
          </p:cNvSpPr>
          <p:nvPr>
            <p:ph type="title"/>
          </p:nvPr>
        </p:nvSpPr>
        <p:spPr>
          <a:xfrm>
            <a:off x="0" y="541186"/>
            <a:ext cx="12201493" cy="618385"/>
          </a:xfrm>
        </p:spPr>
        <p:txBody>
          <a:bodyPr/>
          <a:lstStyle/>
          <a:p>
            <a:r>
              <a:rPr lang="en-US" dirty="0"/>
              <a:t>Spatial Photonic </a:t>
            </a:r>
            <a:r>
              <a:rPr lang="en-US" dirty="0" err="1"/>
              <a:t>Ising</a:t>
            </a:r>
            <a:r>
              <a:rPr lang="en-US" dirty="0"/>
              <a:t> Machine (SPIM)</a:t>
            </a:r>
          </a:p>
        </p:txBody>
      </p:sp>
      <p:sp>
        <p:nvSpPr>
          <p:cNvPr id="3" name="Segnaposto numero diapositiva 2">
            <a:extLst>
              <a:ext uri="{FF2B5EF4-FFF2-40B4-BE49-F238E27FC236}">
                <a16:creationId xmlns:a16="http://schemas.microsoft.com/office/drawing/2014/main" id="{77F41361-D2F7-A398-A567-40D75079A1A9}"/>
              </a:ext>
            </a:extLst>
          </p:cNvPr>
          <p:cNvSpPr>
            <a:spLocks noGrp="1"/>
          </p:cNvSpPr>
          <p:nvPr>
            <p:ph type="sldNum" sz="quarter" idx="12"/>
          </p:nvPr>
        </p:nvSpPr>
        <p:spPr/>
        <p:txBody>
          <a:bodyPr/>
          <a:lstStyle/>
          <a:p>
            <a:fld id="{F4C9E3C6-FDB8-E140-B497-619699EA8E32}" type="slidenum">
              <a:rPr lang="en-US" smtClean="0"/>
              <a:t>31</a:t>
            </a:fld>
            <a:endParaRPr lang="en-US" dirty="0"/>
          </a:p>
        </p:txBody>
      </p:sp>
      <p:sp>
        <p:nvSpPr>
          <p:cNvPr id="21" name="CasellaDiTesto 20">
            <a:extLst>
              <a:ext uri="{FF2B5EF4-FFF2-40B4-BE49-F238E27FC236}">
                <a16:creationId xmlns:a16="http://schemas.microsoft.com/office/drawing/2014/main" id="{FF23B430-8252-89BC-D752-F207B1F96222}"/>
              </a:ext>
            </a:extLst>
          </p:cNvPr>
          <p:cNvSpPr txBox="1"/>
          <p:nvPr/>
        </p:nvSpPr>
        <p:spPr>
          <a:xfrm>
            <a:off x="348446" y="6549523"/>
            <a:ext cx="5038017" cy="276999"/>
          </a:xfrm>
          <a:prstGeom prst="rect">
            <a:avLst/>
          </a:prstGeom>
          <a:noFill/>
        </p:spPr>
        <p:txBody>
          <a:bodyPr wrap="square">
            <a:spAutoFit/>
          </a:bodyPr>
          <a:lstStyle/>
          <a:p>
            <a:r>
              <a:rPr lang="it-CH" sz="1200" u="none" strike="noStrike" dirty="0">
                <a:effectLst/>
                <a:latin typeface="Arial" panose="020B0604020202020204" pitchFamily="34" charset="0"/>
                <a:cs typeface="Arial" panose="020B0604020202020204" pitchFamily="34" charset="0"/>
              </a:rPr>
              <a:t>D. Pierangeli, G. Marcucci, and C. Conti, PRL (2019)</a:t>
            </a:r>
            <a:endParaRPr lang="en-US" sz="1200" dirty="0">
              <a:latin typeface="Arial" panose="020B0604020202020204" pitchFamily="34" charset="0"/>
              <a:cs typeface="Arial" panose="020B0604020202020204" pitchFamily="34" charset="0"/>
            </a:endParaRPr>
          </a:p>
        </p:txBody>
      </p:sp>
      <p:grpSp>
        <p:nvGrpSpPr>
          <p:cNvPr id="6" name="Gruppo 5">
            <a:extLst>
              <a:ext uri="{FF2B5EF4-FFF2-40B4-BE49-F238E27FC236}">
                <a16:creationId xmlns:a16="http://schemas.microsoft.com/office/drawing/2014/main" id="{0CA495A2-7D78-955F-CB29-9916FFDAAD0B}"/>
              </a:ext>
            </a:extLst>
          </p:cNvPr>
          <p:cNvGrpSpPr/>
          <p:nvPr/>
        </p:nvGrpSpPr>
        <p:grpSpPr>
          <a:xfrm>
            <a:off x="7984155" y="1425564"/>
            <a:ext cx="3714987" cy="4701084"/>
            <a:chOff x="421809" y="1485683"/>
            <a:chExt cx="3714987" cy="4701084"/>
          </a:xfrm>
        </p:grpSpPr>
        <p:pic>
          <p:nvPicPr>
            <p:cNvPr id="7" name="Immagine 6">
              <a:extLst>
                <a:ext uri="{FF2B5EF4-FFF2-40B4-BE49-F238E27FC236}">
                  <a16:creationId xmlns:a16="http://schemas.microsoft.com/office/drawing/2014/main" id="{FCDD5F39-DFC0-C279-3E2C-FE124ED22389}"/>
                </a:ext>
              </a:extLst>
            </p:cNvPr>
            <p:cNvPicPr>
              <a:picLocks noChangeAspect="1"/>
            </p:cNvPicPr>
            <p:nvPr/>
          </p:nvPicPr>
          <p:blipFill>
            <a:blip r:embed="rId3"/>
            <a:stretch>
              <a:fillRect/>
            </a:stretch>
          </p:blipFill>
          <p:spPr>
            <a:xfrm>
              <a:off x="1104690" y="4810293"/>
              <a:ext cx="2928347" cy="986612"/>
            </a:xfrm>
            <a:prstGeom prst="rect">
              <a:avLst/>
            </a:prstGeom>
          </p:spPr>
        </p:pic>
        <p:sp>
          <p:nvSpPr>
            <p:cNvPr id="11" name="CasellaDiTesto 10">
              <a:extLst>
                <a:ext uri="{FF2B5EF4-FFF2-40B4-BE49-F238E27FC236}">
                  <a16:creationId xmlns:a16="http://schemas.microsoft.com/office/drawing/2014/main" id="{3BC83817-FE99-CF13-281D-15BA46D18CD7}"/>
                </a:ext>
              </a:extLst>
            </p:cNvPr>
            <p:cNvSpPr txBox="1"/>
            <p:nvPr/>
          </p:nvSpPr>
          <p:spPr>
            <a:xfrm>
              <a:off x="1168292" y="5848213"/>
              <a:ext cx="2519125" cy="338554"/>
            </a:xfrm>
            <a:prstGeom prst="rect">
              <a:avLst/>
            </a:prstGeom>
            <a:noFill/>
          </p:spPr>
          <p:txBody>
            <a:bodyPr wrap="square" rtlCol="0">
              <a:spAutoFit/>
            </a:bodyPr>
            <a:lstStyle/>
            <a:p>
              <a:pPr algn="ctr"/>
              <a:r>
                <a:rPr lang="en-US" sz="1600" dirty="0">
                  <a:latin typeface="Avenir Light" panose="020B0402020203020204" pitchFamily="34" charset="77"/>
                </a:rPr>
                <a:t>Two-body interaction</a:t>
              </a:r>
            </a:p>
          </p:txBody>
        </p:sp>
        <p:grpSp>
          <p:nvGrpSpPr>
            <p:cNvPr id="30" name="Gruppo 29">
              <a:extLst>
                <a:ext uri="{FF2B5EF4-FFF2-40B4-BE49-F238E27FC236}">
                  <a16:creationId xmlns:a16="http://schemas.microsoft.com/office/drawing/2014/main" id="{8D60B242-E562-6E93-7436-A781740C1DF3}"/>
                </a:ext>
              </a:extLst>
            </p:cNvPr>
            <p:cNvGrpSpPr/>
            <p:nvPr/>
          </p:nvGrpSpPr>
          <p:grpSpPr>
            <a:xfrm>
              <a:off x="421809" y="1485683"/>
              <a:ext cx="3714987" cy="3130712"/>
              <a:chOff x="374445" y="1485683"/>
              <a:chExt cx="3714987" cy="3130712"/>
            </a:xfrm>
          </p:grpSpPr>
          <p:pic>
            <p:nvPicPr>
              <p:cNvPr id="5" name="Immagine 4">
                <a:extLst>
                  <a:ext uri="{FF2B5EF4-FFF2-40B4-BE49-F238E27FC236}">
                    <a16:creationId xmlns:a16="http://schemas.microsoft.com/office/drawing/2014/main" id="{2220AE70-6728-F511-2376-293F50920876}"/>
                  </a:ext>
                </a:extLst>
              </p:cNvPr>
              <p:cNvPicPr>
                <a:picLocks noChangeAspect="1"/>
              </p:cNvPicPr>
              <p:nvPr/>
            </p:nvPicPr>
            <p:blipFill>
              <a:blip r:embed="rId4"/>
              <a:stretch>
                <a:fillRect/>
              </a:stretch>
            </p:blipFill>
            <p:spPr>
              <a:xfrm>
                <a:off x="576353" y="1563052"/>
                <a:ext cx="3513079" cy="3053343"/>
              </a:xfrm>
              <a:prstGeom prst="rect">
                <a:avLst/>
              </a:prstGeom>
            </p:spPr>
          </p:pic>
          <p:sp>
            <p:nvSpPr>
              <p:cNvPr id="29" name="Rettangolo 28">
                <a:extLst>
                  <a:ext uri="{FF2B5EF4-FFF2-40B4-BE49-F238E27FC236}">
                    <a16:creationId xmlns:a16="http://schemas.microsoft.com/office/drawing/2014/main" id="{024ECE8D-B0D2-33DE-6F6A-41A4DC8F0157}"/>
                  </a:ext>
                </a:extLst>
              </p:cNvPr>
              <p:cNvSpPr/>
              <p:nvPr/>
            </p:nvSpPr>
            <p:spPr>
              <a:xfrm>
                <a:off x="374445" y="1485683"/>
                <a:ext cx="631237" cy="465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uppo 3">
            <a:extLst>
              <a:ext uri="{FF2B5EF4-FFF2-40B4-BE49-F238E27FC236}">
                <a16:creationId xmlns:a16="http://schemas.microsoft.com/office/drawing/2014/main" id="{DB79E08D-6CE4-8BA4-33B9-D1E5D60ABACD}"/>
              </a:ext>
            </a:extLst>
          </p:cNvPr>
          <p:cNvGrpSpPr/>
          <p:nvPr/>
        </p:nvGrpSpPr>
        <p:grpSpPr>
          <a:xfrm>
            <a:off x="184613" y="1531763"/>
            <a:ext cx="6682533" cy="4691054"/>
            <a:chOff x="5108768" y="1543161"/>
            <a:chExt cx="6682533" cy="4691054"/>
          </a:xfrm>
        </p:grpSpPr>
        <p:sp>
          <p:nvSpPr>
            <p:cNvPr id="8" name="CasellaDiTesto 7">
              <a:extLst>
                <a:ext uri="{FF2B5EF4-FFF2-40B4-BE49-F238E27FC236}">
                  <a16:creationId xmlns:a16="http://schemas.microsoft.com/office/drawing/2014/main" id="{2E74EA30-56A8-20BE-AFA2-D1061811F06F}"/>
                </a:ext>
              </a:extLst>
            </p:cNvPr>
            <p:cNvSpPr txBox="1"/>
            <p:nvPr/>
          </p:nvSpPr>
          <p:spPr>
            <a:xfrm>
              <a:off x="5649429" y="1543161"/>
              <a:ext cx="5939964" cy="338554"/>
            </a:xfrm>
            <a:prstGeom prst="rect">
              <a:avLst/>
            </a:prstGeom>
            <a:noFill/>
          </p:spPr>
          <p:txBody>
            <a:bodyPr wrap="square" rtlCol="0">
              <a:spAutoFit/>
            </a:bodyPr>
            <a:lstStyle/>
            <a:p>
              <a:pPr algn="ctr"/>
              <a:r>
                <a:rPr lang="en-US" sz="1600" dirty="0">
                  <a:latin typeface="Avenir Light" panose="020B0402020203020204" pitchFamily="34" charset="77"/>
                </a:rPr>
                <a:t>Solving NP-hard combinatorial problems with optics </a:t>
              </a:r>
            </a:p>
          </p:txBody>
        </p:sp>
        <p:pic>
          <p:nvPicPr>
            <p:cNvPr id="10" name="Immagine 9">
              <a:extLst>
                <a:ext uri="{FF2B5EF4-FFF2-40B4-BE49-F238E27FC236}">
                  <a16:creationId xmlns:a16="http://schemas.microsoft.com/office/drawing/2014/main" id="{BC58FA3A-AF71-A8BF-DEE6-5FB26AA7C106}"/>
                </a:ext>
              </a:extLst>
            </p:cNvPr>
            <p:cNvPicPr>
              <a:picLocks noChangeAspect="1"/>
            </p:cNvPicPr>
            <p:nvPr/>
          </p:nvPicPr>
          <p:blipFill>
            <a:blip r:embed="rId5"/>
            <a:stretch>
              <a:fillRect/>
            </a:stretch>
          </p:blipFill>
          <p:spPr>
            <a:xfrm>
              <a:off x="9960315" y="4494196"/>
              <a:ext cx="1629078" cy="1377676"/>
            </a:xfrm>
            <a:prstGeom prst="rect">
              <a:avLst/>
            </a:prstGeom>
          </p:spPr>
        </p:pic>
        <p:sp>
          <p:nvSpPr>
            <p:cNvPr id="14" name="CasellaDiTesto 13">
              <a:extLst>
                <a:ext uri="{FF2B5EF4-FFF2-40B4-BE49-F238E27FC236}">
                  <a16:creationId xmlns:a16="http://schemas.microsoft.com/office/drawing/2014/main" id="{8CEA5546-1EB4-CA25-515E-D20013ABBD36}"/>
                </a:ext>
              </a:extLst>
            </p:cNvPr>
            <p:cNvSpPr txBox="1"/>
            <p:nvPr/>
          </p:nvSpPr>
          <p:spPr>
            <a:xfrm>
              <a:off x="9992765" y="5875675"/>
              <a:ext cx="1564178" cy="338554"/>
            </a:xfrm>
            <a:prstGeom prst="rect">
              <a:avLst/>
            </a:prstGeom>
            <a:noFill/>
          </p:spPr>
          <p:txBody>
            <a:bodyPr wrap="square" rtlCol="0">
              <a:spAutoFit/>
            </a:bodyPr>
            <a:lstStyle/>
            <a:p>
              <a:r>
                <a:rPr lang="en-US" sz="1600" dirty="0">
                  <a:latin typeface="Avenir Light" panose="020B0402020203020204" pitchFamily="34" charset="77"/>
                </a:rPr>
                <a:t>Target image</a:t>
              </a:r>
            </a:p>
          </p:txBody>
        </p:sp>
        <p:sp>
          <p:nvSpPr>
            <p:cNvPr id="15" name="CasellaDiTesto 14">
              <a:extLst>
                <a:ext uri="{FF2B5EF4-FFF2-40B4-BE49-F238E27FC236}">
                  <a16:creationId xmlns:a16="http://schemas.microsoft.com/office/drawing/2014/main" id="{528F3735-C1B1-3914-3CD8-7A16022BBF66}"/>
                </a:ext>
              </a:extLst>
            </p:cNvPr>
            <p:cNvSpPr txBox="1"/>
            <p:nvPr/>
          </p:nvSpPr>
          <p:spPr>
            <a:xfrm>
              <a:off x="6064211" y="5895661"/>
              <a:ext cx="1068355" cy="338554"/>
            </a:xfrm>
            <a:prstGeom prst="rect">
              <a:avLst/>
            </a:prstGeom>
            <a:noFill/>
          </p:spPr>
          <p:txBody>
            <a:bodyPr wrap="square" rtlCol="0">
              <a:spAutoFit/>
            </a:bodyPr>
            <a:lstStyle/>
            <a:p>
              <a:r>
                <a:rPr lang="en-US" sz="1600" dirty="0">
                  <a:latin typeface="Avenir Light" panose="020B0402020203020204" pitchFamily="34" charset="77"/>
                </a:rPr>
                <a:t>Solution</a:t>
              </a:r>
            </a:p>
          </p:txBody>
        </p:sp>
        <p:pic>
          <p:nvPicPr>
            <p:cNvPr id="17" name="Immagine 16">
              <a:extLst>
                <a:ext uri="{FF2B5EF4-FFF2-40B4-BE49-F238E27FC236}">
                  <a16:creationId xmlns:a16="http://schemas.microsoft.com/office/drawing/2014/main" id="{F6D5503E-AAFE-2A82-BAB5-92BA5CD5DC8D}"/>
                </a:ext>
              </a:extLst>
            </p:cNvPr>
            <p:cNvPicPr>
              <a:picLocks noChangeAspect="1"/>
            </p:cNvPicPr>
            <p:nvPr/>
          </p:nvPicPr>
          <p:blipFill rotWithShape="1">
            <a:blip r:embed="rId6"/>
            <a:srcRect l="18192" t="18453" r="4668" b="6369"/>
            <a:stretch/>
          </p:blipFill>
          <p:spPr>
            <a:xfrm>
              <a:off x="5873627" y="4468508"/>
              <a:ext cx="1412730" cy="1432618"/>
            </a:xfrm>
            <a:prstGeom prst="rect">
              <a:avLst/>
            </a:prstGeom>
          </p:spPr>
        </p:pic>
        <p:pic>
          <p:nvPicPr>
            <p:cNvPr id="19" name="Immagine 18">
              <a:extLst>
                <a:ext uri="{FF2B5EF4-FFF2-40B4-BE49-F238E27FC236}">
                  <a16:creationId xmlns:a16="http://schemas.microsoft.com/office/drawing/2014/main" id="{F63EA78E-EBF6-094F-3AC4-63B72E54EF1F}"/>
                </a:ext>
              </a:extLst>
            </p:cNvPr>
            <p:cNvPicPr>
              <a:picLocks noChangeAspect="1"/>
            </p:cNvPicPr>
            <p:nvPr/>
          </p:nvPicPr>
          <p:blipFill rotWithShape="1">
            <a:blip r:embed="rId7"/>
            <a:srcRect l="2783" t="17959" r="63327" b="3667"/>
            <a:stretch/>
          </p:blipFill>
          <p:spPr>
            <a:xfrm>
              <a:off x="7371933" y="5276727"/>
              <a:ext cx="594026" cy="625178"/>
            </a:xfrm>
            <a:prstGeom prst="rect">
              <a:avLst/>
            </a:prstGeom>
          </p:spPr>
        </p:pic>
        <p:pic>
          <p:nvPicPr>
            <p:cNvPr id="22" name="Immagine 21">
              <a:extLst>
                <a:ext uri="{FF2B5EF4-FFF2-40B4-BE49-F238E27FC236}">
                  <a16:creationId xmlns:a16="http://schemas.microsoft.com/office/drawing/2014/main" id="{3FC0EA76-BF22-E8FA-D2F1-3501805C5D57}"/>
                </a:ext>
              </a:extLst>
            </p:cNvPr>
            <p:cNvPicPr>
              <a:picLocks noChangeAspect="1"/>
            </p:cNvPicPr>
            <p:nvPr/>
          </p:nvPicPr>
          <p:blipFill rotWithShape="1">
            <a:blip r:embed="rId7"/>
            <a:srcRect l="61451" t="18595" r="4659" b="4045"/>
            <a:stretch/>
          </p:blipFill>
          <p:spPr>
            <a:xfrm>
              <a:off x="7378657" y="4491165"/>
              <a:ext cx="594026" cy="617089"/>
            </a:xfrm>
            <a:prstGeom prst="rect">
              <a:avLst/>
            </a:prstGeom>
          </p:spPr>
        </p:pic>
        <p:cxnSp>
          <p:nvCxnSpPr>
            <p:cNvPr id="25" name="Connettore 2 24">
              <a:extLst>
                <a:ext uri="{FF2B5EF4-FFF2-40B4-BE49-F238E27FC236}">
                  <a16:creationId xmlns:a16="http://schemas.microsoft.com/office/drawing/2014/main" id="{289F60B9-DEE8-F5F2-CC7E-21128E621B05}"/>
                </a:ext>
              </a:extLst>
            </p:cNvPr>
            <p:cNvCxnSpPr>
              <a:cxnSpLocks/>
            </p:cNvCxnSpPr>
            <p:nvPr/>
          </p:nvCxnSpPr>
          <p:spPr>
            <a:xfrm rot="10800000">
              <a:off x="8065665" y="4596462"/>
              <a:ext cx="0" cy="40649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A3142F18-AF56-2E5A-D713-2D0648636802}"/>
                    </a:ext>
                  </a:extLst>
                </p:cNvPr>
                <p:cNvSpPr txBox="1"/>
                <p:nvPr/>
              </p:nvSpPr>
              <p:spPr>
                <a:xfrm>
                  <a:off x="7325348" y="5435426"/>
                  <a:ext cx="68422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𝜑</m:t>
                        </m:r>
                        <m:r>
                          <a:rPr lang="en-US" sz="1400" b="0" i="1" smtClean="0">
                            <a:latin typeface="Cambria Math" panose="02040503050406030204" pitchFamily="18" charset="0"/>
                            <a:ea typeface="Cambria Math" panose="02040503050406030204" pitchFamily="18" charset="0"/>
                          </a:rPr>
                          <m:t>=0</m:t>
                        </m:r>
                      </m:oMath>
                    </m:oMathPara>
                  </a14:m>
                  <a:endParaRPr lang="en-US" sz="1400" dirty="0"/>
                </a:p>
              </p:txBody>
            </p:sp>
          </mc:Choice>
          <mc:Fallback xmlns="">
            <p:sp>
              <p:nvSpPr>
                <p:cNvPr id="26" name="CasellaDiTesto 25">
                  <a:extLst>
                    <a:ext uri="{FF2B5EF4-FFF2-40B4-BE49-F238E27FC236}">
                      <a16:creationId xmlns:a16="http://schemas.microsoft.com/office/drawing/2014/main" id="{A3142F18-AF56-2E5A-D713-2D0648636802}"/>
                    </a:ext>
                  </a:extLst>
                </p:cNvPr>
                <p:cNvSpPr txBox="1">
                  <a:spLocks noRot="1" noChangeAspect="1" noMove="1" noResize="1" noEditPoints="1" noAdjustHandles="1" noChangeArrowheads="1" noChangeShapeType="1" noTextEdit="1"/>
                </p:cNvSpPr>
                <p:nvPr/>
              </p:nvSpPr>
              <p:spPr>
                <a:xfrm>
                  <a:off x="7325348" y="5435426"/>
                  <a:ext cx="684225" cy="307777"/>
                </a:xfrm>
                <a:prstGeom prst="rect">
                  <a:avLst/>
                </a:prstGeom>
                <a:blipFill>
                  <a:blip r:embed="rId8"/>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C3A47754-6446-A48E-950B-721097FD6FDD}"/>
                    </a:ext>
                  </a:extLst>
                </p:cNvPr>
                <p:cNvSpPr txBox="1"/>
                <p:nvPr/>
              </p:nvSpPr>
              <p:spPr>
                <a:xfrm>
                  <a:off x="7333557" y="4612948"/>
                  <a:ext cx="69448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𝜑</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𝜋</m:t>
                        </m:r>
                      </m:oMath>
                    </m:oMathPara>
                  </a14:m>
                  <a:endParaRPr lang="en-US" sz="1400" dirty="0"/>
                </a:p>
              </p:txBody>
            </p:sp>
          </mc:Choice>
          <mc:Fallback xmlns="">
            <p:sp>
              <p:nvSpPr>
                <p:cNvPr id="27" name="CasellaDiTesto 26">
                  <a:extLst>
                    <a:ext uri="{FF2B5EF4-FFF2-40B4-BE49-F238E27FC236}">
                      <a16:creationId xmlns:a16="http://schemas.microsoft.com/office/drawing/2014/main" id="{C3A47754-6446-A48E-950B-721097FD6FDD}"/>
                    </a:ext>
                  </a:extLst>
                </p:cNvPr>
                <p:cNvSpPr txBox="1">
                  <a:spLocks noRot="1" noChangeAspect="1" noMove="1" noResize="1" noEditPoints="1" noAdjustHandles="1" noChangeArrowheads="1" noChangeShapeType="1" noTextEdit="1"/>
                </p:cNvSpPr>
                <p:nvPr/>
              </p:nvSpPr>
              <p:spPr>
                <a:xfrm>
                  <a:off x="7333557" y="4612948"/>
                  <a:ext cx="694485" cy="307777"/>
                </a:xfrm>
                <a:prstGeom prst="rect">
                  <a:avLst/>
                </a:prstGeom>
                <a:blipFill>
                  <a:blip r:embed="rId9"/>
                  <a:stretch>
                    <a:fillRect b="-4000"/>
                  </a:stretch>
                </a:blipFill>
              </p:spPr>
              <p:txBody>
                <a:bodyPr/>
                <a:lstStyle/>
                <a:p>
                  <a:r>
                    <a:rPr lang="en-US">
                      <a:noFill/>
                    </a:rPr>
                    <a:t> </a:t>
                  </a:r>
                </a:p>
              </p:txBody>
            </p:sp>
          </mc:Fallback>
        </mc:AlternateContent>
        <p:cxnSp>
          <p:nvCxnSpPr>
            <p:cNvPr id="28" name="Connettore 2 27">
              <a:extLst>
                <a:ext uri="{FF2B5EF4-FFF2-40B4-BE49-F238E27FC236}">
                  <a16:creationId xmlns:a16="http://schemas.microsoft.com/office/drawing/2014/main" id="{21DDD1D3-1A39-C2F5-FB91-17D8F46234D7}"/>
                </a:ext>
              </a:extLst>
            </p:cNvPr>
            <p:cNvCxnSpPr>
              <a:cxnSpLocks/>
            </p:cNvCxnSpPr>
            <p:nvPr/>
          </p:nvCxnSpPr>
          <p:spPr>
            <a:xfrm>
              <a:off x="8064599" y="5344381"/>
              <a:ext cx="0" cy="40649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32" name="Gruppo 31">
              <a:extLst>
                <a:ext uri="{FF2B5EF4-FFF2-40B4-BE49-F238E27FC236}">
                  <a16:creationId xmlns:a16="http://schemas.microsoft.com/office/drawing/2014/main" id="{F4A2B703-D8CB-BA22-15DF-4ADE59148720}"/>
                </a:ext>
              </a:extLst>
            </p:cNvPr>
            <p:cNvGrpSpPr/>
            <p:nvPr/>
          </p:nvGrpSpPr>
          <p:grpSpPr>
            <a:xfrm>
              <a:off x="5108768" y="1931738"/>
              <a:ext cx="6682533" cy="2543908"/>
              <a:chOff x="5108768" y="2110154"/>
              <a:chExt cx="6682533" cy="2543908"/>
            </a:xfrm>
          </p:grpSpPr>
          <p:pic>
            <p:nvPicPr>
              <p:cNvPr id="9" name="Immagine 8">
                <a:extLst>
                  <a:ext uri="{FF2B5EF4-FFF2-40B4-BE49-F238E27FC236}">
                    <a16:creationId xmlns:a16="http://schemas.microsoft.com/office/drawing/2014/main" id="{68FFD9CE-B921-10E5-36D1-D09FA3F998F6}"/>
                  </a:ext>
                </a:extLst>
              </p:cNvPr>
              <p:cNvPicPr>
                <a:picLocks noChangeAspect="1"/>
              </p:cNvPicPr>
              <p:nvPr/>
            </p:nvPicPr>
            <p:blipFill rotWithShape="1">
              <a:blip r:embed="rId10"/>
              <a:srcRect t="-179" b="87"/>
              <a:stretch/>
            </p:blipFill>
            <p:spPr>
              <a:xfrm>
                <a:off x="5424387" y="2110154"/>
                <a:ext cx="6366914" cy="2543908"/>
              </a:xfrm>
              <a:prstGeom prst="rect">
                <a:avLst/>
              </a:prstGeom>
            </p:spPr>
          </p:pic>
          <p:sp>
            <p:nvSpPr>
              <p:cNvPr id="31" name="Rettangolo 30">
                <a:extLst>
                  <a:ext uri="{FF2B5EF4-FFF2-40B4-BE49-F238E27FC236}">
                    <a16:creationId xmlns:a16="http://schemas.microsoft.com/office/drawing/2014/main" id="{356F81B4-DD63-5D77-2519-F5CE5B25F26B}"/>
                  </a:ext>
                </a:extLst>
              </p:cNvPr>
              <p:cNvSpPr/>
              <p:nvPr/>
            </p:nvSpPr>
            <p:spPr>
              <a:xfrm>
                <a:off x="5108768" y="2110154"/>
                <a:ext cx="631237" cy="465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Immagine 11">
            <a:extLst>
              <a:ext uri="{FF2B5EF4-FFF2-40B4-BE49-F238E27FC236}">
                <a16:creationId xmlns:a16="http://schemas.microsoft.com/office/drawing/2014/main" id="{D189839D-4E7F-1914-19B1-BFB0A8F4259C}"/>
              </a:ext>
            </a:extLst>
          </p:cNvPr>
          <p:cNvPicPr>
            <a:picLocks noChangeAspect="1"/>
          </p:cNvPicPr>
          <p:nvPr/>
        </p:nvPicPr>
        <p:blipFill rotWithShape="1">
          <a:blip r:embed="rId11"/>
          <a:srcRect l="11900" r="2057"/>
          <a:stretch/>
        </p:blipFill>
        <p:spPr>
          <a:xfrm>
            <a:off x="-625" y="-8416"/>
            <a:ext cx="970706" cy="999682"/>
          </a:xfrm>
          <a:prstGeom prst="rect">
            <a:avLst/>
          </a:prstGeom>
        </p:spPr>
      </p:pic>
      <p:sp>
        <p:nvSpPr>
          <p:cNvPr id="13" name="CasellaDiTesto 12">
            <a:extLst>
              <a:ext uri="{FF2B5EF4-FFF2-40B4-BE49-F238E27FC236}">
                <a16:creationId xmlns:a16="http://schemas.microsoft.com/office/drawing/2014/main" id="{0DC0010E-0A6A-2C46-5FEF-3BC1FDC12D02}"/>
              </a:ext>
            </a:extLst>
          </p:cNvPr>
          <p:cNvSpPr txBox="1"/>
          <p:nvPr/>
        </p:nvSpPr>
        <p:spPr>
          <a:xfrm>
            <a:off x="-145454" y="974683"/>
            <a:ext cx="1350361" cy="276999"/>
          </a:xfrm>
          <a:prstGeom prst="rect">
            <a:avLst/>
          </a:prstGeom>
          <a:noFill/>
        </p:spPr>
        <p:txBody>
          <a:bodyPr wrap="square" rtlCol="0">
            <a:spAutoFit/>
          </a:bodyPr>
          <a:lstStyle/>
          <a:p>
            <a:pPr algn="ctr"/>
            <a:r>
              <a:rPr lang="en-US" sz="1200" dirty="0">
                <a:latin typeface="Helvetica Light" panose="020B0403020202020204" pitchFamily="34" charset="0"/>
              </a:rPr>
              <a:t>Prof. Claudio Conti</a:t>
            </a:r>
          </a:p>
        </p:txBody>
      </p:sp>
    </p:spTree>
    <p:extLst>
      <p:ext uri="{BB962C8B-B14F-4D97-AF65-F5344CB8AC3E}">
        <p14:creationId xmlns:p14="http://schemas.microsoft.com/office/powerpoint/2010/main" val="171234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0574F-05F3-D088-5BF8-389236C0F386}"/>
              </a:ext>
            </a:extLst>
          </p:cNvPr>
          <p:cNvSpPr>
            <a:spLocks noGrp="1"/>
          </p:cNvSpPr>
          <p:nvPr>
            <p:ph type="title"/>
          </p:nvPr>
        </p:nvSpPr>
        <p:spPr/>
        <p:txBody>
          <a:bodyPr/>
          <a:lstStyle/>
          <a:p>
            <a:r>
              <a:rPr lang="en-US" dirty="0"/>
              <a:t>Theoretical research on generalized spin models</a:t>
            </a:r>
          </a:p>
        </p:txBody>
      </p:sp>
      <p:sp>
        <p:nvSpPr>
          <p:cNvPr id="3" name="Segnaposto numero diapositiva 2">
            <a:extLst>
              <a:ext uri="{FF2B5EF4-FFF2-40B4-BE49-F238E27FC236}">
                <a16:creationId xmlns:a16="http://schemas.microsoft.com/office/drawing/2014/main" id="{57313511-C1D3-386C-B9C1-D202F4ECAD77}"/>
              </a:ext>
            </a:extLst>
          </p:cNvPr>
          <p:cNvSpPr>
            <a:spLocks noGrp="1"/>
          </p:cNvSpPr>
          <p:nvPr>
            <p:ph type="sldNum" sz="quarter" idx="12"/>
          </p:nvPr>
        </p:nvSpPr>
        <p:spPr/>
        <p:txBody>
          <a:bodyPr/>
          <a:lstStyle/>
          <a:p>
            <a:fld id="{F4C9E3C6-FDB8-E140-B497-619699EA8E32}" type="slidenum">
              <a:rPr lang="en-US" smtClean="0"/>
              <a:t>32</a:t>
            </a:fld>
            <a:endParaRPr lang="en-US" dirty="0"/>
          </a:p>
        </p:txBody>
      </p:sp>
      <p:pic>
        <p:nvPicPr>
          <p:cNvPr id="5" name="Immagine 4">
            <a:extLst>
              <a:ext uri="{FF2B5EF4-FFF2-40B4-BE49-F238E27FC236}">
                <a16:creationId xmlns:a16="http://schemas.microsoft.com/office/drawing/2014/main" id="{630A76EA-4DAD-6513-1978-ACF0B068AB7B}"/>
              </a:ext>
            </a:extLst>
          </p:cNvPr>
          <p:cNvPicPr>
            <a:picLocks noChangeAspect="1"/>
          </p:cNvPicPr>
          <p:nvPr/>
        </p:nvPicPr>
        <p:blipFill>
          <a:blip r:embed="rId3"/>
          <a:stretch>
            <a:fillRect/>
          </a:stretch>
        </p:blipFill>
        <p:spPr>
          <a:xfrm>
            <a:off x="1" y="-9832"/>
            <a:ext cx="1022554" cy="1022555"/>
          </a:xfrm>
          <a:prstGeom prst="rect">
            <a:avLst/>
          </a:prstGeom>
        </p:spPr>
      </p:pic>
      <p:pic>
        <p:nvPicPr>
          <p:cNvPr id="6" name="Immagine 5">
            <a:extLst>
              <a:ext uri="{FF2B5EF4-FFF2-40B4-BE49-F238E27FC236}">
                <a16:creationId xmlns:a16="http://schemas.microsoft.com/office/drawing/2014/main" id="{C492BBB2-7D2F-BB18-80DC-0FAEC7F1FC1A}"/>
              </a:ext>
            </a:extLst>
          </p:cNvPr>
          <p:cNvPicPr>
            <a:picLocks noChangeAspect="1"/>
          </p:cNvPicPr>
          <p:nvPr/>
        </p:nvPicPr>
        <p:blipFill>
          <a:blip r:embed="rId4"/>
          <a:stretch>
            <a:fillRect/>
          </a:stretch>
        </p:blipFill>
        <p:spPr>
          <a:xfrm>
            <a:off x="8144225" y="2556045"/>
            <a:ext cx="2865375" cy="2714565"/>
          </a:xfrm>
          <a:prstGeom prst="rect">
            <a:avLst/>
          </a:prstGeom>
        </p:spPr>
      </p:pic>
      <p:sp>
        <p:nvSpPr>
          <p:cNvPr id="7" name="CasellaDiTesto 6">
            <a:extLst>
              <a:ext uri="{FF2B5EF4-FFF2-40B4-BE49-F238E27FC236}">
                <a16:creationId xmlns:a16="http://schemas.microsoft.com/office/drawing/2014/main" id="{4A02809E-FC54-796C-1748-94DD78D8AB23}"/>
              </a:ext>
            </a:extLst>
          </p:cNvPr>
          <p:cNvSpPr txBox="1"/>
          <p:nvPr/>
        </p:nvSpPr>
        <p:spPr>
          <a:xfrm>
            <a:off x="620724" y="6527119"/>
            <a:ext cx="5241255" cy="830997"/>
          </a:xfrm>
          <a:prstGeom prst="rect">
            <a:avLst/>
          </a:prstGeom>
          <a:noFill/>
        </p:spPr>
        <p:txBody>
          <a:bodyPr wrap="square">
            <a:spAutoFit/>
          </a:bodyPr>
          <a:lstStyle/>
          <a:p>
            <a:r>
              <a:rPr lang="it-CH" sz="1200" dirty="0">
                <a:effectLst/>
                <a:latin typeface="Arial" panose="020B0604020202020204" pitchFamily="34" charset="0"/>
                <a:cs typeface="Arial" panose="020B0604020202020204" pitchFamily="34" charset="0"/>
              </a:rPr>
              <a:t>M. Calvanese Strinati and C. Conti - Nature Commun</a:t>
            </a:r>
            <a:r>
              <a:rPr lang="it-CH" sz="1200" b="1" dirty="0">
                <a:effectLst/>
                <a:latin typeface="Arial" panose="020B0604020202020204" pitchFamily="34" charset="0"/>
                <a:cs typeface="Arial" panose="020B0604020202020204" pitchFamily="34" charset="0"/>
              </a:rPr>
              <a:t>. </a:t>
            </a:r>
            <a:r>
              <a:rPr lang="it-CH" sz="1200" dirty="0">
                <a:solidFill>
                  <a:schemeClr val="tx1">
                    <a:lumMod val="65000"/>
                    <a:lumOff val="35000"/>
                  </a:schemeClr>
                </a:solidFill>
                <a:effectLst/>
                <a:latin typeface="Arial" panose="020B0604020202020204" pitchFamily="34" charset="0"/>
                <a:cs typeface="Arial" panose="020B0604020202020204" pitchFamily="34" charset="0"/>
              </a:rPr>
              <a:t>13, </a:t>
            </a:r>
            <a:r>
              <a:rPr lang="it-CH" sz="1200" dirty="0">
                <a:effectLst/>
                <a:latin typeface="Arial" panose="020B0604020202020204" pitchFamily="34" charset="0"/>
                <a:cs typeface="Arial" panose="020B0604020202020204" pitchFamily="34" charset="0"/>
              </a:rPr>
              <a:t>7248  (2022)</a:t>
            </a: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7A7E26D3-B80C-2E68-A358-D7CC89260160}"/>
              </a:ext>
            </a:extLst>
          </p:cNvPr>
          <p:cNvSpPr txBox="1"/>
          <p:nvPr/>
        </p:nvSpPr>
        <p:spPr>
          <a:xfrm>
            <a:off x="8454838" y="2138910"/>
            <a:ext cx="2519125" cy="338554"/>
          </a:xfrm>
          <a:prstGeom prst="rect">
            <a:avLst/>
          </a:prstGeom>
          <a:noFill/>
        </p:spPr>
        <p:txBody>
          <a:bodyPr wrap="square" rtlCol="0">
            <a:spAutoFit/>
          </a:bodyPr>
          <a:lstStyle/>
          <a:p>
            <a:r>
              <a:rPr lang="en-US" sz="1600" dirty="0">
                <a:latin typeface="Avenir Light" panose="020B0402020203020204" pitchFamily="34" charset="77"/>
              </a:rPr>
              <a:t> </a:t>
            </a:r>
            <a:r>
              <a:rPr lang="en-US" sz="1600" dirty="0" err="1">
                <a:latin typeface="Avenir Light" panose="020B0402020203020204" pitchFamily="34" charset="77"/>
              </a:rPr>
              <a:t>Hyperspin</a:t>
            </a:r>
            <a:r>
              <a:rPr lang="en-US" sz="1600" dirty="0">
                <a:latin typeface="Avenir Light" panose="020B0402020203020204" pitchFamily="34" charset="77"/>
              </a:rPr>
              <a:t> machine</a:t>
            </a:r>
          </a:p>
        </p:txBody>
      </p:sp>
      <p:grpSp>
        <p:nvGrpSpPr>
          <p:cNvPr id="4" name="Gruppo 3">
            <a:extLst>
              <a:ext uri="{FF2B5EF4-FFF2-40B4-BE49-F238E27FC236}">
                <a16:creationId xmlns:a16="http://schemas.microsoft.com/office/drawing/2014/main" id="{99CED32D-2AFD-CF0B-A2B1-AA3007FD6433}"/>
              </a:ext>
            </a:extLst>
          </p:cNvPr>
          <p:cNvGrpSpPr/>
          <p:nvPr/>
        </p:nvGrpSpPr>
        <p:grpSpPr>
          <a:xfrm>
            <a:off x="737043" y="2386016"/>
            <a:ext cx="6204031" cy="2981350"/>
            <a:chOff x="5278054" y="1463617"/>
            <a:chExt cx="6204031" cy="2981350"/>
          </a:xfrm>
        </p:grpSpPr>
        <p:pic>
          <p:nvPicPr>
            <p:cNvPr id="10" name="Immagine 9">
              <a:extLst>
                <a:ext uri="{FF2B5EF4-FFF2-40B4-BE49-F238E27FC236}">
                  <a16:creationId xmlns:a16="http://schemas.microsoft.com/office/drawing/2014/main" id="{C61A860D-2AFC-F8BC-7E78-F459B21AD74E}"/>
                </a:ext>
              </a:extLst>
            </p:cNvPr>
            <p:cNvPicPr>
              <a:picLocks noChangeAspect="1"/>
            </p:cNvPicPr>
            <p:nvPr/>
          </p:nvPicPr>
          <p:blipFill>
            <a:blip r:embed="rId5"/>
            <a:stretch>
              <a:fillRect/>
            </a:stretch>
          </p:blipFill>
          <p:spPr>
            <a:xfrm>
              <a:off x="8693768" y="1953793"/>
              <a:ext cx="2204132" cy="2213674"/>
            </a:xfrm>
            <a:prstGeom prst="rect">
              <a:avLst/>
            </a:prstGeom>
          </p:spPr>
        </p:pic>
        <p:pic>
          <p:nvPicPr>
            <p:cNvPr id="11" name="Immagine 10">
              <a:extLst>
                <a:ext uri="{FF2B5EF4-FFF2-40B4-BE49-F238E27FC236}">
                  <a16:creationId xmlns:a16="http://schemas.microsoft.com/office/drawing/2014/main" id="{211D4FF2-0C72-FFCB-F37A-45B33FCEA0C4}"/>
                </a:ext>
              </a:extLst>
            </p:cNvPr>
            <p:cNvPicPr>
              <a:picLocks noChangeAspect="1"/>
            </p:cNvPicPr>
            <p:nvPr/>
          </p:nvPicPr>
          <p:blipFill rotWithShape="1">
            <a:blip r:embed="rId6"/>
            <a:srcRect l="3591" t="33769" r="15831" b="4581"/>
            <a:stretch/>
          </p:blipFill>
          <p:spPr>
            <a:xfrm>
              <a:off x="5825273" y="2207351"/>
              <a:ext cx="1957090" cy="1725863"/>
            </a:xfrm>
            <a:prstGeom prst="rect">
              <a:avLst/>
            </a:prstGeom>
          </p:spPr>
        </p:pic>
        <p:cxnSp>
          <p:nvCxnSpPr>
            <p:cNvPr id="13" name="Connettore 2 12">
              <a:extLst>
                <a:ext uri="{FF2B5EF4-FFF2-40B4-BE49-F238E27FC236}">
                  <a16:creationId xmlns:a16="http://schemas.microsoft.com/office/drawing/2014/main" id="{881429B6-C497-B087-F91B-D71EA545E67B}"/>
                </a:ext>
              </a:extLst>
            </p:cNvPr>
            <p:cNvCxnSpPr/>
            <p:nvPr/>
          </p:nvCxnSpPr>
          <p:spPr>
            <a:xfrm>
              <a:off x="7697164" y="3037481"/>
              <a:ext cx="68290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Rettangolo con angoli arrotondati 13">
              <a:extLst>
                <a:ext uri="{FF2B5EF4-FFF2-40B4-BE49-F238E27FC236}">
                  <a16:creationId xmlns:a16="http://schemas.microsoft.com/office/drawing/2014/main" id="{2B706BD1-9E99-098B-EC27-90DF09CD5678}"/>
                </a:ext>
              </a:extLst>
            </p:cNvPr>
            <p:cNvSpPr/>
            <p:nvPr/>
          </p:nvSpPr>
          <p:spPr>
            <a:xfrm>
              <a:off x="5278054" y="1843110"/>
              <a:ext cx="6204031" cy="26018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D3CEA722-14DA-586A-D462-BF1C4A81955D}"/>
                </a:ext>
              </a:extLst>
            </p:cNvPr>
            <p:cNvSpPr txBox="1"/>
            <p:nvPr/>
          </p:nvSpPr>
          <p:spPr>
            <a:xfrm>
              <a:off x="6485284" y="1463617"/>
              <a:ext cx="4057075" cy="338554"/>
            </a:xfrm>
            <a:prstGeom prst="rect">
              <a:avLst/>
            </a:prstGeom>
            <a:noFill/>
          </p:spPr>
          <p:txBody>
            <a:bodyPr wrap="square" rtlCol="0">
              <a:spAutoFit/>
            </a:bodyPr>
            <a:lstStyle/>
            <a:p>
              <a:pPr algn="ctr"/>
              <a:r>
                <a:rPr lang="en-US" sz="1600" dirty="0">
                  <a:latin typeface="Avenir Light" panose="020B0402020203020204" pitchFamily="34" charset="77"/>
                </a:rPr>
                <a:t>Coupled parametric oscillators (PO) </a:t>
              </a:r>
            </a:p>
          </p:txBody>
        </p:sp>
      </p:grpSp>
      <p:sp>
        <p:nvSpPr>
          <p:cNvPr id="19" name="CasellaDiTesto 18">
            <a:extLst>
              <a:ext uri="{FF2B5EF4-FFF2-40B4-BE49-F238E27FC236}">
                <a16:creationId xmlns:a16="http://schemas.microsoft.com/office/drawing/2014/main" id="{10404458-C93B-8DB8-7A2F-1B3771E6B7E0}"/>
              </a:ext>
            </a:extLst>
          </p:cNvPr>
          <p:cNvSpPr txBox="1"/>
          <p:nvPr/>
        </p:nvSpPr>
        <p:spPr>
          <a:xfrm>
            <a:off x="-458826" y="1025702"/>
            <a:ext cx="2137963" cy="461665"/>
          </a:xfrm>
          <a:prstGeom prst="rect">
            <a:avLst/>
          </a:prstGeom>
          <a:noFill/>
        </p:spPr>
        <p:txBody>
          <a:bodyPr wrap="square">
            <a:spAutoFit/>
          </a:bodyPr>
          <a:lstStyle/>
          <a:p>
            <a:pPr algn="ctr"/>
            <a:r>
              <a:rPr lang="en-US" sz="1200" dirty="0">
                <a:latin typeface="Avenir Light" panose="020B0402020203020204" pitchFamily="34" charset="77"/>
              </a:rPr>
              <a:t>Dr. Marcello</a:t>
            </a:r>
          </a:p>
          <a:p>
            <a:pPr algn="ctr"/>
            <a:r>
              <a:rPr lang="en-US" sz="1200" dirty="0" err="1">
                <a:latin typeface="Avenir Light" panose="020B0402020203020204" pitchFamily="34" charset="77"/>
              </a:rPr>
              <a:t>Calvanese</a:t>
            </a:r>
            <a:r>
              <a:rPr lang="en-US" sz="1200" dirty="0">
                <a:latin typeface="Avenir Light" panose="020B0402020203020204" pitchFamily="34" charset="77"/>
              </a:rPr>
              <a:t> </a:t>
            </a:r>
            <a:r>
              <a:rPr lang="en-US" sz="1200" dirty="0" err="1">
                <a:latin typeface="Avenir Light" panose="020B0402020203020204" pitchFamily="34" charset="77"/>
              </a:rPr>
              <a:t>Strinati</a:t>
            </a:r>
            <a:endParaRPr lang="en-US" sz="1200" dirty="0">
              <a:latin typeface="Avenir Light" panose="020B0402020203020204" pitchFamily="34" charset="77"/>
            </a:endParaRPr>
          </a:p>
        </p:txBody>
      </p:sp>
    </p:spTree>
    <p:extLst>
      <p:ext uri="{BB962C8B-B14F-4D97-AF65-F5344CB8AC3E}">
        <p14:creationId xmlns:p14="http://schemas.microsoft.com/office/powerpoint/2010/main" val="235639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0574F-05F3-D088-5BF8-389236C0F386}"/>
              </a:ext>
            </a:extLst>
          </p:cNvPr>
          <p:cNvSpPr>
            <a:spLocks noGrp="1"/>
          </p:cNvSpPr>
          <p:nvPr>
            <p:ph type="title"/>
          </p:nvPr>
        </p:nvSpPr>
        <p:spPr/>
        <p:txBody>
          <a:bodyPr/>
          <a:lstStyle/>
          <a:p>
            <a:r>
              <a:rPr lang="en-US" dirty="0"/>
              <a:t>Theoretical research on generalized spin models</a:t>
            </a:r>
          </a:p>
        </p:txBody>
      </p:sp>
      <p:sp>
        <p:nvSpPr>
          <p:cNvPr id="3" name="Segnaposto numero diapositiva 2">
            <a:extLst>
              <a:ext uri="{FF2B5EF4-FFF2-40B4-BE49-F238E27FC236}">
                <a16:creationId xmlns:a16="http://schemas.microsoft.com/office/drawing/2014/main" id="{57313511-C1D3-386C-B9C1-D202F4ECAD77}"/>
              </a:ext>
            </a:extLst>
          </p:cNvPr>
          <p:cNvSpPr>
            <a:spLocks noGrp="1"/>
          </p:cNvSpPr>
          <p:nvPr>
            <p:ph type="sldNum" sz="quarter" idx="12"/>
          </p:nvPr>
        </p:nvSpPr>
        <p:spPr/>
        <p:txBody>
          <a:bodyPr/>
          <a:lstStyle/>
          <a:p>
            <a:fld id="{F4C9E3C6-FDB8-E140-B497-619699EA8E32}" type="slidenum">
              <a:rPr lang="en-US" smtClean="0"/>
              <a:t>33</a:t>
            </a:fld>
            <a:endParaRPr lang="en-US" dirty="0"/>
          </a:p>
        </p:txBody>
      </p:sp>
      <p:pic>
        <p:nvPicPr>
          <p:cNvPr id="5" name="Immagine 4">
            <a:extLst>
              <a:ext uri="{FF2B5EF4-FFF2-40B4-BE49-F238E27FC236}">
                <a16:creationId xmlns:a16="http://schemas.microsoft.com/office/drawing/2014/main" id="{630A76EA-4DAD-6513-1978-ACF0B068AB7B}"/>
              </a:ext>
            </a:extLst>
          </p:cNvPr>
          <p:cNvPicPr>
            <a:picLocks noChangeAspect="1"/>
          </p:cNvPicPr>
          <p:nvPr/>
        </p:nvPicPr>
        <p:blipFill>
          <a:blip r:embed="rId3"/>
          <a:stretch>
            <a:fillRect/>
          </a:stretch>
        </p:blipFill>
        <p:spPr>
          <a:xfrm>
            <a:off x="1" y="-9832"/>
            <a:ext cx="1022554" cy="1022555"/>
          </a:xfrm>
          <a:prstGeom prst="rect">
            <a:avLst/>
          </a:prstGeom>
        </p:spPr>
      </p:pic>
      <p:sp>
        <p:nvSpPr>
          <p:cNvPr id="7" name="CasellaDiTesto 6">
            <a:extLst>
              <a:ext uri="{FF2B5EF4-FFF2-40B4-BE49-F238E27FC236}">
                <a16:creationId xmlns:a16="http://schemas.microsoft.com/office/drawing/2014/main" id="{4A02809E-FC54-796C-1748-94DD78D8AB23}"/>
              </a:ext>
            </a:extLst>
          </p:cNvPr>
          <p:cNvSpPr txBox="1"/>
          <p:nvPr/>
        </p:nvSpPr>
        <p:spPr>
          <a:xfrm>
            <a:off x="37075" y="6521655"/>
            <a:ext cx="6532809" cy="291260"/>
          </a:xfrm>
          <a:prstGeom prst="rect">
            <a:avLst/>
          </a:prstGeom>
          <a:noFill/>
        </p:spPr>
        <p:txBody>
          <a:bodyPr wrap="square">
            <a:spAutoFit/>
          </a:bodyPr>
          <a:lstStyle/>
          <a:p>
            <a:r>
              <a:rPr lang="it-CH" sz="1200" dirty="0">
                <a:solidFill>
                  <a:srgbClr val="000000"/>
                </a:solidFill>
                <a:effectLst/>
                <a:latin typeface="Arial" panose="020B0604020202020204" pitchFamily="34" charset="0"/>
                <a:cs typeface="Arial" panose="020B0604020202020204" pitchFamily="34" charset="0"/>
              </a:rPr>
              <a:t>J. Tosca, M. Calvanese Strinati, C. Conti, &amp; C. Ciuti, Phys. Rev. Lett. </a:t>
            </a:r>
            <a:r>
              <a:rPr lang="it-CH" sz="1200" b="1" dirty="0">
                <a:solidFill>
                  <a:srgbClr val="000000"/>
                </a:solidFill>
                <a:effectLst/>
                <a:latin typeface="Arial" panose="020B0604020202020204" pitchFamily="34" charset="0"/>
                <a:cs typeface="Arial" panose="020B0604020202020204" pitchFamily="34" charset="0"/>
              </a:rPr>
              <a:t>134</a:t>
            </a:r>
            <a:r>
              <a:rPr lang="it-CH" sz="1200" dirty="0">
                <a:solidFill>
                  <a:srgbClr val="000000"/>
                </a:solidFill>
                <a:effectLst/>
                <a:latin typeface="Arial" panose="020B0604020202020204" pitchFamily="34" charset="0"/>
                <a:cs typeface="Arial" panose="020B0604020202020204" pitchFamily="34" charset="0"/>
              </a:rPr>
              <a:t>, 230404 (2025)</a:t>
            </a: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10404458-C93B-8DB8-7A2F-1B3771E6B7E0}"/>
              </a:ext>
            </a:extLst>
          </p:cNvPr>
          <p:cNvSpPr txBox="1"/>
          <p:nvPr/>
        </p:nvSpPr>
        <p:spPr>
          <a:xfrm>
            <a:off x="-458826" y="1025702"/>
            <a:ext cx="2137963" cy="461665"/>
          </a:xfrm>
          <a:prstGeom prst="rect">
            <a:avLst/>
          </a:prstGeom>
          <a:noFill/>
        </p:spPr>
        <p:txBody>
          <a:bodyPr wrap="square">
            <a:spAutoFit/>
          </a:bodyPr>
          <a:lstStyle/>
          <a:p>
            <a:pPr algn="ctr"/>
            <a:r>
              <a:rPr lang="en-US" sz="1200" dirty="0">
                <a:latin typeface="Avenir Light" panose="020B0402020203020204" pitchFamily="34" charset="77"/>
              </a:rPr>
              <a:t>Dr. Marcello</a:t>
            </a:r>
          </a:p>
          <a:p>
            <a:pPr algn="ctr"/>
            <a:r>
              <a:rPr lang="en-US" sz="1200" dirty="0" err="1">
                <a:latin typeface="Avenir Light" panose="020B0402020203020204" pitchFamily="34" charset="77"/>
              </a:rPr>
              <a:t>Calvanese</a:t>
            </a:r>
            <a:r>
              <a:rPr lang="en-US" sz="1200" dirty="0">
                <a:latin typeface="Avenir Light" panose="020B0402020203020204" pitchFamily="34" charset="77"/>
              </a:rPr>
              <a:t> </a:t>
            </a:r>
            <a:r>
              <a:rPr lang="en-US" sz="1200" dirty="0" err="1">
                <a:latin typeface="Avenir Light" panose="020B0402020203020204" pitchFamily="34" charset="77"/>
              </a:rPr>
              <a:t>Strinati</a:t>
            </a:r>
            <a:endParaRPr lang="en-US" sz="1200" dirty="0">
              <a:latin typeface="Avenir Light" panose="020B0402020203020204" pitchFamily="34" charset="77"/>
            </a:endParaRPr>
          </a:p>
        </p:txBody>
      </p:sp>
      <p:sp>
        <p:nvSpPr>
          <p:cNvPr id="12" name="CasellaDiTesto 11">
            <a:extLst>
              <a:ext uri="{FF2B5EF4-FFF2-40B4-BE49-F238E27FC236}">
                <a16:creationId xmlns:a16="http://schemas.microsoft.com/office/drawing/2014/main" id="{5B4C6824-8E75-A929-CAD6-AD8E565FC739}"/>
              </a:ext>
            </a:extLst>
          </p:cNvPr>
          <p:cNvSpPr txBox="1"/>
          <p:nvPr/>
        </p:nvSpPr>
        <p:spPr>
          <a:xfrm>
            <a:off x="435328" y="2100542"/>
            <a:ext cx="5756340" cy="338554"/>
          </a:xfrm>
          <a:prstGeom prst="rect">
            <a:avLst/>
          </a:prstGeom>
          <a:noFill/>
        </p:spPr>
        <p:txBody>
          <a:bodyPr wrap="square">
            <a:spAutoFit/>
          </a:bodyPr>
          <a:lstStyle/>
          <a:p>
            <a:pPr algn="just"/>
            <a:r>
              <a:rPr lang="it-CH" sz="1600" dirty="0">
                <a:solidFill>
                  <a:srgbClr val="000000"/>
                </a:solidFill>
                <a:latin typeface="Avenir Light" panose="020B0402020203020204" pitchFamily="34" charset="77"/>
              </a:rPr>
              <a:t>E</a:t>
            </a:r>
            <a:r>
              <a:rPr lang="it-CH" sz="1600" dirty="0">
                <a:solidFill>
                  <a:srgbClr val="000000"/>
                </a:solidFill>
                <a:effectLst/>
                <a:latin typeface="Avenir Light" panose="020B0402020203020204" pitchFamily="34" charset="77"/>
              </a:rPr>
              <a:t>mergent equilibrium in the all-optical spatial Ising machine</a:t>
            </a:r>
          </a:p>
        </p:txBody>
      </p:sp>
      <p:pic>
        <p:nvPicPr>
          <p:cNvPr id="16" name="Immagine 15">
            <a:extLst>
              <a:ext uri="{FF2B5EF4-FFF2-40B4-BE49-F238E27FC236}">
                <a16:creationId xmlns:a16="http://schemas.microsoft.com/office/drawing/2014/main" id="{37873F3F-1575-9253-B706-17A8022464F9}"/>
              </a:ext>
            </a:extLst>
          </p:cNvPr>
          <p:cNvPicPr>
            <a:picLocks noChangeAspect="1"/>
          </p:cNvPicPr>
          <p:nvPr/>
        </p:nvPicPr>
        <p:blipFill>
          <a:blip r:embed="rId4"/>
          <a:stretch>
            <a:fillRect/>
          </a:stretch>
        </p:blipFill>
        <p:spPr>
          <a:xfrm>
            <a:off x="857832" y="3037627"/>
            <a:ext cx="4501946" cy="2107847"/>
          </a:xfrm>
          <a:prstGeom prst="rect">
            <a:avLst/>
          </a:prstGeom>
        </p:spPr>
      </p:pic>
      <p:pic>
        <p:nvPicPr>
          <p:cNvPr id="17" name="Immagine 16">
            <a:extLst>
              <a:ext uri="{FF2B5EF4-FFF2-40B4-BE49-F238E27FC236}">
                <a16:creationId xmlns:a16="http://schemas.microsoft.com/office/drawing/2014/main" id="{40D09BDD-E1B8-A836-1651-0EF78B2141D6}"/>
              </a:ext>
            </a:extLst>
          </p:cNvPr>
          <p:cNvPicPr>
            <a:picLocks noChangeAspect="1"/>
          </p:cNvPicPr>
          <p:nvPr/>
        </p:nvPicPr>
        <p:blipFill>
          <a:blip r:embed="rId5"/>
          <a:stretch>
            <a:fillRect/>
          </a:stretch>
        </p:blipFill>
        <p:spPr>
          <a:xfrm>
            <a:off x="6105642" y="2121313"/>
            <a:ext cx="5899727" cy="3879273"/>
          </a:xfrm>
          <a:prstGeom prst="rect">
            <a:avLst/>
          </a:prstGeom>
        </p:spPr>
      </p:pic>
      <p:sp>
        <p:nvSpPr>
          <p:cNvPr id="20" name="CasellaDiTesto 19">
            <a:extLst>
              <a:ext uri="{FF2B5EF4-FFF2-40B4-BE49-F238E27FC236}">
                <a16:creationId xmlns:a16="http://schemas.microsoft.com/office/drawing/2014/main" id="{59686D57-1A64-84E1-F0BB-63AB86F703CD}"/>
              </a:ext>
            </a:extLst>
          </p:cNvPr>
          <p:cNvSpPr txBox="1"/>
          <p:nvPr/>
        </p:nvSpPr>
        <p:spPr>
          <a:xfrm>
            <a:off x="37075" y="6206260"/>
            <a:ext cx="6331974" cy="276999"/>
          </a:xfrm>
          <a:prstGeom prst="rect">
            <a:avLst/>
          </a:prstGeom>
          <a:noFill/>
        </p:spPr>
        <p:txBody>
          <a:bodyPr wrap="square">
            <a:spAutoFit/>
          </a:bodyPr>
          <a:lstStyle/>
          <a:p>
            <a:r>
              <a:rPr lang="it-CH" sz="1200" dirty="0">
                <a:solidFill>
                  <a:srgbClr val="000000"/>
                </a:solidFill>
                <a:effectLst/>
                <a:latin typeface="Arial" panose="020B0604020202020204" pitchFamily="34" charset="0"/>
                <a:cs typeface="Arial" panose="020B0604020202020204" pitchFamily="34" charset="0"/>
              </a:rPr>
              <a:t>M. Calvanese Strinati &amp; C. Conti Phys. Rev. A </a:t>
            </a:r>
            <a:r>
              <a:rPr lang="it-CH" sz="1200" b="1" dirty="0">
                <a:solidFill>
                  <a:srgbClr val="000000"/>
                </a:solidFill>
                <a:effectLst/>
                <a:latin typeface="Arial" panose="020B0604020202020204" pitchFamily="34" charset="0"/>
                <a:cs typeface="Arial" panose="020B0604020202020204" pitchFamily="34" charset="0"/>
              </a:rPr>
              <a:t>112</a:t>
            </a:r>
            <a:r>
              <a:rPr lang="it-CH" sz="1200" dirty="0">
                <a:solidFill>
                  <a:srgbClr val="000000"/>
                </a:solidFill>
                <a:effectLst/>
                <a:latin typeface="Arial" panose="020B0604020202020204" pitchFamily="34" charset="0"/>
                <a:cs typeface="Arial" panose="020B0604020202020204" pitchFamily="34" charset="0"/>
              </a:rPr>
              <a:t>, 053505 (2025)</a:t>
            </a:r>
          </a:p>
        </p:txBody>
      </p:sp>
    </p:spTree>
    <p:extLst>
      <p:ext uri="{BB962C8B-B14F-4D97-AF65-F5344CB8AC3E}">
        <p14:creationId xmlns:p14="http://schemas.microsoft.com/office/powerpoint/2010/main" val="2031247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0574F-05F3-D088-5BF8-389236C0F386}"/>
              </a:ext>
            </a:extLst>
          </p:cNvPr>
          <p:cNvSpPr>
            <a:spLocks noGrp="1"/>
          </p:cNvSpPr>
          <p:nvPr>
            <p:ph type="title"/>
          </p:nvPr>
        </p:nvSpPr>
        <p:spPr/>
        <p:txBody>
          <a:bodyPr/>
          <a:lstStyle/>
          <a:p>
            <a:r>
              <a:rPr lang="en-US" dirty="0"/>
              <a:t>Theoretical research on generalized spin models</a:t>
            </a:r>
          </a:p>
        </p:txBody>
      </p:sp>
      <p:sp>
        <p:nvSpPr>
          <p:cNvPr id="3" name="Segnaposto numero diapositiva 2">
            <a:extLst>
              <a:ext uri="{FF2B5EF4-FFF2-40B4-BE49-F238E27FC236}">
                <a16:creationId xmlns:a16="http://schemas.microsoft.com/office/drawing/2014/main" id="{57313511-C1D3-386C-B9C1-D202F4ECAD77}"/>
              </a:ext>
            </a:extLst>
          </p:cNvPr>
          <p:cNvSpPr>
            <a:spLocks noGrp="1"/>
          </p:cNvSpPr>
          <p:nvPr>
            <p:ph type="sldNum" sz="quarter" idx="12"/>
          </p:nvPr>
        </p:nvSpPr>
        <p:spPr/>
        <p:txBody>
          <a:bodyPr/>
          <a:lstStyle/>
          <a:p>
            <a:fld id="{F4C9E3C6-FDB8-E140-B497-619699EA8E32}" type="slidenum">
              <a:rPr lang="en-US" smtClean="0"/>
              <a:t>34</a:t>
            </a:fld>
            <a:endParaRPr lang="en-US" dirty="0"/>
          </a:p>
        </p:txBody>
      </p:sp>
      <p:pic>
        <p:nvPicPr>
          <p:cNvPr id="5" name="Immagine 4">
            <a:extLst>
              <a:ext uri="{FF2B5EF4-FFF2-40B4-BE49-F238E27FC236}">
                <a16:creationId xmlns:a16="http://schemas.microsoft.com/office/drawing/2014/main" id="{630A76EA-4DAD-6513-1978-ACF0B068AB7B}"/>
              </a:ext>
            </a:extLst>
          </p:cNvPr>
          <p:cNvPicPr>
            <a:picLocks noChangeAspect="1"/>
          </p:cNvPicPr>
          <p:nvPr/>
        </p:nvPicPr>
        <p:blipFill>
          <a:blip r:embed="rId3"/>
          <a:stretch>
            <a:fillRect/>
          </a:stretch>
        </p:blipFill>
        <p:spPr>
          <a:xfrm>
            <a:off x="1" y="-9832"/>
            <a:ext cx="1022554" cy="1022555"/>
          </a:xfrm>
          <a:prstGeom prst="rect">
            <a:avLst/>
          </a:prstGeom>
        </p:spPr>
      </p:pic>
      <p:sp>
        <p:nvSpPr>
          <p:cNvPr id="7" name="CasellaDiTesto 6">
            <a:extLst>
              <a:ext uri="{FF2B5EF4-FFF2-40B4-BE49-F238E27FC236}">
                <a16:creationId xmlns:a16="http://schemas.microsoft.com/office/drawing/2014/main" id="{4A02809E-FC54-796C-1748-94DD78D8AB23}"/>
              </a:ext>
            </a:extLst>
          </p:cNvPr>
          <p:cNvSpPr txBox="1"/>
          <p:nvPr/>
        </p:nvSpPr>
        <p:spPr>
          <a:xfrm>
            <a:off x="37075" y="6521655"/>
            <a:ext cx="11712473" cy="646331"/>
          </a:xfrm>
          <a:prstGeom prst="rect">
            <a:avLst/>
          </a:prstGeom>
          <a:noFill/>
        </p:spPr>
        <p:txBody>
          <a:bodyPr wrap="square">
            <a:spAutoFit/>
          </a:bodyPr>
          <a:lstStyle/>
          <a:p>
            <a:r>
              <a:rPr lang="it-CH" sz="1200" dirty="0">
                <a:solidFill>
                  <a:srgbClr val="000000"/>
                </a:solidFill>
                <a:effectLst/>
                <a:latin typeface="Helvetica Neue" panose="02000503000000020004" pitchFamily="2" charset="0"/>
              </a:rPr>
              <a:t> M. Calvanese Strinati &amp; C. Conti, Phys. Rev. A </a:t>
            </a:r>
            <a:r>
              <a:rPr lang="it-CH" sz="1200" b="1" dirty="0">
                <a:solidFill>
                  <a:srgbClr val="000000"/>
                </a:solidFill>
                <a:effectLst/>
                <a:latin typeface="Helvetica Neue" panose="02000503000000020004" pitchFamily="2" charset="0"/>
              </a:rPr>
              <a:t>111</a:t>
            </a:r>
            <a:r>
              <a:rPr lang="it-CH" sz="1200" dirty="0">
                <a:solidFill>
                  <a:srgbClr val="000000"/>
                </a:solidFill>
                <a:effectLst/>
                <a:latin typeface="Helvetica Neue" panose="02000503000000020004" pitchFamily="2" charset="0"/>
              </a:rPr>
              <a:t>, 043712 (2025)</a:t>
            </a: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10404458-C93B-8DB8-7A2F-1B3771E6B7E0}"/>
              </a:ext>
            </a:extLst>
          </p:cNvPr>
          <p:cNvSpPr txBox="1"/>
          <p:nvPr/>
        </p:nvSpPr>
        <p:spPr>
          <a:xfrm>
            <a:off x="-458826" y="1025702"/>
            <a:ext cx="2137963" cy="461665"/>
          </a:xfrm>
          <a:prstGeom prst="rect">
            <a:avLst/>
          </a:prstGeom>
          <a:noFill/>
        </p:spPr>
        <p:txBody>
          <a:bodyPr wrap="square">
            <a:spAutoFit/>
          </a:bodyPr>
          <a:lstStyle/>
          <a:p>
            <a:pPr algn="ctr"/>
            <a:r>
              <a:rPr lang="en-US" sz="1200" dirty="0">
                <a:latin typeface="Avenir Light" panose="020B0402020203020204" pitchFamily="34" charset="77"/>
              </a:rPr>
              <a:t>Dr. Marcello</a:t>
            </a:r>
          </a:p>
          <a:p>
            <a:pPr algn="ctr"/>
            <a:r>
              <a:rPr lang="en-US" sz="1200" dirty="0" err="1">
                <a:latin typeface="Avenir Light" panose="020B0402020203020204" pitchFamily="34" charset="77"/>
              </a:rPr>
              <a:t>Calvanese</a:t>
            </a:r>
            <a:r>
              <a:rPr lang="en-US" sz="1200" dirty="0">
                <a:latin typeface="Avenir Light" panose="020B0402020203020204" pitchFamily="34" charset="77"/>
              </a:rPr>
              <a:t> </a:t>
            </a:r>
            <a:r>
              <a:rPr lang="en-US" sz="1200" dirty="0" err="1">
                <a:latin typeface="Avenir Light" panose="020B0402020203020204" pitchFamily="34" charset="77"/>
              </a:rPr>
              <a:t>Strinati</a:t>
            </a:r>
            <a:endParaRPr lang="en-US" sz="1200" dirty="0">
              <a:latin typeface="Avenir Light" panose="020B0402020203020204" pitchFamily="34" charset="77"/>
            </a:endParaRPr>
          </a:p>
        </p:txBody>
      </p:sp>
      <p:sp>
        <p:nvSpPr>
          <p:cNvPr id="12" name="CasellaDiTesto 11">
            <a:extLst>
              <a:ext uri="{FF2B5EF4-FFF2-40B4-BE49-F238E27FC236}">
                <a16:creationId xmlns:a16="http://schemas.microsoft.com/office/drawing/2014/main" id="{5B4C6824-8E75-A929-CAD6-AD8E565FC739}"/>
              </a:ext>
            </a:extLst>
          </p:cNvPr>
          <p:cNvSpPr txBox="1"/>
          <p:nvPr/>
        </p:nvSpPr>
        <p:spPr>
          <a:xfrm>
            <a:off x="4247900" y="1820561"/>
            <a:ext cx="2953913" cy="338554"/>
          </a:xfrm>
          <a:prstGeom prst="rect">
            <a:avLst/>
          </a:prstGeom>
          <a:noFill/>
        </p:spPr>
        <p:txBody>
          <a:bodyPr wrap="square">
            <a:spAutoFit/>
          </a:bodyPr>
          <a:lstStyle/>
          <a:p>
            <a:pPr algn="just"/>
            <a:r>
              <a:rPr lang="it-CH" sz="1600" dirty="0">
                <a:solidFill>
                  <a:srgbClr val="000000"/>
                </a:solidFill>
                <a:latin typeface="Avenir Light" panose="020B0402020203020204" pitchFamily="34" charset="77"/>
              </a:rPr>
              <a:t>Quantum hyperspin models</a:t>
            </a:r>
            <a:endParaRPr lang="it-CH" sz="1600" dirty="0">
              <a:solidFill>
                <a:srgbClr val="000000"/>
              </a:solidFill>
              <a:effectLst/>
              <a:latin typeface="Avenir Light" panose="020B0402020203020204" pitchFamily="34" charset="77"/>
            </a:endParaRPr>
          </a:p>
        </p:txBody>
      </p:sp>
      <p:sp>
        <p:nvSpPr>
          <p:cNvPr id="20" name="CasellaDiTesto 19">
            <a:extLst>
              <a:ext uri="{FF2B5EF4-FFF2-40B4-BE49-F238E27FC236}">
                <a16:creationId xmlns:a16="http://schemas.microsoft.com/office/drawing/2014/main" id="{59686D57-1A64-84E1-F0BB-63AB86F703CD}"/>
              </a:ext>
            </a:extLst>
          </p:cNvPr>
          <p:cNvSpPr txBox="1"/>
          <p:nvPr/>
        </p:nvSpPr>
        <p:spPr>
          <a:xfrm>
            <a:off x="37075" y="6182129"/>
            <a:ext cx="9270643" cy="276999"/>
          </a:xfrm>
          <a:prstGeom prst="rect">
            <a:avLst/>
          </a:prstGeom>
          <a:noFill/>
        </p:spPr>
        <p:txBody>
          <a:bodyPr wrap="square">
            <a:spAutoFit/>
          </a:bodyPr>
          <a:lstStyle/>
          <a:p>
            <a:r>
              <a:rPr lang="it-CH" sz="1200" dirty="0">
                <a:solidFill>
                  <a:srgbClr val="000000"/>
                </a:solidFill>
                <a:effectLst/>
                <a:latin typeface="Helvetica Neue" panose="02000503000000020004" pitchFamily="2" charset="0"/>
              </a:rPr>
              <a:t>M. Calvanese Strinati &amp; C. Conti, Phys. Rev. A </a:t>
            </a:r>
            <a:r>
              <a:rPr lang="it-CH" sz="1200" b="1" dirty="0">
                <a:solidFill>
                  <a:srgbClr val="000000"/>
                </a:solidFill>
                <a:effectLst/>
                <a:latin typeface="Helvetica Neue" panose="02000503000000020004" pitchFamily="2" charset="0"/>
              </a:rPr>
              <a:t>109</a:t>
            </a:r>
            <a:r>
              <a:rPr lang="it-CH" sz="1200" dirty="0">
                <a:solidFill>
                  <a:srgbClr val="000000"/>
                </a:solidFill>
                <a:effectLst/>
                <a:latin typeface="Helvetica Neue" panose="02000503000000020004" pitchFamily="2" charset="0"/>
              </a:rPr>
              <a:t>, 063519 (2024)</a:t>
            </a:r>
          </a:p>
        </p:txBody>
      </p:sp>
      <p:pic>
        <p:nvPicPr>
          <p:cNvPr id="4" name="Immagine 3">
            <a:extLst>
              <a:ext uri="{FF2B5EF4-FFF2-40B4-BE49-F238E27FC236}">
                <a16:creationId xmlns:a16="http://schemas.microsoft.com/office/drawing/2014/main" id="{7BA23B3C-9485-1BB4-CC2C-3575A833975C}"/>
              </a:ext>
            </a:extLst>
          </p:cNvPr>
          <p:cNvPicPr>
            <a:picLocks noChangeAspect="1"/>
          </p:cNvPicPr>
          <p:nvPr/>
        </p:nvPicPr>
        <p:blipFill>
          <a:blip r:embed="rId4"/>
          <a:stretch>
            <a:fillRect/>
          </a:stretch>
        </p:blipFill>
        <p:spPr>
          <a:xfrm>
            <a:off x="1022555" y="2345580"/>
            <a:ext cx="9404604" cy="2668369"/>
          </a:xfrm>
          <a:prstGeom prst="rect">
            <a:avLst/>
          </a:prstGeom>
        </p:spPr>
      </p:pic>
    </p:spTree>
    <p:extLst>
      <p:ext uri="{BB962C8B-B14F-4D97-AF65-F5344CB8AC3E}">
        <p14:creationId xmlns:p14="http://schemas.microsoft.com/office/powerpoint/2010/main" val="2956512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D99828-2738-0E79-C523-B274CE033A77}"/>
              </a:ext>
            </a:extLst>
          </p:cNvPr>
          <p:cNvSpPr>
            <a:spLocks noGrp="1"/>
          </p:cNvSpPr>
          <p:nvPr>
            <p:ph type="title"/>
          </p:nvPr>
        </p:nvSpPr>
        <p:spPr/>
        <p:txBody>
          <a:bodyPr/>
          <a:lstStyle/>
          <a:p>
            <a:r>
              <a:rPr lang="en-US" dirty="0"/>
              <a:t>Outline</a:t>
            </a:r>
          </a:p>
        </p:txBody>
      </p:sp>
      <p:sp>
        <p:nvSpPr>
          <p:cNvPr id="3" name="Segnaposto numero diapositiva 2">
            <a:extLst>
              <a:ext uri="{FF2B5EF4-FFF2-40B4-BE49-F238E27FC236}">
                <a16:creationId xmlns:a16="http://schemas.microsoft.com/office/drawing/2014/main" id="{6165088D-3B10-A169-2286-20060514004F}"/>
              </a:ext>
            </a:extLst>
          </p:cNvPr>
          <p:cNvSpPr>
            <a:spLocks noGrp="1"/>
          </p:cNvSpPr>
          <p:nvPr>
            <p:ph type="sldNum" sz="quarter" idx="12"/>
          </p:nvPr>
        </p:nvSpPr>
        <p:spPr/>
        <p:txBody>
          <a:bodyPr/>
          <a:lstStyle/>
          <a:p>
            <a:fld id="{F4C9E3C6-FDB8-E140-B497-619699EA8E32}" type="slidenum">
              <a:rPr lang="en-US" smtClean="0"/>
              <a:t>35</a:t>
            </a:fld>
            <a:endParaRPr lang="en-US" dirty="0"/>
          </a:p>
        </p:txBody>
      </p:sp>
      <p:sp>
        <p:nvSpPr>
          <p:cNvPr id="5" name="CasellaDiTesto 4">
            <a:extLst>
              <a:ext uri="{FF2B5EF4-FFF2-40B4-BE49-F238E27FC236}">
                <a16:creationId xmlns:a16="http://schemas.microsoft.com/office/drawing/2014/main" id="{75AF9646-A3BB-B04B-DE6D-9F56EC27976E}"/>
              </a:ext>
            </a:extLst>
          </p:cNvPr>
          <p:cNvSpPr txBox="1"/>
          <p:nvPr/>
        </p:nvSpPr>
        <p:spPr>
          <a:xfrm>
            <a:off x="796104" y="2279253"/>
            <a:ext cx="2201923" cy="584775"/>
          </a:xfrm>
          <a:prstGeom prst="rect">
            <a:avLst/>
          </a:prstGeom>
          <a:noFill/>
        </p:spPr>
        <p:txBody>
          <a:bodyPr wrap="square" rtlCol="0">
            <a:spAutoFit/>
          </a:bodyPr>
          <a:lstStyle/>
          <a:p>
            <a:r>
              <a:rPr lang="en-US" sz="1600" dirty="0">
                <a:solidFill>
                  <a:schemeClr val="bg1">
                    <a:lumMod val="85000"/>
                  </a:schemeClr>
                </a:solidFill>
                <a:latin typeface="Avenir Medium" panose="02000503020000020003" pitchFamily="2" charset="0"/>
                <a:cs typeface="Arial" panose="020B0604020202020204" pitchFamily="34" charset="0"/>
              </a:rPr>
              <a:t>Photonic Extreme Learning Machine</a:t>
            </a:r>
          </a:p>
        </p:txBody>
      </p:sp>
      <p:sp>
        <p:nvSpPr>
          <p:cNvPr id="6" name="CasellaDiTesto 5">
            <a:extLst>
              <a:ext uri="{FF2B5EF4-FFF2-40B4-BE49-F238E27FC236}">
                <a16:creationId xmlns:a16="http://schemas.microsoft.com/office/drawing/2014/main" id="{F11AB17B-8BFD-48CE-FD0C-EE424D93707B}"/>
              </a:ext>
            </a:extLst>
          </p:cNvPr>
          <p:cNvSpPr txBox="1"/>
          <p:nvPr/>
        </p:nvSpPr>
        <p:spPr>
          <a:xfrm>
            <a:off x="3481590" y="2279253"/>
            <a:ext cx="2201923"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Classifier of numerical Proximity</a:t>
            </a:r>
          </a:p>
        </p:txBody>
      </p:sp>
      <p:sp>
        <p:nvSpPr>
          <p:cNvPr id="7" name="CasellaDiTesto 6">
            <a:extLst>
              <a:ext uri="{FF2B5EF4-FFF2-40B4-BE49-F238E27FC236}">
                <a16:creationId xmlns:a16="http://schemas.microsoft.com/office/drawing/2014/main" id="{4ADC2B6F-4842-D24A-1CD4-F68C4AE57C42}"/>
              </a:ext>
            </a:extLst>
          </p:cNvPr>
          <p:cNvSpPr txBox="1"/>
          <p:nvPr/>
        </p:nvSpPr>
        <p:spPr>
          <a:xfrm>
            <a:off x="9268956" y="2233712"/>
            <a:ext cx="2664327"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computing with nonlinear  disorder</a:t>
            </a:r>
          </a:p>
        </p:txBody>
      </p:sp>
      <p:sp>
        <p:nvSpPr>
          <p:cNvPr id="8" name="CasellaDiTesto 7">
            <a:extLst>
              <a:ext uri="{FF2B5EF4-FFF2-40B4-BE49-F238E27FC236}">
                <a16:creationId xmlns:a16="http://schemas.microsoft.com/office/drawing/2014/main" id="{65DC3A04-25A6-DC4B-4F19-7D38EF4C685D}"/>
              </a:ext>
            </a:extLst>
          </p:cNvPr>
          <p:cNvSpPr txBox="1"/>
          <p:nvPr/>
        </p:nvSpPr>
        <p:spPr>
          <a:xfrm>
            <a:off x="6172200" y="2241020"/>
            <a:ext cx="2930760" cy="584775"/>
          </a:xfrm>
          <a:prstGeom prst="rect">
            <a:avLst/>
          </a:prstGeom>
          <a:noFill/>
        </p:spPr>
        <p:txBody>
          <a:bodyPr wrap="square" rtlCol="0">
            <a:spAutoFit/>
          </a:bodyPr>
          <a:lstStyle/>
          <a:p>
            <a:pPr algn="ctr"/>
            <a:r>
              <a:rPr lang="en-US" sz="1600" dirty="0">
                <a:solidFill>
                  <a:schemeClr val="bg1">
                    <a:lumMod val="85000"/>
                  </a:schemeClr>
                </a:solidFill>
                <a:latin typeface="Avenir Medium" panose="02000503020000020003" pitchFamily="2" charset="0"/>
                <a:cs typeface="Arial" panose="020B0604020202020204" pitchFamily="34" charset="0"/>
              </a:rPr>
              <a:t>Photonic </a:t>
            </a:r>
            <a:r>
              <a:rPr lang="en-US" sz="1600" dirty="0" err="1">
                <a:solidFill>
                  <a:schemeClr val="bg1">
                    <a:lumMod val="85000"/>
                  </a:schemeClr>
                </a:solidFill>
                <a:latin typeface="Avenir Medium" panose="02000503020000020003" pitchFamily="2" charset="0"/>
                <a:cs typeface="Arial" panose="020B0604020202020204" pitchFamily="34" charset="0"/>
              </a:rPr>
              <a:t>Ising</a:t>
            </a:r>
            <a:r>
              <a:rPr lang="en-US" sz="1600" dirty="0">
                <a:solidFill>
                  <a:schemeClr val="bg1">
                    <a:lumMod val="85000"/>
                  </a:schemeClr>
                </a:solidFill>
                <a:latin typeface="Avenir Medium" panose="02000503020000020003" pitchFamily="2" charset="0"/>
                <a:cs typeface="Arial" panose="020B0604020202020204" pitchFamily="34" charset="0"/>
              </a:rPr>
              <a:t> machine and generalized spin system </a:t>
            </a:r>
          </a:p>
        </p:txBody>
      </p:sp>
      <p:pic>
        <p:nvPicPr>
          <p:cNvPr id="9" name="Immagine 8">
            <a:extLst>
              <a:ext uri="{FF2B5EF4-FFF2-40B4-BE49-F238E27FC236}">
                <a16:creationId xmlns:a16="http://schemas.microsoft.com/office/drawing/2014/main" id="{B224A1A6-19FB-3D29-A299-E261C2D149B3}"/>
              </a:ext>
            </a:extLst>
          </p:cNvPr>
          <p:cNvPicPr>
            <a:picLocks noChangeAspect="1"/>
          </p:cNvPicPr>
          <p:nvPr/>
        </p:nvPicPr>
        <p:blipFill>
          <a:blip r:embed="rId2">
            <a:alphaModFix amt="20000"/>
          </a:blip>
          <a:stretch>
            <a:fillRect/>
          </a:stretch>
        </p:blipFill>
        <p:spPr>
          <a:xfrm>
            <a:off x="6871719" y="2864028"/>
            <a:ext cx="1779172" cy="1685532"/>
          </a:xfrm>
          <a:prstGeom prst="rect">
            <a:avLst/>
          </a:prstGeom>
        </p:spPr>
      </p:pic>
      <p:pic>
        <p:nvPicPr>
          <p:cNvPr id="10" name="image18.png">
            <a:extLst>
              <a:ext uri="{FF2B5EF4-FFF2-40B4-BE49-F238E27FC236}">
                <a16:creationId xmlns:a16="http://schemas.microsoft.com/office/drawing/2014/main" id="{C2A0532C-F85A-5349-6334-9A0BAB25D761}"/>
              </a:ext>
            </a:extLst>
          </p:cNvPr>
          <p:cNvPicPr>
            <a:picLocks noChangeAspect="1"/>
          </p:cNvPicPr>
          <p:nvPr/>
        </p:nvPicPr>
        <p:blipFill rotWithShape="1">
          <a:blip r:embed="rId3">
            <a:alphaModFix amt="20000"/>
          </a:blip>
          <a:srcRect l="4454" t="36352" r="48220" b="44607"/>
          <a:stretch/>
        </p:blipFill>
        <p:spPr>
          <a:xfrm>
            <a:off x="3075444" y="3060851"/>
            <a:ext cx="2830229" cy="1385545"/>
          </a:xfrm>
          <a:prstGeom prst="rect">
            <a:avLst/>
          </a:prstGeom>
          <a:ln/>
        </p:spPr>
      </p:pic>
      <p:pic>
        <p:nvPicPr>
          <p:cNvPr id="11" name="Immagine 10">
            <a:extLst>
              <a:ext uri="{FF2B5EF4-FFF2-40B4-BE49-F238E27FC236}">
                <a16:creationId xmlns:a16="http://schemas.microsoft.com/office/drawing/2014/main" id="{47FAC2A8-E44E-95A5-7B96-55A55F81066F}"/>
              </a:ext>
            </a:extLst>
          </p:cNvPr>
          <p:cNvPicPr>
            <a:picLocks noChangeAspect="1"/>
          </p:cNvPicPr>
          <p:nvPr/>
        </p:nvPicPr>
        <p:blipFill>
          <a:blip r:embed="rId4"/>
          <a:stretch>
            <a:fillRect/>
          </a:stretch>
        </p:blipFill>
        <p:spPr>
          <a:xfrm>
            <a:off x="9523587" y="2818487"/>
            <a:ext cx="2447636" cy="1627909"/>
          </a:xfrm>
          <a:prstGeom prst="rect">
            <a:avLst/>
          </a:prstGeom>
        </p:spPr>
      </p:pic>
      <p:pic>
        <p:nvPicPr>
          <p:cNvPr id="12" name="Immagine 11">
            <a:extLst>
              <a:ext uri="{FF2B5EF4-FFF2-40B4-BE49-F238E27FC236}">
                <a16:creationId xmlns:a16="http://schemas.microsoft.com/office/drawing/2014/main" id="{C37C32AD-3368-E155-BA21-F54786B4407C}"/>
              </a:ext>
            </a:extLst>
          </p:cNvPr>
          <p:cNvPicPr>
            <a:picLocks noChangeAspect="1"/>
          </p:cNvPicPr>
          <p:nvPr/>
        </p:nvPicPr>
        <p:blipFill>
          <a:blip r:embed="rId5">
            <a:alphaModFix amt="20000"/>
          </a:blip>
          <a:stretch>
            <a:fillRect/>
          </a:stretch>
        </p:blipFill>
        <p:spPr>
          <a:xfrm>
            <a:off x="743238" y="2962288"/>
            <a:ext cx="1949207" cy="1593729"/>
          </a:xfrm>
          <a:prstGeom prst="rect">
            <a:avLst/>
          </a:prstGeom>
        </p:spPr>
      </p:pic>
    </p:spTree>
    <p:extLst>
      <p:ext uri="{BB962C8B-B14F-4D97-AF65-F5344CB8AC3E}">
        <p14:creationId xmlns:p14="http://schemas.microsoft.com/office/powerpoint/2010/main" val="1010733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05FE605-A800-F706-3CF8-979907E7BABD}"/>
                  </a:ext>
                </a:extLst>
              </p:cNvPr>
              <p:cNvSpPr>
                <a:spLocks noGrp="1"/>
              </p:cNvSpPr>
              <p:nvPr>
                <p:ph type="title"/>
              </p:nvPr>
            </p:nvSpPr>
            <p:spPr/>
            <p:txBody>
              <a:bodyPr/>
              <a:lstStyle/>
              <a:p>
                <a:r>
                  <a:rPr lang="en-US" dirty="0"/>
                  <a:t>Photonic computing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nonlinear disorder</a:t>
                </a:r>
              </a:p>
            </p:txBody>
          </p:sp>
        </mc:Choice>
        <mc:Fallback xmlns="">
          <p:sp>
            <p:nvSpPr>
              <p:cNvPr id="2" name="Titolo 1">
                <a:extLst>
                  <a:ext uri="{FF2B5EF4-FFF2-40B4-BE49-F238E27FC236}">
                    <a16:creationId xmlns:a16="http://schemas.microsoft.com/office/drawing/2014/main" id="{A05FE605-A800-F706-3CF8-979907E7BABD}"/>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E128912F-D338-9496-56A0-72DCF5F90EDF}"/>
              </a:ext>
            </a:extLst>
          </p:cNvPr>
          <p:cNvSpPr>
            <a:spLocks noGrp="1"/>
          </p:cNvSpPr>
          <p:nvPr>
            <p:ph type="sldNum" sz="quarter" idx="12"/>
          </p:nvPr>
        </p:nvSpPr>
        <p:spPr/>
        <p:txBody>
          <a:bodyPr/>
          <a:lstStyle/>
          <a:p>
            <a:fld id="{F4C9E3C6-FDB8-E140-B497-619699EA8E32}" type="slidenum">
              <a:rPr lang="en-US" smtClean="0"/>
              <a:t>36</a:t>
            </a:fld>
            <a:endParaRPr lang="en-US" dirty="0"/>
          </a:p>
        </p:txBody>
      </p:sp>
      <p:pic>
        <p:nvPicPr>
          <p:cNvPr id="4" name="Immagine 3">
            <a:extLst>
              <a:ext uri="{FF2B5EF4-FFF2-40B4-BE49-F238E27FC236}">
                <a16:creationId xmlns:a16="http://schemas.microsoft.com/office/drawing/2014/main" id="{0C549516-396C-826E-E797-53E3471E3A07}"/>
              </a:ext>
            </a:extLst>
          </p:cNvPr>
          <p:cNvPicPr>
            <a:picLocks noChangeAspect="1"/>
          </p:cNvPicPr>
          <p:nvPr/>
        </p:nvPicPr>
        <p:blipFill>
          <a:blip r:embed="rId4"/>
          <a:stretch>
            <a:fillRect/>
          </a:stretch>
        </p:blipFill>
        <p:spPr>
          <a:xfrm>
            <a:off x="1141929" y="1577131"/>
            <a:ext cx="3583584" cy="2383422"/>
          </a:xfrm>
          <a:prstGeom prst="rect">
            <a:avLst/>
          </a:prstGeom>
        </p:spPr>
      </p:pic>
    </p:spTree>
    <p:extLst>
      <p:ext uri="{BB962C8B-B14F-4D97-AF65-F5344CB8AC3E}">
        <p14:creationId xmlns:p14="http://schemas.microsoft.com/office/powerpoint/2010/main" val="3251457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05FE605-A800-F706-3CF8-979907E7BABD}"/>
                  </a:ext>
                </a:extLst>
              </p:cNvPr>
              <p:cNvSpPr>
                <a:spLocks noGrp="1"/>
              </p:cNvSpPr>
              <p:nvPr>
                <p:ph type="title"/>
              </p:nvPr>
            </p:nvSpPr>
            <p:spPr/>
            <p:txBody>
              <a:bodyPr/>
              <a:lstStyle/>
              <a:p>
                <a:r>
                  <a:rPr lang="en-US" dirty="0"/>
                  <a:t>Photonic computing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nonlinear disorder</a:t>
                </a:r>
              </a:p>
            </p:txBody>
          </p:sp>
        </mc:Choice>
        <mc:Fallback xmlns="">
          <p:sp>
            <p:nvSpPr>
              <p:cNvPr id="2" name="Titolo 1">
                <a:extLst>
                  <a:ext uri="{FF2B5EF4-FFF2-40B4-BE49-F238E27FC236}">
                    <a16:creationId xmlns:a16="http://schemas.microsoft.com/office/drawing/2014/main" id="{A05FE605-A800-F706-3CF8-979907E7BABD}"/>
                  </a:ext>
                </a:extLst>
              </p:cNvPr>
              <p:cNvSpPr>
                <a:spLocks noGrp="1" noRot="1" noChangeAspect="1" noMove="1" noResize="1" noEditPoints="1" noAdjustHandles="1" noChangeArrowheads="1" noChangeShapeType="1" noTextEdit="1"/>
              </p:cNvSpPr>
              <p:nvPr>
                <p:ph type="title"/>
              </p:nvPr>
            </p:nvSpPr>
            <p:spPr>
              <a:blipFill>
                <a:blip r:embed="rId2"/>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E128912F-D338-9496-56A0-72DCF5F90EDF}"/>
              </a:ext>
            </a:extLst>
          </p:cNvPr>
          <p:cNvSpPr>
            <a:spLocks noGrp="1"/>
          </p:cNvSpPr>
          <p:nvPr>
            <p:ph type="sldNum" sz="quarter" idx="12"/>
          </p:nvPr>
        </p:nvSpPr>
        <p:spPr/>
        <p:txBody>
          <a:bodyPr/>
          <a:lstStyle/>
          <a:p>
            <a:fld id="{F4C9E3C6-FDB8-E140-B497-619699EA8E32}" type="slidenum">
              <a:rPr lang="en-US" smtClean="0"/>
              <a:t>37</a:t>
            </a:fld>
            <a:endParaRPr lang="en-US" dirty="0"/>
          </a:p>
        </p:txBody>
      </p:sp>
      <p:grpSp>
        <p:nvGrpSpPr>
          <p:cNvPr id="41" name="Gruppo 40">
            <a:extLst>
              <a:ext uri="{FF2B5EF4-FFF2-40B4-BE49-F238E27FC236}">
                <a16:creationId xmlns:a16="http://schemas.microsoft.com/office/drawing/2014/main" id="{A85078BF-CB02-2DE9-4526-64AA7B51DB0C}"/>
              </a:ext>
            </a:extLst>
          </p:cNvPr>
          <p:cNvGrpSpPr/>
          <p:nvPr/>
        </p:nvGrpSpPr>
        <p:grpSpPr>
          <a:xfrm>
            <a:off x="875235" y="4476821"/>
            <a:ext cx="3889892" cy="1628507"/>
            <a:chOff x="1289579" y="4476821"/>
            <a:chExt cx="3889892" cy="1628507"/>
          </a:xfrm>
          <a:noFill/>
        </p:grpSpPr>
        <mc:AlternateContent xmlns:mc="http://schemas.openxmlformats.org/markup-compatibility/2006" xmlns:a14="http://schemas.microsoft.com/office/drawing/2010/main">
          <mc:Choice Requires="a14">
            <p:sp>
              <p:nvSpPr>
                <p:cNvPr id="4" name="TextBox 41">
                  <a:extLst>
                    <a:ext uri="{FF2B5EF4-FFF2-40B4-BE49-F238E27FC236}">
                      <a16:creationId xmlns:a16="http://schemas.microsoft.com/office/drawing/2014/main" id="{F1D716FA-E05B-D21D-D7D7-129EAAC112B1}"/>
                    </a:ext>
                  </a:extLst>
                </p:cNvPr>
                <p:cNvSpPr txBox="1"/>
                <p:nvPr/>
              </p:nvSpPr>
              <p:spPr>
                <a:xfrm>
                  <a:off x="1712556" y="4983000"/>
                  <a:ext cx="3194346" cy="276166"/>
                </a:xfrm>
                <a:prstGeom prst="rect">
                  <a:avLst/>
                </a:prstGeom>
                <a:grpFill/>
              </p:spPr>
              <p:txBody>
                <a:bodyPr wrap="square" lIns="0" tIns="0" rIns="0" bIns="0" rtlCol="0">
                  <a:spAutoFit/>
                </a:bodyPr>
                <a:lstStyle/>
                <a:p>
                  <a:pPr algn="ctr"/>
                  <a14:m>
                    <m:oMath xmlns:m="http://schemas.openxmlformats.org/officeDocument/2006/math">
                      <m:acc>
                        <m:accPr>
                          <m:chr m:val="⃗"/>
                          <m:ctrlPr>
                            <a:rPr lang="de-CH" sz="1600" b="0" i="1" smtClean="0">
                              <a:latin typeface="Cambria Math" panose="02040503050406030204" pitchFamily="18" charset="0"/>
                            </a:rPr>
                          </m:ctrlPr>
                        </m:accPr>
                        <m:e>
                          <m:r>
                            <a:rPr lang="de-CH" sz="1600" b="0" i="1" smtClean="0">
                              <a:latin typeface="Cambria Math" panose="02040503050406030204" pitchFamily="18" charset="0"/>
                            </a:rPr>
                            <m:t>𝑃</m:t>
                          </m:r>
                        </m:e>
                      </m:acc>
                      <m:r>
                        <a:rPr lang="de-CH" sz="1600" b="0" i="1" smtClean="0">
                          <a:latin typeface="Cambria Math" panose="02040503050406030204" pitchFamily="18" charset="0"/>
                          <a:ea typeface="Cambria Math" panose="02040503050406030204" pitchFamily="18" charset="0"/>
                        </a:rPr>
                        <m:t>=</m:t>
                      </m:r>
                      <m:sSub>
                        <m:sSubPr>
                          <m:ctrlPr>
                            <a:rPr lang="de-CH" sz="1600" i="1">
                              <a:latin typeface="Cambria Math" panose="02040503050406030204" pitchFamily="18" charset="0"/>
                              <a:ea typeface="Cambria Math" panose="02040503050406030204" pitchFamily="18" charset="0"/>
                            </a:rPr>
                          </m:ctrlPr>
                        </m:sSubPr>
                        <m:e>
                          <m:r>
                            <a:rPr lang="de-CH" sz="1600" i="1">
                              <a:latin typeface="Cambria Math" panose="02040503050406030204" pitchFamily="18" charset="0"/>
                              <a:ea typeface="Cambria Math" panose="02040503050406030204" pitchFamily="18" charset="0"/>
                            </a:rPr>
                            <m:t>𝜀</m:t>
                          </m:r>
                        </m:e>
                        <m:sub>
                          <m:r>
                            <a:rPr lang="de-CH" sz="1600" i="1">
                              <a:latin typeface="Cambria Math" panose="02040503050406030204" pitchFamily="18" charset="0"/>
                              <a:ea typeface="Cambria Math" panose="02040503050406030204" pitchFamily="18" charset="0"/>
                            </a:rPr>
                            <m:t>0</m:t>
                          </m:r>
                        </m:sub>
                      </m:sSub>
                      <m:sSup>
                        <m:sSupPr>
                          <m:ctrlPr>
                            <a:rPr lang="de-CH" sz="1600" i="1" smtClean="0">
                              <a:solidFill>
                                <a:srgbClr val="FF0000"/>
                              </a:solidFill>
                              <a:latin typeface="Cambria Math" panose="02040503050406030204" pitchFamily="18" charset="0"/>
                              <a:ea typeface="Cambria Math" panose="02040503050406030204" pitchFamily="18" charset="0"/>
                            </a:rPr>
                          </m:ctrlPr>
                        </m:sSupPr>
                        <m:e>
                          <m:r>
                            <a:rPr lang="de-CH" sz="1600" i="1" smtClean="0">
                              <a:solidFill>
                                <a:srgbClr val="FF0000"/>
                              </a:solidFill>
                              <a:latin typeface="Cambria Math" panose="02040503050406030204" pitchFamily="18" charset="0"/>
                              <a:ea typeface="Cambria Math" panose="02040503050406030204" pitchFamily="18" charset="0"/>
                            </a:rPr>
                            <m:t>𝜒</m:t>
                          </m:r>
                        </m:e>
                        <m:sup>
                          <m:r>
                            <a:rPr lang="de-CH" sz="1600" b="0" i="1" smtClean="0">
                              <a:solidFill>
                                <a:srgbClr val="FF0000"/>
                              </a:solidFill>
                              <a:latin typeface="Cambria Math" panose="02040503050406030204" pitchFamily="18" charset="0"/>
                              <a:ea typeface="Cambria Math" panose="02040503050406030204" pitchFamily="18" charset="0"/>
                            </a:rPr>
                            <m:t>(1)</m:t>
                          </m:r>
                        </m:sup>
                      </m:sSup>
                      <m:acc>
                        <m:accPr>
                          <m:chr m:val="⃗"/>
                          <m:ctrlPr>
                            <a:rPr lang="de-CH" sz="1600" i="1" smtClean="0">
                              <a:latin typeface="Cambria Math" panose="02040503050406030204" pitchFamily="18" charset="0"/>
                            </a:rPr>
                          </m:ctrlPr>
                        </m:accPr>
                        <m:e>
                          <m:r>
                            <a:rPr lang="de-CH" sz="1600" i="1">
                              <a:latin typeface="Cambria Math" panose="02040503050406030204" pitchFamily="18" charset="0"/>
                            </a:rPr>
                            <m:t>𝐸</m:t>
                          </m:r>
                        </m:e>
                      </m:acc>
                      <m:r>
                        <a:rPr lang="de-CH" sz="1600" b="0" i="1" smtClean="0">
                          <a:latin typeface="Cambria Math" panose="02040503050406030204" pitchFamily="18" charset="0"/>
                        </a:rPr>
                        <m:t>+</m:t>
                      </m:r>
                      <m:sSub>
                        <m:sSubPr>
                          <m:ctrlPr>
                            <a:rPr lang="de-CH" sz="1600" i="1">
                              <a:latin typeface="Cambria Math" panose="02040503050406030204" pitchFamily="18" charset="0"/>
                              <a:ea typeface="Cambria Math" panose="02040503050406030204" pitchFamily="18" charset="0"/>
                            </a:rPr>
                          </m:ctrlPr>
                        </m:sSubPr>
                        <m:e>
                          <m:r>
                            <a:rPr lang="de-CH" sz="1600" i="1">
                              <a:latin typeface="Cambria Math" panose="02040503050406030204" pitchFamily="18" charset="0"/>
                              <a:ea typeface="Cambria Math" panose="02040503050406030204" pitchFamily="18" charset="0"/>
                            </a:rPr>
                            <m:t>𝜀</m:t>
                          </m:r>
                        </m:e>
                        <m:sub>
                          <m:r>
                            <a:rPr lang="de-CH" sz="1600" i="1">
                              <a:latin typeface="Cambria Math" panose="02040503050406030204" pitchFamily="18" charset="0"/>
                              <a:ea typeface="Cambria Math" panose="02040503050406030204" pitchFamily="18" charset="0"/>
                            </a:rPr>
                            <m:t>0</m:t>
                          </m:r>
                        </m:sub>
                      </m:sSub>
                      <m:sSup>
                        <m:sSupPr>
                          <m:ctrlPr>
                            <a:rPr lang="de-CH" sz="1600" i="1" smtClean="0">
                              <a:solidFill>
                                <a:srgbClr val="0432FF"/>
                              </a:solidFill>
                              <a:latin typeface="Cambria Math" panose="02040503050406030204" pitchFamily="18" charset="0"/>
                              <a:ea typeface="Cambria Math" panose="02040503050406030204" pitchFamily="18" charset="0"/>
                            </a:rPr>
                          </m:ctrlPr>
                        </m:sSupPr>
                        <m:e>
                          <m:r>
                            <a:rPr lang="de-CH" sz="1600" b="0" i="1">
                              <a:solidFill>
                                <a:srgbClr val="0432FF"/>
                              </a:solidFill>
                              <a:latin typeface="Cambria Math" panose="02040503050406030204" pitchFamily="18" charset="0"/>
                              <a:ea typeface="Cambria Math" panose="02040503050406030204" pitchFamily="18" charset="0"/>
                            </a:rPr>
                            <m:t>𝜒</m:t>
                          </m:r>
                        </m:e>
                        <m:sup>
                          <m:r>
                            <a:rPr lang="de-CH" sz="1600" b="0" i="1">
                              <a:solidFill>
                                <a:srgbClr val="0432FF"/>
                              </a:solidFill>
                              <a:latin typeface="Cambria Math" panose="02040503050406030204" pitchFamily="18" charset="0"/>
                              <a:ea typeface="Cambria Math" panose="02040503050406030204" pitchFamily="18" charset="0"/>
                            </a:rPr>
                            <m:t>(</m:t>
                          </m:r>
                          <m:r>
                            <a:rPr lang="de-CH" sz="1600" b="0" i="1" smtClean="0">
                              <a:solidFill>
                                <a:srgbClr val="0432FF"/>
                              </a:solidFill>
                              <a:latin typeface="Cambria Math" panose="02040503050406030204" pitchFamily="18" charset="0"/>
                              <a:ea typeface="Cambria Math" panose="02040503050406030204" pitchFamily="18" charset="0"/>
                            </a:rPr>
                            <m:t>2</m:t>
                          </m:r>
                          <m:r>
                            <a:rPr lang="de-CH" sz="1600" b="0" i="1">
                              <a:solidFill>
                                <a:srgbClr val="0432FF"/>
                              </a:solidFill>
                              <a:latin typeface="Cambria Math" panose="02040503050406030204" pitchFamily="18" charset="0"/>
                              <a:ea typeface="Cambria Math" panose="02040503050406030204" pitchFamily="18" charset="0"/>
                            </a:rPr>
                            <m:t>)</m:t>
                          </m:r>
                        </m:sup>
                      </m:sSup>
                      <m:acc>
                        <m:accPr>
                          <m:chr m:val="⃗"/>
                          <m:ctrlPr>
                            <a:rPr lang="de-CH" sz="1600" i="1">
                              <a:latin typeface="Cambria Math" panose="02040503050406030204" pitchFamily="18" charset="0"/>
                            </a:rPr>
                          </m:ctrlPr>
                        </m:accPr>
                        <m:e>
                          <m:r>
                            <a:rPr lang="de-CH" sz="1600" i="1">
                              <a:latin typeface="Cambria Math" panose="02040503050406030204" pitchFamily="18" charset="0"/>
                            </a:rPr>
                            <m:t>𝐸</m:t>
                          </m:r>
                        </m:e>
                      </m:acc>
                      <m:r>
                        <a:rPr lang="de-CH" sz="1600" b="0" i="1" baseline="30000" smtClean="0">
                          <a:latin typeface="Cambria Math" panose="02040503050406030204" pitchFamily="18" charset="0"/>
                        </a:rPr>
                        <m:t>2</m:t>
                      </m:r>
                      <m:r>
                        <a:rPr lang="de-CH" sz="1600" b="0" i="1" smtClean="0">
                          <a:latin typeface="Cambria Math" panose="02040503050406030204" pitchFamily="18" charset="0"/>
                          <a:ea typeface="Cambria Math" panose="02040503050406030204" pitchFamily="18" charset="0"/>
                        </a:rPr>
                        <m:t>+</m:t>
                      </m:r>
                    </m:oMath>
                  </a14:m>
                  <a:r>
                    <a:rPr lang="en-US" sz="1600" dirty="0"/>
                    <a:t>…</a:t>
                  </a:r>
                </a:p>
              </p:txBody>
            </p:sp>
          </mc:Choice>
          <mc:Fallback xmlns="">
            <p:sp>
              <p:nvSpPr>
                <p:cNvPr id="4" name="TextBox 41">
                  <a:extLst>
                    <a:ext uri="{FF2B5EF4-FFF2-40B4-BE49-F238E27FC236}">
                      <a16:creationId xmlns:a16="http://schemas.microsoft.com/office/drawing/2014/main" id="{F1D716FA-E05B-D21D-D7D7-129EAAC112B1}"/>
                    </a:ext>
                  </a:extLst>
                </p:cNvPr>
                <p:cNvSpPr txBox="1">
                  <a:spLocks noRot="1" noChangeAspect="1" noMove="1" noResize="1" noEditPoints="1" noAdjustHandles="1" noChangeArrowheads="1" noChangeShapeType="1" noTextEdit="1"/>
                </p:cNvSpPr>
                <p:nvPr/>
              </p:nvSpPr>
              <p:spPr>
                <a:xfrm>
                  <a:off x="1712556" y="4983000"/>
                  <a:ext cx="3194346" cy="276166"/>
                </a:xfrm>
                <a:prstGeom prst="rect">
                  <a:avLst/>
                </a:prstGeom>
                <a:blipFill>
                  <a:blip r:embed="rId4"/>
                  <a:stretch>
                    <a:fillRect t="-39130" b="-34783"/>
                  </a:stretch>
                </a:blipFill>
              </p:spPr>
              <p:txBody>
                <a:bodyPr/>
                <a:lstStyle/>
                <a:p>
                  <a:r>
                    <a:rPr lang="en-US">
                      <a:noFill/>
                    </a:rPr>
                    <a:t> </a:t>
                  </a:r>
                </a:p>
              </p:txBody>
            </p:sp>
          </mc:Fallback>
        </mc:AlternateContent>
        <p:sp>
          <p:nvSpPr>
            <p:cNvPr id="5" name="CasellaDiTesto 4">
              <a:extLst>
                <a:ext uri="{FF2B5EF4-FFF2-40B4-BE49-F238E27FC236}">
                  <a16:creationId xmlns:a16="http://schemas.microsoft.com/office/drawing/2014/main" id="{73A55699-A9D5-ECE7-AFC5-410CA4754B8E}"/>
                </a:ext>
              </a:extLst>
            </p:cNvPr>
            <p:cNvSpPr txBox="1"/>
            <p:nvPr/>
          </p:nvSpPr>
          <p:spPr>
            <a:xfrm>
              <a:off x="1289579" y="4476821"/>
              <a:ext cx="3889892" cy="338554"/>
            </a:xfrm>
            <a:prstGeom prst="rect">
              <a:avLst/>
            </a:prstGeom>
            <a:grpFill/>
            <a:ln>
              <a:noFill/>
            </a:ln>
          </p:spPr>
          <p:txBody>
            <a:bodyPr wrap="square" rtlCol="0">
              <a:spAutoFit/>
            </a:bodyPr>
            <a:lstStyle/>
            <a:p>
              <a:pPr algn="ctr"/>
              <a:r>
                <a:rPr lang="en-US" sz="1600" b="1" dirty="0">
                  <a:latin typeface="Avenir Light" panose="020B0402020203020204" pitchFamily="34" charset="77"/>
                  <a:ea typeface="Helvetica" charset="0"/>
                  <a:cs typeface="Helvetica" charset="0"/>
                </a:rPr>
                <a:t>Second harmonic generation (SHG)</a:t>
              </a:r>
              <a:endParaRPr lang="en-US" sz="1600" b="1" dirty="0">
                <a:solidFill>
                  <a:schemeClr val="tx1"/>
                </a:solidFill>
                <a:latin typeface="Avenir Light" panose="020B0402020203020204" pitchFamily="34" charset="77"/>
                <a:ea typeface="Helvetica" charset="0"/>
                <a:cs typeface="Helvetica" charset="0"/>
              </a:endParaRPr>
            </a:p>
          </p:txBody>
        </p:sp>
        <p:pic>
          <p:nvPicPr>
            <p:cNvPr id="8" name="Immagine 7">
              <a:extLst>
                <a:ext uri="{FF2B5EF4-FFF2-40B4-BE49-F238E27FC236}">
                  <a16:creationId xmlns:a16="http://schemas.microsoft.com/office/drawing/2014/main" id="{05F0BEA1-FC58-97F1-7B89-9D4041058216}"/>
                </a:ext>
              </a:extLst>
            </p:cNvPr>
            <p:cNvPicPr>
              <a:picLocks noChangeAspect="1"/>
            </p:cNvPicPr>
            <p:nvPr/>
          </p:nvPicPr>
          <p:blipFill>
            <a:blip r:embed="rId5"/>
            <a:stretch>
              <a:fillRect/>
            </a:stretch>
          </p:blipFill>
          <p:spPr>
            <a:xfrm>
              <a:off x="1655153" y="5364918"/>
              <a:ext cx="2947670" cy="740410"/>
            </a:xfrm>
            <a:prstGeom prst="rect">
              <a:avLst/>
            </a:prstGeom>
            <a:grpFill/>
          </p:spPr>
        </p:pic>
      </p:grpSp>
      <p:pic>
        <p:nvPicPr>
          <p:cNvPr id="7" name="Immagine 6">
            <a:extLst>
              <a:ext uri="{FF2B5EF4-FFF2-40B4-BE49-F238E27FC236}">
                <a16:creationId xmlns:a16="http://schemas.microsoft.com/office/drawing/2014/main" id="{CBEC80E6-DFE8-3001-8B71-E82054BC075D}"/>
              </a:ext>
            </a:extLst>
          </p:cNvPr>
          <p:cNvPicPr>
            <a:picLocks noChangeAspect="1"/>
          </p:cNvPicPr>
          <p:nvPr/>
        </p:nvPicPr>
        <p:blipFill>
          <a:blip r:embed="rId6"/>
          <a:stretch>
            <a:fillRect/>
          </a:stretch>
        </p:blipFill>
        <p:spPr>
          <a:xfrm>
            <a:off x="1141929" y="1577131"/>
            <a:ext cx="3583584" cy="2383422"/>
          </a:xfrm>
          <a:prstGeom prst="rect">
            <a:avLst/>
          </a:prstGeom>
        </p:spPr>
      </p:pic>
    </p:spTree>
    <p:extLst>
      <p:ext uri="{BB962C8B-B14F-4D97-AF65-F5344CB8AC3E}">
        <p14:creationId xmlns:p14="http://schemas.microsoft.com/office/powerpoint/2010/main" val="47734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05FE605-A800-F706-3CF8-979907E7BABD}"/>
                  </a:ext>
                </a:extLst>
              </p:cNvPr>
              <p:cNvSpPr>
                <a:spLocks noGrp="1"/>
              </p:cNvSpPr>
              <p:nvPr>
                <p:ph type="title"/>
              </p:nvPr>
            </p:nvSpPr>
            <p:spPr/>
            <p:txBody>
              <a:bodyPr/>
              <a:lstStyle/>
              <a:p>
                <a:r>
                  <a:rPr lang="en-US" dirty="0"/>
                  <a:t>Photonic computing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nonlinear disorder</a:t>
                </a:r>
              </a:p>
            </p:txBody>
          </p:sp>
        </mc:Choice>
        <mc:Fallback xmlns="">
          <p:sp>
            <p:nvSpPr>
              <p:cNvPr id="2" name="Titolo 1">
                <a:extLst>
                  <a:ext uri="{FF2B5EF4-FFF2-40B4-BE49-F238E27FC236}">
                    <a16:creationId xmlns:a16="http://schemas.microsoft.com/office/drawing/2014/main" id="{A05FE605-A800-F706-3CF8-979907E7BABD}"/>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E128912F-D338-9496-56A0-72DCF5F90EDF}"/>
              </a:ext>
            </a:extLst>
          </p:cNvPr>
          <p:cNvSpPr>
            <a:spLocks noGrp="1"/>
          </p:cNvSpPr>
          <p:nvPr>
            <p:ph type="sldNum" sz="quarter" idx="12"/>
          </p:nvPr>
        </p:nvSpPr>
        <p:spPr/>
        <p:txBody>
          <a:bodyPr/>
          <a:lstStyle/>
          <a:p>
            <a:fld id="{F4C9E3C6-FDB8-E140-B497-619699EA8E32}" type="slidenum">
              <a:rPr lang="en-US" smtClean="0"/>
              <a:t>38</a:t>
            </a:fld>
            <a:endParaRPr lang="en-US" dirty="0"/>
          </a:p>
        </p:txBody>
      </p:sp>
      <p:pic>
        <p:nvPicPr>
          <p:cNvPr id="6" name="Immagine 5">
            <a:extLst>
              <a:ext uri="{FF2B5EF4-FFF2-40B4-BE49-F238E27FC236}">
                <a16:creationId xmlns:a16="http://schemas.microsoft.com/office/drawing/2014/main" id="{F334BDCE-B1B6-41AE-0921-2B3B618B68E7}"/>
              </a:ext>
            </a:extLst>
          </p:cNvPr>
          <p:cNvPicPr>
            <a:picLocks noChangeAspect="1"/>
          </p:cNvPicPr>
          <p:nvPr/>
        </p:nvPicPr>
        <p:blipFill>
          <a:blip r:embed="rId4"/>
          <a:stretch>
            <a:fillRect/>
          </a:stretch>
        </p:blipFill>
        <p:spPr>
          <a:xfrm>
            <a:off x="1141929" y="1577131"/>
            <a:ext cx="3583584" cy="2383422"/>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3C84620-2110-6784-EF10-2C771076FBAD}"/>
                  </a:ext>
                </a:extLst>
              </p:cNvPr>
              <p:cNvSpPr txBox="1"/>
              <p:nvPr/>
            </p:nvSpPr>
            <p:spPr>
              <a:xfrm>
                <a:off x="6810428" y="1652728"/>
                <a:ext cx="4706769" cy="348813"/>
              </a:xfrm>
              <a:prstGeom prst="rect">
                <a:avLst/>
              </a:prstGeom>
              <a:noFill/>
              <a:ln>
                <a:noFill/>
              </a:ln>
            </p:spPr>
            <p:txBody>
              <a:bodyPr wrap="square" rtlCol="0">
                <a:spAutoFit/>
              </a:bodyPr>
              <a:lstStyle/>
              <a:p>
                <a:pPr algn="ctr"/>
                <a:r>
                  <a:rPr lang="en-US" sz="1600" b="1" dirty="0">
                    <a:latin typeface="Avenir Light" panose="020B0402020203020204" pitchFamily="34" charset="77"/>
                    <a:ea typeface="Helvetica" charset="0"/>
                    <a:cs typeface="Helvetica" charset="0"/>
                  </a:rPr>
                  <a:t>Nonlinear  </a:t>
                </a:r>
                <a14:m>
                  <m:oMath xmlns:m="http://schemas.openxmlformats.org/officeDocument/2006/math">
                    <m:sSup>
                      <m:sSupPr>
                        <m:ctrlPr>
                          <a:rPr lang="de-CH" sz="1600" b="1" i="1" smtClean="0">
                            <a:latin typeface="Cambria Math" panose="02040503050406030204" pitchFamily="18" charset="0"/>
                            <a:ea typeface="Cambria Math" panose="02040503050406030204" pitchFamily="18" charset="0"/>
                          </a:rPr>
                        </m:ctrlPr>
                      </m:sSupPr>
                      <m:e>
                        <m:r>
                          <a:rPr lang="de-CH" sz="1600" b="1" i="1">
                            <a:latin typeface="Cambria Math" panose="02040503050406030204" pitchFamily="18" charset="0"/>
                            <a:ea typeface="Cambria Math" panose="02040503050406030204" pitchFamily="18" charset="0"/>
                          </a:rPr>
                          <m:t>𝝌</m:t>
                        </m:r>
                      </m:e>
                      <m:sup>
                        <m:r>
                          <a:rPr lang="de-CH" sz="1600" b="1" i="1">
                            <a:latin typeface="Cambria Math" panose="02040503050406030204" pitchFamily="18" charset="0"/>
                            <a:ea typeface="Cambria Math" panose="02040503050406030204" pitchFamily="18" charset="0"/>
                          </a:rPr>
                          <m:t>(</m:t>
                        </m:r>
                        <m:r>
                          <a:rPr lang="de-CH" sz="1600" b="1" i="1">
                            <a:latin typeface="Cambria Math" panose="02040503050406030204" pitchFamily="18" charset="0"/>
                            <a:ea typeface="Cambria Math" panose="02040503050406030204" pitchFamily="18" charset="0"/>
                          </a:rPr>
                          <m:t>𝟐</m:t>
                        </m:r>
                        <m:r>
                          <a:rPr lang="de-CH" sz="1600" b="1" i="1">
                            <a:latin typeface="Cambria Math" panose="02040503050406030204" pitchFamily="18" charset="0"/>
                            <a:ea typeface="Cambria Math" panose="02040503050406030204" pitchFamily="18" charset="0"/>
                          </a:rPr>
                          <m:t>)</m:t>
                        </m:r>
                      </m:sup>
                    </m:sSup>
                  </m:oMath>
                </a14:m>
                <a:r>
                  <a:rPr lang="en-US" sz="1600" b="1" dirty="0">
                    <a:latin typeface="Avenir Light" panose="020B0402020203020204" pitchFamily="34" charset="77"/>
                    <a:ea typeface="Helvetica" charset="0"/>
                    <a:cs typeface="Helvetica" charset="0"/>
                  </a:rPr>
                  <a:t> photonic disorder </a:t>
                </a:r>
                <a:endParaRPr lang="en-US" sz="1600" b="1" dirty="0">
                  <a:solidFill>
                    <a:schemeClr val="tx1"/>
                  </a:solidFill>
                  <a:latin typeface="Avenir Light" panose="020B0402020203020204" pitchFamily="34" charset="77"/>
                  <a:ea typeface="Helvetica" charset="0"/>
                  <a:cs typeface="Helvetica" charset="0"/>
                </a:endParaRPr>
              </a:p>
            </p:txBody>
          </p:sp>
        </mc:Choice>
        <mc:Fallback xmlns="">
          <p:sp>
            <p:nvSpPr>
              <p:cNvPr id="10" name="CasellaDiTesto 9">
                <a:extLst>
                  <a:ext uri="{FF2B5EF4-FFF2-40B4-BE49-F238E27FC236}">
                    <a16:creationId xmlns:a16="http://schemas.microsoft.com/office/drawing/2014/main" id="{83C84620-2110-6784-EF10-2C771076FBAD}"/>
                  </a:ext>
                </a:extLst>
              </p:cNvPr>
              <p:cNvSpPr txBox="1">
                <a:spLocks noRot="1" noChangeAspect="1" noMove="1" noResize="1" noEditPoints="1" noAdjustHandles="1" noChangeArrowheads="1" noChangeShapeType="1" noTextEdit="1"/>
              </p:cNvSpPr>
              <p:nvPr/>
            </p:nvSpPr>
            <p:spPr>
              <a:xfrm>
                <a:off x="6810428" y="1652728"/>
                <a:ext cx="4706769" cy="348813"/>
              </a:xfrm>
              <a:prstGeom prst="rect">
                <a:avLst/>
              </a:prstGeom>
              <a:blipFill>
                <a:blip r:embed="rId5"/>
                <a:stretch>
                  <a:fillRect b="-25000"/>
                </a:stretch>
              </a:blipFill>
              <a:ln>
                <a:noFill/>
              </a:ln>
            </p:spPr>
            <p:txBody>
              <a:bodyPr/>
              <a:lstStyle/>
              <a:p>
                <a:r>
                  <a:rPr lang="en-US">
                    <a:noFill/>
                  </a:rPr>
                  <a:t> </a:t>
                </a:r>
              </a:p>
            </p:txBody>
          </p:sp>
        </mc:Fallback>
      </mc:AlternateContent>
      <p:sp>
        <p:nvSpPr>
          <p:cNvPr id="32" name="CasellaDiTesto 31">
            <a:extLst>
              <a:ext uri="{FF2B5EF4-FFF2-40B4-BE49-F238E27FC236}">
                <a16:creationId xmlns:a16="http://schemas.microsoft.com/office/drawing/2014/main" id="{AFBFB9BB-35A8-A675-9DC5-75451FF76823}"/>
              </a:ext>
            </a:extLst>
          </p:cNvPr>
          <p:cNvSpPr txBox="1"/>
          <p:nvPr/>
        </p:nvSpPr>
        <p:spPr>
          <a:xfrm>
            <a:off x="328942" y="6519836"/>
            <a:ext cx="5469434" cy="276999"/>
          </a:xfrm>
          <a:prstGeom prst="rect">
            <a:avLst/>
          </a:prstGeom>
          <a:noFill/>
        </p:spPr>
        <p:txBody>
          <a:bodyPr wrap="square">
            <a:spAutoFit/>
          </a:bodyPr>
          <a:lstStyle/>
          <a:p>
            <a:pPr marL="457200" indent="-457200"/>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a:t>
            </a:r>
            <a:r>
              <a:rPr lang="en-US" sz="1200" dirty="0" err="1">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Samanta</a:t>
            </a:r>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 R. Savo, C. Conti, S. Mujumdar, </a:t>
            </a:r>
            <a:r>
              <a:rPr lang="it-CH" sz="1200" b="0" i="1" u="none" strike="noStrike" dirty="0">
                <a:effectLst/>
                <a:latin typeface="Arial" panose="020B0604020202020204" pitchFamily="34" charset="0"/>
                <a:cs typeface="Arial" panose="020B0604020202020204" pitchFamily="34" charset="0"/>
              </a:rPr>
              <a:t> </a:t>
            </a:r>
            <a:r>
              <a:rPr lang="it-CH" sz="1200" b="1" u="none" strike="noStrike" dirty="0">
                <a:effectLst/>
                <a:latin typeface="Arial" panose="020B0604020202020204" pitchFamily="34" charset="0"/>
                <a:cs typeface="Arial" panose="020B0604020202020204" pitchFamily="34" charset="0"/>
              </a:rPr>
              <a:t>arXiv:2504.14589 (2025)</a:t>
            </a:r>
            <a:endParaRPr lang="en-US" sz="1200" b="1" dirty="0">
              <a:latin typeface="Arial" panose="020B0604020202020204" pitchFamily="34" charset="0"/>
              <a:cs typeface="Arial" panose="020B0604020202020204" pitchFamily="34" charset="0"/>
            </a:endParaRPr>
          </a:p>
        </p:txBody>
      </p:sp>
      <p:grpSp>
        <p:nvGrpSpPr>
          <p:cNvPr id="41" name="Gruppo 40">
            <a:extLst>
              <a:ext uri="{FF2B5EF4-FFF2-40B4-BE49-F238E27FC236}">
                <a16:creationId xmlns:a16="http://schemas.microsoft.com/office/drawing/2014/main" id="{A85078BF-CB02-2DE9-4526-64AA7B51DB0C}"/>
              </a:ext>
            </a:extLst>
          </p:cNvPr>
          <p:cNvGrpSpPr/>
          <p:nvPr/>
        </p:nvGrpSpPr>
        <p:grpSpPr>
          <a:xfrm>
            <a:off x="875235" y="4476821"/>
            <a:ext cx="3889892" cy="1628507"/>
            <a:chOff x="1289579" y="4476821"/>
            <a:chExt cx="3889892" cy="1628507"/>
          </a:xfrm>
        </p:grpSpPr>
        <mc:AlternateContent xmlns:mc="http://schemas.openxmlformats.org/markup-compatibility/2006" xmlns:a14="http://schemas.microsoft.com/office/drawing/2010/main">
          <mc:Choice Requires="a14">
            <p:sp>
              <p:nvSpPr>
                <p:cNvPr id="4" name="TextBox 41">
                  <a:extLst>
                    <a:ext uri="{FF2B5EF4-FFF2-40B4-BE49-F238E27FC236}">
                      <a16:creationId xmlns:a16="http://schemas.microsoft.com/office/drawing/2014/main" id="{F1D716FA-E05B-D21D-D7D7-129EAAC112B1}"/>
                    </a:ext>
                  </a:extLst>
                </p:cNvPr>
                <p:cNvSpPr txBox="1"/>
                <p:nvPr/>
              </p:nvSpPr>
              <p:spPr>
                <a:xfrm>
                  <a:off x="1712556" y="4983000"/>
                  <a:ext cx="3194346" cy="276166"/>
                </a:xfrm>
                <a:prstGeom prst="rect">
                  <a:avLst/>
                </a:prstGeom>
                <a:noFill/>
              </p:spPr>
              <p:txBody>
                <a:bodyPr wrap="square" lIns="0" tIns="0" rIns="0" bIns="0" rtlCol="0">
                  <a:spAutoFit/>
                </a:bodyPr>
                <a:lstStyle/>
                <a:p>
                  <a:pPr algn="ctr"/>
                  <a14:m>
                    <m:oMath xmlns:m="http://schemas.openxmlformats.org/officeDocument/2006/math">
                      <m:acc>
                        <m:accPr>
                          <m:chr m:val="⃗"/>
                          <m:ctrlPr>
                            <a:rPr lang="de-CH" sz="1600" b="0" i="1" smtClean="0">
                              <a:latin typeface="Cambria Math" panose="02040503050406030204" pitchFamily="18" charset="0"/>
                            </a:rPr>
                          </m:ctrlPr>
                        </m:accPr>
                        <m:e>
                          <m:r>
                            <a:rPr lang="de-CH" sz="1600" b="0" i="1" smtClean="0">
                              <a:latin typeface="Cambria Math" panose="02040503050406030204" pitchFamily="18" charset="0"/>
                            </a:rPr>
                            <m:t>𝑃</m:t>
                          </m:r>
                        </m:e>
                      </m:acc>
                      <m:r>
                        <a:rPr lang="de-CH" sz="1600" b="0" i="1" smtClean="0">
                          <a:latin typeface="Cambria Math" panose="02040503050406030204" pitchFamily="18" charset="0"/>
                          <a:ea typeface="Cambria Math" panose="02040503050406030204" pitchFamily="18" charset="0"/>
                        </a:rPr>
                        <m:t>=</m:t>
                      </m:r>
                      <m:sSub>
                        <m:sSubPr>
                          <m:ctrlPr>
                            <a:rPr lang="de-CH" sz="1600" i="1">
                              <a:latin typeface="Cambria Math" panose="02040503050406030204" pitchFamily="18" charset="0"/>
                              <a:ea typeface="Cambria Math" panose="02040503050406030204" pitchFamily="18" charset="0"/>
                            </a:rPr>
                          </m:ctrlPr>
                        </m:sSubPr>
                        <m:e>
                          <m:r>
                            <a:rPr lang="de-CH" sz="1600" i="1">
                              <a:latin typeface="Cambria Math" panose="02040503050406030204" pitchFamily="18" charset="0"/>
                              <a:ea typeface="Cambria Math" panose="02040503050406030204" pitchFamily="18" charset="0"/>
                            </a:rPr>
                            <m:t>𝜀</m:t>
                          </m:r>
                        </m:e>
                        <m:sub>
                          <m:r>
                            <a:rPr lang="de-CH" sz="1600" i="1">
                              <a:latin typeface="Cambria Math" panose="02040503050406030204" pitchFamily="18" charset="0"/>
                              <a:ea typeface="Cambria Math" panose="02040503050406030204" pitchFamily="18" charset="0"/>
                            </a:rPr>
                            <m:t>0</m:t>
                          </m:r>
                        </m:sub>
                      </m:sSub>
                      <m:sSup>
                        <m:sSupPr>
                          <m:ctrlPr>
                            <a:rPr lang="de-CH" sz="1600" i="1" smtClean="0">
                              <a:solidFill>
                                <a:srgbClr val="FF0000"/>
                              </a:solidFill>
                              <a:latin typeface="Cambria Math" panose="02040503050406030204" pitchFamily="18" charset="0"/>
                              <a:ea typeface="Cambria Math" panose="02040503050406030204" pitchFamily="18" charset="0"/>
                            </a:rPr>
                          </m:ctrlPr>
                        </m:sSupPr>
                        <m:e>
                          <m:r>
                            <a:rPr lang="de-CH" sz="1600" i="1" smtClean="0">
                              <a:solidFill>
                                <a:srgbClr val="FF0000"/>
                              </a:solidFill>
                              <a:latin typeface="Cambria Math" panose="02040503050406030204" pitchFamily="18" charset="0"/>
                              <a:ea typeface="Cambria Math" panose="02040503050406030204" pitchFamily="18" charset="0"/>
                            </a:rPr>
                            <m:t>𝜒</m:t>
                          </m:r>
                        </m:e>
                        <m:sup>
                          <m:r>
                            <a:rPr lang="de-CH" sz="1600" b="0" i="1" smtClean="0">
                              <a:solidFill>
                                <a:srgbClr val="FF0000"/>
                              </a:solidFill>
                              <a:latin typeface="Cambria Math" panose="02040503050406030204" pitchFamily="18" charset="0"/>
                              <a:ea typeface="Cambria Math" panose="02040503050406030204" pitchFamily="18" charset="0"/>
                            </a:rPr>
                            <m:t>(1)</m:t>
                          </m:r>
                        </m:sup>
                      </m:sSup>
                      <m:acc>
                        <m:accPr>
                          <m:chr m:val="⃗"/>
                          <m:ctrlPr>
                            <a:rPr lang="de-CH" sz="1600" i="1" smtClean="0">
                              <a:latin typeface="Cambria Math" panose="02040503050406030204" pitchFamily="18" charset="0"/>
                            </a:rPr>
                          </m:ctrlPr>
                        </m:accPr>
                        <m:e>
                          <m:r>
                            <a:rPr lang="de-CH" sz="1600" i="1">
                              <a:latin typeface="Cambria Math" panose="02040503050406030204" pitchFamily="18" charset="0"/>
                            </a:rPr>
                            <m:t>𝐸</m:t>
                          </m:r>
                        </m:e>
                      </m:acc>
                      <m:r>
                        <a:rPr lang="de-CH" sz="1600" b="0" i="1" smtClean="0">
                          <a:latin typeface="Cambria Math" panose="02040503050406030204" pitchFamily="18" charset="0"/>
                        </a:rPr>
                        <m:t>+</m:t>
                      </m:r>
                      <m:sSub>
                        <m:sSubPr>
                          <m:ctrlPr>
                            <a:rPr lang="de-CH" sz="1600" i="1">
                              <a:latin typeface="Cambria Math" panose="02040503050406030204" pitchFamily="18" charset="0"/>
                              <a:ea typeface="Cambria Math" panose="02040503050406030204" pitchFamily="18" charset="0"/>
                            </a:rPr>
                          </m:ctrlPr>
                        </m:sSubPr>
                        <m:e>
                          <m:r>
                            <a:rPr lang="de-CH" sz="1600" i="1">
                              <a:latin typeface="Cambria Math" panose="02040503050406030204" pitchFamily="18" charset="0"/>
                              <a:ea typeface="Cambria Math" panose="02040503050406030204" pitchFamily="18" charset="0"/>
                            </a:rPr>
                            <m:t>𝜀</m:t>
                          </m:r>
                        </m:e>
                        <m:sub>
                          <m:r>
                            <a:rPr lang="de-CH" sz="1600" i="1">
                              <a:latin typeface="Cambria Math" panose="02040503050406030204" pitchFamily="18" charset="0"/>
                              <a:ea typeface="Cambria Math" panose="02040503050406030204" pitchFamily="18" charset="0"/>
                            </a:rPr>
                            <m:t>0</m:t>
                          </m:r>
                        </m:sub>
                      </m:sSub>
                      <m:sSup>
                        <m:sSupPr>
                          <m:ctrlPr>
                            <a:rPr lang="de-CH" sz="1600" i="1" smtClean="0">
                              <a:solidFill>
                                <a:srgbClr val="0432FF"/>
                              </a:solidFill>
                              <a:latin typeface="Cambria Math" panose="02040503050406030204" pitchFamily="18" charset="0"/>
                              <a:ea typeface="Cambria Math" panose="02040503050406030204" pitchFamily="18" charset="0"/>
                            </a:rPr>
                          </m:ctrlPr>
                        </m:sSupPr>
                        <m:e>
                          <m:r>
                            <a:rPr lang="de-CH" sz="1600" b="0" i="1">
                              <a:solidFill>
                                <a:srgbClr val="0432FF"/>
                              </a:solidFill>
                              <a:latin typeface="Cambria Math" panose="02040503050406030204" pitchFamily="18" charset="0"/>
                              <a:ea typeface="Cambria Math" panose="02040503050406030204" pitchFamily="18" charset="0"/>
                            </a:rPr>
                            <m:t>𝜒</m:t>
                          </m:r>
                        </m:e>
                        <m:sup>
                          <m:r>
                            <a:rPr lang="de-CH" sz="1600" b="0" i="1">
                              <a:solidFill>
                                <a:srgbClr val="0432FF"/>
                              </a:solidFill>
                              <a:latin typeface="Cambria Math" panose="02040503050406030204" pitchFamily="18" charset="0"/>
                              <a:ea typeface="Cambria Math" panose="02040503050406030204" pitchFamily="18" charset="0"/>
                            </a:rPr>
                            <m:t>(</m:t>
                          </m:r>
                          <m:r>
                            <a:rPr lang="de-CH" sz="1600" b="0" i="1" smtClean="0">
                              <a:solidFill>
                                <a:srgbClr val="0432FF"/>
                              </a:solidFill>
                              <a:latin typeface="Cambria Math" panose="02040503050406030204" pitchFamily="18" charset="0"/>
                              <a:ea typeface="Cambria Math" panose="02040503050406030204" pitchFamily="18" charset="0"/>
                            </a:rPr>
                            <m:t>2</m:t>
                          </m:r>
                          <m:r>
                            <a:rPr lang="de-CH" sz="1600" b="0" i="1">
                              <a:solidFill>
                                <a:srgbClr val="0432FF"/>
                              </a:solidFill>
                              <a:latin typeface="Cambria Math" panose="02040503050406030204" pitchFamily="18" charset="0"/>
                              <a:ea typeface="Cambria Math" panose="02040503050406030204" pitchFamily="18" charset="0"/>
                            </a:rPr>
                            <m:t>)</m:t>
                          </m:r>
                        </m:sup>
                      </m:sSup>
                      <m:acc>
                        <m:accPr>
                          <m:chr m:val="⃗"/>
                          <m:ctrlPr>
                            <a:rPr lang="de-CH" sz="1600" i="1">
                              <a:latin typeface="Cambria Math" panose="02040503050406030204" pitchFamily="18" charset="0"/>
                            </a:rPr>
                          </m:ctrlPr>
                        </m:accPr>
                        <m:e>
                          <m:r>
                            <a:rPr lang="de-CH" sz="1600" i="1">
                              <a:latin typeface="Cambria Math" panose="02040503050406030204" pitchFamily="18" charset="0"/>
                            </a:rPr>
                            <m:t>𝐸</m:t>
                          </m:r>
                        </m:e>
                      </m:acc>
                      <m:r>
                        <a:rPr lang="de-CH" sz="1600" b="0" i="1" baseline="30000" smtClean="0">
                          <a:latin typeface="Cambria Math" panose="02040503050406030204" pitchFamily="18" charset="0"/>
                        </a:rPr>
                        <m:t>2</m:t>
                      </m:r>
                      <m:r>
                        <a:rPr lang="de-CH" sz="1600" b="0" i="1" smtClean="0">
                          <a:latin typeface="Cambria Math" panose="02040503050406030204" pitchFamily="18" charset="0"/>
                          <a:ea typeface="Cambria Math" panose="02040503050406030204" pitchFamily="18" charset="0"/>
                        </a:rPr>
                        <m:t>+</m:t>
                      </m:r>
                    </m:oMath>
                  </a14:m>
                  <a:r>
                    <a:rPr lang="en-US" sz="1600" dirty="0"/>
                    <a:t>…</a:t>
                  </a:r>
                </a:p>
              </p:txBody>
            </p:sp>
          </mc:Choice>
          <mc:Fallback xmlns="">
            <p:sp>
              <p:nvSpPr>
                <p:cNvPr id="4" name="TextBox 41">
                  <a:extLst>
                    <a:ext uri="{FF2B5EF4-FFF2-40B4-BE49-F238E27FC236}">
                      <a16:creationId xmlns:a16="http://schemas.microsoft.com/office/drawing/2014/main" id="{F1D716FA-E05B-D21D-D7D7-129EAAC112B1}"/>
                    </a:ext>
                  </a:extLst>
                </p:cNvPr>
                <p:cNvSpPr txBox="1">
                  <a:spLocks noRot="1" noChangeAspect="1" noMove="1" noResize="1" noEditPoints="1" noAdjustHandles="1" noChangeArrowheads="1" noChangeShapeType="1" noTextEdit="1"/>
                </p:cNvSpPr>
                <p:nvPr/>
              </p:nvSpPr>
              <p:spPr>
                <a:xfrm>
                  <a:off x="1712556" y="4983000"/>
                  <a:ext cx="3194346" cy="276166"/>
                </a:xfrm>
                <a:prstGeom prst="rect">
                  <a:avLst/>
                </a:prstGeom>
                <a:blipFill>
                  <a:blip r:embed="rId6"/>
                  <a:stretch>
                    <a:fillRect t="-39130" b="-34783"/>
                  </a:stretch>
                </a:blipFill>
              </p:spPr>
              <p:txBody>
                <a:bodyPr/>
                <a:lstStyle/>
                <a:p>
                  <a:r>
                    <a:rPr lang="en-US">
                      <a:noFill/>
                    </a:rPr>
                    <a:t> </a:t>
                  </a:r>
                </a:p>
              </p:txBody>
            </p:sp>
          </mc:Fallback>
        </mc:AlternateContent>
        <p:sp>
          <p:nvSpPr>
            <p:cNvPr id="5" name="CasellaDiTesto 4">
              <a:extLst>
                <a:ext uri="{FF2B5EF4-FFF2-40B4-BE49-F238E27FC236}">
                  <a16:creationId xmlns:a16="http://schemas.microsoft.com/office/drawing/2014/main" id="{73A55699-A9D5-ECE7-AFC5-410CA4754B8E}"/>
                </a:ext>
              </a:extLst>
            </p:cNvPr>
            <p:cNvSpPr txBox="1"/>
            <p:nvPr/>
          </p:nvSpPr>
          <p:spPr>
            <a:xfrm>
              <a:off x="1289579" y="4476821"/>
              <a:ext cx="3889892" cy="338554"/>
            </a:xfrm>
            <a:prstGeom prst="rect">
              <a:avLst/>
            </a:prstGeom>
            <a:noFill/>
            <a:ln>
              <a:noFill/>
            </a:ln>
          </p:spPr>
          <p:txBody>
            <a:bodyPr wrap="square" rtlCol="0">
              <a:spAutoFit/>
            </a:bodyPr>
            <a:lstStyle/>
            <a:p>
              <a:pPr algn="ctr"/>
              <a:r>
                <a:rPr lang="en-US" sz="1600" b="1" dirty="0">
                  <a:latin typeface="Avenir Light" panose="020B0402020203020204" pitchFamily="34" charset="77"/>
                  <a:ea typeface="Helvetica" charset="0"/>
                  <a:cs typeface="Helvetica" charset="0"/>
                </a:rPr>
                <a:t>Second harmonic generation (SHG)</a:t>
              </a:r>
              <a:endParaRPr lang="en-US" sz="1600" b="1" dirty="0">
                <a:solidFill>
                  <a:schemeClr val="tx1"/>
                </a:solidFill>
                <a:latin typeface="Avenir Light" panose="020B0402020203020204" pitchFamily="34" charset="77"/>
                <a:ea typeface="Helvetica" charset="0"/>
                <a:cs typeface="Helvetica" charset="0"/>
              </a:endParaRPr>
            </a:p>
          </p:txBody>
        </p:sp>
        <p:pic>
          <p:nvPicPr>
            <p:cNvPr id="8" name="Immagine 7">
              <a:extLst>
                <a:ext uri="{FF2B5EF4-FFF2-40B4-BE49-F238E27FC236}">
                  <a16:creationId xmlns:a16="http://schemas.microsoft.com/office/drawing/2014/main" id="{05F0BEA1-FC58-97F1-7B89-9D4041058216}"/>
                </a:ext>
              </a:extLst>
            </p:cNvPr>
            <p:cNvPicPr>
              <a:picLocks noChangeAspect="1"/>
            </p:cNvPicPr>
            <p:nvPr/>
          </p:nvPicPr>
          <p:blipFill>
            <a:blip r:embed="rId7"/>
            <a:stretch>
              <a:fillRect/>
            </a:stretch>
          </p:blipFill>
          <p:spPr>
            <a:xfrm>
              <a:off x="1655153" y="5364918"/>
              <a:ext cx="2947670" cy="740410"/>
            </a:xfrm>
            <a:prstGeom prst="rect">
              <a:avLst/>
            </a:prstGeom>
          </p:spPr>
        </p:pic>
      </p:grpSp>
      <p:pic>
        <p:nvPicPr>
          <p:cNvPr id="43" name="Immagine 42">
            <a:extLst>
              <a:ext uri="{FF2B5EF4-FFF2-40B4-BE49-F238E27FC236}">
                <a16:creationId xmlns:a16="http://schemas.microsoft.com/office/drawing/2014/main" id="{1A20C7A1-212D-4C04-99D5-2CBB7C838809}"/>
              </a:ext>
            </a:extLst>
          </p:cNvPr>
          <p:cNvPicPr>
            <a:picLocks noChangeAspect="1"/>
          </p:cNvPicPr>
          <p:nvPr/>
        </p:nvPicPr>
        <p:blipFill>
          <a:blip r:embed="rId8"/>
          <a:stretch>
            <a:fillRect/>
          </a:stretch>
        </p:blipFill>
        <p:spPr>
          <a:xfrm>
            <a:off x="5675660" y="2242745"/>
            <a:ext cx="6146800" cy="3641979"/>
          </a:xfrm>
          <a:prstGeom prst="rect">
            <a:avLst/>
          </a:prstGeom>
        </p:spPr>
      </p:pic>
    </p:spTree>
    <p:extLst>
      <p:ext uri="{BB962C8B-B14F-4D97-AF65-F5344CB8AC3E}">
        <p14:creationId xmlns:p14="http://schemas.microsoft.com/office/powerpoint/2010/main" val="160229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9FBD76-9FB6-0EF5-0877-9B18413B115D}"/>
              </a:ext>
            </a:extLst>
          </p:cNvPr>
          <p:cNvSpPr>
            <a:spLocks noGrp="1"/>
          </p:cNvSpPr>
          <p:nvPr>
            <p:ph type="title"/>
          </p:nvPr>
        </p:nvSpPr>
        <p:spPr/>
        <p:txBody>
          <a:bodyPr/>
          <a:lstStyle/>
          <a:p>
            <a:r>
              <a:rPr lang="en-US" dirty="0"/>
              <a:t>Assembling disordered nonlinear </a:t>
            </a:r>
            <a:r>
              <a:rPr lang="en-US" dirty="0" err="1"/>
              <a:t>suprastructures</a:t>
            </a:r>
            <a:endParaRPr lang="en-US" dirty="0"/>
          </a:p>
        </p:txBody>
      </p:sp>
      <p:sp>
        <p:nvSpPr>
          <p:cNvPr id="3" name="Segnaposto numero diapositiva 2">
            <a:extLst>
              <a:ext uri="{FF2B5EF4-FFF2-40B4-BE49-F238E27FC236}">
                <a16:creationId xmlns:a16="http://schemas.microsoft.com/office/drawing/2014/main" id="{D59A9CA4-477D-3297-1964-FE2A040549EA}"/>
              </a:ext>
            </a:extLst>
          </p:cNvPr>
          <p:cNvSpPr>
            <a:spLocks noGrp="1"/>
          </p:cNvSpPr>
          <p:nvPr>
            <p:ph type="sldNum" sz="quarter" idx="12"/>
          </p:nvPr>
        </p:nvSpPr>
        <p:spPr/>
        <p:txBody>
          <a:bodyPr/>
          <a:lstStyle/>
          <a:p>
            <a:fld id="{F4C9E3C6-FDB8-E140-B497-619699EA8E32}" type="slidenum">
              <a:rPr lang="en-US" smtClean="0"/>
              <a:t>39</a:t>
            </a:fld>
            <a:endParaRPr lang="en-US" dirty="0"/>
          </a:p>
        </p:txBody>
      </p:sp>
      <p:grpSp>
        <p:nvGrpSpPr>
          <p:cNvPr id="7" name="Gruppo 6">
            <a:extLst>
              <a:ext uri="{FF2B5EF4-FFF2-40B4-BE49-F238E27FC236}">
                <a16:creationId xmlns:a16="http://schemas.microsoft.com/office/drawing/2014/main" id="{4159FA03-270F-3BE1-52C0-A9B9F30E74CE}"/>
              </a:ext>
            </a:extLst>
          </p:cNvPr>
          <p:cNvGrpSpPr>
            <a:grpSpLocks noChangeAspect="1"/>
          </p:cNvGrpSpPr>
          <p:nvPr/>
        </p:nvGrpSpPr>
        <p:grpSpPr>
          <a:xfrm>
            <a:off x="9013680" y="1480255"/>
            <a:ext cx="2690853" cy="2154826"/>
            <a:chOff x="7443926" y="3991391"/>
            <a:chExt cx="2959938" cy="2370309"/>
          </a:xfrm>
        </p:grpSpPr>
        <p:pic>
          <p:nvPicPr>
            <p:cNvPr id="8" name="Picture 11">
              <a:extLst>
                <a:ext uri="{FF2B5EF4-FFF2-40B4-BE49-F238E27FC236}">
                  <a16:creationId xmlns:a16="http://schemas.microsoft.com/office/drawing/2014/main" id="{0D836B86-9E77-6B7F-C1E8-B50040233FE6}"/>
                </a:ext>
              </a:extLst>
            </p:cNvPr>
            <p:cNvPicPr>
              <a:picLocks noChangeAspect="1"/>
            </p:cNvPicPr>
            <p:nvPr/>
          </p:nvPicPr>
          <p:blipFill>
            <a:blip r:embed="rId2"/>
            <a:stretch>
              <a:fillRect/>
            </a:stretch>
          </p:blipFill>
          <p:spPr>
            <a:xfrm>
              <a:off x="7443926" y="3991391"/>
              <a:ext cx="2959938" cy="2370309"/>
            </a:xfrm>
            <a:prstGeom prst="rect">
              <a:avLst/>
            </a:prstGeom>
          </p:spPr>
        </p:pic>
        <p:sp>
          <p:nvSpPr>
            <p:cNvPr id="9" name="Ovale 8">
              <a:extLst>
                <a:ext uri="{FF2B5EF4-FFF2-40B4-BE49-F238E27FC236}">
                  <a16:creationId xmlns:a16="http://schemas.microsoft.com/office/drawing/2014/main" id="{5AD4C7E3-C038-E68D-6A9C-6B4AC519413F}"/>
                </a:ext>
              </a:extLst>
            </p:cNvPr>
            <p:cNvSpPr/>
            <p:nvPr/>
          </p:nvSpPr>
          <p:spPr>
            <a:xfrm>
              <a:off x="7661189" y="3991391"/>
              <a:ext cx="333633" cy="2970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uppo 21">
            <a:extLst>
              <a:ext uri="{FF2B5EF4-FFF2-40B4-BE49-F238E27FC236}">
                <a16:creationId xmlns:a16="http://schemas.microsoft.com/office/drawing/2014/main" id="{DE367D13-995B-6C39-1104-EF28CE93E55B}"/>
              </a:ext>
            </a:extLst>
          </p:cNvPr>
          <p:cNvGrpSpPr>
            <a:grpSpLocks noChangeAspect="1"/>
          </p:cNvGrpSpPr>
          <p:nvPr/>
        </p:nvGrpSpPr>
        <p:grpSpPr>
          <a:xfrm>
            <a:off x="7140043" y="1898389"/>
            <a:ext cx="1583076" cy="1583078"/>
            <a:chOff x="-247036" y="4961316"/>
            <a:chExt cx="1452718" cy="1452718"/>
          </a:xfrm>
        </p:grpSpPr>
        <p:pic>
          <p:nvPicPr>
            <p:cNvPr id="5" name="Immagine 4">
              <a:extLst>
                <a:ext uri="{FF2B5EF4-FFF2-40B4-BE49-F238E27FC236}">
                  <a16:creationId xmlns:a16="http://schemas.microsoft.com/office/drawing/2014/main" id="{F01C2026-3D67-3718-7F66-522E67A29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36" y="4961316"/>
              <a:ext cx="1452718" cy="1452718"/>
            </a:xfrm>
            <a:prstGeom prst="rect">
              <a:avLst/>
            </a:prstGeom>
          </p:spPr>
        </p:pic>
        <p:sp>
          <p:nvSpPr>
            <p:cNvPr id="6" name="Rettangolo 5">
              <a:extLst>
                <a:ext uri="{FF2B5EF4-FFF2-40B4-BE49-F238E27FC236}">
                  <a16:creationId xmlns:a16="http://schemas.microsoft.com/office/drawing/2014/main" id="{CBBC0C27-3D39-8F77-D43C-F9938C64FC66}"/>
                </a:ext>
              </a:extLst>
            </p:cNvPr>
            <p:cNvSpPr/>
            <p:nvPr/>
          </p:nvSpPr>
          <p:spPr>
            <a:xfrm>
              <a:off x="458399" y="6129526"/>
              <a:ext cx="745586" cy="276999"/>
            </a:xfrm>
            <a:prstGeom prst="rect">
              <a:avLst/>
            </a:prstGeom>
            <a:solidFill>
              <a:schemeClr val="bg1"/>
            </a:solidFill>
            <a:ln>
              <a:solidFill>
                <a:schemeClr val="tx1"/>
              </a:solidFill>
            </a:ln>
          </p:spPr>
          <p:txBody>
            <a:bodyPr wrap="square">
              <a:spAutoFit/>
            </a:bodyPr>
            <a:lstStyle/>
            <a:p>
              <a:pPr algn="ctr">
                <a:defRPr/>
              </a:pPr>
              <a:r>
                <a:rPr lang="en-US" sz="1200" b="1" dirty="0">
                  <a:latin typeface="Avenir Light" panose="020B0402020203020204" pitchFamily="34" charset="77"/>
                  <a:ea typeface="Avenir Heavy" charset="0"/>
                  <a:cs typeface="Avenir Heavy" charset="0"/>
                </a:rPr>
                <a:t>LiNbO</a:t>
              </a:r>
              <a:r>
                <a:rPr lang="en-US" sz="1200" b="1" baseline="-25000" dirty="0">
                  <a:latin typeface="Avenir Light" panose="020B0402020203020204" pitchFamily="34" charset="77"/>
                  <a:ea typeface="Avenir Heavy" charset="0"/>
                  <a:cs typeface="Avenir Heavy" charset="0"/>
                </a:rPr>
                <a:t>3 </a:t>
              </a:r>
              <a:endParaRPr lang="en-US" sz="1200" b="1" dirty="0">
                <a:latin typeface="Avenir Light" panose="020B0402020203020204" pitchFamily="34" charset="77"/>
                <a:ea typeface="Avenir Heavy" charset="0"/>
                <a:cs typeface="Avenir Heavy" charset="0"/>
              </a:endParaRPr>
            </a:p>
          </p:txBody>
        </p:sp>
      </p:grpSp>
      <p:pic>
        <p:nvPicPr>
          <p:cNvPr id="11" name="Picture 189">
            <a:extLst>
              <a:ext uri="{FF2B5EF4-FFF2-40B4-BE49-F238E27FC236}">
                <a16:creationId xmlns:a16="http://schemas.microsoft.com/office/drawing/2014/main" id="{65D11249-DC31-E3C8-C47B-C880DF8C07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80"/>
          <a:stretch/>
        </p:blipFill>
        <p:spPr>
          <a:xfrm>
            <a:off x="502133" y="1936475"/>
            <a:ext cx="1658296" cy="1667052"/>
          </a:xfrm>
          <a:prstGeom prst="rect">
            <a:avLst/>
          </a:prstGeom>
          <a:ln w="28575">
            <a:noFill/>
          </a:ln>
        </p:spPr>
      </p:pic>
      <p:pic>
        <p:nvPicPr>
          <p:cNvPr id="14" name="Immagine 13">
            <a:extLst>
              <a:ext uri="{FF2B5EF4-FFF2-40B4-BE49-F238E27FC236}">
                <a16:creationId xmlns:a16="http://schemas.microsoft.com/office/drawing/2014/main" id="{653C0C71-0AFC-ED26-BE04-A9AB056D08C1}"/>
              </a:ext>
            </a:extLst>
          </p:cNvPr>
          <p:cNvPicPr>
            <a:picLocks noChangeAspect="1"/>
          </p:cNvPicPr>
          <p:nvPr/>
        </p:nvPicPr>
        <p:blipFill>
          <a:blip r:embed="rId5"/>
          <a:stretch>
            <a:fillRect/>
          </a:stretch>
        </p:blipFill>
        <p:spPr>
          <a:xfrm>
            <a:off x="10265002" y="4115779"/>
            <a:ext cx="1873405" cy="1895874"/>
          </a:xfrm>
          <a:prstGeom prst="rect">
            <a:avLst/>
          </a:prstGeom>
        </p:spPr>
      </p:pic>
      <p:pic>
        <p:nvPicPr>
          <p:cNvPr id="23" name="Immagine 22">
            <a:extLst>
              <a:ext uri="{FF2B5EF4-FFF2-40B4-BE49-F238E27FC236}">
                <a16:creationId xmlns:a16="http://schemas.microsoft.com/office/drawing/2014/main" id="{1D108B91-098F-DAD3-4C20-2189ADBC8802}"/>
              </a:ext>
            </a:extLst>
          </p:cNvPr>
          <p:cNvPicPr>
            <a:picLocks noChangeAspect="1"/>
          </p:cNvPicPr>
          <p:nvPr/>
        </p:nvPicPr>
        <p:blipFill rotWithShape="1">
          <a:blip r:embed="rId6"/>
          <a:srcRect r="33486"/>
          <a:stretch/>
        </p:blipFill>
        <p:spPr>
          <a:xfrm>
            <a:off x="452612" y="4150431"/>
            <a:ext cx="2772208" cy="2004154"/>
          </a:xfrm>
          <a:prstGeom prst="rect">
            <a:avLst/>
          </a:prstGeom>
        </p:spPr>
      </p:pic>
      <p:pic>
        <p:nvPicPr>
          <p:cNvPr id="24" name="Immagine 23">
            <a:extLst>
              <a:ext uri="{FF2B5EF4-FFF2-40B4-BE49-F238E27FC236}">
                <a16:creationId xmlns:a16="http://schemas.microsoft.com/office/drawing/2014/main" id="{91212450-2FE1-5B85-E4A9-B7AD110CBC37}"/>
              </a:ext>
            </a:extLst>
          </p:cNvPr>
          <p:cNvPicPr>
            <a:picLocks noChangeAspect="1"/>
          </p:cNvPicPr>
          <p:nvPr/>
        </p:nvPicPr>
        <p:blipFill>
          <a:blip r:embed="rId7"/>
          <a:stretch>
            <a:fillRect/>
          </a:stretch>
        </p:blipFill>
        <p:spPr>
          <a:xfrm>
            <a:off x="3224819" y="4168651"/>
            <a:ext cx="2669063" cy="1914468"/>
          </a:xfrm>
          <a:prstGeom prst="rect">
            <a:avLst/>
          </a:prstGeom>
        </p:spPr>
      </p:pic>
      <p:pic>
        <p:nvPicPr>
          <p:cNvPr id="30" name="Immagine 29">
            <a:extLst>
              <a:ext uri="{FF2B5EF4-FFF2-40B4-BE49-F238E27FC236}">
                <a16:creationId xmlns:a16="http://schemas.microsoft.com/office/drawing/2014/main" id="{183113F7-814A-54DD-D4B1-3B34B85FA17E}"/>
              </a:ext>
            </a:extLst>
          </p:cNvPr>
          <p:cNvPicPr>
            <a:picLocks noChangeAspect="1"/>
          </p:cNvPicPr>
          <p:nvPr/>
        </p:nvPicPr>
        <p:blipFill>
          <a:blip r:embed="rId8"/>
          <a:stretch>
            <a:fillRect/>
          </a:stretch>
        </p:blipFill>
        <p:spPr>
          <a:xfrm>
            <a:off x="2589687" y="1836445"/>
            <a:ext cx="3049428" cy="1878001"/>
          </a:xfrm>
          <a:prstGeom prst="rect">
            <a:avLst/>
          </a:prstGeom>
        </p:spPr>
      </p:pic>
      <p:grpSp>
        <p:nvGrpSpPr>
          <p:cNvPr id="15" name="Gruppo 14">
            <a:extLst>
              <a:ext uri="{FF2B5EF4-FFF2-40B4-BE49-F238E27FC236}">
                <a16:creationId xmlns:a16="http://schemas.microsoft.com/office/drawing/2014/main" id="{2DDC9C07-8B14-6BC9-2AC6-EBC88F8883C1}"/>
              </a:ext>
            </a:extLst>
          </p:cNvPr>
          <p:cNvGrpSpPr>
            <a:grpSpLocks noChangeAspect="1"/>
          </p:cNvGrpSpPr>
          <p:nvPr/>
        </p:nvGrpSpPr>
        <p:grpSpPr>
          <a:xfrm>
            <a:off x="6718102" y="4058196"/>
            <a:ext cx="3546900" cy="2082437"/>
            <a:chOff x="6720441" y="4082135"/>
            <a:chExt cx="3290066" cy="1931646"/>
          </a:xfrm>
        </p:grpSpPr>
        <p:pic>
          <p:nvPicPr>
            <p:cNvPr id="19" name="Picture 10">
              <a:extLst>
                <a:ext uri="{FF2B5EF4-FFF2-40B4-BE49-F238E27FC236}">
                  <a16:creationId xmlns:a16="http://schemas.microsoft.com/office/drawing/2014/main" id="{9CB5F9AD-C396-9AC5-1D73-A749E4A10F51}"/>
                </a:ext>
              </a:extLst>
            </p:cNvPr>
            <p:cNvPicPr>
              <a:picLocks noChangeAspect="1"/>
            </p:cNvPicPr>
            <p:nvPr/>
          </p:nvPicPr>
          <p:blipFill rotWithShape="1">
            <a:blip r:embed="rId9"/>
            <a:srcRect r="63079"/>
            <a:stretch/>
          </p:blipFill>
          <p:spPr>
            <a:xfrm>
              <a:off x="6720441" y="4082136"/>
              <a:ext cx="1269316" cy="1931645"/>
            </a:xfrm>
            <a:prstGeom prst="rect">
              <a:avLst/>
            </a:prstGeom>
          </p:spPr>
        </p:pic>
        <p:pic>
          <p:nvPicPr>
            <p:cNvPr id="4" name="Picture 10">
              <a:extLst>
                <a:ext uri="{FF2B5EF4-FFF2-40B4-BE49-F238E27FC236}">
                  <a16:creationId xmlns:a16="http://schemas.microsoft.com/office/drawing/2014/main" id="{FE3274FF-9BFB-1EF7-4E32-11E3A32B925C}"/>
                </a:ext>
              </a:extLst>
            </p:cNvPr>
            <p:cNvPicPr>
              <a:picLocks noChangeAspect="1"/>
            </p:cNvPicPr>
            <p:nvPr/>
          </p:nvPicPr>
          <p:blipFill rotWithShape="1">
            <a:blip r:embed="rId9"/>
            <a:srcRect l="41977"/>
            <a:stretch/>
          </p:blipFill>
          <p:spPr>
            <a:xfrm>
              <a:off x="8015673" y="4082135"/>
              <a:ext cx="1994834" cy="1931645"/>
            </a:xfrm>
            <a:prstGeom prst="rect">
              <a:avLst/>
            </a:prstGeom>
          </p:spPr>
        </p:pic>
      </p:grpSp>
      <p:sp>
        <p:nvSpPr>
          <p:cNvPr id="16" name="CasellaDiTesto 15">
            <a:extLst>
              <a:ext uri="{FF2B5EF4-FFF2-40B4-BE49-F238E27FC236}">
                <a16:creationId xmlns:a16="http://schemas.microsoft.com/office/drawing/2014/main" id="{54EEF992-53CD-B8B7-47B8-1008D4BB859A}"/>
              </a:ext>
            </a:extLst>
          </p:cNvPr>
          <p:cNvSpPr txBox="1"/>
          <p:nvPr/>
        </p:nvSpPr>
        <p:spPr>
          <a:xfrm>
            <a:off x="543628" y="1559861"/>
            <a:ext cx="1606530" cy="338554"/>
          </a:xfrm>
          <a:prstGeom prst="rect">
            <a:avLst/>
          </a:prstGeom>
          <a:solidFill>
            <a:schemeClr val="bg1"/>
          </a:solidFill>
        </p:spPr>
        <p:txBody>
          <a:bodyPr wrap="none" rtlCol="0">
            <a:spAutoFit/>
          </a:bodyPr>
          <a:lstStyle/>
          <a:p>
            <a:r>
              <a:rPr lang="en-US" sz="1600" dirty="0">
                <a:latin typeface="Avenir Medium" panose="02000503020000020003" pitchFamily="2" charset="0"/>
              </a:rPr>
              <a:t>Barium titanate</a:t>
            </a:r>
          </a:p>
        </p:txBody>
      </p:sp>
      <p:sp>
        <p:nvSpPr>
          <p:cNvPr id="18" name="CasellaDiTesto 17">
            <a:extLst>
              <a:ext uri="{FF2B5EF4-FFF2-40B4-BE49-F238E27FC236}">
                <a16:creationId xmlns:a16="http://schemas.microsoft.com/office/drawing/2014/main" id="{E0C59BAE-CA53-9D75-388C-9B131D46574E}"/>
              </a:ext>
            </a:extLst>
          </p:cNvPr>
          <p:cNvSpPr txBox="1"/>
          <p:nvPr/>
        </p:nvSpPr>
        <p:spPr>
          <a:xfrm>
            <a:off x="7120646" y="1559861"/>
            <a:ext cx="1566454" cy="338554"/>
          </a:xfrm>
          <a:prstGeom prst="rect">
            <a:avLst/>
          </a:prstGeom>
          <a:solidFill>
            <a:schemeClr val="bg1"/>
          </a:solidFill>
        </p:spPr>
        <p:txBody>
          <a:bodyPr wrap="none" rtlCol="0">
            <a:spAutoFit/>
          </a:bodyPr>
          <a:lstStyle/>
          <a:p>
            <a:r>
              <a:rPr lang="en-US" sz="1600" dirty="0" err="1">
                <a:latin typeface="Avenir Medium" panose="02000503020000020003" pitchFamily="2" charset="0"/>
              </a:rPr>
              <a:t>Litium</a:t>
            </a:r>
            <a:r>
              <a:rPr lang="en-US" sz="1600" dirty="0">
                <a:latin typeface="Avenir Medium" panose="02000503020000020003" pitchFamily="2" charset="0"/>
              </a:rPr>
              <a:t> Niobate</a:t>
            </a:r>
          </a:p>
        </p:txBody>
      </p:sp>
      <p:sp>
        <p:nvSpPr>
          <p:cNvPr id="20" name="Rettangolo 19">
            <a:extLst>
              <a:ext uri="{FF2B5EF4-FFF2-40B4-BE49-F238E27FC236}">
                <a16:creationId xmlns:a16="http://schemas.microsoft.com/office/drawing/2014/main" id="{0AFF1A42-C22E-4234-380B-D115285BF738}"/>
              </a:ext>
            </a:extLst>
          </p:cNvPr>
          <p:cNvSpPr/>
          <p:nvPr/>
        </p:nvSpPr>
        <p:spPr>
          <a:xfrm>
            <a:off x="515664" y="3257384"/>
            <a:ext cx="686938" cy="339685"/>
          </a:xfrm>
          <a:prstGeom prst="rect">
            <a:avLst/>
          </a:prstGeom>
          <a:solidFill>
            <a:schemeClr val="bg1"/>
          </a:solidFill>
          <a:ln>
            <a:solidFill>
              <a:schemeClr val="tx1"/>
            </a:solidFill>
          </a:ln>
        </p:spPr>
        <p:txBody>
          <a:bodyPr wrap="square">
            <a:spAutoFit/>
          </a:bodyPr>
          <a:lstStyle/>
          <a:p>
            <a:pPr algn="ctr">
              <a:defRPr/>
            </a:pPr>
            <a:r>
              <a:rPr lang="en-US" sz="1200" b="1" dirty="0">
                <a:latin typeface="Avenir Light" panose="020B0402020203020204" pitchFamily="34" charset="77"/>
                <a:ea typeface="Avenir Heavy" charset="0"/>
                <a:cs typeface="Avenir Heavy" charset="0"/>
              </a:rPr>
              <a:t>BaTiO</a:t>
            </a:r>
            <a:r>
              <a:rPr lang="en-US" sz="1200" b="1" baseline="-25000" dirty="0">
                <a:latin typeface="Avenir Light" panose="020B0402020203020204" pitchFamily="34" charset="77"/>
                <a:ea typeface="Avenir Heavy" charset="0"/>
                <a:cs typeface="Avenir Heavy" charset="0"/>
              </a:rPr>
              <a:t>3 </a:t>
            </a:r>
            <a:endParaRPr lang="en-US" sz="1200" b="1" dirty="0">
              <a:latin typeface="Avenir Light" panose="020B0402020203020204" pitchFamily="34" charset="77"/>
              <a:ea typeface="Avenir Heavy" charset="0"/>
              <a:cs typeface="Avenir Heavy" charset="0"/>
            </a:endParaRPr>
          </a:p>
        </p:txBody>
      </p:sp>
      <p:sp>
        <p:nvSpPr>
          <p:cNvPr id="10" name="CasellaDiTesto 9">
            <a:extLst>
              <a:ext uri="{FF2B5EF4-FFF2-40B4-BE49-F238E27FC236}">
                <a16:creationId xmlns:a16="http://schemas.microsoft.com/office/drawing/2014/main" id="{24A6BBB9-EDE5-10ED-D7C5-D13574620EF8}"/>
              </a:ext>
            </a:extLst>
          </p:cNvPr>
          <p:cNvSpPr txBox="1"/>
          <p:nvPr/>
        </p:nvSpPr>
        <p:spPr>
          <a:xfrm>
            <a:off x="7069839" y="3682392"/>
            <a:ext cx="3663838" cy="276999"/>
          </a:xfrm>
          <a:prstGeom prst="rect">
            <a:avLst/>
          </a:prstGeom>
          <a:noFill/>
        </p:spPr>
        <p:txBody>
          <a:bodyPr wrap="square">
            <a:spAutoFit/>
          </a:bodyPr>
          <a:lstStyle/>
          <a:p>
            <a:pPr marL="457200" indent="-457200"/>
            <a:r>
              <a:rPr lang="it-CH" sz="1200" dirty="0">
                <a:effectLst/>
                <a:latin typeface="Arial" panose="020B0604020202020204" pitchFamily="34" charset="0"/>
                <a:ea typeface="Calibri" panose="020F0502020204030204" pitchFamily="34" charset="0"/>
                <a:cs typeface="Arial" panose="020B0604020202020204" pitchFamily="34" charset="0"/>
              </a:rPr>
              <a:t>A. Morandi, </a:t>
            </a:r>
            <a:r>
              <a:rPr lang="it-CH"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Savo</a:t>
            </a:r>
            <a:r>
              <a:rPr lang="it-CH" sz="1200" dirty="0">
                <a:uFill>
                  <a:solidFill>
                    <a:srgbClr val="000000"/>
                  </a:solidFill>
                </a:uFill>
                <a:latin typeface="Arial" panose="020B0604020202020204" pitchFamily="34" charset="0"/>
                <a:ea typeface="Calibri" panose="020F0502020204030204" pitchFamily="34" charset="0"/>
                <a:cs typeface="Arial" panose="020B0604020202020204" pitchFamily="34" charset="0"/>
              </a:rPr>
              <a:t> et al. </a:t>
            </a:r>
            <a:r>
              <a:rPr lang="en-GB" sz="1200" b="1" i="1" dirty="0">
                <a:effectLst/>
                <a:latin typeface="Arial" panose="020B0604020202020204" pitchFamily="34" charset="0"/>
                <a:ea typeface="Calibri" panose="020F0502020204030204" pitchFamily="34" charset="0"/>
                <a:cs typeface="Arial" panose="020B0604020202020204" pitchFamily="34" charset="0"/>
              </a:rPr>
              <a:t>ACS Photonics </a:t>
            </a:r>
            <a:r>
              <a:rPr lang="en-GB" sz="1200" b="1" dirty="0">
                <a:effectLst/>
                <a:latin typeface="Arial" panose="020B0604020202020204" pitchFamily="34" charset="0"/>
                <a:ea typeface="Calibri" panose="020F0502020204030204" pitchFamily="34" charset="0"/>
                <a:cs typeface="Arial" panose="020B0604020202020204" pitchFamily="34" charset="0"/>
              </a:rPr>
              <a:t>9, 2022 </a:t>
            </a:r>
            <a:endParaRPr lang="en-US" sz="1200" b="1"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CFF0558C-65D6-86A9-118E-F7F70C4FABF9}"/>
              </a:ext>
            </a:extLst>
          </p:cNvPr>
          <p:cNvSpPr txBox="1"/>
          <p:nvPr/>
        </p:nvSpPr>
        <p:spPr>
          <a:xfrm>
            <a:off x="451412" y="3784829"/>
            <a:ext cx="4276550" cy="276999"/>
          </a:xfrm>
          <a:prstGeom prst="rect">
            <a:avLst/>
          </a:prstGeom>
          <a:noFill/>
        </p:spPr>
        <p:txBody>
          <a:bodyPr wrap="square">
            <a:spAutoFit/>
          </a:bodyPr>
          <a:lstStyle/>
          <a:p>
            <a:r>
              <a:rPr lang="en-US" sz="1200" dirty="0">
                <a:effectLst/>
                <a:latin typeface="Arial" panose="020B0604020202020204" pitchFamily="34" charset="0"/>
                <a:ea typeface="Calibri" panose="020F0502020204030204" pitchFamily="34" charset="0"/>
                <a:cs typeface="Arial" panose="020B0604020202020204" pitchFamily="34" charset="0"/>
              </a:rPr>
              <a:t>R. Savo</a:t>
            </a:r>
            <a:r>
              <a:rPr lang="en-US" sz="1200" dirty="0">
                <a:latin typeface="Arial" panose="020B0604020202020204" pitchFamily="34" charset="0"/>
                <a:ea typeface="Calibri" panose="020F0502020204030204" pitchFamily="34" charset="0"/>
                <a:cs typeface="Arial" panose="020B0604020202020204" pitchFamily="34" charset="0"/>
              </a:rPr>
              <a:t> et al., </a:t>
            </a:r>
            <a:r>
              <a:rPr lang="en-US" sz="1200" b="1" i="1" dirty="0">
                <a:effectLst/>
                <a:latin typeface="Arial" panose="020B0604020202020204" pitchFamily="34" charset="0"/>
                <a:ea typeface="Helvetica Neue Light" panose="02000403000000020004" pitchFamily="2" charset="0"/>
                <a:cs typeface="Arial" panose="020B0604020202020204" pitchFamily="34" charset="0"/>
              </a:rPr>
              <a:t>Nature Photonics </a:t>
            </a:r>
            <a:r>
              <a:rPr lang="en-US" sz="1200" b="1" dirty="0">
                <a:effectLst/>
                <a:latin typeface="Arial" panose="020B0604020202020204" pitchFamily="34" charset="0"/>
                <a:ea typeface="Calibri" panose="020F0502020204030204" pitchFamily="34" charset="0"/>
                <a:cs typeface="Arial" panose="020B0604020202020204" pitchFamily="34" charset="0"/>
              </a:rPr>
              <a:t>14 740-747. 2020</a:t>
            </a:r>
            <a:r>
              <a:rPr lang="en-US" sz="1200" b="1" dirty="0">
                <a:solidFill>
                  <a:srgbClr val="0432FF"/>
                </a:solidFill>
                <a:effectLst/>
                <a:latin typeface="Arial" panose="020B0604020202020204" pitchFamily="34" charset="0"/>
                <a:ea typeface="Calibri" panose="020F0502020204030204" pitchFamily="34" charset="0"/>
                <a:cs typeface="Arial" panose="020B0604020202020204" pitchFamily="34" charset="0"/>
              </a:rPr>
              <a:t> </a:t>
            </a:r>
            <a:r>
              <a:rPr lang="en-US" sz="1200" b="1"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97757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B8E5C-E196-9622-89F5-F384EB2E3839}"/>
              </a:ext>
            </a:extLst>
          </p:cNvPr>
          <p:cNvSpPr>
            <a:spLocks noGrp="1"/>
          </p:cNvSpPr>
          <p:nvPr>
            <p:ph type="title"/>
          </p:nvPr>
        </p:nvSpPr>
        <p:spPr>
          <a:xfrm>
            <a:off x="381187" y="513240"/>
            <a:ext cx="11092266" cy="618385"/>
          </a:xfrm>
        </p:spPr>
        <p:txBody>
          <a:bodyPr/>
          <a:lstStyle/>
          <a:p>
            <a:pPr algn="l"/>
            <a:endParaRPr lang="en-US" dirty="0"/>
          </a:p>
        </p:txBody>
      </p:sp>
      <p:sp>
        <p:nvSpPr>
          <p:cNvPr id="3" name="Segnaposto numero diapositiva 2">
            <a:extLst>
              <a:ext uri="{FF2B5EF4-FFF2-40B4-BE49-F238E27FC236}">
                <a16:creationId xmlns:a16="http://schemas.microsoft.com/office/drawing/2014/main" id="{58523B32-799A-0002-9EF3-9A7B27057964}"/>
              </a:ext>
            </a:extLst>
          </p:cNvPr>
          <p:cNvSpPr>
            <a:spLocks noGrp="1"/>
          </p:cNvSpPr>
          <p:nvPr>
            <p:ph type="sldNum" sz="quarter" idx="12"/>
          </p:nvPr>
        </p:nvSpPr>
        <p:spPr/>
        <p:txBody>
          <a:bodyPr/>
          <a:lstStyle/>
          <a:p>
            <a:fld id="{F4C9E3C6-FDB8-E140-B497-619699EA8E32}" type="slidenum">
              <a:rPr lang="en-US" smtClean="0"/>
              <a:t>4</a:t>
            </a:fld>
            <a:endParaRPr lang="en-US" dirty="0"/>
          </a:p>
        </p:txBody>
      </p:sp>
      <p:pic>
        <p:nvPicPr>
          <p:cNvPr id="5" name="Immagine 4">
            <a:extLst>
              <a:ext uri="{FF2B5EF4-FFF2-40B4-BE49-F238E27FC236}">
                <a16:creationId xmlns:a16="http://schemas.microsoft.com/office/drawing/2014/main" id="{383E841D-1AAC-4802-F86B-438F5721CB69}"/>
              </a:ext>
            </a:extLst>
          </p:cNvPr>
          <p:cNvPicPr>
            <a:picLocks noChangeAspect="1"/>
          </p:cNvPicPr>
          <p:nvPr/>
        </p:nvPicPr>
        <p:blipFill>
          <a:blip r:embed="rId3"/>
          <a:stretch>
            <a:fillRect/>
          </a:stretch>
        </p:blipFill>
        <p:spPr>
          <a:xfrm>
            <a:off x="2081586" y="1342500"/>
            <a:ext cx="1735199" cy="1735200"/>
          </a:xfrm>
          <a:prstGeom prst="rect">
            <a:avLst/>
          </a:prstGeom>
        </p:spPr>
      </p:pic>
      <p:pic>
        <p:nvPicPr>
          <p:cNvPr id="7" name="Immagine 6">
            <a:extLst>
              <a:ext uri="{FF2B5EF4-FFF2-40B4-BE49-F238E27FC236}">
                <a16:creationId xmlns:a16="http://schemas.microsoft.com/office/drawing/2014/main" id="{C4A465B9-EA9A-C364-F0BA-BACCF4B860FC}"/>
              </a:ext>
            </a:extLst>
          </p:cNvPr>
          <p:cNvPicPr>
            <a:picLocks noChangeAspect="1"/>
          </p:cNvPicPr>
          <p:nvPr/>
        </p:nvPicPr>
        <p:blipFill rotWithShape="1">
          <a:blip r:embed="rId4"/>
          <a:srcRect l="8581"/>
          <a:stretch/>
        </p:blipFill>
        <p:spPr>
          <a:xfrm>
            <a:off x="10197102" y="1342308"/>
            <a:ext cx="1586649" cy="1735585"/>
          </a:xfrm>
          <a:prstGeom prst="rect">
            <a:avLst/>
          </a:prstGeom>
        </p:spPr>
      </p:pic>
      <p:pic>
        <p:nvPicPr>
          <p:cNvPr id="9" name="Immagine 8">
            <a:extLst>
              <a:ext uri="{FF2B5EF4-FFF2-40B4-BE49-F238E27FC236}">
                <a16:creationId xmlns:a16="http://schemas.microsoft.com/office/drawing/2014/main" id="{B794DB5F-4B5F-C529-E27C-D23ADC54684B}"/>
              </a:ext>
            </a:extLst>
          </p:cNvPr>
          <p:cNvPicPr>
            <a:picLocks noChangeAspect="1"/>
          </p:cNvPicPr>
          <p:nvPr/>
        </p:nvPicPr>
        <p:blipFill rotWithShape="1">
          <a:blip r:embed="rId5"/>
          <a:srcRect l="15783" t="15058" r="13777" b="8409"/>
          <a:stretch/>
        </p:blipFill>
        <p:spPr>
          <a:xfrm>
            <a:off x="5535201" y="1342308"/>
            <a:ext cx="1597408" cy="1735585"/>
          </a:xfrm>
          <a:prstGeom prst="rect">
            <a:avLst/>
          </a:prstGeom>
        </p:spPr>
      </p:pic>
      <p:pic>
        <p:nvPicPr>
          <p:cNvPr id="13" name="Immagine 12">
            <a:extLst>
              <a:ext uri="{FF2B5EF4-FFF2-40B4-BE49-F238E27FC236}">
                <a16:creationId xmlns:a16="http://schemas.microsoft.com/office/drawing/2014/main" id="{DDE48369-4EE5-BECF-DC48-8DD3B60EAA87}"/>
              </a:ext>
            </a:extLst>
          </p:cNvPr>
          <p:cNvPicPr>
            <a:picLocks noChangeAspect="1"/>
          </p:cNvPicPr>
          <p:nvPr/>
        </p:nvPicPr>
        <p:blipFill rotWithShape="1">
          <a:blip r:embed="rId6"/>
          <a:srcRect l="22008" t="14741" r="21928" b="1191"/>
          <a:stretch/>
        </p:blipFill>
        <p:spPr>
          <a:xfrm rot="5400000">
            <a:off x="3809672" y="1342500"/>
            <a:ext cx="1735200" cy="1735200"/>
          </a:xfrm>
          <a:prstGeom prst="rect">
            <a:avLst/>
          </a:prstGeom>
        </p:spPr>
      </p:pic>
      <p:pic>
        <p:nvPicPr>
          <p:cNvPr id="17" name="Immagine 16">
            <a:extLst>
              <a:ext uri="{FF2B5EF4-FFF2-40B4-BE49-F238E27FC236}">
                <a16:creationId xmlns:a16="http://schemas.microsoft.com/office/drawing/2014/main" id="{603F240A-ABDB-4FF5-3C44-72E612A31E04}"/>
              </a:ext>
            </a:extLst>
          </p:cNvPr>
          <p:cNvPicPr>
            <a:picLocks noChangeAspect="1"/>
          </p:cNvPicPr>
          <p:nvPr/>
        </p:nvPicPr>
        <p:blipFill rotWithShape="1">
          <a:blip r:embed="rId7"/>
          <a:srcRect l="11900" r="2057"/>
          <a:stretch/>
        </p:blipFill>
        <p:spPr>
          <a:xfrm>
            <a:off x="378375" y="1324601"/>
            <a:ext cx="1719666" cy="1770999"/>
          </a:xfrm>
          <a:prstGeom prst="rect">
            <a:avLst/>
          </a:prstGeom>
        </p:spPr>
      </p:pic>
      <p:pic>
        <p:nvPicPr>
          <p:cNvPr id="20" name="Immagine 19">
            <a:extLst>
              <a:ext uri="{FF2B5EF4-FFF2-40B4-BE49-F238E27FC236}">
                <a16:creationId xmlns:a16="http://schemas.microsoft.com/office/drawing/2014/main" id="{458D2B00-A738-75A5-8523-B7F0906E8C54}"/>
              </a:ext>
            </a:extLst>
          </p:cNvPr>
          <p:cNvPicPr>
            <a:picLocks noChangeAspect="1"/>
          </p:cNvPicPr>
          <p:nvPr/>
        </p:nvPicPr>
        <p:blipFill rotWithShape="1">
          <a:blip r:embed="rId8"/>
          <a:srcRect l="7000" r="1528"/>
          <a:stretch/>
        </p:blipFill>
        <p:spPr>
          <a:xfrm>
            <a:off x="7122690" y="1342500"/>
            <a:ext cx="1587213" cy="1735200"/>
          </a:xfrm>
          <a:prstGeom prst="rect">
            <a:avLst/>
          </a:prstGeom>
        </p:spPr>
      </p:pic>
      <p:sp>
        <p:nvSpPr>
          <p:cNvPr id="23" name="CasellaDiTesto 22">
            <a:extLst>
              <a:ext uri="{FF2B5EF4-FFF2-40B4-BE49-F238E27FC236}">
                <a16:creationId xmlns:a16="http://schemas.microsoft.com/office/drawing/2014/main" id="{6413FF38-A440-22EC-0649-A25B34FDF4A4}"/>
              </a:ext>
            </a:extLst>
          </p:cNvPr>
          <p:cNvSpPr txBox="1"/>
          <p:nvPr/>
        </p:nvSpPr>
        <p:spPr>
          <a:xfrm>
            <a:off x="419152" y="4454054"/>
            <a:ext cx="4278881" cy="369332"/>
          </a:xfrm>
          <a:prstGeom prst="rect">
            <a:avLst/>
          </a:prstGeom>
          <a:noFill/>
          <a:ln>
            <a:noFill/>
          </a:ln>
        </p:spPr>
        <p:txBody>
          <a:bodyPr wrap="square" rtlCol="0">
            <a:spAutoFit/>
          </a:bodyPr>
          <a:lstStyle/>
          <a:p>
            <a:pPr algn="ctr"/>
            <a:r>
              <a:rPr lang="en-US" b="1" dirty="0">
                <a:latin typeface="Avenir Black" panose="02000503020000020003" pitchFamily="2" charset="0"/>
                <a:ea typeface="Helvetica" charset="0"/>
                <a:cs typeface="Helvetica" charset="0"/>
              </a:rPr>
              <a:t>Extended team @ Sapienza/ CNR</a:t>
            </a:r>
            <a:endParaRPr lang="en-US" b="1" dirty="0">
              <a:solidFill>
                <a:schemeClr val="tx1"/>
              </a:solidFill>
              <a:latin typeface="Avenir Black" panose="02000503020000020003" pitchFamily="2" charset="0"/>
              <a:ea typeface="Helvetica" charset="0"/>
              <a:cs typeface="Helvetica" charset="0"/>
            </a:endParaRPr>
          </a:p>
        </p:txBody>
      </p:sp>
      <p:sp>
        <p:nvSpPr>
          <p:cNvPr id="24" name="CasellaDiTesto 23">
            <a:extLst>
              <a:ext uri="{FF2B5EF4-FFF2-40B4-BE49-F238E27FC236}">
                <a16:creationId xmlns:a16="http://schemas.microsoft.com/office/drawing/2014/main" id="{B9106F96-F37F-9CF4-CDCD-08A404CFD2BB}"/>
              </a:ext>
            </a:extLst>
          </p:cNvPr>
          <p:cNvSpPr txBox="1"/>
          <p:nvPr/>
        </p:nvSpPr>
        <p:spPr>
          <a:xfrm>
            <a:off x="680640" y="4803223"/>
            <a:ext cx="2257802" cy="1384995"/>
          </a:xfrm>
          <a:prstGeom prst="rect">
            <a:avLst/>
          </a:prstGeom>
          <a:noFill/>
        </p:spPr>
        <p:txBody>
          <a:bodyPr wrap="square" rtlCol="0">
            <a:spAutoFit/>
          </a:bodyPr>
          <a:lstStyle/>
          <a:p>
            <a:r>
              <a:rPr lang="en-US" sz="1400" dirty="0">
                <a:latin typeface="Avenir Medium" panose="02000503020000020003" pitchFamily="2" charset="0"/>
              </a:rPr>
              <a:t>Dr. Neda </a:t>
            </a:r>
            <a:r>
              <a:rPr lang="en-US" sz="1400" dirty="0" err="1">
                <a:latin typeface="Avenir Medium" panose="02000503020000020003" pitchFamily="2" charset="0"/>
              </a:rPr>
              <a:t>Gofraniha</a:t>
            </a:r>
            <a:endParaRPr lang="en-US" sz="1400" dirty="0">
              <a:latin typeface="Avenir Medium" panose="02000503020000020003" pitchFamily="2" charset="0"/>
            </a:endParaRPr>
          </a:p>
          <a:p>
            <a:r>
              <a:rPr lang="en-US" sz="1400" dirty="0">
                <a:latin typeface="Avenir Medium" panose="02000503020000020003" pitchFamily="2" charset="0"/>
              </a:rPr>
              <a:t>Dr. Silvia </a:t>
            </a:r>
            <a:r>
              <a:rPr lang="en-US" sz="1400" dirty="0" err="1">
                <a:latin typeface="Avenir Medium" panose="02000503020000020003" pitchFamily="2" charset="0"/>
              </a:rPr>
              <a:t>Gentilini</a:t>
            </a:r>
            <a:endParaRPr lang="en-US" sz="1400" dirty="0">
              <a:latin typeface="Avenir Medium" panose="02000503020000020003" pitchFamily="2" charset="0"/>
            </a:endParaRPr>
          </a:p>
          <a:p>
            <a:r>
              <a:rPr lang="en-US" sz="1400" dirty="0">
                <a:latin typeface="Avenir Medium" panose="02000503020000020003" pitchFamily="2" charset="0"/>
              </a:rPr>
              <a:t>Dr. Davide </a:t>
            </a:r>
            <a:r>
              <a:rPr lang="en-US" sz="1400" dirty="0" err="1">
                <a:latin typeface="Avenir Medium" panose="02000503020000020003" pitchFamily="2" charset="0"/>
              </a:rPr>
              <a:t>Pierangeli</a:t>
            </a:r>
            <a:endParaRPr lang="en-US" sz="1400" dirty="0">
              <a:latin typeface="Avenir Medium" panose="02000503020000020003" pitchFamily="2" charset="0"/>
            </a:endParaRPr>
          </a:p>
          <a:p>
            <a:r>
              <a:rPr lang="en-US" sz="1400" dirty="0">
                <a:latin typeface="Avenir Medium" panose="02000503020000020003" pitchFamily="2" charset="0"/>
              </a:rPr>
              <a:t>Dr. Stefano Ferretti</a:t>
            </a:r>
          </a:p>
          <a:p>
            <a:r>
              <a:rPr lang="en-US" sz="1400" dirty="0">
                <a:latin typeface="Avenir Medium" panose="02000503020000020003" pitchFamily="2" charset="0"/>
              </a:rPr>
              <a:t>Daniele </a:t>
            </a:r>
            <a:r>
              <a:rPr lang="en-US" sz="1400" dirty="0" err="1">
                <a:latin typeface="Avenir Medium" panose="02000503020000020003" pitchFamily="2" charset="0"/>
              </a:rPr>
              <a:t>Veraldi</a:t>
            </a:r>
            <a:endParaRPr lang="en-US" sz="1400" dirty="0">
              <a:latin typeface="Avenir Medium" panose="02000503020000020003" pitchFamily="2" charset="0"/>
            </a:endParaRPr>
          </a:p>
          <a:p>
            <a:endParaRPr lang="en-US" sz="1400" dirty="0">
              <a:latin typeface="Avenir Medium" panose="02000503020000020003" pitchFamily="2" charset="0"/>
            </a:endParaRPr>
          </a:p>
        </p:txBody>
      </p:sp>
      <p:sp>
        <p:nvSpPr>
          <p:cNvPr id="25" name="CasellaDiTesto 24">
            <a:extLst>
              <a:ext uri="{FF2B5EF4-FFF2-40B4-BE49-F238E27FC236}">
                <a16:creationId xmlns:a16="http://schemas.microsoft.com/office/drawing/2014/main" id="{908AB506-388B-1F3B-B1D0-F1678447C52E}"/>
              </a:ext>
            </a:extLst>
          </p:cNvPr>
          <p:cNvSpPr txBox="1"/>
          <p:nvPr/>
        </p:nvSpPr>
        <p:spPr>
          <a:xfrm>
            <a:off x="2728337" y="4813895"/>
            <a:ext cx="2257802" cy="1240272"/>
          </a:xfrm>
          <a:prstGeom prst="rect">
            <a:avLst/>
          </a:prstGeom>
          <a:noFill/>
        </p:spPr>
        <p:txBody>
          <a:bodyPr wrap="square" rtlCol="0">
            <a:spAutoFit/>
          </a:bodyPr>
          <a:lstStyle/>
          <a:p>
            <a:r>
              <a:rPr lang="en-US" sz="1400" dirty="0">
                <a:latin typeface="Avenir Medium" panose="02000503020000020003" pitchFamily="2" charset="0"/>
              </a:rPr>
              <a:t>Prof. Eugenio del re</a:t>
            </a:r>
          </a:p>
          <a:p>
            <a:r>
              <a:rPr lang="en-US" sz="1400" dirty="0">
                <a:latin typeface="Avenir Medium" panose="02000503020000020003" pitchFamily="2" charset="0"/>
              </a:rPr>
              <a:t>Dr. </a:t>
            </a:r>
            <a:r>
              <a:rPr lang="en-US" sz="1400" dirty="0" err="1">
                <a:latin typeface="Avenir Medium" panose="02000503020000020003" pitchFamily="2" charset="0"/>
              </a:rPr>
              <a:t>Ludovica</a:t>
            </a:r>
            <a:r>
              <a:rPr lang="en-US" sz="1400" dirty="0">
                <a:latin typeface="Avenir Medium" panose="02000503020000020003" pitchFamily="2" charset="0"/>
              </a:rPr>
              <a:t> </a:t>
            </a:r>
            <a:r>
              <a:rPr lang="en-US" sz="1400" dirty="0" err="1">
                <a:latin typeface="Avenir Medium" panose="02000503020000020003" pitchFamily="2" charset="0"/>
              </a:rPr>
              <a:t>Falsi</a:t>
            </a:r>
            <a:endParaRPr lang="en-US" sz="1400" dirty="0">
              <a:latin typeface="Avenir Medium" panose="02000503020000020003" pitchFamily="2" charset="0"/>
            </a:endParaRPr>
          </a:p>
          <a:p>
            <a:r>
              <a:rPr lang="en-US" sz="1400" dirty="0">
                <a:latin typeface="Avenir Medium" panose="02000503020000020003" pitchFamily="2" charset="0"/>
              </a:rPr>
              <a:t>Prof. Massimiliano </a:t>
            </a:r>
            <a:r>
              <a:rPr lang="en-US" sz="1400" dirty="0" err="1">
                <a:latin typeface="Avenir Medium" panose="02000503020000020003" pitchFamily="2" charset="0"/>
              </a:rPr>
              <a:t>Papi</a:t>
            </a:r>
            <a:endParaRPr lang="en-US" sz="1400" dirty="0">
              <a:latin typeface="Avenir Medium" panose="02000503020000020003" pitchFamily="2" charset="0"/>
            </a:endParaRPr>
          </a:p>
          <a:p>
            <a:r>
              <a:rPr lang="en-US" sz="1400" dirty="0">
                <a:latin typeface="Avenir Medium" panose="02000503020000020003" pitchFamily="2" charset="0"/>
              </a:rPr>
              <a:t>Dr. Valentina Palmieri</a:t>
            </a:r>
          </a:p>
          <a:p>
            <a:r>
              <a:rPr lang="en-US" sz="1400" dirty="0">
                <a:latin typeface="Avenir Medium" panose="02000503020000020003" pitchFamily="2" charset="0"/>
              </a:rPr>
              <a:t>Dr. Laura </a:t>
            </a:r>
            <a:r>
              <a:rPr lang="en-US" sz="1400" dirty="0" err="1">
                <a:latin typeface="Avenir Medium" panose="02000503020000020003" pitchFamily="2" charset="0"/>
              </a:rPr>
              <a:t>Pilozzi</a:t>
            </a:r>
            <a:endParaRPr lang="en-US" sz="1400" dirty="0">
              <a:latin typeface="Avenir Medium" panose="02000503020000020003" pitchFamily="2" charset="0"/>
            </a:endParaRPr>
          </a:p>
          <a:p>
            <a:endParaRPr lang="en-US" sz="1400" dirty="0">
              <a:latin typeface="Avenir Medium" panose="02000503020000020003" pitchFamily="2" charset="0"/>
            </a:endParaRPr>
          </a:p>
          <a:p>
            <a:endParaRPr lang="en-US" sz="1400" dirty="0">
              <a:latin typeface="Avenir Medium" panose="02000503020000020003" pitchFamily="2" charset="0"/>
            </a:endParaRPr>
          </a:p>
          <a:p>
            <a:endParaRPr lang="en-US" sz="1400" dirty="0">
              <a:latin typeface="Avenir Medium" panose="02000503020000020003" pitchFamily="2" charset="0"/>
            </a:endParaRPr>
          </a:p>
        </p:txBody>
      </p:sp>
      <p:sp>
        <p:nvSpPr>
          <p:cNvPr id="26" name="CasellaDiTesto 25">
            <a:extLst>
              <a:ext uri="{FF2B5EF4-FFF2-40B4-BE49-F238E27FC236}">
                <a16:creationId xmlns:a16="http://schemas.microsoft.com/office/drawing/2014/main" id="{AA1F4AD9-C3EA-139C-FC3D-0D3C45F3C783}"/>
              </a:ext>
            </a:extLst>
          </p:cNvPr>
          <p:cNvSpPr txBox="1"/>
          <p:nvPr/>
        </p:nvSpPr>
        <p:spPr>
          <a:xfrm>
            <a:off x="7867157" y="4422522"/>
            <a:ext cx="2922533" cy="369332"/>
          </a:xfrm>
          <a:prstGeom prst="rect">
            <a:avLst/>
          </a:prstGeom>
          <a:noFill/>
          <a:ln>
            <a:noFill/>
          </a:ln>
        </p:spPr>
        <p:txBody>
          <a:bodyPr wrap="square" rtlCol="0">
            <a:spAutoFit/>
          </a:bodyPr>
          <a:lstStyle/>
          <a:p>
            <a:r>
              <a:rPr lang="en-US" b="1" dirty="0">
                <a:latin typeface="Avenir Black" panose="02000503020000020003" pitchFamily="2" charset="0"/>
                <a:ea typeface="Helvetica" charset="0"/>
                <a:cs typeface="Helvetica" charset="0"/>
              </a:rPr>
              <a:t>Collaborations</a:t>
            </a:r>
            <a:endParaRPr lang="en-US" b="1" dirty="0">
              <a:solidFill>
                <a:schemeClr val="tx1"/>
              </a:solidFill>
              <a:latin typeface="Avenir Black" panose="02000503020000020003" pitchFamily="2" charset="0"/>
              <a:ea typeface="Helvetica" charset="0"/>
              <a:cs typeface="Helvetica" charset="0"/>
            </a:endParaRPr>
          </a:p>
        </p:txBody>
      </p:sp>
      <p:sp>
        <p:nvSpPr>
          <p:cNvPr id="27" name="CasellaDiTesto 26">
            <a:extLst>
              <a:ext uri="{FF2B5EF4-FFF2-40B4-BE49-F238E27FC236}">
                <a16:creationId xmlns:a16="http://schemas.microsoft.com/office/drawing/2014/main" id="{227F8C46-8C49-77D1-D6A2-5D52D59A71AF}"/>
              </a:ext>
            </a:extLst>
          </p:cNvPr>
          <p:cNvSpPr txBox="1"/>
          <p:nvPr/>
        </p:nvSpPr>
        <p:spPr>
          <a:xfrm>
            <a:off x="6065271" y="4797945"/>
            <a:ext cx="6242608" cy="1169551"/>
          </a:xfrm>
          <a:prstGeom prst="rect">
            <a:avLst/>
          </a:prstGeom>
          <a:noFill/>
        </p:spPr>
        <p:txBody>
          <a:bodyPr wrap="square" rtlCol="0">
            <a:spAutoFit/>
          </a:bodyPr>
          <a:lstStyle/>
          <a:p>
            <a:r>
              <a:rPr lang="en-US" sz="1400" dirty="0">
                <a:latin typeface="Avenir Medium" panose="02000503020000020003" pitchFamily="2" charset="0"/>
              </a:rPr>
              <a:t>Prof. Sylvain </a:t>
            </a:r>
            <a:r>
              <a:rPr lang="en-US" sz="1400" dirty="0" err="1">
                <a:latin typeface="Avenir Medium" panose="02000503020000020003" pitchFamily="2" charset="0"/>
              </a:rPr>
              <a:t>Gigan</a:t>
            </a:r>
            <a:r>
              <a:rPr lang="en-US" sz="1400" dirty="0">
                <a:latin typeface="Avenir Medium" panose="02000503020000020003" pitchFamily="2" charset="0"/>
              </a:rPr>
              <a:t> (Complex media optics team),LKB/ENS Paris</a:t>
            </a:r>
          </a:p>
          <a:p>
            <a:r>
              <a:rPr lang="en-US" sz="1400" dirty="0">
                <a:latin typeface="Avenir Medium" panose="02000503020000020003" pitchFamily="2" charset="0"/>
              </a:rPr>
              <a:t>Prof. Rachel Grange (Optical nanomaterial group), ETH Zurich</a:t>
            </a:r>
          </a:p>
          <a:p>
            <a:r>
              <a:rPr lang="en-US" sz="1400" dirty="0">
                <a:latin typeface="Avenir Medium" panose="02000503020000020003" pitchFamily="2" charset="0"/>
              </a:rPr>
              <a:t>Prof. Sushil </a:t>
            </a:r>
            <a:r>
              <a:rPr lang="en-US" sz="1400" dirty="0" err="1">
                <a:latin typeface="Avenir Medium" panose="02000503020000020003" pitchFamily="2" charset="0"/>
              </a:rPr>
              <a:t>Mujudmar</a:t>
            </a:r>
            <a:r>
              <a:rPr lang="en-US" sz="1400" dirty="0">
                <a:latin typeface="Avenir Medium" panose="02000503020000020003" pitchFamily="2" charset="0"/>
              </a:rPr>
              <a:t> (Mesoscopic optics lab), TATA institute, Mumbai</a:t>
            </a:r>
          </a:p>
          <a:p>
            <a:endParaRPr lang="en-US" sz="1400" dirty="0">
              <a:latin typeface="Avenir Medium" panose="02000503020000020003" pitchFamily="2" charset="0"/>
            </a:endParaRPr>
          </a:p>
        </p:txBody>
      </p:sp>
      <p:sp>
        <p:nvSpPr>
          <p:cNvPr id="28" name="CasellaDiTesto 27">
            <a:extLst>
              <a:ext uri="{FF2B5EF4-FFF2-40B4-BE49-F238E27FC236}">
                <a16:creationId xmlns:a16="http://schemas.microsoft.com/office/drawing/2014/main" id="{F92C92C7-AE9D-5256-7E62-2B48CC3FA191}"/>
              </a:ext>
            </a:extLst>
          </p:cNvPr>
          <p:cNvSpPr txBox="1"/>
          <p:nvPr/>
        </p:nvSpPr>
        <p:spPr>
          <a:xfrm>
            <a:off x="284590" y="3247748"/>
            <a:ext cx="2272569" cy="523220"/>
          </a:xfrm>
          <a:prstGeom prst="rect">
            <a:avLst/>
          </a:prstGeom>
          <a:noFill/>
        </p:spPr>
        <p:txBody>
          <a:bodyPr wrap="square" rtlCol="0">
            <a:spAutoFit/>
          </a:bodyPr>
          <a:lstStyle/>
          <a:p>
            <a:r>
              <a:rPr lang="en-US" sz="1400" dirty="0">
                <a:latin typeface="Avenir Medium" panose="02000503020000020003" pitchFamily="2" charset="0"/>
              </a:rPr>
              <a:t>Prof. Claudio Conti</a:t>
            </a:r>
          </a:p>
          <a:p>
            <a:r>
              <a:rPr lang="en-US" sz="1400" dirty="0">
                <a:latin typeface="Avenir Medium" panose="02000503020000020003" pitchFamily="2" charset="0"/>
              </a:rPr>
              <a:t>(Uni. “La Sapienza “)</a:t>
            </a:r>
          </a:p>
        </p:txBody>
      </p:sp>
      <p:sp>
        <p:nvSpPr>
          <p:cNvPr id="29" name="CasellaDiTesto 28">
            <a:extLst>
              <a:ext uri="{FF2B5EF4-FFF2-40B4-BE49-F238E27FC236}">
                <a16:creationId xmlns:a16="http://schemas.microsoft.com/office/drawing/2014/main" id="{87F61FFC-7294-1ECA-81E1-64FB68CB6CE3}"/>
              </a:ext>
            </a:extLst>
          </p:cNvPr>
          <p:cNvSpPr txBox="1"/>
          <p:nvPr/>
        </p:nvSpPr>
        <p:spPr>
          <a:xfrm>
            <a:off x="1911545" y="3216375"/>
            <a:ext cx="2096430" cy="523220"/>
          </a:xfrm>
          <a:prstGeom prst="rect">
            <a:avLst/>
          </a:prstGeom>
          <a:noFill/>
        </p:spPr>
        <p:txBody>
          <a:bodyPr wrap="square" rtlCol="0">
            <a:spAutoFit/>
          </a:bodyPr>
          <a:lstStyle/>
          <a:p>
            <a:pPr algn="ctr"/>
            <a:r>
              <a:rPr lang="en-US" sz="1400" dirty="0">
                <a:latin typeface="Avenir Medium" panose="02000503020000020003" pitchFamily="2" charset="0"/>
              </a:rPr>
              <a:t>Dr. Marcello</a:t>
            </a:r>
          </a:p>
          <a:p>
            <a:pPr algn="ctr"/>
            <a:r>
              <a:rPr lang="en-US" sz="1400" dirty="0" err="1">
                <a:latin typeface="Avenir Medium" panose="02000503020000020003" pitchFamily="2" charset="0"/>
              </a:rPr>
              <a:t>Calvanese</a:t>
            </a:r>
            <a:r>
              <a:rPr lang="en-US" sz="1400" dirty="0">
                <a:latin typeface="Avenir Medium" panose="02000503020000020003" pitchFamily="2" charset="0"/>
              </a:rPr>
              <a:t> </a:t>
            </a:r>
            <a:r>
              <a:rPr lang="en-US" sz="1400" dirty="0" err="1">
                <a:latin typeface="Avenir Medium" panose="02000503020000020003" pitchFamily="2" charset="0"/>
              </a:rPr>
              <a:t>Strinati</a:t>
            </a:r>
            <a:endParaRPr lang="en-US" sz="1400" dirty="0">
              <a:latin typeface="Avenir Medium" panose="02000503020000020003" pitchFamily="2" charset="0"/>
            </a:endParaRPr>
          </a:p>
        </p:txBody>
      </p:sp>
      <p:sp>
        <p:nvSpPr>
          <p:cNvPr id="30" name="CasellaDiTesto 29">
            <a:extLst>
              <a:ext uri="{FF2B5EF4-FFF2-40B4-BE49-F238E27FC236}">
                <a16:creationId xmlns:a16="http://schemas.microsoft.com/office/drawing/2014/main" id="{A96C4A7F-B730-432A-3619-F5E35A20FB19}"/>
              </a:ext>
            </a:extLst>
          </p:cNvPr>
          <p:cNvSpPr txBox="1"/>
          <p:nvPr/>
        </p:nvSpPr>
        <p:spPr>
          <a:xfrm>
            <a:off x="5488810" y="3233012"/>
            <a:ext cx="1883118" cy="307777"/>
          </a:xfrm>
          <a:prstGeom prst="rect">
            <a:avLst/>
          </a:prstGeom>
          <a:noFill/>
        </p:spPr>
        <p:txBody>
          <a:bodyPr wrap="square" rtlCol="0">
            <a:spAutoFit/>
          </a:bodyPr>
          <a:lstStyle/>
          <a:p>
            <a:r>
              <a:rPr lang="en-US" sz="1400" dirty="0">
                <a:latin typeface="Avenir Medium" panose="02000503020000020003" pitchFamily="2" charset="0"/>
              </a:rPr>
              <a:t>Dr. Fabrizio </a:t>
            </a:r>
            <a:r>
              <a:rPr lang="en-US" sz="1400" dirty="0" err="1">
                <a:latin typeface="Avenir Medium" panose="02000503020000020003" pitchFamily="2" charset="0"/>
              </a:rPr>
              <a:t>Coccetti</a:t>
            </a:r>
            <a:endParaRPr lang="en-US" sz="1400" dirty="0">
              <a:latin typeface="Avenir Medium" panose="02000503020000020003" pitchFamily="2" charset="0"/>
            </a:endParaRPr>
          </a:p>
        </p:txBody>
      </p:sp>
      <p:sp>
        <p:nvSpPr>
          <p:cNvPr id="32" name="CasellaDiTesto 31">
            <a:extLst>
              <a:ext uri="{FF2B5EF4-FFF2-40B4-BE49-F238E27FC236}">
                <a16:creationId xmlns:a16="http://schemas.microsoft.com/office/drawing/2014/main" id="{358C3653-9B16-2B9F-780D-DA9620198A0F}"/>
              </a:ext>
            </a:extLst>
          </p:cNvPr>
          <p:cNvSpPr txBox="1"/>
          <p:nvPr/>
        </p:nvSpPr>
        <p:spPr>
          <a:xfrm>
            <a:off x="10436421" y="3214834"/>
            <a:ext cx="1392096" cy="523220"/>
          </a:xfrm>
          <a:prstGeom prst="rect">
            <a:avLst/>
          </a:prstGeom>
          <a:noFill/>
        </p:spPr>
        <p:txBody>
          <a:bodyPr wrap="square" rtlCol="0">
            <a:spAutoFit/>
          </a:bodyPr>
          <a:lstStyle/>
          <a:p>
            <a:pPr algn="ctr"/>
            <a:r>
              <a:rPr lang="en-US" sz="1400" dirty="0">
                <a:latin typeface="Avenir Medium" panose="02000503020000020003" pitchFamily="2" charset="0"/>
              </a:rPr>
              <a:t>Ing. Giovanni De Angelis</a:t>
            </a:r>
          </a:p>
        </p:txBody>
      </p:sp>
      <p:sp>
        <p:nvSpPr>
          <p:cNvPr id="33" name="CasellaDiTesto 32">
            <a:extLst>
              <a:ext uri="{FF2B5EF4-FFF2-40B4-BE49-F238E27FC236}">
                <a16:creationId xmlns:a16="http://schemas.microsoft.com/office/drawing/2014/main" id="{4AB079DB-3E6B-B623-67A8-88709B7BA4AE}"/>
              </a:ext>
            </a:extLst>
          </p:cNvPr>
          <p:cNvSpPr txBox="1"/>
          <p:nvPr/>
        </p:nvSpPr>
        <p:spPr>
          <a:xfrm>
            <a:off x="3846899" y="3229668"/>
            <a:ext cx="1655768" cy="307777"/>
          </a:xfrm>
          <a:prstGeom prst="rect">
            <a:avLst/>
          </a:prstGeom>
          <a:noFill/>
        </p:spPr>
        <p:txBody>
          <a:bodyPr wrap="square" rtlCol="0">
            <a:spAutoFit/>
          </a:bodyPr>
          <a:lstStyle/>
          <a:p>
            <a:r>
              <a:rPr lang="en-US" sz="1400" dirty="0">
                <a:latin typeface="Avenir Medium" panose="02000503020000020003" pitchFamily="2" charset="0"/>
              </a:rPr>
              <a:t>Dr. Romolo Savo</a:t>
            </a:r>
          </a:p>
        </p:txBody>
      </p:sp>
      <p:sp>
        <p:nvSpPr>
          <p:cNvPr id="34" name="CasellaDiTesto 33">
            <a:extLst>
              <a:ext uri="{FF2B5EF4-FFF2-40B4-BE49-F238E27FC236}">
                <a16:creationId xmlns:a16="http://schemas.microsoft.com/office/drawing/2014/main" id="{C547258C-F0AA-4C82-6C1F-298A2E58830A}"/>
              </a:ext>
            </a:extLst>
          </p:cNvPr>
          <p:cNvSpPr txBox="1"/>
          <p:nvPr/>
        </p:nvSpPr>
        <p:spPr>
          <a:xfrm>
            <a:off x="7066754" y="3217741"/>
            <a:ext cx="1797331" cy="523220"/>
          </a:xfrm>
          <a:prstGeom prst="rect">
            <a:avLst/>
          </a:prstGeom>
          <a:noFill/>
        </p:spPr>
        <p:txBody>
          <a:bodyPr wrap="square" rtlCol="0">
            <a:spAutoFit/>
          </a:bodyPr>
          <a:lstStyle/>
          <a:p>
            <a:pPr algn="ctr"/>
            <a:r>
              <a:rPr lang="en-US" sz="1400" dirty="0">
                <a:latin typeface="Avenir Medium" panose="02000503020000020003" pitchFamily="2" charset="0"/>
              </a:rPr>
              <a:t>Dr. Michael Raju</a:t>
            </a:r>
          </a:p>
          <a:p>
            <a:pPr algn="ctr"/>
            <a:r>
              <a:rPr lang="en-US" sz="1400" dirty="0">
                <a:latin typeface="Avenir Medium" panose="02000503020000020003" pitchFamily="2" charset="0"/>
              </a:rPr>
              <a:t>Postdoc</a:t>
            </a:r>
          </a:p>
        </p:txBody>
      </p:sp>
      <p:sp>
        <p:nvSpPr>
          <p:cNvPr id="35" name="CasellaDiTesto 34">
            <a:extLst>
              <a:ext uri="{FF2B5EF4-FFF2-40B4-BE49-F238E27FC236}">
                <a16:creationId xmlns:a16="http://schemas.microsoft.com/office/drawing/2014/main" id="{E9024ED6-2154-583F-A954-7E684D352428}"/>
              </a:ext>
            </a:extLst>
          </p:cNvPr>
          <p:cNvSpPr txBox="1"/>
          <p:nvPr/>
        </p:nvSpPr>
        <p:spPr>
          <a:xfrm>
            <a:off x="5143797" y="817941"/>
            <a:ext cx="1814663" cy="369332"/>
          </a:xfrm>
          <a:prstGeom prst="rect">
            <a:avLst/>
          </a:prstGeom>
          <a:noFill/>
          <a:ln>
            <a:noFill/>
          </a:ln>
        </p:spPr>
        <p:txBody>
          <a:bodyPr wrap="square" rtlCol="0">
            <a:spAutoFit/>
          </a:bodyPr>
          <a:lstStyle/>
          <a:p>
            <a:pPr algn="ctr"/>
            <a:r>
              <a:rPr lang="en-US" b="1" dirty="0">
                <a:latin typeface="Avenir Black" panose="02000503020000020003" pitchFamily="2" charset="0"/>
                <a:ea typeface="Helvetica" charset="0"/>
                <a:cs typeface="Helvetica" charset="0"/>
              </a:rPr>
              <a:t>CREF staff</a:t>
            </a:r>
            <a:endParaRPr lang="en-US" b="1" dirty="0">
              <a:solidFill>
                <a:schemeClr val="tx1"/>
              </a:solidFill>
              <a:latin typeface="Avenir Black" panose="02000503020000020003" pitchFamily="2" charset="0"/>
              <a:ea typeface="Helvetica" charset="0"/>
              <a:cs typeface="Helvetica" charset="0"/>
            </a:endParaRPr>
          </a:p>
        </p:txBody>
      </p:sp>
      <p:pic>
        <p:nvPicPr>
          <p:cNvPr id="6" name="Immagine 5">
            <a:extLst>
              <a:ext uri="{FF2B5EF4-FFF2-40B4-BE49-F238E27FC236}">
                <a16:creationId xmlns:a16="http://schemas.microsoft.com/office/drawing/2014/main" id="{DA3F3E53-4D02-1B46-45FB-09AE690A970E}"/>
              </a:ext>
            </a:extLst>
          </p:cNvPr>
          <p:cNvPicPr>
            <a:picLocks noChangeAspect="1"/>
          </p:cNvPicPr>
          <p:nvPr/>
        </p:nvPicPr>
        <p:blipFill rotWithShape="1">
          <a:blip r:embed="rId9"/>
          <a:srcRect l="-2661" t="3614" r="2661" b="9815"/>
          <a:stretch/>
        </p:blipFill>
        <p:spPr>
          <a:xfrm>
            <a:off x="8669922" y="1342500"/>
            <a:ext cx="1548446" cy="1735200"/>
          </a:xfrm>
          <a:prstGeom prst="rect">
            <a:avLst/>
          </a:prstGeom>
        </p:spPr>
      </p:pic>
      <p:sp>
        <p:nvSpPr>
          <p:cNvPr id="8" name="CasellaDiTesto 7">
            <a:extLst>
              <a:ext uri="{FF2B5EF4-FFF2-40B4-BE49-F238E27FC236}">
                <a16:creationId xmlns:a16="http://schemas.microsoft.com/office/drawing/2014/main" id="{BAC612E8-DE7F-4923-D7C4-3136AAF873DC}"/>
              </a:ext>
            </a:extLst>
          </p:cNvPr>
          <p:cNvSpPr txBox="1"/>
          <p:nvPr/>
        </p:nvSpPr>
        <p:spPr>
          <a:xfrm>
            <a:off x="8589202" y="3234019"/>
            <a:ext cx="1797331" cy="523220"/>
          </a:xfrm>
          <a:prstGeom prst="rect">
            <a:avLst/>
          </a:prstGeom>
          <a:noFill/>
        </p:spPr>
        <p:txBody>
          <a:bodyPr wrap="square" rtlCol="0">
            <a:spAutoFit/>
          </a:bodyPr>
          <a:lstStyle/>
          <a:p>
            <a:pPr algn="ctr"/>
            <a:r>
              <a:rPr lang="en-US" sz="1400" dirty="0">
                <a:latin typeface="Avenir Medium" panose="02000503020000020003" pitchFamily="2" charset="0"/>
              </a:rPr>
              <a:t>Dr. Hamed Tari</a:t>
            </a:r>
          </a:p>
          <a:p>
            <a:pPr algn="ctr"/>
            <a:r>
              <a:rPr lang="en-US" sz="1400" dirty="0">
                <a:latin typeface="Avenir Medium" panose="02000503020000020003" pitchFamily="2" charset="0"/>
              </a:rPr>
              <a:t>Postdoc</a:t>
            </a:r>
          </a:p>
        </p:txBody>
      </p:sp>
    </p:spTree>
    <p:extLst>
      <p:ext uri="{BB962C8B-B14F-4D97-AF65-F5344CB8AC3E}">
        <p14:creationId xmlns:p14="http://schemas.microsoft.com/office/powerpoint/2010/main" val="1122100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9FBD76-9FB6-0EF5-0877-9B18413B115D}"/>
              </a:ext>
            </a:extLst>
          </p:cNvPr>
          <p:cNvSpPr>
            <a:spLocks noGrp="1"/>
          </p:cNvSpPr>
          <p:nvPr>
            <p:ph type="title"/>
          </p:nvPr>
        </p:nvSpPr>
        <p:spPr/>
        <p:txBody>
          <a:bodyPr/>
          <a:lstStyle/>
          <a:p>
            <a:r>
              <a:rPr lang="en-US" dirty="0"/>
              <a:t>Assembling disordered nonlinear </a:t>
            </a:r>
            <a:r>
              <a:rPr lang="en-US" dirty="0" err="1"/>
              <a:t>suprastructures</a:t>
            </a:r>
            <a:endParaRPr lang="en-US" dirty="0"/>
          </a:p>
        </p:txBody>
      </p:sp>
      <p:sp>
        <p:nvSpPr>
          <p:cNvPr id="3" name="Segnaposto numero diapositiva 2">
            <a:extLst>
              <a:ext uri="{FF2B5EF4-FFF2-40B4-BE49-F238E27FC236}">
                <a16:creationId xmlns:a16="http://schemas.microsoft.com/office/drawing/2014/main" id="{D59A9CA4-477D-3297-1964-FE2A040549EA}"/>
              </a:ext>
            </a:extLst>
          </p:cNvPr>
          <p:cNvSpPr>
            <a:spLocks noGrp="1"/>
          </p:cNvSpPr>
          <p:nvPr>
            <p:ph type="sldNum" sz="quarter" idx="12"/>
          </p:nvPr>
        </p:nvSpPr>
        <p:spPr/>
        <p:txBody>
          <a:bodyPr/>
          <a:lstStyle/>
          <a:p>
            <a:fld id="{F4C9E3C6-FDB8-E140-B497-619699EA8E32}" type="slidenum">
              <a:rPr lang="en-US" smtClean="0"/>
              <a:t>40</a:t>
            </a:fld>
            <a:endParaRPr lang="en-US" dirty="0"/>
          </a:p>
        </p:txBody>
      </p:sp>
      <p:grpSp>
        <p:nvGrpSpPr>
          <p:cNvPr id="7" name="Gruppo 6">
            <a:extLst>
              <a:ext uri="{FF2B5EF4-FFF2-40B4-BE49-F238E27FC236}">
                <a16:creationId xmlns:a16="http://schemas.microsoft.com/office/drawing/2014/main" id="{4159FA03-270F-3BE1-52C0-A9B9F30E74CE}"/>
              </a:ext>
            </a:extLst>
          </p:cNvPr>
          <p:cNvGrpSpPr>
            <a:grpSpLocks noChangeAspect="1"/>
          </p:cNvGrpSpPr>
          <p:nvPr/>
        </p:nvGrpSpPr>
        <p:grpSpPr>
          <a:xfrm>
            <a:off x="9013680" y="1480255"/>
            <a:ext cx="2690853" cy="2154826"/>
            <a:chOff x="7443926" y="3991391"/>
            <a:chExt cx="2959938" cy="2370309"/>
          </a:xfrm>
        </p:grpSpPr>
        <p:pic>
          <p:nvPicPr>
            <p:cNvPr id="8" name="Picture 11">
              <a:extLst>
                <a:ext uri="{FF2B5EF4-FFF2-40B4-BE49-F238E27FC236}">
                  <a16:creationId xmlns:a16="http://schemas.microsoft.com/office/drawing/2014/main" id="{0D836B86-9E77-6B7F-C1E8-B50040233FE6}"/>
                </a:ext>
              </a:extLst>
            </p:cNvPr>
            <p:cNvPicPr>
              <a:picLocks noChangeAspect="1"/>
            </p:cNvPicPr>
            <p:nvPr/>
          </p:nvPicPr>
          <p:blipFill>
            <a:blip r:embed="rId2"/>
            <a:stretch>
              <a:fillRect/>
            </a:stretch>
          </p:blipFill>
          <p:spPr>
            <a:xfrm>
              <a:off x="7443926" y="3991391"/>
              <a:ext cx="2959938" cy="2370309"/>
            </a:xfrm>
            <a:prstGeom prst="rect">
              <a:avLst/>
            </a:prstGeom>
          </p:spPr>
        </p:pic>
        <p:sp>
          <p:nvSpPr>
            <p:cNvPr id="9" name="Ovale 8">
              <a:extLst>
                <a:ext uri="{FF2B5EF4-FFF2-40B4-BE49-F238E27FC236}">
                  <a16:creationId xmlns:a16="http://schemas.microsoft.com/office/drawing/2014/main" id="{5AD4C7E3-C038-E68D-6A9C-6B4AC519413F}"/>
                </a:ext>
              </a:extLst>
            </p:cNvPr>
            <p:cNvSpPr/>
            <p:nvPr/>
          </p:nvSpPr>
          <p:spPr>
            <a:xfrm>
              <a:off x="7661189" y="3991391"/>
              <a:ext cx="333633" cy="2970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uppo 21">
            <a:extLst>
              <a:ext uri="{FF2B5EF4-FFF2-40B4-BE49-F238E27FC236}">
                <a16:creationId xmlns:a16="http://schemas.microsoft.com/office/drawing/2014/main" id="{DE367D13-995B-6C39-1104-EF28CE93E55B}"/>
              </a:ext>
            </a:extLst>
          </p:cNvPr>
          <p:cNvGrpSpPr>
            <a:grpSpLocks noChangeAspect="1"/>
          </p:cNvGrpSpPr>
          <p:nvPr/>
        </p:nvGrpSpPr>
        <p:grpSpPr>
          <a:xfrm>
            <a:off x="7140043" y="1898389"/>
            <a:ext cx="1583076" cy="1583078"/>
            <a:chOff x="-247036" y="4961316"/>
            <a:chExt cx="1452718" cy="1452718"/>
          </a:xfrm>
        </p:grpSpPr>
        <p:pic>
          <p:nvPicPr>
            <p:cNvPr id="5" name="Immagine 4">
              <a:extLst>
                <a:ext uri="{FF2B5EF4-FFF2-40B4-BE49-F238E27FC236}">
                  <a16:creationId xmlns:a16="http://schemas.microsoft.com/office/drawing/2014/main" id="{F01C2026-3D67-3718-7F66-522E67A29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36" y="4961316"/>
              <a:ext cx="1452718" cy="1452718"/>
            </a:xfrm>
            <a:prstGeom prst="rect">
              <a:avLst/>
            </a:prstGeom>
          </p:spPr>
        </p:pic>
        <p:sp>
          <p:nvSpPr>
            <p:cNvPr id="6" name="Rettangolo 5">
              <a:extLst>
                <a:ext uri="{FF2B5EF4-FFF2-40B4-BE49-F238E27FC236}">
                  <a16:creationId xmlns:a16="http://schemas.microsoft.com/office/drawing/2014/main" id="{CBBC0C27-3D39-8F77-D43C-F9938C64FC66}"/>
                </a:ext>
              </a:extLst>
            </p:cNvPr>
            <p:cNvSpPr/>
            <p:nvPr/>
          </p:nvSpPr>
          <p:spPr>
            <a:xfrm>
              <a:off x="458399" y="6129526"/>
              <a:ext cx="745586" cy="276999"/>
            </a:xfrm>
            <a:prstGeom prst="rect">
              <a:avLst/>
            </a:prstGeom>
            <a:solidFill>
              <a:schemeClr val="bg1"/>
            </a:solidFill>
            <a:ln>
              <a:solidFill>
                <a:schemeClr val="tx1"/>
              </a:solidFill>
            </a:ln>
          </p:spPr>
          <p:txBody>
            <a:bodyPr wrap="square">
              <a:spAutoFit/>
            </a:bodyPr>
            <a:lstStyle/>
            <a:p>
              <a:pPr algn="ctr">
                <a:defRPr/>
              </a:pPr>
              <a:r>
                <a:rPr lang="en-US" sz="1200" b="1" dirty="0">
                  <a:latin typeface="Avenir Light" panose="020B0402020203020204" pitchFamily="34" charset="77"/>
                  <a:ea typeface="Avenir Heavy" charset="0"/>
                  <a:cs typeface="Avenir Heavy" charset="0"/>
                </a:rPr>
                <a:t>LiNbO</a:t>
              </a:r>
              <a:r>
                <a:rPr lang="en-US" sz="1200" b="1" baseline="-25000" dirty="0">
                  <a:latin typeface="Avenir Light" panose="020B0402020203020204" pitchFamily="34" charset="77"/>
                  <a:ea typeface="Avenir Heavy" charset="0"/>
                  <a:cs typeface="Avenir Heavy" charset="0"/>
                </a:rPr>
                <a:t>3 </a:t>
              </a:r>
              <a:endParaRPr lang="en-US" sz="1200" b="1" dirty="0">
                <a:latin typeface="Avenir Light" panose="020B0402020203020204" pitchFamily="34" charset="77"/>
                <a:ea typeface="Avenir Heavy" charset="0"/>
                <a:cs typeface="Avenir Heavy" charset="0"/>
              </a:endParaRPr>
            </a:p>
          </p:txBody>
        </p:sp>
      </p:grpSp>
      <p:pic>
        <p:nvPicPr>
          <p:cNvPr id="11" name="Picture 189">
            <a:extLst>
              <a:ext uri="{FF2B5EF4-FFF2-40B4-BE49-F238E27FC236}">
                <a16:creationId xmlns:a16="http://schemas.microsoft.com/office/drawing/2014/main" id="{65D11249-DC31-E3C8-C47B-C880DF8C07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80"/>
          <a:stretch/>
        </p:blipFill>
        <p:spPr>
          <a:xfrm>
            <a:off x="502133" y="1936475"/>
            <a:ext cx="1658296" cy="1667052"/>
          </a:xfrm>
          <a:prstGeom prst="rect">
            <a:avLst/>
          </a:prstGeom>
          <a:ln w="28575">
            <a:noFill/>
          </a:ln>
        </p:spPr>
      </p:pic>
      <p:pic>
        <p:nvPicPr>
          <p:cNvPr id="23" name="Immagine 22">
            <a:extLst>
              <a:ext uri="{FF2B5EF4-FFF2-40B4-BE49-F238E27FC236}">
                <a16:creationId xmlns:a16="http://schemas.microsoft.com/office/drawing/2014/main" id="{1D108B91-098F-DAD3-4C20-2189ADBC8802}"/>
              </a:ext>
            </a:extLst>
          </p:cNvPr>
          <p:cNvPicPr>
            <a:picLocks noChangeAspect="1"/>
          </p:cNvPicPr>
          <p:nvPr/>
        </p:nvPicPr>
        <p:blipFill rotWithShape="1">
          <a:blip r:embed="rId5"/>
          <a:srcRect r="33486"/>
          <a:stretch/>
        </p:blipFill>
        <p:spPr>
          <a:xfrm>
            <a:off x="452612" y="4150431"/>
            <a:ext cx="2772208" cy="2004154"/>
          </a:xfrm>
          <a:prstGeom prst="rect">
            <a:avLst/>
          </a:prstGeom>
        </p:spPr>
      </p:pic>
      <p:pic>
        <p:nvPicPr>
          <p:cNvPr id="24" name="Immagine 23">
            <a:extLst>
              <a:ext uri="{FF2B5EF4-FFF2-40B4-BE49-F238E27FC236}">
                <a16:creationId xmlns:a16="http://schemas.microsoft.com/office/drawing/2014/main" id="{91212450-2FE1-5B85-E4A9-B7AD110CBC37}"/>
              </a:ext>
            </a:extLst>
          </p:cNvPr>
          <p:cNvPicPr>
            <a:picLocks noChangeAspect="1"/>
          </p:cNvPicPr>
          <p:nvPr/>
        </p:nvPicPr>
        <p:blipFill>
          <a:blip r:embed="rId6"/>
          <a:stretch>
            <a:fillRect/>
          </a:stretch>
        </p:blipFill>
        <p:spPr>
          <a:xfrm>
            <a:off x="3224819" y="4168651"/>
            <a:ext cx="2669063" cy="1914468"/>
          </a:xfrm>
          <a:prstGeom prst="rect">
            <a:avLst/>
          </a:prstGeom>
        </p:spPr>
      </p:pic>
      <p:pic>
        <p:nvPicPr>
          <p:cNvPr id="30" name="Immagine 29">
            <a:extLst>
              <a:ext uri="{FF2B5EF4-FFF2-40B4-BE49-F238E27FC236}">
                <a16:creationId xmlns:a16="http://schemas.microsoft.com/office/drawing/2014/main" id="{183113F7-814A-54DD-D4B1-3B34B85FA17E}"/>
              </a:ext>
            </a:extLst>
          </p:cNvPr>
          <p:cNvPicPr>
            <a:picLocks noChangeAspect="1"/>
          </p:cNvPicPr>
          <p:nvPr/>
        </p:nvPicPr>
        <p:blipFill>
          <a:blip r:embed="rId7"/>
          <a:stretch>
            <a:fillRect/>
          </a:stretch>
        </p:blipFill>
        <p:spPr>
          <a:xfrm>
            <a:off x="2589687" y="1836445"/>
            <a:ext cx="3049428" cy="1878001"/>
          </a:xfrm>
          <a:prstGeom prst="rect">
            <a:avLst/>
          </a:prstGeom>
        </p:spPr>
      </p:pic>
      <p:sp>
        <p:nvSpPr>
          <p:cNvPr id="16" name="CasellaDiTesto 15">
            <a:extLst>
              <a:ext uri="{FF2B5EF4-FFF2-40B4-BE49-F238E27FC236}">
                <a16:creationId xmlns:a16="http://schemas.microsoft.com/office/drawing/2014/main" id="{54EEF992-53CD-B8B7-47B8-1008D4BB859A}"/>
              </a:ext>
            </a:extLst>
          </p:cNvPr>
          <p:cNvSpPr txBox="1"/>
          <p:nvPr/>
        </p:nvSpPr>
        <p:spPr>
          <a:xfrm>
            <a:off x="543628" y="1559861"/>
            <a:ext cx="1606530" cy="338554"/>
          </a:xfrm>
          <a:prstGeom prst="rect">
            <a:avLst/>
          </a:prstGeom>
          <a:solidFill>
            <a:schemeClr val="bg1"/>
          </a:solidFill>
        </p:spPr>
        <p:txBody>
          <a:bodyPr wrap="none" rtlCol="0">
            <a:spAutoFit/>
          </a:bodyPr>
          <a:lstStyle/>
          <a:p>
            <a:r>
              <a:rPr lang="en-US" sz="1600" dirty="0">
                <a:latin typeface="Avenir Medium" panose="02000503020000020003" pitchFamily="2" charset="0"/>
              </a:rPr>
              <a:t>Barium titanate</a:t>
            </a:r>
          </a:p>
        </p:txBody>
      </p:sp>
      <p:sp>
        <p:nvSpPr>
          <p:cNvPr id="18" name="CasellaDiTesto 17">
            <a:extLst>
              <a:ext uri="{FF2B5EF4-FFF2-40B4-BE49-F238E27FC236}">
                <a16:creationId xmlns:a16="http://schemas.microsoft.com/office/drawing/2014/main" id="{E0C59BAE-CA53-9D75-388C-9B131D46574E}"/>
              </a:ext>
            </a:extLst>
          </p:cNvPr>
          <p:cNvSpPr txBox="1"/>
          <p:nvPr/>
        </p:nvSpPr>
        <p:spPr>
          <a:xfrm>
            <a:off x="7120646" y="1559861"/>
            <a:ext cx="1566454" cy="338554"/>
          </a:xfrm>
          <a:prstGeom prst="rect">
            <a:avLst/>
          </a:prstGeom>
          <a:solidFill>
            <a:schemeClr val="bg1"/>
          </a:solidFill>
        </p:spPr>
        <p:txBody>
          <a:bodyPr wrap="none" rtlCol="0">
            <a:spAutoFit/>
          </a:bodyPr>
          <a:lstStyle/>
          <a:p>
            <a:r>
              <a:rPr lang="en-US" sz="1600" dirty="0" err="1">
                <a:latin typeface="Avenir Medium" panose="02000503020000020003" pitchFamily="2" charset="0"/>
              </a:rPr>
              <a:t>Litium</a:t>
            </a:r>
            <a:r>
              <a:rPr lang="en-US" sz="1600" dirty="0">
                <a:latin typeface="Avenir Medium" panose="02000503020000020003" pitchFamily="2" charset="0"/>
              </a:rPr>
              <a:t> Niobate</a:t>
            </a:r>
          </a:p>
        </p:txBody>
      </p:sp>
      <p:sp>
        <p:nvSpPr>
          <p:cNvPr id="20" name="Rettangolo 19">
            <a:extLst>
              <a:ext uri="{FF2B5EF4-FFF2-40B4-BE49-F238E27FC236}">
                <a16:creationId xmlns:a16="http://schemas.microsoft.com/office/drawing/2014/main" id="{0AFF1A42-C22E-4234-380B-D115285BF738}"/>
              </a:ext>
            </a:extLst>
          </p:cNvPr>
          <p:cNvSpPr/>
          <p:nvPr/>
        </p:nvSpPr>
        <p:spPr>
          <a:xfrm>
            <a:off x="515664" y="3257384"/>
            <a:ext cx="686938" cy="339685"/>
          </a:xfrm>
          <a:prstGeom prst="rect">
            <a:avLst/>
          </a:prstGeom>
          <a:solidFill>
            <a:schemeClr val="bg1"/>
          </a:solidFill>
          <a:ln>
            <a:solidFill>
              <a:schemeClr val="tx1"/>
            </a:solidFill>
          </a:ln>
        </p:spPr>
        <p:txBody>
          <a:bodyPr wrap="square">
            <a:spAutoFit/>
          </a:bodyPr>
          <a:lstStyle/>
          <a:p>
            <a:pPr algn="ctr">
              <a:defRPr/>
            </a:pPr>
            <a:r>
              <a:rPr lang="en-US" sz="1200" b="1" dirty="0">
                <a:latin typeface="Avenir Light" panose="020B0402020203020204" pitchFamily="34" charset="77"/>
                <a:ea typeface="Avenir Heavy" charset="0"/>
                <a:cs typeface="Avenir Heavy" charset="0"/>
              </a:rPr>
              <a:t>BaTiO</a:t>
            </a:r>
            <a:r>
              <a:rPr lang="en-US" sz="1200" b="1" baseline="-25000" dirty="0">
                <a:latin typeface="Avenir Light" panose="020B0402020203020204" pitchFamily="34" charset="77"/>
                <a:ea typeface="Avenir Heavy" charset="0"/>
                <a:cs typeface="Avenir Heavy" charset="0"/>
              </a:rPr>
              <a:t>3 </a:t>
            </a:r>
            <a:endParaRPr lang="en-US" sz="1200" b="1" dirty="0">
              <a:latin typeface="Avenir Light" panose="020B0402020203020204" pitchFamily="34" charset="77"/>
              <a:ea typeface="Avenir Heavy" charset="0"/>
              <a:cs typeface="Avenir Heavy" charset="0"/>
            </a:endParaRPr>
          </a:p>
        </p:txBody>
      </p:sp>
      <p:grpSp>
        <p:nvGrpSpPr>
          <p:cNvPr id="13" name="Gruppo 12">
            <a:extLst>
              <a:ext uri="{FF2B5EF4-FFF2-40B4-BE49-F238E27FC236}">
                <a16:creationId xmlns:a16="http://schemas.microsoft.com/office/drawing/2014/main" id="{720422BE-81E4-F0D0-1BD6-A09A416455F9}"/>
              </a:ext>
            </a:extLst>
          </p:cNvPr>
          <p:cNvGrpSpPr/>
          <p:nvPr/>
        </p:nvGrpSpPr>
        <p:grpSpPr>
          <a:xfrm>
            <a:off x="7903873" y="4148764"/>
            <a:ext cx="3091307" cy="1843557"/>
            <a:chOff x="9460828" y="4713694"/>
            <a:chExt cx="3091307" cy="1843557"/>
          </a:xfrm>
        </p:grpSpPr>
        <p:pic>
          <p:nvPicPr>
            <p:cNvPr id="17" name="Picture 126">
              <a:extLst>
                <a:ext uri="{FF2B5EF4-FFF2-40B4-BE49-F238E27FC236}">
                  <a16:creationId xmlns:a16="http://schemas.microsoft.com/office/drawing/2014/main" id="{8F2624CA-9207-2158-28AC-4B723D75FBD5}"/>
                </a:ext>
              </a:extLst>
            </p:cNvPr>
            <p:cNvPicPr>
              <a:picLocks noChangeAspect="1"/>
            </p:cNvPicPr>
            <p:nvPr/>
          </p:nvPicPr>
          <p:blipFill>
            <a:blip r:embed="rId8"/>
            <a:stretch/>
          </p:blipFill>
          <p:spPr>
            <a:xfrm>
              <a:off x="9605525" y="5629264"/>
              <a:ext cx="618751" cy="927987"/>
            </a:xfrm>
            <a:prstGeom prst="rect">
              <a:avLst/>
            </a:prstGeom>
            <a:ln>
              <a:noFill/>
            </a:ln>
          </p:spPr>
        </p:pic>
        <p:pic>
          <p:nvPicPr>
            <p:cNvPr id="21" name="Immagine 20">
              <a:extLst>
                <a:ext uri="{FF2B5EF4-FFF2-40B4-BE49-F238E27FC236}">
                  <a16:creationId xmlns:a16="http://schemas.microsoft.com/office/drawing/2014/main" id="{F5B59F65-75A5-EDAD-2CAA-26B93F88E1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1978" y="5617154"/>
              <a:ext cx="636081" cy="928145"/>
            </a:xfrm>
            <a:prstGeom prst="rect">
              <a:avLst/>
            </a:prstGeom>
          </p:spPr>
        </p:pic>
        <p:sp>
          <p:nvSpPr>
            <p:cNvPr id="25" name="Rectangle 1">
              <a:extLst>
                <a:ext uri="{FF2B5EF4-FFF2-40B4-BE49-F238E27FC236}">
                  <a16:creationId xmlns:a16="http://schemas.microsoft.com/office/drawing/2014/main" id="{00CBB904-12A0-6F40-568B-4F0180D93905}"/>
                </a:ext>
              </a:extLst>
            </p:cNvPr>
            <p:cNvSpPr/>
            <p:nvPr/>
          </p:nvSpPr>
          <p:spPr>
            <a:xfrm>
              <a:off x="9531282" y="5309377"/>
              <a:ext cx="2066302" cy="307777"/>
            </a:xfrm>
            <a:prstGeom prst="rect">
              <a:avLst/>
            </a:prstGeom>
            <a:noFill/>
          </p:spPr>
          <p:txBody>
            <a:bodyPr wrap="square">
              <a:spAutoFit/>
            </a:bodyPr>
            <a:lstStyle/>
            <a:p>
              <a:r>
                <a:rPr lang="fr-CH" sz="1400" b="1" dirty="0">
                  <a:latin typeface="Avenir Light" panose="020B0402020203020204" pitchFamily="34" charset="77"/>
                </a:rPr>
                <a:t>Rachel </a:t>
              </a:r>
              <a:r>
                <a:rPr lang="fr-CH" sz="1400" b="1" dirty="0" err="1">
                  <a:latin typeface="Avenir Light" panose="020B0402020203020204" pitchFamily="34" charset="77"/>
                </a:rPr>
                <a:t>Grange’s</a:t>
              </a:r>
              <a:r>
                <a:rPr lang="fr-CH" sz="1400" b="1" dirty="0">
                  <a:latin typeface="Avenir Light" panose="020B0402020203020204" pitchFamily="34" charset="77"/>
                </a:rPr>
                <a:t> group </a:t>
              </a:r>
              <a:endParaRPr lang="en-US" sz="1400" b="1" dirty="0">
                <a:latin typeface="Avenir Light" panose="020B0402020203020204" pitchFamily="34" charset="77"/>
              </a:endParaRPr>
            </a:p>
          </p:txBody>
        </p:sp>
        <p:pic>
          <p:nvPicPr>
            <p:cNvPr id="26" name="Immagine 25">
              <a:extLst>
                <a:ext uri="{FF2B5EF4-FFF2-40B4-BE49-F238E27FC236}">
                  <a16:creationId xmlns:a16="http://schemas.microsoft.com/office/drawing/2014/main" id="{728ABC85-B4C5-BDEC-11E4-BD612CF3C008}"/>
                </a:ext>
              </a:extLst>
            </p:cNvPr>
            <p:cNvPicPr>
              <a:picLocks noChangeAspect="1"/>
            </p:cNvPicPr>
            <p:nvPr/>
          </p:nvPicPr>
          <p:blipFill rotWithShape="1">
            <a:blip r:embed="rId10">
              <a:extLst>
                <a:ext uri="{28A0092B-C50C-407E-A947-70E740481C1C}">
                  <a14:useLocalDpi xmlns:a14="http://schemas.microsoft.com/office/drawing/2010/main" val="0"/>
                </a:ext>
              </a:extLst>
            </a:blip>
            <a:srcRect l="47636" r="9837" b="8849"/>
            <a:stretch/>
          </p:blipFill>
          <p:spPr>
            <a:xfrm>
              <a:off x="11085076" y="5617154"/>
              <a:ext cx="847773" cy="906223"/>
            </a:xfrm>
            <a:prstGeom prst="rect">
              <a:avLst/>
            </a:prstGeom>
          </p:spPr>
        </p:pic>
        <p:pic>
          <p:nvPicPr>
            <p:cNvPr id="27" name="Picture 10">
              <a:extLst>
                <a:ext uri="{FF2B5EF4-FFF2-40B4-BE49-F238E27FC236}">
                  <a16:creationId xmlns:a16="http://schemas.microsoft.com/office/drawing/2014/main" id="{51CDE220-0F61-B83A-E8DB-20BAA34840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32749" y="5618083"/>
              <a:ext cx="619386" cy="929079"/>
            </a:xfrm>
            <a:prstGeom prst="rect">
              <a:avLst/>
            </a:prstGeom>
          </p:spPr>
        </p:pic>
        <p:pic>
          <p:nvPicPr>
            <p:cNvPr id="28" name="Immagine 27">
              <a:extLst>
                <a:ext uri="{FF2B5EF4-FFF2-40B4-BE49-F238E27FC236}">
                  <a16:creationId xmlns:a16="http://schemas.microsoft.com/office/drawing/2014/main" id="{A548CD17-658B-751C-B30C-B4A395578273}"/>
                </a:ext>
              </a:extLst>
            </p:cNvPr>
            <p:cNvPicPr>
              <a:picLocks noChangeAspect="1"/>
            </p:cNvPicPr>
            <p:nvPr/>
          </p:nvPicPr>
          <p:blipFill rotWithShape="1">
            <a:blip r:embed="rId12">
              <a:extLst>
                <a:ext uri="{28A0092B-C50C-407E-A947-70E740481C1C}">
                  <a14:useLocalDpi xmlns:a14="http://schemas.microsoft.com/office/drawing/2010/main" val="0"/>
                </a:ext>
              </a:extLst>
            </a:blip>
            <a:srcRect l="4057" t="9315" r="8276" b="18984"/>
            <a:stretch/>
          </p:blipFill>
          <p:spPr>
            <a:xfrm>
              <a:off x="9460828" y="4713694"/>
              <a:ext cx="1726926" cy="550865"/>
            </a:xfrm>
            <a:prstGeom prst="rect">
              <a:avLst/>
            </a:prstGeom>
          </p:spPr>
        </p:pic>
        <p:pic>
          <p:nvPicPr>
            <p:cNvPr id="29" name="Immagine 28">
              <a:extLst>
                <a:ext uri="{FF2B5EF4-FFF2-40B4-BE49-F238E27FC236}">
                  <a16:creationId xmlns:a16="http://schemas.microsoft.com/office/drawing/2014/main" id="{292BB0C5-DBF7-B95A-BAE4-6B5DDA7938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5983" y="4750844"/>
              <a:ext cx="798123" cy="774191"/>
            </a:xfrm>
            <a:prstGeom prst="rect">
              <a:avLst/>
            </a:prstGeom>
          </p:spPr>
        </p:pic>
      </p:grpSp>
      <p:sp>
        <p:nvSpPr>
          <p:cNvPr id="32" name="CasellaDiTesto 31">
            <a:extLst>
              <a:ext uri="{FF2B5EF4-FFF2-40B4-BE49-F238E27FC236}">
                <a16:creationId xmlns:a16="http://schemas.microsoft.com/office/drawing/2014/main" id="{AD432790-5CB4-87E6-C46C-103A9B10E2AA}"/>
              </a:ext>
            </a:extLst>
          </p:cNvPr>
          <p:cNvSpPr txBox="1"/>
          <p:nvPr/>
        </p:nvSpPr>
        <p:spPr>
          <a:xfrm>
            <a:off x="7069839" y="3682392"/>
            <a:ext cx="3663838" cy="276999"/>
          </a:xfrm>
          <a:prstGeom prst="rect">
            <a:avLst/>
          </a:prstGeom>
          <a:noFill/>
        </p:spPr>
        <p:txBody>
          <a:bodyPr wrap="square">
            <a:spAutoFit/>
          </a:bodyPr>
          <a:lstStyle/>
          <a:p>
            <a:pPr marL="457200" indent="-457200"/>
            <a:r>
              <a:rPr lang="it-CH" sz="1200" dirty="0">
                <a:effectLst/>
                <a:latin typeface="Arial" panose="020B0604020202020204" pitchFamily="34" charset="0"/>
                <a:ea typeface="Calibri" panose="020F0502020204030204" pitchFamily="34" charset="0"/>
                <a:cs typeface="Arial" panose="020B0604020202020204" pitchFamily="34" charset="0"/>
              </a:rPr>
              <a:t>A. Morandi, </a:t>
            </a:r>
            <a:r>
              <a:rPr lang="it-CH"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Savo</a:t>
            </a:r>
            <a:r>
              <a:rPr lang="it-CH" sz="1200" dirty="0">
                <a:uFill>
                  <a:solidFill>
                    <a:srgbClr val="000000"/>
                  </a:solidFill>
                </a:uFill>
                <a:latin typeface="Arial" panose="020B0604020202020204" pitchFamily="34" charset="0"/>
                <a:ea typeface="Calibri" panose="020F0502020204030204" pitchFamily="34" charset="0"/>
                <a:cs typeface="Arial" panose="020B0604020202020204" pitchFamily="34" charset="0"/>
              </a:rPr>
              <a:t> et al. </a:t>
            </a:r>
            <a:r>
              <a:rPr lang="en-GB" sz="1200" b="1" i="1" dirty="0">
                <a:effectLst/>
                <a:latin typeface="Arial" panose="020B0604020202020204" pitchFamily="34" charset="0"/>
                <a:ea typeface="Calibri" panose="020F0502020204030204" pitchFamily="34" charset="0"/>
                <a:cs typeface="Arial" panose="020B0604020202020204" pitchFamily="34" charset="0"/>
              </a:rPr>
              <a:t>ACS Photonics </a:t>
            </a:r>
            <a:r>
              <a:rPr lang="en-GB" sz="1200" b="1" dirty="0">
                <a:effectLst/>
                <a:latin typeface="Arial" panose="020B0604020202020204" pitchFamily="34" charset="0"/>
                <a:ea typeface="Calibri" panose="020F0502020204030204" pitchFamily="34" charset="0"/>
                <a:cs typeface="Arial" panose="020B0604020202020204" pitchFamily="34" charset="0"/>
              </a:rPr>
              <a:t>9, 2022 </a:t>
            </a:r>
            <a:endParaRPr lang="en-US" sz="1200" b="1" dirty="0">
              <a:latin typeface="Arial" panose="020B0604020202020204" pitchFamily="34" charset="0"/>
              <a:cs typeface="Arial" panose="020B0604020202020204" pitchFamily="34" charset="0"/>
            </a:endParaRPr>
          </a:p>
        </p:txBody>
      </p:sp>
      <p:sp>
        <p:nvSpPr>
          <p:cNvPr id="33" name="CasellaDiTesto 32">
            <a:extLst>
              <a:ext uri="{FF2B5EF4-FFF2-40B4-BE49-F238E27FC236}">
                <a16:creationId xmlns:a16="http://schemas.microsoft.com/office/drawing/2014/main" id="{A49C66DE-F160-6688-ADAE-9D4937B85135}"/>
              </a:ext>
            </a:extLst>
          </p:cNvPr>
          <p:cNvSpPr txBox="1"/>
          <p:nvPr/>
        </p:nvSpPr>
        <p:spPr>
          <a:xfrm>
            <a:off x="451412" y="3784829"/>
            <a:ext cx="4276550" cy="276999"/>
          </a:xfrm>
          <a:prstGeom prst="rect">
            <a:avLst/>
          </a:prstGeom>
          <a:noFill/>
        </p:spPr>
        <p:txBody>
          <a:bodyPr wrap="square">
            <a:spAutoFit/>
          </a:bodyPr>
          <a:lstStyle/>
          <a:p>
            <a:r>
              <a:rPr lang="en-US" sz="1200" dirty="0">
                <a:effectLst/>
                <a:latin typeface="Arial" panose="020B0604020202020204" pitchFamily="34" charset="0"/>
                <a:ea typeface="Calibri" panose="020F0502020204030204" pitchFamily="34" charset="0"/>
                <a:cs typeface="Arial" panose="020B0604020202020204" pitchFamily="34" charset="0"/>
              </a:rPr>
              <a:t>R. Savo</a:t>
            </a:r>
            <a:r>
              <a:rPr lang="en-US" sz="1200" dirty="0">
                <a:latin typeface="Arial" panose="020B0604020202020204" pitchFamily="34" charset="0"/>
                <a:ea typeface="Calibri" panose="020F0502020204030204" pitchFamily="34" charset="0"/>
                <a:cs typeface="Arial" panose="020B0604020202020204" pitchFamily="34" charset="0"/>
              </a:rPr>
              <a:t> et al., </a:t>
            </a:r>
            <a:r>
              <a:rPr lang="en-US" sz="1200" b="1" i="1" dirty="0">
                <a:effectLst/>
                <a:latin typeface="Arial" panose="020B0604020202020204" pitchFamily="34" charset="0"/>
                <a:ea typeface="Helvetica Neue Light" panose="02000403000000020004" pitchFamily="2" charset="0"/>
                <a:cs typeface="Arial" panose="020B0604020202020204" pitchFamily="34" charset="0"/>
              </a:rPr>
              <a:t>Nature Photonics </a:t>
            </a:r>
            <a:r>
              <a:rPr lang="en-US" sz="1200" b="1" dirty="0">
                <a:effectLst/>
                <a:latin typeface="Arial" panose="020B0604020202020204" pitchFamily="34" charset="0"/>
                <a:ea typeface="Calibri" panose="020F0502020204030204" pitchFamily="34" charset="0"/>
                <a:cs typeface="Arial" panose="020B0604020202020204" pitchFamily="34" charset="0"/>
              </a:rPr>
              <a:t>14 740-747. 2020</a:t>
            </a:r>
            <a:r>
              <a:rPr lang="en-US" sz="1200" b="1" dirty="0">
                <a:solidFill>
                  <a:srgbClr val="0432FF"/>
                </a:solidFill>
                <a:effectLst/>
                <a:latin typeface="Arial" panose="020B0604020202020204" pitchFamily="34" charset="0"/>
                <a:ea typeface="Calibri" panose="020F0502020204030204" pitchFamily="34" charset="0"/>
                <a:cs typeface="Arial" panose="020B0604020202020204" pitchFamily="34" charset="0"/>
              </a:rPr>
              <a:t> </a:t>
            </a:r>
            <a:r>
              <a:rPr lang="en-US" sz="1200" b="1"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571139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05FE605-A800-F706-3CF8-979907E7BABD}"/>
                  </a:ext>
                </a:extLst>
              </p:cNvPr>
              <p:cNvSpPr>
                <a:spLocks noGrp="1"/>
              </p:cNvSpPr>
              <p:nvPr>
                <p:ph type="title"/>
              </p:nvPr>
            </p:nvSpPr>
            <p:spPr/>
            <p:txBody>
              <a:bodyPr/>
              <a:lstStyle/>
              <a:p>
                <a:r>
                  <a:rPr lang="en-US" dirty="0"/>
                  <a:t>Photonic computing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nonlinear disorder</a:t>
                </a:r>
              </a:p>
            </p:txBody>
          </p:sp>
        </mc:Choice>
        <mc:Fallback xmlns="">
          <p:sp>
            <p:nvSpPr>
              <p:cNvPr id="2" name="Titolo 1">
                <a:extLst>
                  <a:ext uri="{FF2B5EF4-FFF2-40B4-BE49-F238E27FC236}">
                    <a16:creationId xmlns:a16="http://schemas.microsoft.com/office/drawing/2014/main" id="{A05FE605-A800-F706-3CF8-979907E7BABD}"/>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E128912F-D338-9496-56A0-72DCF5F90EDF}"/>
              </a:ext>
            </a:extLst>
          </p:cNvPr>
          <p:cNvSpPr>
            <a:spLocks noGrp="1"/>
          </p:cNvSpPr>
          <p:nvPr>
            <p:ph type="sldNum" sz="quarter" idx="12"/>
          </p:nvPr>
        </p:nvSpPr>
        <p:spPr/>
        <p:txBody>
          <a:bodyPr/>
          <a:lstStyle/>
          <a:p>
            <a:fld id="{F4C9E3C6-FDB8-E140-B497-619699EA8E32}" type="slidenum">
              <a:rPr lang="en-US" smtClean="0"/>
              <a:t>41</a:t>
            </a:fld>
            <a:endParaRPr lang="en-US" dirty="0"/>
          </a:p>
        </p:txBody>
      </p:sp>
      <p:pic>
        <p:nvPicPr>
          <p:cNvPr id="6" name="Immagine 5">
            <a:extLst>
              <a:ext uri="{FF2B5EF4-FFF2-40B4-BE49-F238E27FC236}">
                <a16:creationId xmlns:a16="http://schemas.microsoft.com/office/drawing/2014/main" id="{F1F17ACE-8763-469C-BBA4-AA4D97D75AF3}"/>
              </a:ext>
            </a:extLst>
          </p:cNvPr>
          <p:cNvPicPr>
            <a:picLocks noChangeAspect="1"/>
          </p:cNvPicPr>
          <p:nvPr/>
        </p:nvPicPr>
        <p:blipFill>
          <a:blip r:embed="rId4"/>
          <a:stretch>
            <a:fillRect/>
          </a:stretch>
        </p:blipFill>
        <p:spPr>
          <a:xfrm>
            <a:off x="2658310" y="1685094"/>
            <a:ext cx="3625882" cy="504934"/>
          </a:xfrm>
          <a:prstGeom prst="rect">
            <a:avLst/>
          </a:prstGeom>
        </p:spPr>
      </p:pic>
      <p:pic>
        <p:nvPicPr>
          <p:cNvPr id="7" name="Immagine 6">
            <a:extLst>
              <a:ext uri="{FF2B5EF4-FFF2-40B4-BE49-F238E27FC236}">
                <a16:creationId xmlns:a16="http://schemas.microsoft.com/office/drawing/2014/main" id="{DB8F24FC-8125-D552-CD7B-CBFC8B590FD2}"/>
              </a:ext>
            </a:extLst>
          </p:cNvPr>
          <p:cNvPicPr>
            <a:picLocks noChangeAspect="1"/>
          </p:cNvPicPr>
          <p:nvPr/>
        </p:nvPicPr>
        <p:blipFill>
          <a:blip r:embed="rId5"/>
          <a:stretch>
            <a:fillRect/>
          </a:stretch>
        </p:blipFill>
        <p:spPr>
          <a:xfrm>
            <a:off x="2650631" y="2314720"/>
            <a:ext cx="2996596" cy="368183"/>
          </a:xfrm>
          <a:prstGeom prst="rect">
            <a:avLst/>
          </a:prstGeom>
        </p:spPr>
      </p:pic>
      <p:pic>
        <p:nvPicPr>
          <p:cNvPr id="8" name="Immagine 7">
            <a:extLst>
              <a:ext uri="{FF2B5EF4-FFF2-40B4-BE49-F238E27FC236}">
                <a16:creationId xmlns:a16="http://schemas.microsoft.com/office/drawing/2014/main" id="{873F6C2B-ADDF-2489-3307-7C4756E42595}"/>
              </a:ext>
            </a:extLst>
          </p:cNvPr>
          <p:cNvPicPr>
            <a:picLocks noChangeAspect="1"/>
          </p:cNvPicPr>
          <p:nvPr/>
        </p:nvPicPr>
        <p:blipFill>
          <a:blip r:embed="rId6"/>
          <a:stretch>
            <a:fillRect/>
          </a:stretch>
        </p:blipFill>
        <p:spPr>
          <a:xfrm>
            <a:off x="917414" y="1792938"/>
            <a:ext cx="1607635" cy="2141078"/>
          </a:xfrm>
          <a:prstGeom prst="rect">
            <a:avLst/>
          </a:prstGeom>
        </p:spPr>
      </p:pic>
      <p:pic>
        <p:nvPicPr>
          <p:cNvPr id="9" name="Picture 2" descr="undefined">
            <a:extLst>
              <a:ext uri="{FF2B5EF4-FFF2-40B4-BE49-F238E27FC236}">
                <a16:creationId xmlns:a16="http://schemas.microsoft.com/office/drawing/2014/main" id="{CC7835A6-15D4-757F-0896-52B4E01ED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282" y="2948495"/>
            <a:ext cx="594285" cy="59428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6">
            <a:extLst>
              <a:ext uri="{FF2B5EF4-FFF2-40B4-BE49-F238E27FC236}">
                <a16:creationId xmlns:a16="http://schemas.microsoft.com/office/drawing/2014/main" id="{3A60D96C-603B-AD8A-4242-9439B15A1E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3843" y="3627093"/>
            <a:ext cx="1223544" cy="203924"/>
          </a:xfrm>
          <a:prstGeom prst="rect">
            <a:avLst/>
          </a:prstGeom>
        </p:spPr>
      </p:pic>
      <p:pic>
        <p:nvPicPr>
          <p:cNvPr id="11" name="Picture 8">
            <a:extLst>
              <a:ext uri="{FF2B5EF4-FFF2-40B4-BE49-F238E27FC236}">
                <a16:creationId xmlns:a16="http://schemas.microsoft.com/office/drawing/2014/main" id="{CB847DB5-E1D2-F6BD-9793-507378A67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2017" y="3121123"/>
            <a:ext cx="1443069" cy="32488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72;p15">
            <a:extLst>
              <a:ext uri="{FF2B5EF4-FFF2-40B4-BE49-F238E27FC236}">
                <a16:creationId xmlns:a16="http://schemas.microsoft.com/office/drawing/2014/main" id="{5DD96252-0583-8281-009B-AF81BDF8CE80}"/>
              </a:ext>
            </a:extLst>
          </p:cNvPr>
          <p:cNvPicPr preferRelativeResize="0">
            <a:picLocks noChangeAspect="1"/>
          </p:cNvPicPr>
          <p:nvPr/>
        </p:nvPicPr>
        <p:blipFill>
          <a:blip r:embed="rId11">
            <a:alphaModFix/>
          </a:blip>
          <a:stretch>
            <a:fillRect/>
          </a:stretch>
        </p:blipFill>
        <p:spPr>
          <a:xfrm>
            <a:off x="2789233" y="3532572"/>
            <a:ext cx="1286084" cy="392965"/>
          </a:xfrm>
          <a:prstGeom prst="rect">
            <a:avLst/>
          </a:prstGeom>
          <a:noFill/>
          <a:ln>
            <a:noFill/>
          </a:ln>
        </p:spPr>
      </p:pic>
      <p:pic>
        <p:nvPicPr>
          <p:cNvPr id="18" name="C:\Users\Hugo\Documents\THESEHUGODEFIENNE_COMEDIAHUGO\POSTER 2 PHOTONS\logo_ens.png" descr="C:\Users\Hugo\Documents\THESEHUGODEFIENNE_COMEDIAHUGO\POSTER 2 PHOTONS\logo_ens.png">
            <a:extLst>
              <a:ext uri="{FF2B5EF4-FFF2-40B4-BE49-F238E27FC236}">
                <a16:creationId xmlns:a16="http://schemas.microsoft.com/office/drawing/2014/main" id="{83636267-54F7-0C73-5E0E-F7C5B8C930DF}"/>
              </a:ext>
            </a:extLst>
          </p:cNvPr>
          <p:cNvPicPr>
            <a:picLocks noChangeAspect="1"/>
          </p:cNvPicPr>
          <p:nvPr/>
        </p:nvPicPr>
        <p:blipFill>
          <a:blip r:embed="rId12"/>
          <a:stretch>
            <a:fillRect/>
          </a:stretch>
        </p:blipFill>
        <p:spPr>
          <a:xfrm>
            <a:off x="4311605" y="2958862"/>
            <a:ext cx="641158" cy="639213"/>
          </a:xfrm>
          <a:prstGeom prst="rect">
            <a:avLst/>
          </a:prstGeom>
          <a:ln w="12700">
            <a:miter lim="400000"/>
          </a:ln>
        </p:spPr>
      </p:pic>
      <p:pic>
        <p:nvPicPr>
          <p:cNvPr id="26" name="Immagine 25">
            <a:extLst>
              <a:ext uri="{FF2B5EF4-FFF2-40B4-BE49-F238E27FC236}">
                <a16:creationId xmlns:a16="http://schemas.microsoft.com/office/drawing/2014/main" id="{B6EE8CF0-B870-8872-C8CC-097AF1FCDEBD}"/>
              </a:ext>
            </a:extLst>
          </p:cNvPr>
          <p:cNvPicPr>
            <a:picLocks noChangeAspect="1"/>
          </p:cNvPicPr>
          <p:nvPr/>
        </p:nvPicPr>
        <p:blipFill>
          <a:blip r:embed="rId13"/>
          <a:stretch>
            <a:fillRect/>
          </a:stretch>
        </p:blipFill>
        <p:spPr>
          <a:xfrm>
            <a:off x="7400932" y="1993397"/>
            <a:ext cx="3605916" cy="688207"/>
          </a:xfrm>
          <a:prstGeom prst="rect">
            <a:avLst/>
          </a:prstGeom>
        </p:spPr>
      </p:pic>
      <p:pic>
        <p:nvPicPr>
          <p:cNvPr id="28" name="Immagine 27">
            <a:extLst>
              <a:ext uri="{FF2B5EF4-FFF2-40B4-BE49-F238E27FC236}">
                <a16:creationId xmlns:a16="http://schemas.microsoft.com/office/drawing/2014/main" id="{D74A6A31-ACF7-4C72-E8EB-C81122CDC10B}"/>
              </a:ext>
            </a:extLst>
          </p:cNvPr>
          <p:cNvPicPr>
            <a:picLocks noChangeAspect="1"/>
          </p:cNvPicPr>
          <p:nvPr/>
        </p:nvPicPr>
        <p:blipFill>
          <a:blip r:embed="rId14"/>
          <a:stretch>
            <a:fillRect/>
          </a:stretch>
        </p:blipFill>
        <p:spPr>
          <a:xfrm>
            <a:off x="7359830" y="1722812"/>
            <a:ext cx="3990165" cy="208183"/>
          </a:xfrm>
          <a:prstGeom prst="rect">
            <a:avLst/>
          </a:prstGeom>
        </p:spPr>
      </p:pic>
      <p:pic>
        <p:nvPicPr>
          <p:cNvPr id="29" name="Picture 2" descr="Prof. Dr.  Rachel Grange">
            <a:extLst>
              <a:ext uri="{FF2B5EF4-FFF2-40B4-BE49-F238E27FC236}">
                <a16:creationId xmlns:a16="http://schemas.microsoft.com/office/drawing/2014/main" id="{5398C4FD-5C84-862F-016C-00795A33D8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51335" y="2874939"/>
            <a:ext cx="609632" cy="8128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Liu Qiang">
            <a:extLst>
              <a:ext uri="{FF2B5EF4-FFF2-40B4-BE49-F238E27FC236}">
                <a16:creationId xmlns:a16="http://schemas.microsoft.com/office/drawing/2014/main" id="{EF1B0625-8A37-2C29-A023-E3DA53D891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00934" y="2874939"/>
            <a:ext cx="677368" cy="8128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Dr. Jianqi Hu">
            <a:extLst>
              <a:ext uri="{FF2B5EF4-FFF2-40B4-BE49-F238E27FC236}">
                <a16:creationId xmlns:a16="http://schemas.microsoft.com/office/drawing/2014/main" id="{71866061-3986-B17D-2F29-95B8982F0AB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9785" y="2825815"/>
            <a:ext cx="632357" cy="8191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6A21C86A-FA7C-2F60-6B97-8BB1AC1652B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172473" y="2881988"/>
            <a:ext cx="677368" cy="818534"/>
          </a:xfrm>
          <a:prstGeom prst="rect">
            <a:avLst/>
          </a:prstGeom>
          <a:ln>
            <a:noFill/>
          </a:ln>
          <a:effectLst>
            <a:outerShdw blurRad="50800" dist="38100" dir="2700000" algn="tl" rotWithShape="0">
              <a:prstClr val="black">
                <a:alpha val="40000"/>
              </a:prstClr>
            </a:outerShdw>
          </a:effectLst>
        </p:spPr>
      </p:pic>
      <p:sp>
        <p:nvSpPr>
          <p:cNvPr id="33" name="文本框 8">
            <a:extLst>
              <a:ext uri="{FF2B5EF4-FFF2-40B4-BE49-F238E27FC236}">
                <a16:creationId xmlns:a16="http://schemas.microsoft.com/office/drawing/2014/main" id="{FC56BF33-4A8A-E0C9-D352-712C383A0885}"/>
              </a:ext>
            </a:extLst>
          </p:cNvPr>
          <p:cNvSpPr txBox="1"/>
          <p:nvPr/>
        </p:nvSpPr>
        <p:spPr>
          <a:xfrm>
            <a:off x="7118011" y="3701705"/>
            <a:ext cx="1474101" cy="430887"/>
          </a:xfrm>
          <a:prstGeom prst="rect">
            <a:avLst/>
          </a:prstGeom>
          <a:noFill/>
        </p:spPr>
        <p:txBody>
          <a:bodyPr wrap="square" rtlCol="0">
            <a:spAutoFit/>
          </a:bodyPr>
          <a:lstStyle/>
          <a:p>
            <a:pPr algn="ctr"/>
            <a:r>
              <a:rPr kumimoji="1" lang="en-US" altLang="zh-CN" sz="1100" dirty="0" err="1">
                <a:latin typeface="Avenir Next" panose="020B0503020202020204" pitchFamily="34" charset="0"/>
              </a:rPr>
              <a:t>Jianqi</a:t>
            </a:r>
            <a:r>
              <a:rPr kumimoji="1" lang="en-US" altLang="zh-CN" sz="1100" dirty="0">
                <a:latin typeface="Avenir Next" panose="020B0503020202020204" pitchFamily="34" charset="0"/>
              </a:rPr>
              <a:t> HU</a:t>
            </a:r>
          </a:p>
          <a:p>
            <a:pPr algn="ctr"/>
            <a:r>
              <a:rPr kumimoji="1" lang="en-US" altLang="zh-CN" sz="1100" dirty="0">
                <a:latin typeface="Avenir Next" panose="020B0503020202020204" pitchFamily="34" charset="0"/>
              </a:rPr>
              <a:t>LKB/EPFL</a:t>
            </a:r>
            <a:endParaRPr kumimoji="1" lang="zh-CN" altLang="en-US" sz="1100" dirty="0">
              <a:latin typeface="Avenir Next" panose="020B0503020202020204" pitchFamily="34" charset="0"/>
            </a:endParaRPr>
          </a:p>
        </p:txBody>
      </p:sp>
      <p:sp>
        <p:nvSpPr>
          <p:cNvPr id="34" name="文本框 12">
            <a:extLst>
              <a:ext uri="{FF2B5EF4-FFF2-40B4-BE49-F238E27FC236}">
                <a16:creationId xmlns:a16="http://schemas.microsoft.com/office/drawing/2014/main" id="{0A77FEA2-C2A3-24AA-60CA-DABBA5F0C7D9}"/>
              </a:ext>
            </a:extLst>
          </p:cNvPr>
          <p:cNvSpPr txBox="1"/>
          <p:nvPr/>
        </p:nvSpPr>
        <p:spPr>
          <a:xfrm>
            <a:off x="7738698" y="3701705"/>
            <a:ext cx="1925410" cy="430887"/>
          </a:xfrm>
          <a:prstGeom prst="rect">
            <a:avLst/>
          </a:prstGeom>
          <a:noFill/>
        </p:spPr>
        <p:txBody>
          <a:bodyPr wrap="square" rtlCol="0">
            <a:spAutoFit/>
          </a:bodyPr>
          <a:lstStyle/>
          <a:p>
            <a:pPr algn="ctr"/>
            <a:r>
              <a:rPr kumimoji="1" lang="en" altLang="zh-CN" sz="1100" dirty="0" err="1">
                <a:latin typeface="Avenir Next" panose="020B0503020202020204" pitchFamily="34" charset="0"/>
              </a:rPr>
              <a:t>Qiang</a:t>
            </a:r>
            <a:r>
              <a:rPr kumimoji="1" lang="en" altLang="zh-CN" sz="1100" dirty="0">
                <a:latin typeface="Avenir Next" panose="020B0503020202020204" pitchFamily="34" charset="0"/>
              </a:rPr>
              <a:t> Liu</a:t>
            </a:r>
          </a:p>
          <a:p>
            <a:pPr algn="ctr"/>
            <a:r>
              <a:rPr kumimoji="1" lang="en" altLang="zh-CN" sz="1100" dirty="0">
                <a:latin typeface="Avenir Next" panose="020B0503020202020204" pitchFamily="34" charset="0"/>
              </a:rPr>
              <a:t>THU</a:t>
            </a:r>
            <a:endParaRPr lang="en" altLang="zh-CN" sz="1100" dirty="0">
              <a:latin typeface="Avenir Next" panose="020B0503020202020204" pitchFamily="34" charset="0"/>
            </a:endParaRPr>
          </a:p>
        </p:txBody>
      </p:sp>
      <p:sp>
        <p:nvSpPr>
          <p:cNvPr id="35" name="文本框 13">
            <a:extLst>
              <a:ext uri="{FF2B5EF4-FFF2-40B4-BE49-F238E27FC236}">
                <a16:creationId xmlns:a16="http://schemas.microsoft.com/office/drawing/2014/main" id="{BBA56DBE-673F-0904-0E91-F6009C75984C}"/>
              </a:ext>
            </a:extLst>
          </p:cNvPr>
          <p:cNvSpPr txBox="1"/>
          <p:nvPr/>
        </p:nvSpPr>
        <p:spPr>
          <a:xfrm>
            <a:off x="8602950" y="3701705"/>
            <a:ext cx="1925410" cy="430887"/>
          </a:xfrm>
          <a:prstGeom prst="rect">
            <a:avLst/>
          </a:prstGeom>
          <a:noFill/>
        </p:spPr>
        <p:txBody>
          <a:bodyPr wrap="square" rtlCol="0">
            <a:spAutoFit/>
          </a:bodyPr>
          <a:lstStyle/>
          <a:p>
            <a:pPr algn="ctr"/>
            <a:r>
              <a:rPr lang="en-US" altLang="zh-CN" sz="1100" dirty="0">
                <a:effectLst/>
                <a:latin typeface="Avenir Next" panose="020B0503020202020204" pitchFamily="34" charset="0"/>
              </a:rPr>
              <a:t>Rachel Grange</a:t>
            </a:r>
            <a:endParaRPr lang="en-US" altLang="zh-CN" sz="1100" dirty="0">
              <a:latin typeface="Avenir Next" panose="020B0503020202020204" pitchFamily="34" charset="0"/>
            </a:endParaRPr>
          </a:p>
          <a:p>
            <a:pPr algn="ctr"/>
            <a:r>
              <a:rPr lang="en-US" altLang="zh-CN" sz="1100" dirty="0">
                <a:effectLst/>
                <a:latin typeface="Avenir Next" panose="020B0503020202020204" pitchFamily="34" charset="0"/>
              </a:rPr>
              <a:t> ETH</a:t>
            </a:r>
            <a:endParaRPr lang="en" altLang="zh-CN" sz="1100" dirty="0">
              <a:latin typeface="Avenir Next" panose="020B0503020202020204" pitchFamily="34" charset="0"/>
            </a:endParaRPr>
          </a:p>
        </p:txBody>
      </p:sp>
      <p:sp>
        <p:nvSpPr>
          <p:cNvPr id="36" name="文本框 14">
            <a:extLst>
              <a:ext uri="{FF2B5EF4-FFF2-40B4-BE49-F238E27FC236}">
                <a16:creationId xmlns:a16="http://schemas.microsoft.com/office/drawing/2014/main" id="{79FC909D-C613-D7A4-3A5C-3E9EF5DA4B53}"/>
              </a:ext>
            </a:extLst>
          </p:cNvPr>
          <p:cNvSpPr txBox="1"/>
          <p:nvPr/>
        </p:nvSpPr>
        <p:spPr>
          <a:xfrm>
            <a:off x="9588547" y="3701705"/>
            <a:ext cx="1925410" cy="430887"/>
          </a:xfrm>
          <a:prstGeom prst="rect">
            <a:avLst/>
          </a:prstGeom>
          <a:noFill/>
        </p:spPr>
        <p:txBody>
          <a:bodyPr wrap="square" rtlCol="0">
            <a:spAutoFit/>
          </a:bodyPr>
          <a:lstStyle/>
          <a:p>
            <a:pPr algn="ctr"/>
            <a:r>
              <a:rPr lang="en" altLang="zh-CN" sz="1100" dirty="0">
                <a:effectLst/>
                <a:latin typeface="Avenir Next" panose="020B0503020202020204" pitchFamily="34" charset="0"/>
              </a:rPr>
              <a:t>Sylvain </a:t>
            </a:r>
            <a:r>
              <a:rPr lang="en" altLang="zh-CN" sz="1100" dirty="0" err="1">
                <a:effectLst/>
                <a:latin typeface="Avenir Next" panose="020B0503020202020204" pitchFamily="34" charset="0"/>
              </a:rPr>
              <a:t>Gigan</a:t>
            </a:r>
            <a:r>
              <a:rPr lang="en" altLang="zh-CN" sz="1100" dirty="0">
                <a:effectLst/>
                <a:latin typeface="Avenir Next" panose="020B0503020202020204" pitchFamily="34" charset="0"/>
              </a:rPr>
              <a:t> </a:t>
            </a:r>
          </a:p>
          <a:p>
            <a:pPr algn="ctr"/>
            <a:r>
              <a:rPr kumimoji="1" lang="en-US" altLang="zh-CN" sz="1100" dirty="0">
                <a:latin typeface="Avenir Next" panose="020B0503020202020204" pitchFamily="34" charset="0"/>
              </a:rPr>
              <a:t>LKB/ENS</a:t>
            </a:r>
            <a:endParaRPr lang="en" altLang="zh-CN" sz="1100" dirty="0">
              <a:latin typeface="Avenir Next" panose="020B0503020202020204" pitchFamily="34" charset="0"/>
            </a:endParaRPr>
          </a:p>
        </p:txBody>
      </p:sp>
    </p:spTree>
    <p:extLst>
      <p:ext uri="{BB962C8B-B14F-4D97-AF65-F5344CB8AC3E}">
        <p14:creationId xmlns:p14="http://schemas.microsoft.com/office/powerpoint/2010/main" val="172613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05FE605-A800-F706-3CF8-979907E7BABD}"/>
                  </a:ext>
                </a:extLst>
              </p:cNvPr>
              <p:cNvSpPr>
                <a:spLocks noGrp="1"/>
              </p:cNvSpPr>
              <p:nvPr>
                <p:ph type="title"/>
              </p:nvPr>
            </p:nvSpPr>
            <p:spPr/>
            <p:txBody>
              <a:bodyPr/>
              <a:lstStyle/>
              <a:p>
                <a:r>
                  <a:rPr lang="en-US" dirty="0"/>
                  <a:t>Photonic computing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nonlinear disorder</a:t>
                </a:r>
              </a:p>
            </p:txBody>
          </p:sp>
        </mc:Choice>
        <mc:Fallback xmlns="">
          <p:sp>
            <p:nvSpPr>
              <p:cNvPr id="2" name="Titolo 1">
                <a:extLst>
                  <a:ext uri="{FF2B5EF4-FFF2-40B4-BE49-F238E27FC236}">
                    <a16:creationId xmlns:a16="http://schemas.microsoft.com/office/drawing/2014/main" id="{A05FE605-A800-F706-3CF8-979907E7BABD}"/>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E128912F-D338-9496-56A0-72DCF5F90EDF}"/>
              </a:ext>
            </a:extLst>
          </p:cNvPr>
          <p:cNvSpPr>
            <a:spLocks noGrp="1"/>
          </p:cNvSpPr>
          <p:nvPr>
            <p:ph type="sldNum" sz="quarter" idx="12"/>
          </p:nvPr>
        </p:nvSpPr>
        <p:spPr/>
        <p:txBody>
          <a:bodyPr/>
          <a:lstStyle/>
          <a:p>
            <a:fld id="{F4C9E3C6-FDB8-E140-B497-619699EA8E32}" type="slidenum">
              <a:rPr lang="en-US" smtClean="0"/>
              <a:t>42</a:t>
            </a:fld>
            <a:endParaRPr lang="en-US" dirty="0"/>
          </a:p>
        </p:txBody>
      </p:sp>
      <p:pic>
        <p:nvPicPr>
          <p:cNvPr id="6" name="Immagine 5">
            <a:extLst>
              <a:ext uri="{FF2B5EF4-FFF2-40B4-BE49-F238E27FC236}">
                <a16:creationId xmlns:a16="http://schemas.microsoft.com/office/drawing/2014/main" id="{F1F17ACE-8763-469C-BBA4-AA4D97D75AF3}"/>
              </a:ext>
            </a:extLst>
          </p:cNvPr>
          <p:cNvPicPr>
            <a:picLocks noChangeAspect="1"/>
          </p:cNvPicPr>
          <p:nvPr/>
        </p:nvPicPr>
        <p:blipFill>
          <a:blip r:embed="rId4"/>
          <a:stretch>
            <a:fillRect/>
          </a:stretch>
        </p:blipFill>
        <p:spPr>
          <a:xfrm>
            <a:off x="2658310" y="1685094"/>
            <a:ext cx="3625882" cy="504934"/>
          </a:xfrm>
          <a:prstGeom prst="rect">
            <a:avLst/>
          </a:prstGeom>
        </p:spPr>
      </p:pic>
      <p:pic>
        <p:nvPicPr>
          <p:cNvPr id="7" name="Immagine 6">
            <a:extLst>
              <a:ext uri="{FF2B5EF4-FFF2-40B4-BE49-F238E27FC236}">
                <a16:creationId xmlns:a16="http://schemas.microsoft.com/office/drawing/2014/main" id="{DB8F24FC-8125-D552-CD7B-CBFC8B590FD2}"/>
              </a:ext>
            </a:extLst>
          </p:cNvPr>
          <p:cNvPicPr>
            <a:picLocks noChangeAspect="1"/>
          </p:cNvPicPr>
          <p:nvPr/>
        </p:nvPicPr>
        <p:blipFill>
          <a:blip r:embed="rId5"/>
          <a:stretch>
            <a:fillRect/>
          </a:stretch>
        </p:blipFill>
        <p:spPr>
          <a:xfrm>
            <a:off x="2650631" y="2314720"/>
            <a:ext cx="2996596" cy="368183"/>
          </a:xfrm>
          <a:prstGeom prst="rect">
            <a:avLst/>
          </a:prstGeom>
        </p:spPr>
      </p:pic>
      <p:pic>
        <p:nvPicPr>
          <p:cNvPr id="8" name="Immagine 7">
            <a:extLst>
              <a:ext uri="{FF2B5EF4-FFF2-40B4-BE49-F238E27FC236}">
                <a16:creationId xmlns:a16="http://schemas.microsoft.com/office/drawing/2014/main" id="{873F6C2B-ADDF-2489-3307-7C4756E42595}"/>
              </a:ext>
            </a:extLst>
          </p:cNvPr>
          <p:cNvPicPr>
            <a:picLocks noChangeAspect="1"/>
          </p:cNvPicPr>
          <p:nvPr/>
        </p:nvPicPr>
        <p:blipFill>
          <a:blip r:embed="rId6"/>
          <a:stretch>
            <a:fillRect/>
          </a:stretch>
        </p:blipFill>
        <p:spPr>
          <a:xfrm>
            <a:off x="917414" y="1792938"/>
            <a:ext cx="1607635" cy="2141078"/>
          </a:xfrm>
          <a:prstGeom prst="rect">
            <a:avLst/>
          </a:prstGeom>
        </p:spPr>
      </p:pic>
      <p:pic>
        <p:nvPicPr>
          <p:cNvPr id="9" name="Picture 2" descr="undefined">
            <a:extLst>
              <a:ext uri="{FF2B5EF4-FFF2-40B4-BE49-F238E27FC236}">
                <a16:creationId xmlns:a16="http://schemas.microsoft.com/office/drawing/2014/main" id="{CC7835A6-15D4-757F-0896-52B4E01ED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282" y="2948495"/>
            <a:ext cx="594285" cy="59428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6">
            <a:extLst>
              <a:ext uri="{FF2B5EF4-FFF2-40B4-BE49-F238E27FC236}">
                <a16:creationId xmlns:a16="http://schemas.microsoft.com/office/drawing/2014/main" id="{3A60D96C-603B-AD8A-4242-9439B15A1E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3843" y="3627093"/>
            <a:ext cx="1223544" cy="203924"/>
          </a:xfrm>
          <a:prstGeom prst="rect">
            <a:avLst/>
          </a:prstGeom>
        </p:spPr>
      </p:pic>
      <p:pic>
        <p:nvPicPr>
          <p:cNvPr id="11" name="Picture 8">
            <a:extLst>
              <a:ext uri="{FF2B5EF4-FFF2-40B4-BE49-F238E27FC236}">
                <a16:creationId xmlns:a16="http://schemas.microsoft.com/office/drawing/2014/main" id="{CB847DB5-E1D2-F6BD-9793-507378A67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2017" y="3121123"/>
            <a:ext cx="1443069" cy="32488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72;p15">
            <a:extLst>
              <a:ext uri="{FF2B5EF4-FFF2-40B4-BE49-F238E27FC236}">
                <a16:creationId xmlns:a16="http://schemas.microsoft.com/office/drawing/2014/main" id="{5DD96252-0583-8281-009B-AF81BDF8CE80}"/>
              </a:ext>
            </a:extLst>
          </p:cNvPr>
          <p:cNvPicPr preferRelativeResize="0">
            <a:picLocks noChangeAspect="1"/>
          </p:cNvPicPr>
          <p:nvPr/>
        </p:nvPicPr>
        <p:blipFill>
          <a:blip r:embed="rId11">
            <a:alphaModFix/>
          </a:blip>
          <a:stretch>
            <a:fillRect/>
          </a:stretch>
        </p:blipFill>
        <p:spPr>
          <a:xfrm>
            <a:off x="2789233" y="3532572"/>
            <a:ext cx="1286084" cy="392965"/>
          </a:xfrm>
          <a:prstGeom prst="rect">
            <a:avLst/>
          </a:prstGeom>
          <a:noFill/>
          <a:ln>
            <a:noFill/>
          </a:ln>
        </p:spPr>
      </p:pic>
      <p:pic>
        <p:nvPicPr>
          <p:cNvPr id="18" name="C:\Users\Hugo\Documents\THESEHUGODEFIENNE_COMEDIAHUGO\POSTER 2 PHOTONS\logo_ens.png" descr="C:\Users\Hugo\Documents\THESEHUGODEFIENNE_COMEDIAHUGO\POSTER 2 PHOTONS\logo_ens.png">
            <a:extLst>
              <a:ext uri="{FF2B5EF4-FFF2-40B4-BE49-F238E27FC236}">
                <a16:creationId xmlns:a16="http://schemas.microsoft.com/office/drawing/2014/main" id="{83636267-54F7-0C73-5E0E-F7C5B8C930DF}"/>
              </a:ext>
            </a:extLst>
          </p:cNvPr>
          <p:cNvPicPr>
            <a:picLocks noChangeAspect="1"/>
          </p:cNvPicPr>
          <p:nvPr/>
        </p:nvPicPr>
        <p:blipFill>
          <a:blip r:embed="rId12"/>
          <a:stretch>
            <a:fillRect/>
          </a:stretch>
        </p:blipFill>
        <p:spPr>
          <a:xfrm>
            <a:off x="4311605" y="2958862"/>
            <a:ext cx="641158" cy="639213"/>
          </a:xfrm>
          <a:prstGeom prst="rect">
            <a:avLst/>
          </a:prstGeom>
          <a:ln w="12700">
            <a:miter lim="400000"/>
          </a:ln>
        </p:spPr>
      </p:pic>
      <p:pic>
        <p:nvPicPr>
          <p:cNvPr id="26" name="Immagine 25">
            <a:extLst>
              <a:ext uri="{FF2B5EF4-FFF2-40B4-BE49-F238E27FC236}">
                <a16:creationId xmlns:a16="http://schemas.microsoft.com/office/drawing/2014/main" id="{B6EE8CF0-B870-8872-C8CC-097AF1FCDEBD}"/>
              </a:ext>
            </a:extLst>
          </p:cNvPr>
          <p:cNvPicPr>
            <a:picLocks noChangeAspect="1"/>
          </p:cNvPicPr>
          <p:nvPr/>
        </p:nvPicPr>
        <p:blipFill>
          <a:blip r:embed="rId13"/>
          <a:stretch>
            <a:fillRect/>
          </a:stretch>
        </p:blipFill>
        <p:spPr>
          <a:xfrm>
            <a:off x="7400932" y="1993397"/>
            <a:ext cx="3605916" cy="688207"/>
          </a:xfrm>
          <a:prstGeom prst="rect">
            <a:avLst/>
          </a:prstGeom>
        </p:spPr>
      </p:pic>
      <p:pic>
        <p:nvPicPr>
          <p:cNvPr id="28" name="Immagine 27">
            <a:extLst>
              <a:ext uri="{FF2B5EF4-FFF2-40B4-BE49-F238E27FC236}">
                <a16:creationId xmlns:a16="http://schemas.microsoft.com/office/drawing/2014/main" id="{D74A6A31-ACF7-4C72-E8EB-C81122CDC10B}"/>
              </a:ext>
            </a:extLst>
          </p:cNvPr>
          <p:cNvPicPr>
            <a:picLocks noChangeAspect="1"/>
          </p:cNvPicPr>
          <p:nvPr/>
        </p:nvPicPr>
        <p:blipFill>
          <a:blip r:embed="rId14"/>
          <a:stretch>
            <a:fillRect/>
          </a:stretch>
        </p:blipFill>
        <p:spPr>
          <a:xfrm>
            <a:off x="7359830" y="1722812"/>
            <a:ext cx="3990165" cy="208183"/>
          </a:xfrm>
          <a:prstGeom prst="rect">
            <a:avLst/>
          </a:prstGeom>
        </p:spPr>
      </p:pic>
      <p:pic>
        <p:nvPicPr>
          <p:cNvPr id="39" name="Immagine 38">
            <a:extLst>
              <a:ext uri="{FF2B5EF4-FFF2-40B4-BE49-F238E27FC236}">
                <a16:creationId xmlns:a16="http://schemas.microsoft.com/office/drawing/2014/main" id="{8767ABB6-DFC7-6CA1-3984-94D322E50643}"/>
              </a:ext>
            </a:extLst>
          </p:cNvPr>
          <p:cNvPicPr>
            <a:picLocks noChangeAspect="1"/>
          </p:cNvPicPr>
          <p:nvPr/>
        </p:nvPicPr>
        <p:blipFill>
          <a:blip r:embed="rId15"/>
          <a:stretch>
            <a:fillRect/>
          </a:stretch>
        </p:blipFill>
        <p:spPr>
          <a:xfrm>
            <a:off x="1035763" y="4879916"/>
            <a:ext cx="5153631" cy="1159456"/>
          </a:xfrm>
          <a:prstGeom prst="rect">
            <a:avLst/>
          </a:prstGeom>
        </p:spPr>
      </p:pic>
      <p:pic>
        <p:nvPicPr>
          <p:cNvPr id="40" name="Immagine 39">
            <a:extLst>
              <a:ext uri="{FF2B5EF4-FFF2-40B4-BE49-F238E27FC236}">
                <a16:creationId xmlns:a16="http://schemas.microsoft.com/office/drawing/2014/main" id="{A77DB4F6-D78A-4F40-CC4C-128F5CCFB163}"/>
              </a:ext>
            </a:extLst>
          </p:cNvPr>
          <p:cNvPicPr>
            <a:picLocks noChangeAspect="1"/>
          </p:cNvPicPr>
          <p:nvPr/>
        </p:nvPicPr>
        <p:blipFill rotWithShape="1">
          <a:blip r:embed="rId16"/>
          <a:srcRect l="11900" r="2057"/>
          <a:stretch/>
        </p:blipFill>
        <p:spPr>
          <a:xfrm>
            <a:off x="10105848" y="4964451"/>
            <a:ext cx="882460" cy="908802"/>
          </a:xfrm>
          <a:prstGeom prst="rect">
            <a:avLst/>
          </a:prstGeom>
        </p:spPr>
      </p:pic>
      <p:sp>
        <p:nvSpPr>
          <p:cNvPr id="42" name="CasellaDiTesto 41">
            <a:extLst>
              <a:ext uri="{FF2B5EF4-FFF2-40B4-BE49-F238E27FC236}">
                <a16:creationId xmlns:a16="http://schemas.microsoft.com/office/drawing/2014/main" id="{382FABE1-D8E0-5887-AE4A-20B49D5CACF5}"/>
              </a:ext>
            </a:extLst>
          </p:cNvPr>
          <p:cNvSpPr txBox="1"/>
          <p:nvPr/>
        </p:nvSpPr>
        <p:spPr>
          <a:xfrm>
            <a:off x="1035763" y="6154204"/>
            <a:ext cx="2847673" cy="276999"/>
          </a:xfrm>
          <a:prstGeom prst="rect">
            <a:avLst/>
          </a:prstGeom>
          <a:noFill/>
        </p:spPr>
        <p:txBody>
          <a:bodyPr wrap="square">
            <a:spAutoFit/>
          </a:bodyPr>
          <a:lstStyle/>
          <a:p>
            <a:r>
              <a:rPr lang="it-CH" sz="1200" b="1" i="1" u="none" strike="noStrike" dirty="0">
                <a:effectLst/>
                <a:latin typeface="Arial" panose="020B0604020202020204" pitchFamily="34" charset="0"/>
                <a:cs typeface="Arial" panose="020B0604020202020204" pitchFamily="34" charset="0"/>
              </a:rPr>
              <a:t> arXiv:2504.14589 </a:t>
            </a:r>
            <a:r>
              <a:rPr lang="it-CH" sz="1200" b="1" i="0" u="none" strike="noStrike" dirty="0">
                <a:effectLst/>
                <a:latin typeface="Arial" panose="020B0604020202020204" pitchFamily="34" charset="0"/>
                <a:cs typeface="Arial" panose="020B0604020202020204" pitchFamily="34" charset="0"/>
              </a:rPr>
              <a:t>(2025)</a:t>
            </a:r>
            <a:endParaRPr lang="en-US" sz="1200" b="1" dirty="0">
              <a:latin typeface="Arial" panose="020B0604020202020204" pitchFamily="34" charset="0"/>
              <a:cs typeface="Arial" panose="020B0604020202020204" pitchFamily="34" charset="0"/>
            </a:endParaRPr>
          </a:p>
        </p:txBody>
      </p:sp>
      <p:sp>
        <p:nvSpPr>
          <p:cNvPr id="43" name="CasellaDiTesto 42">
            <a:extLst>
              <a:ext uri="{FF2B5EF4-FFF2-40B4-BE49-F238E27FC236}">
                <a16:creationId xmlns:a16="http://schemas.microsoft.com/office/drawing/2014/main" id="{B1395BED-D700-65FF-4E87-0B8AFFFD6BE7}"/>
              </a:ext>
            </a:extLst>
          </p:cNvPr>
          <p:cNvSpPr txBox="1"/>
          <p:nvPr/>
        </p:nvSpPr>
        <p:spPr>
          <a:xfrm>
            <a:off x="3534368" y="6167867"/>
            <a:ext cx="2656848" cy="261610"/>
          </a:xfrm>
          <a:prstGeom prst="rect">
            <a:avLst/>
          </a:prstGeom>
          <a:noFill/>
          <a:ln>
            <a:noFill/>
          </a:ln>
        </p:spPr>
        <p:txBody>
          <a:bodyPr wrap="square" rtlCol="0">
            <a:spAutoFit/>
          </a:bodyPr>
          <a:lstStyle/>
          <a:p>
            <a:pPr algn="ctr"/>
            <a:r>
              <a:rPr lang="en-US" sz="1100" dirty="0">
                <a:latin typeface="Arial" panose="020B0604020202020204" pitchFamily="34" charset="0"/>
                <a:ea typeface="Helvetica" charset="0"/>
                <a:cs typeface="Arial" panose="020B0604020202020204" pitchFamily="34" charset="0"/>
              </a:rPr>
              <a:t>Under review in </a:t>
            </a:r>
            <a:r>
              <a:rPr lang="en-US" sz="1100" i="1" dirty="0">
                <a:latin typeface="Arial" panose="020B0604020202020204" pitchFamily="34" charset="0"/>
                <a:ea typeface="Helvetica" charset="0"/>
                <a:cs typeface="Arial" panose="020B0604020202020204" pitchFamily="34" charset="0"/>
              </a:rPr>
              <a:t>Nature Review Physics</a:t>
            </a:r>
          </a:p>
        </p:txBody>
      </p:sp>
      <p:sp>
        <p:nvSpPr>
          <p:cNvPr id="44" name="CasellaDiTesto 43">
            <a:extLst>
              <a:ext uri="{FF2B5EF4-FFF2-40B4-BE49-F238E27FC236}">
                <a16:creationId xmlns:a16="http://schemas.microsoft.com/office/drawing/2014/main" id="{F31823EC-FD32-BAB9-C978-25A3D18983D5}"/>
              </a:ext>
            </a:extLst>
          </p:cNvPr>
          <p:cNvSpPr txBox="1"/>
          <p:nvPr/>
        </p:nvSpPr>
        <p:spPr>
          <a:xfrm>
            <a:off x="9953622" y="5873253"/>
            <a:ext cx="1282805" cy="430887"/>
          </a:xfrm>
          <a:prstGeom prst="rect">
            <a:avLst/>
          </a:prstGeom>
          <a:noFill/>
        </p:spPr>
        <p:txBody>
          <a:bodyPr wrap="square" rtlCol="0">
            <a:spAutoFit/>
          </a:bodyPr>
          <a:lstStyle/>
          <a:p>
            <a:pPr algn="ctr"/>
            <a:r>
              <a:rPr lang="en-US" sz="1100" dirty="0">
                <a:latin typeface="Avenir Next" panose="020B0503020202020204" pitchFamily="34" charset="0"/>
              </a:rPr>
              <a:t>Claudio Conti</a:t>
            </a:r>
          </a:p>
          <a:p>
            <a:pPr algn="ctr"/>
            <a:r>
              <a:rPr lang="en-US" sz="1100" dirty="0">
                <a:latin typeface="Avenir Next" panose="020B0503020202020204" pitchFamily="34" charset="0"/>
              </a:rPr>
              <a:t>Sapienza /CREF</a:t>
            </a:r>
          </a:p>
        </p:txBody>
      </p:sp>
      <p:sp>
        <p:nvSpPr>
          <p:cNvPr id="45" name="CasellaDiTesto 44">
            <a:extLst>
              <a:ext uri="{FF2B5EF4-FFF2-40B4-BE49-F238E27FC236}">
                <a16:creationId xmlns:a16="http://schemas.microsoft.com/office/drawing/2014/main" id="{0BCD21F7-C20D-7D8A-2F0C-966436711317}"/>
              </a:ext>
            </a:extLst>
          </p:cNvPr>
          <p:cNvSpPr txBox="1"/>
          <p:nvPr/>
        </p:nvSpPr>
        <p:spPr>
          <a:xfrm>
            <a:off x="2871015" y="4366877"/>
            <a:ext cx="127791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Review article</a:t>
            </a:r>
          </a:p>
        </p:txBody>
      </p:sp>
      <p:cxnSp>
        <p:nvCxnSpPr>
          <p:cNvPr id="47" name="Connettore 1 46">
            <a:extLst>
              <a:ext uri="{FF2B5EF4-FFF2-40B4-BE49-F238E27FC236}">
                <a16:creationId xmlns:a16="http://schemas.microsoft.com/office/drawing/2014/main" id="{9064D593-FB8F-4647-5739-C95B756CAA93}"/>
              </a:ext>
            </a:extLst>
          </p:cNvPr>
          <p:cNvCxnSpPr>
            <a:cxnSpLocks/>
            <a:endCxn id="45" idx="1"/>
          </p:cNvCxnSpPr>
          <p:nvPr/>
        </p:nvCxnSpPr>
        <p:spPr>
          <a:xfrm>
            <a:off x="917414" y="4509774"/>
            <a:ext cx="1953601" cy="10992"/>
          </a:xfrm>
          <a:prstGeom prst="line">
            <a:avLst/>
          </a:prstGeom>
        </p:spPr>
        <p:style>
          <a:lnRef idx="1">
            <a:schemeClr val="dk1"/>
          </a:lnRef>
          <a:fillRef idx="0">
            <a:schemeClr val="dk1"/>
          </a:fillRef>
          <a:effectRef idx="0">
            <a:schemeClr val="dk1"/>
          </a:effectRef>
          <a:fontRef idx="minor">
            <a:schemeClr val="tx1"/>
          </a:fontRef>
        </p:style>
      </p:cxnSp>
      <p:cxnSp>
        <p:nvCxnSpPr>
          <p:cNvPr id="49" name="Connettore 1 48">
            <a:extLst>
              <a:ext uri="{FF2B5EF4-FFF2-40B4-BE49-F238E27FC236}">
                <a16:creationId xmlns:a16="http://schemas.microsoft.com/office/drawing/2014/main" id="{AE66ABC4-689A-B8AC-C119-6D88CDF15CDA}"/>
              </a:ext>
            </a:extLst>
          </p:cNvPr>
          <p:cNvCxnSpPr>
            <a:cxnSpLocks/>
          </p:cNvCxnSpPr>
          <p:nvPr/>
        </p:nvCxnSpPr>
        <p:spPr>
          <a:xfrm>
            <a:off x="4099246" y="4529966"/>
            <a:ext cx="1953601" cy="10992"/>
          </a:xfrm>
          <a:prstGeom prst="line">
            <a:avLst/>
          </a:prstGeom>
        </p:spPr>
        <p:style>
          <a:lnRef idx="1">
            <a:schemeClr val="dk1"/>
          </a:lnRef>
          <a:fillRef idx="0">
            <a:schemeClr val="dk1"/>
          </a:fillRef>
          <a:effectRef idx="0">
            <a:schemeClr val="dk1"/>
          </a:effectRef>
          <a:fontRef idx="minor">
            <a:schemeClr val="tx1"/>
          </a:fontRef>
        </p:style>
      </p:cxnSp>
      <p:pic>
        <p:nvPicPr>
          <p:cNvPr id="51" name="Immagine 50">
            <a:extLst>
              <a:ext uri="{FF2B5EF4-FFF2-40B4-BE49-F238E27FC236}">
                <a16:creationId xmlns:a16="http://schemas.microsoft.com/office/drawing/2014/main" id="{991D7D49-2A19-FF2A-4171-800478B136A4}"/>
              </a:ext>
            </a:extLst>
          </p:cNvPr>
          <p:cNvPicPr>
            <a:picLocks noChangeAspect="1"/>
          </p:cNvPicPr>
          <p:nvPr/>
        </p:nvPicPr>
        <p:blipFill>
          <a:blip r:embed="rId17"/>
          <a:stretch>
            <a:fillRect/>
          </a:stretch>
        </p:blipFill>
        <p:spPr>
          <a:xfrm>
            <a:off x="8929721" y="4976868"/>
            <a:ext cx="828266" cy="932831"/>
          </a:xfrm>
          <a:prstGeom prst="rect">
            <a:avLst/>
          </a:prstGeom>
        </p:spPr>
      </p:pic>
      <p:sp>
        <p:nvSpPr>
          <p:cNvPr id="52" name="CasellaDiTesto 51">
            <a:extLst>
              <a:ext uri="{FF2B5EF4-FFF2-40B4-BE49-F238E27FC236}">
                <a16:creationId xmlns:a16="http://schemas.microsoft.com/office/drawing/2014/main" id="{ADEA6076-F56B-8F5E-20EB-106E4F74F056}"/>
              </a:ext>
            </a:extLst>
          </p:cNvPr>
          <p:cNvSpPr txBox="1"/>
          <p:nvPr/>
        </p:nvSpPr>
        <p:spPr>
          <a:xfrm>
            <a:off x="8720712" y="5930783"/>
            <a:ext cx="1282805" cy="430887"/>
          </a:xfrm>
          <a:prstGeom prst="rect">
            <a:avLst/>
          </a:prstGeom>
          <a:noFill/>
        </p:spPr>
        <p:txBody>
          <a:bodyPr wrap="square" rtlCol="0">
            <a:spAutoFit/>
          </a:bodyPr>
          <a:lstStyle/>
          <a:p>
            <a:pPr algn="ctr"/>
            <a:r>
              <a:rPr lang="en-US" sz="1100" dirty="0">
                <a:latin typeface="Avenir Next" panose="020B0503020202020204" pitchFamily="34" charset="0"/>
              </a:rPr>
              <a:t>Sushil Mujumdar</a:t>
            </a:r>
          </a:p>
          <a:p>
            <a:pPr algn="ctr"/>
            <a:r>
              <a:rPr lang="en-US" sz="1100" dirty="0">
                <a:latin typeface="Avenir Next" panose="020B0503020202020204" pitchFamily="34" charset="0"/>
              </a:rPr>
              <a:t>TAFR</a:t>
            </a:r>
          </a:p>
        </p:txBody>
      </p:sp>
      <p:pic>
        <p:nvPicPr>
          <p:cNvPr id="54" name="Immagine 53">
            <a:extLst>
              <a:ext uri="{FF2B5EF4-FFF2-40B4-BE49-F238E27FC236}">
                <a16:creationId xmlns:a16="http://schemas.microsoft.com/office/drawing/2014/main" id="{A715DC78-E166-2AAF-B5AB-55D543D369BA}"/>
              </a:ext>
            </a:extLst>
          </p:cNvPr>
          <p:cNvPicPr>
            <a:picLocks noChangeAspect="1"/>
          </p:cNvPicPr>
          <p:nvPr/>
        </p:nvPicPr>
        <p:blipFill rotWithShape="1">
          <a:blip r:embed="rId18"/>
          <a:srcRect l="17674" t="-1807" r="22419" b="13287"/>
          <a:stretch/>
        </p:blipFill>
        <p:spPr>
          <a:xfrm>
            <a:off x="7732469" y="4989104"/>
            <a:ext cx="884601" cy="908802"/>
          </a:xfrm>
          <a:prstGeom prst="rect">
            <a:avLst/>
          </a:prstGeom>
        </p:spPr>
      </p:pic>
      <p:sp>
        <p:nvSpPr>
          <p:cNvPr id="55" name="CasellaDiTesto 54">
            <a:extLst>
              <a:ext uri="{FF2B5EF4-FFF2-40B4-BE49-F238E27FC236}">
                <a16:creationId xmlns:a16="http://schemas.microsoft.com/office/drawing/2014/main" id="{9738E2C7-7F98-5833-4AD4-CAA43261E900}"/>
              </a:ext>
            </a:extLst>
          </p:cNvPr>
          <p:cNvSpPr txBox="1"/>
          <p:nvPr/>
        </p:nvSpPr>
        <p:spPr>
          <a:xfrm>
            <a:off x="7258483" y="5922198"/>
            <a:ext cx="1707415" cy="430887"/>
          </a:xfrm>
          <a:prstGeom prst="rect">
            <a:avLst/>
          </a:prstGeom>
          <a:noFill/>
        </p:spPr>
        <p:txBody>
          <a:bodyPr wrap="square" rtlCol="0">
            <a:spAutoFit/>
          </a:bodyPr>
          <a:lstStyle/>
          <a:p>
            <a:pPr algn="ctr"/>
            <a:r>
              <a:rPr lang="en-US" sz="1100" dirty="0" err="1">
                <a:latin typeface="Avenir Next" panose="020B0503020202020204" pitchFamily="34" charset="0"/>
              </a:rPr>
              <a:t>Rabisankar</a:t>
            </a:r>
            <a:r>
              <a:rPr lang="en-US" sz="1100" dirty="0">
                <a:latin typeface="Avenir Next" panose="020B0503020202020204" pitchFamily="34" charset="0"/>
              </a:rPr>
              <a:t> </a:t>
            </a:r>
            <a:r>
              <a:rPr lang="en-US" sz="1100" dirty="0" err="1">
                <a:latin typeface="Avenir Next" panose="020B0503020202020204" pitchFamily="34" charset="0"/>
              </a:rPr>
              <a:t>Samanta</a:t>
            </a:r>
            <a:endParaRPr lang="en-US" sz="1100" dirty="0">
              <a:latin typeface="Avenir Next" panose="020B0503020202020204" pitchFamily="34" charset="0"/>
            </a:endParaRPr>
          </a:p>
          <a:p>
            <a:pPr algn="ctr"/>
            <a:r>
              <a:rPr lang="en-US" sz="1100" dirty="0">
                <a:latin typeface="Avenir Next" panose="020B0503020202020204" pitchFamily="34" charset="0"/>
              </a:rPr>
              <a:t>TAFR</a:t>
            </a:r>
          </a:p>
        </p:txBody>
      </p:sp>
      <p:pic>
        <p:nvPicPr>
          <p:cNvPr id="4" name="Picture 2" descr="Prof. Dr.  Rachel Grange">
            <a:extLst>
              <a:ext uri="{FF2B5EF4-FFF2-40B4-BE49-F238E27FC236}">
                <a16:creationId xmlns:a16="http://schemas.microsoft.com/office/drawing/2014/main" id="{0D09574A-6BB1-F7B4-66BC-9A3289F4CD5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51335" y="2874939"/>
            <a:ext cx="609632" cy="8128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Liu Qiang">
            <a:extLst>
              <a:ext uri="{FF2B5EF4-FFF2-40B4-BE49-F238E27FC236}">
                <a16:creationId xmlns:a16="http://schemas.microsoft.com/office/drawing/2014/main" id="{E3FA452D-CBBF-4D8B-274F-B85668EAB9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00934" y="2874939"/>
            <a:ext cx="677368" cy="8128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Dr. Jianqi Hu">
            <a:extLst>
              <a:ext uri="{FF2B5EF4-FFF2-40B4-BE49-F238E27FC236}">
                <a16:creationId xmlns:a16="http://schemas.microsoft.com/office/drawing/2014/main" id="{9275E75A-7B3F-84C4-98EB-F4583F66EC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69785" y="2825815"/>
            <a:ext cx="632357" cy="819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88FFE7F-A0D5-6508-7DFB-4F8AFB78E386}"/>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172473" y="2881988"/>
            <a:ext cx="677368" cy="818534"/>
          </a:xfrm>
          <a:prstGeom prst="rect">
            <a:avLst/>
          </a:prstGeom>
          <a:ln>
            <a:noFill/>
          </a:ln>
          <a:effectLst>
            <a:outerShdw blurRad="50800" dist="38100" dir="2700000" algn="tl" rotWithShape="0">
              <a:prstClr val="black">
                <a:alpha val="40000"/>
              </a:prstClr>
            </a:outerShdw>
          </a:effectLst>
        </p:spPr>
      </p:pic>
      <p:sp>
        <p:nvSpPr>
          <p:cNvPr id="14" name="文本框 12">
            <a:extLst>
              <a:ext uri="{FF2B5EF4-FFF2-40B4-BE49-F238E27FC236}">
                <a16:creationId xmlns:a16="http://schemas.microsoft.com/office/drawing/2014/main" id="{E0C6DACC-D265-B5FF-6432-4A3C96A092FA}"/>
              </a:ext>
            </a:extLst>
          </p:cNvPr>
          <p:cNvSpPr txBox="1"/>
          <p:nvPr/>
        </p:nvSpPr>
        <p:spPr>
          <a:xfrm>
            <a:off x="7738698" y="3701705"/>
            <a:ext cx="1925410" cy="430887"/>
          </a:xfrm>
          <a:prstGeom prst="rect">
            <a:avLst/>
          </a:prstGeom>
          <a:noFill/>
        </p:spPr>
        <p:txBody>
          <a:bodyPr wrap="square" rtlCol="0">
            <a:spAutoFit/>
          </a:bodyPr>
          <a:lstStyle/>
          <a:p>
            <a:pPr algn="ctr"/>
            <a:r>
              <a:rPr kumimoji="1" lang="en" altLang="zh-CN" sz="1100" dirty="0" err="1">
                <a:latin typeface="Avenir Next" panose="020B0503020202020204" pitchFamily="34" charset="0"/>
              </a:rPr>
              <a:t>Qiang</a:t>
            </a:r>
            <a:r>
              <a:rPr kumimoji="1" lang="en" altLang="zh-CN" sz="1100" dirty="0">
                <a:latin typeface="Avenir Next" panose="020B0503020202020204" pitchFamily="34" charset="0"/>
              </a:rPr>
              <a:t> Liu</a:t>
            </a:r>
          </a:p>
          <a:p>
            <a:pPr algn="ctr"/>
            <a:r>
              <a:rPr kumimoji="1" lang="en" altLang="zh-CN" sz="1100" dirty="0">
                <a:latin typeface="Avenir Next" panose="020B0503020202020204" pitchFamily="34" charset="0"/>
              </a:rPr>
              <a:t>THU</a:t>
            </a:r>
            <a:endParaRPr lang="en" altLang="zh-CN" sz="1100" dirty="0">
              <a:latin typeface="Avenir Next" panose="020B0503020202020204" pitchFamily="34" charset="0"/>
            </a:endParaRPr>
          </a:p>
        </p:txBody>
      </p:sp>
      <p:sp>
        <p:nvSpPr>
          <p:cNvPr id="15" name="文本框 13">
            <a:extLst>
              <a:ext uri="{FF2B5EF4-FFF2-40B4-BE49-F238E27FC236}">
                <a16:creationId xmlns:a16="http://schemas.microsoft.com/office/drawing/2014/main" id="{4417388E-32EA-67DE-9ED4-3AFE84AEE62D}"/>
              </a:ext>
            </a:extLst>
          </p:cNvPr>
          <p:cNvSpPr txBox="1"/>
          <p:nvPr/>
        </p:nvSpPr>
        <p:spPr>
          <a:xfrm>
            <a:off x="8602950" y="3701705"/>
            <a:ext cx="1925410" cy="430887"/>
          </a:xfrm>
          <a:prstGeom prst="rect">
            <a:avLst/>
          </a:prstGeom>
          <a:noFill/>
        </p:spPr>
        <p:txBody>
          <a:bodyPr wrap="square" rtlCol="0">
            <a:spAutoFit/>
          </a:bodyPr>
          <a:lstStyle/>
          <a:p>
            <a:pPr algn="ctr"/>
            <a:r>
              <a:rPr lang="en-US" altLang="zh-CN" sz="1100" dirty="0">
                <a:effectLst/>
                <a:latin typeface="Avenir Next" panose="020B0503020202020204" pitchFamily="34" charset="0"/>
              </a:rPr>
              <a:t>Rachel Grange</a:t>
            </a:r>
            <a:endParaRPr lang="en-US" altLang="zh-CN" sz="1100" dirty="0">
              <a:latin typeface="Avenir Next" panose="020B0503020202020204" pitchFamily="34" charset="0"/>
            </a:endParaRPr>
          </a:p>
          <a:p>
            <a:pPr algn="ctr"/>
            <a:r>
              <a:rPr lang="en-US" altLang="zh-CN" sz="1100" dirty="0">
                <a:effectLst/>
                <a:latin typeface="Avenir Next" panose="020B0503020202020204" pitchFamily="34" charset="0"/>
              </a:rPr>
              <a:t> ETH</a:t>
            </a:r>
            <a:endParaRPr lang="en" altLang="zh-CN" sz="1100" dirty="0">
              <a:latin typeface="Avenir Next" panose="020B0503020202020204" pitchFamily="34" charset="0"/>
            </a:endParaRPr>
          </a:p>
        </p:txBody>
      </p:sp>
      <p:sp>
        <p:nvSpPr>
          <p:cNvPr id="17" name="文本框 14">
            <a:extLst>
              <a:ext uri="{FF2B5EF4-FFF2-40B4-BE49-F238E27FC236}">
                <a16:creationId xmlns:a16="http://schemas.microsoft.com/office/drawing/2014/main" id="{3F896ABA-01A0-1C5B-007A-36612A8C4A80}"/>
              </a:ext>
            </a:extLst>
          </p:cNvPr>
          <p:cNvSpPr txBox="1"/>
          <p:nvPr/>
        </p:nvSpPr>
        <p:spPr>
          <a:xfrm>
            <a:off x="9588547" y="3701705"/>
            <a:ext cx="1925410" cy="430887"/>
          </a:xfrm>
          <a:prstGeom prst="rect">
            <a:avLst/>
          </a:prstGeom>
          <a:noFill/>
        </p:spPr>
        <p:txBody>
          <a:bodyPr wrap="square" rtlCol="0">
            <a:spAutoFit/>
          </a:bodyPr>
          <a:lstStyle/>
          <a:p>
            <a:pPr algn="ctr"/>
            <a:r>
              <a:rPr lang="en" altLang="zh-CN" sz="1100" dirty="0">
                <a:effectLst/>
                <a:latin typeface="Avenir Next" panose="020B0503020202020204" pitchFamily="34" charset="0"/>
              </a:rPr>
              <a:t>Sylvain </a:t>
            </a:r>
            <a:r>
              <a:rPr lang="en" altLang="zh-CN" sz="1100" dirty="0" err="1">
                <a:effectLst/>
                <a:latin typeface="Avenir Next" panose="020B0503020202020204" pitchFamily="34" charset="0"/>
              </a:rPr>
              <a:t>Gigan</a:t>
            </a:r>
            <a:r>
              <a:rPr lang="en" altLang="zh-CN" sz="1100" dirty="0">
                <a:effectLst/>
                <a:latin typeface="Avenir Next" panose="020B0503020202020204" pitchFamily="34" charset="0"/>
              </a:rPr>
              <a:t> </a:t>
            </a:r>
          </a:p>
          <a:p>
            <a:pPr algn="ctr"/>
            <a:r>
              <a:rPr kumimoji="1" lang="en-US" altLang="zh-CN" sz="1100" dirty="0">
                <a:latin typeface="Avenir Next" panose="020B0503020202020204" pitchFamily="34" charset="0"/>
              </a:rPr>
              <a:t>LKB/ENS</a:t>
            </a:r>
            <a:endParaRPr lang="en" altLang="zh-CN" sz="1100" dirty="0">
              <a:latin typeface="Avenir Next" panose="020B0503020202020204" pitchFamily="34" charset="0"/>
            </a:endParaRPr>
          </a:p>
        </p:txBody>
      </p:sp>
      <p:sp>
        <p:nvSpPr>
          <p:cNvPr id="19" name="文本框 8">
            <a:extLst>
              <a:ext uri="{FF2B5EF4-FFF2-40B4-BE49-F238E27FC236}">
                <a16:creationId xmlns:a16="http://schemas.microsoft.com/office/drawing/2014/main" id="{C02F0DBF-F3CF-072D-DD12-1C4265B50134}"/>
              </a:ext>
            </a:extLst>
          </p:cNvPr>
          <p:cNvSpPr txBox="1"/>
          <p:nvPr/>
        </p:nvSpPr>
        <p:spPr>
          <a:xfrm>
            <a:off x="7118011" y="3701705"/>
            <a:ext cx="1474101" cy="430887"/>
          </a:xfrm>
          <a:prstGeom prst="rect">
            <a:avLst/>
          </a:prstGeom>
          <a:noFill/>
        </p:spPr>
        <p:txBody>
          <a:bodyPr wrap="square" rtlCol="0">
            <a:spAutoFit/>
          </a:bodyPr>
          <a:lstStyle/>
          <a:p>
            <a:pPr algn="ctr"/>
            <a:r>
              <a:rPr kumimoji="1" lang="en-US" altLang="zh-CN" sz="1100" dirty="0" err="1">
                <a:latin typeface="Avenir Next" panose="020B0503020202020204" pitchFamily="34" charset="0"/>
              </a:rPr>
              <a:t>Jianqi</a:t>
            </a:r>
            <a:r>
              <a:rPr kumimoji="1" lang="en-US" altLang="zh-CN" sz="1100" dirty="0">
                <a:latin typeface="Avenir Next" panose="020B0503020202020204" pitchFamily="34" charset="0"/>
              </a:rPr>
              <a:t> HU</a:t>
            </a:r>
          </a:p>
          <a:p>
            <a:pPr algn="ctr"/>
            <a:r>
              <a:rPr kumimoji="1" lang="en-US" altLang="zh-CN" sz="1100" dirty="0">
                <a:latin typeface="Avenir Next" panose="020B0503020202020204" pitchFamily="34" charset="0"/>
              </a:rPr>
              <a:t>LKB/EPFL</a:t>
            </a:r>
            <a:endParaRPr kumimoji="1" lang="zh-CN" altLang="en-US" sz="1100" dirty="0">
              <a:latin typeface="Avenir Next" panose="020B0503020202020204" pitchFamily="34" charset="0"/>
            </a:endParaRPr>
          </a:p>
        </p:txBody>
      </p:sp>
    </p:spTree>
    <p:extLst>
      <p:ext uri="{BB962C8B-B14F-4D97-AF65-F5344CB8AC3E}">
        <p14:creationId xmlns:p14="http://schemas.microsoft.com/office/powerpoint/2010/main" val="342106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3EDE1BD-C5FD-720C-65E9-9E4AB5E18687}"/>
              </a:ext>
            </a:extLst>
          </p:cNvPr>
          <p:cNvPicPr>
            <a:picLocks noChangeAspect="1"/>
          </p:cNvPicPr>
          <p:nvPr/>
        </p:nvPicPr>
        <p:blipFill>
          <a:blip r:embed="rId2"/>
          <a:stretch>
            <a:fillRect/>
          </a:stretch>
        </p:blipFill>
        <p:spPr>
          <a:xfrm>
            <a:off x="777430" y="2315694"/>
            <a:ext cx="3941942" cy="2621764"/>
          </a:xfrm>
          <a:prstGeom prst="rect">
            <a:avLst/>
          </a:prstGeom>
        </p:spPr>
      </p:pic>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D62606C8-15B9-7997-3342-0ABDBF38833F}"/>
                  </a:ext>
                </a:extLst>
              </p:cNvPr>
              <p:cNvSpPr>
                <a:spLocks noGrp="1"/>
              </p:cNvSpPr>
              <p:nvPr>
                <p:ph type="title"/>
              </p:nvPr>
            </p:nvSpPr>
            <p:spPr/>
            <p:txBody>
              <a:bodyPr/>
              <a:lstStyle/>
              <a:p>
                <a:r>
                  <a:rPr lang="en-US" dirty="0"/>
                  <a:t>Information processing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r>
                      <a:rPr lang="de-CH" i="1">
                        <a:latin typeface="Cambria Math" panose="02040503050406030204" pitchFamily="18" charset="0"/>
                        <a:ea typeface="Cambria Math" panose="02040503050406030204" pitchFamily="18" charset="0"/>
                      </a:rPr>
                      <m:t> </m:t>
                    </m:r>
                  </m:oMath>
                </a14:m>
                <a:r>
                  <a:rPr lang="en-US" dirty="0"/>
                  <a:t>nonlinear disorder </a:t>
                </a:r>
              </a:p>
            </p:txBody>
          </p:sp>
        </mc:Choice>
        <mc:Fallback xmlns="">
          <p:sp>
            <p:nvSpPr>
              <p:cNvPr id="2" name="Titolo 1">
                <a:extLst>
                  <a:ext uri="{FF2B5EF4-FFF2-40B4-BE49-F238E27FC236}">
                    <a16:creationId xmlns:a16="http://schemas.microsoft.com/office/drawing/2014/main" id="{D62606C8-15B9-7997-3342-0ABDBF38833F}"/>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A60B61B7-6632-CE47-69FC-238D5997DA6F}"/>
              </a:ext>
            </a:extLst>
          </p:cNvPr>
          <p:cNvSpPr>
            <a:spLocks noGrp="1"/>
          </p:cNvSpPr>
          <p:nvPr>
            <p:ph type="sldNum" sz="quarter" idx="12"/>
          </p:nvPr>
        </p:nvSpPr>
        <p:spPr/>
        <p:txBody>
          <a:bodyPr/>
          <a:lstStyle/>
          <a:p>
            <a:fld id="{F4C9E3C6-FDB8-E140-B497-619699EA8E32}" type="slidenum">
              <a:rPr lang="en-US" smtClean="0"/>
              <a:t>43</a:t>
            </a:fld>
            <a:endParaRPr lang="en-US"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3B86B52D-2EB1-3DF6-65ED-B2AF761A51EC}"/>
                  </a:ext>
                </a:extLst>
              </p:cNvPr>
              <p:cNvSpPr txBox="1"/>
              <p:nvPr/>
            </p:nvSpPr>
            <p:spPr>
              <a:xfrm>
                <a:off x="5678941" y="4056019"/>
                <a:ext cx="2368149"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𝛼</m:t>
                          </m:r>
                        </m:sub>
                      </m:sSub>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nary>
                    </m:oMath>
                  </m:oMathPara>
                </a14:m>
                <a:endParaRPr lang="en-US" dirty="0"/>
              </a:p>
            </p:txBody>
          </p:sp>
        </mc:Choice>
        <mc:Fallback xmlns="">
          <p:sp>
            <p:nvSpPr>
              <p:cNvPr id="14" name="CasellaDiTesto 13">
                <a:extLst>
                  <a:ext uri="{FF2B5EF4-FFF2-40B4-BE49-F238E27FC236}">
                    <a16:creationId xmlns:a16="http://schemas.microsoft.com/office/drawing/2014/main" id="{3B86B52D-2EB1-3DF6-65ED-B2AF761A51EC}"/>
                  </a:ext>
                </a:extLst>
              </p:cNvPr>
              <p:cNvSpPr txBox="1">
                <a:spLocks noRot="1" noChangeAspect="1" noMove="1" noResize="1" noEditPoints="1" noAdjustHandles="1" noChangeArrowheads="1" noChangeShapeType="1" noTextEdit="1"/>
              </p:cNvSpPr>
              <p:nvPr/>
            </p:nvSpPr>
            <p:spPr>
              <a:xfrm>
                <a:off x="5678941" y="4056019"/>
                <a:ext cx="2368149" cy="795859"/>
              </a:xfrm>
              <a:prstGeom prst="rect">
                <a:avLst/>
              </a:prstGeom>
              <a:blipFill>
                <a:blip r:embed="rId4"/>
                <a:stretch>
                  <a:fillRect t="-117188" b="-157813"/>
                </a:stretch>
              </a:blipFill>
            </p:spPr>
            <p:txBody>
              <a:bodyPr/>
              <a:lstStyle/>
              <a:p>
                <a:r>
                  <a:rPr lang="en-US">
                    <a:noFill/>
                  </a:rPr>
                  <a:t> </a:t>
                </a:r>
              </a:p>
            </p:txBody>
          </p:sp>
        </mc:Fallback>
      </mc:AlternateContent>
      <p:pic>
        <p:nvPicPr>
          <p:cNvPr id="6" name="Immagine 5">
            <a:extLst>
              <a:ext uri="{FF2B5EF4-FFF2-40B4-BE49-F238E27FC236}">
                <a16:creationId xmlns:a16="http://schemas.microsoft.com/office/drawing/2014/main" id="{46DD3212-8522-4F46-A346-A380FEF0956E}"/>
              </a:ext>
            </a:extLst>
          </p:cNvPr>
          <p:cNvPicPr>
            <a:picLocks noChangeAspect="1"/>
          </p:cNvPicPr>
          <p:nvPr/>
        </p:nvPicPr>
        <p:blipFill rotWithShape="1">
          <a:blip r:embed="rId5"/>
          <a:srcRect t="50554"/>
          <a:stretch/>
        </p:blipFill>
        <p:spPr>
          <a:xfrm>
            <a:off x="8876393" y="1564071"/>
            <a:ext cx="2388540" cy="2105541"/>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2AA95910-C494-911F-3C70-F8CE1EC6B024}"/>
                  </a:ext>
                </a:extLst>
              </p:cNvPr>
              <p:cNvSpPr txBox="1"/>
              <p:nvPr/>
            </p:nvSpPr>
            <p:spPr>
              <a:xfrm>
                <a:off x="5769649" y="1481870"/>
                <a:ext cx="1793761"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Linear speckle (</a:t>
                </a:r>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latin typeface="Avenir Light" panose="020B0402020203020204" pitchFamily="34" charset="77"/>
                  </a:rPr>
                  <a:t>)</a:t>
                </a:r>
              </a:p>
            </p:txBody>
          </p:sp>
        </mc:Choice>
        <mc:Fallback xmlns="">
          <p:sp>
            <p:nvSpPr>
              <p:cNvPr id="7" name="CasellaDiTesto 6">
                <a:extLst>
                  <a:ext uri="{FF2B5EF4-FFF2-40B4-BE49-F238E27FC236}">
                    <a16:creationId xmlns:a16="http://schemas.microsoft.com/office/drawing/2014/main" id="{2AA95910-C494-911F-3C70-F8CE1EC6B024}"/>
                  </a:ext>
                </a:extLst>
              </p:cNvPr>
              <p:cNvSpPr txBox="1">
                <a:spLocks noRot="1" noChangeAspect="1" noMove="1" noResize="1" noEditPoints="1" noAdjustHandles="1" noChangeArrowheads="1" noChangeShapeType="1" noTextEdit="1"/>
              </p:cNvSpPr>
              <p:nvPr/>
            </p:nvSpPr>
            <p:spPr>
              <a:xfrm>
                <a:off x="5769649" y="1481870"/>
                <a:ext cx="1793761" cy="338554"/>
              </a:xfrm>
              <a:prstGeom prst="rect">
                <a:avLst/>
              </a:prstGeom>
              <a:blipFill>
                <a:blip r:embed="rId6"/>
                <a:stretch>
                  <a:fillRect l="-2113" r="-704"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84F73240-B70B-20AD-6316-32AE398DDB57}"/>
                  </a:ext>
                </a:extLst>
              </p:cNvPr>
              <p:cNvSpPr txBox="1"/>
              <p:nvPr/>
            </p:nvSpPr>
            <p:spPr>
              <a:xfrm>
                <a:off x="8858988" y="1481870"/>
                <a:ext cx="2278479" cy="335756"/>
              </a:xfrm>
              <a:prstGeom prst="rect">
                <a:avLst/>
              </a:prstGeom>
              <a:solidFill>
                <a:schemeClr val="bg1"/>
              </a:solidFill>
            </p:spPr>
            <p:txBody>
              <a:bodyPr wrap="none" rtlCol="0">
                <a:spAutoFit/>
              </a:bodyPr>
              <a:lstStyle/>
              <a:p>
                <a:r>
                  <a:rPr lang="en-US" sz="1600" dirty="0">
                    <a:latin typeface="Avenir Light" panose="020B0402020203020204" pitchFamily="34" charset="77"/>
                  </a:rPr>
                  <a:t>Nonlinear speckle (</a:t>
                </a:r>
                <a14:m>
                  <m:oMath xmlns:m="http://schemas.openxmlformats.org/officeDocument/2006/math">
                    <m:r>
                      <a:rPr lang="en-US" sz="1600" b="0" i="0" smtClean="0">
                        <a:latin typeface="Cambria Math" panose="02040503050406030204" pitchFamily="18" charset="0"/>
                        <a:ea typeface="Cambria Math" panose="02040503050406030204" pitchFamily="18" charset="0"/>
                      </a:rPr>
                      <m:t>2</m:t>
                    </m:r>
                    <m:r>
                      <a:rPr lang="en-US" sz="1600" i="1" smtClean="0">
                        <a:latin typeface="Cambria Math" panose="02040503050406030204" pitchFamily="18" charset="0"/>
                        <a:ea typeface="Cambria Math" panose="02040503050406030204" pitchFamily="18" charset="0"/>
                      </a:rPr>
                      <m:t>𝜔</m:t>
                    </m:r>
                  </m:oMath>
                </a14:m>
                <a:r>
                  <a:rPr lang="en-US" sz="1600" dirty="0">
                    <a:latin typeface="Avenir Light" panose="020B0402020203020204" pitchFamily="34" charset="77"/>
                  </a:rPr>
                  <a:t>)</a:t>
                </a:r>
              </a:p>
            </p:txBody>
          </p:sp>
        </mc:Choice>
        <mc:Fallback xmlns="">
          <p:sp>
            <p:nvSpPr>
              <p:cNvPr id="9" name="CasellaDiTesto 8">
                <a:extLst>
                  <a:ext uri="{FF2B5EF4-FFF2-40B4-BE49-F238E27FC236}">
                    <a16:creationId xmlns:a16="http://schemas.microsoft.com/office/drawing/2014/main" id="{84F73240-B70B-20AD-6316-32AE398DDB57}"/>
                  </a:ext>
                </a:extLst>
              </p:cNvPr>
              <p:cNvSpPr txBox="1">
                <a:spLocks noRot="1" noChangeAspect="1" noMove="1" noResize="1" noEditPoints="1" noAdjustHandles="1" noChangeArrowheads="1" noChangeShapeType="1" noTextEdit="1"/>
              </p:cNvSpPr>
              <p:nvPr/>
            </p:nvSpPr>
            <p:spPr>
              <a:xfrm>
                <a:off x="8858988" y="1481870"/>
                <a:ext cx="2278479" cy="335756"/>
              </a:xfrm>
              <a:prstGeom prst="rect">
                <a:avLst/>
              </a:prstGeom>
              <a:blipFill>
                <a:blip r:embed="rId7"/>
                <a:stretch>
                  <a:fillRect l="-1111" b="-25000"/>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CABF63EA-4AD8-FF29-2ACE-E0944E3DB663}"/>
              </a:ext>
            </a:extLst>
          </p:cNvPr>
          <p:cNvPicPr>
            <a:picLocks noChangeAspect="1"/>
          </p:cNvPicPr>
          <p:nvPr/>
        </p:nvPicPr>
        <p:blipFill rotWithShape="1">
          <a:blip r:embed="rId8"/>
          <a:srcRect l="43486" t="6318" r="38745" b="62591"/>
          <a:stretch/>
        </p:blipFill>
        <p:spPr>
          <a:xfrm>
            <a:off x="5778356" y="1838525"/>
            <a:ext cx="1794692" cy="1793356"/>
          </a:xfrm>
          <a:prstGeom prst="rect">
            <a:avLst/>
          </a:prstGeom>
        </p:spPr>
      </p:pic>
      <p:sp>
        <p:nvSpPr>
          <p:cNvPr id="11" name="Rettangolo 10">
            <a:extLst>
              <a:ext uri="{FF2B5EF4-FFF2-40B4-BE49-F238E27FC236}">
                <a16:creationId xmlns:a16="http://schemas.microsoft.com/office/drawing/2014/main" id="{6AF5ACB0-3D15-0C07-2761-BDCCD29C2282}"/>
              </a:ext>
            </a:extLst>
          </p:cNvPr>
          <p:cNvSpPr/>
          <p:nvPr/>
        </p:nvSpPr>
        <p:spPr>
          <a:xfrm>
            <a:off x="7766999" y="1851486"/>
            <a:ext cx="175312" cy="1781013"/>
          </a:xfrm>
          <a:prstGeom prst="rect">
            <a:avLst/>
          </a:prstGeom>
          <a:gradFill>
            <a:gsLst>
              <a:gs pos="100000">
                <a:schemeClr val="bg1"/>
              </a:gs>
              <a:gs pos="0">
                <a:srgbClr val="FF7E7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4">
            <a:extLst>
              <a:ext uri="{FF2B5EF4-FFF2-40B4-BE49-F238E27FC236}">
                <a16:creationId xmlns:a16="http://schemas.microsoft.com/office/drawing/2014/main" id="{54386CBD-BAB4-1EA8-1473-E045A8A5B39E}"/>
              </a:ext>
            </a:extLst>
          </p:cNvPr>
          <p:cNvPicPr>
            <a:picLocks noChangeAspect="1"/>
          </p:cNvPicPr>
          <p:nvPr/>
        </p:nvPicPr>
        <p:blipFill rotWithShape="1">
          <a:blip r:embed="rId5"/>
          <a:srcRect l="91603" r="-2020" b="49446"/>
          <a:stretch/>
        </p:blipFill>
        <p:spPr>
          <a:xfrm>
            <a:off x="8015625" y="1562177"/>
            <a:ext cx="248816" cy="2152736"/>
          </a:xfrm>
          <a:prstGeom prst="rect">
            <a:avLst/>
          </a:prstGeom>
        </p:spPr>
      </p:pic>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594BB66D-B1A6-E49D-8BDD-DACBB4AC409C}"/>
                  </a:ext>
                </a:extLst>
              </p:cNvPr>
              <p:cNvSpPr txBox="1"/>
              <p:nvPr/>
            </p:nvSpPr>
            <p:spPr>
              <a:xfrm>
                <a:off x="8457851" y="4056018"/>
                <a:ext cx="3255570"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𝛼</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𝜔</m:t>
                          </m:r>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𝑘</m:t>
                          </m:r>
                        </m:sub>
                        <m:sup/>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𝑗𝑘</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nary>
                    </m:oMath>
                  </m:oMathPara>
                </a14:m>
                <a:endParaRPr lang="en-US" dirty="0"/>
              </a:p>
            </p:txBody>
          </p:sp>
        </mc:Choice>
        <mc:Fallback xmlns="">
          <p:sp>
            <p:nvSpPr>
              <p:cNvPr id="16" name="CasellaDiTesto 15">
                <a:extLst>
                  <a:ext uri="{FF2B5EF4-FFF2-40B4-BE49-F238E27FC236}">
                    <a16:creationId xmlns:a16="http://schemas.microsoft.com/office/drawing/2014/main" id="{594BB66D-B1A6-E49D-8BDD-DACBB4AC409C}"/>
                  </a:ext>
                </a:extLst>
              </p:cNvPr>
              <p:cNvSpPr txBox="1">
                <a:spLocks noRot="1" noChangeAspect="1" noMove="1" noResize="1" noEditPoints="1" noAdjustHandles="1" noChangeArrowheads="1" noChangeShapeType="1" noTextEdit="1"/>
              </p:cNvSpPr>
              <p:nvPr/>
            </p:nvSpPr>
            <p:spPr>
              <a:xfrm>
                <a:off x="8457851" y="4056018"/>
                <a:ext cx="3255570" cy="795859"/>
              </a:xfrm>
              <a:prstGeom prst="rect">
                <a:avLst/>
              </a:prstGeom>
              <a:blipFill>
                <a:blip r:embed="rId9"/>
                <a:stretch>
                  <a:fillRect t="-117188" b="-157813"/>
                </a:stretch>
              </a:blipFill>
            </p:spPr>
            <p:txBody>
              <a:bodyPr/>
              <a:lstStyle/>
              <a:p>
                <a:r>
                  <a:rPr lang="en-US">
                    <a:noFill/>
                  </a:rPr>
                  <a:t> </a:t>
                </a:r>
              </a:p>
            </p:txBody>
          </p:sp>
        </mc:Fallback>
      </mc:AlternateContent>
      <p:sp>
        <p:nvSpPr>
          <p:cNvPr id="17" name="Rettangolo 16">
            <a:extLst>
              <a:ext uri="{FF2B5EF4-FFF2-40B4-BE49-F238E27FC236}">
                <a16:creationId xmlns:a16="http://schemas.microsoft.com/office/drawing/2014/main" id="{4333BE5E-D71F-D543-0CE0-CE37F358121A}"/>
              </a:ext>
            </a:extLst>
          </p:cNvPr>
          <p:cNvSpPr/>
          <p:nvPr/>
        </p:nvSpPr>
        <p:spPr>
          <a:xfrm>
            <a:off x="4287456" y="3822306"/>
            <a:ext cx="86498" cy="277200"/>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ttore 2 18">
            <a:extLst>
              <a:ext uri="{FF2B5EF4-FFF2-40B4-BE49-F238E27FC236}">
                <a16:creationId xmlns:a16="http://schemas.microsoft.com/office/drawing/2014/main" id="{1C72144C-0412-AC10-8F27-B1CD6A324B5F}"/>
              </a:ext>
            </a:extLst>
          </p:cNvPr>
          <p:cNvCxnSpPr>
            <a:cxnSpLocks/>
          </p:cNvCxnSpPr>
          <p:nvPr/>
        </p:nvCxnSpPr>
        <p:spPr>
          <a:xfrm flipH="1">
            <a:off x="4373954" y="3960906"/>
            <a:ext cx="2837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123CDBB7-450C-652C-DFE9-B77A42832F89}"/>
                  </a:ext>
                </a:extLst>
              </p:cNvPr>
              <p:cNvSpPr txBox="1"/>
              <p:nvPr/>
            </p:nvSpPr>
            <p:spPr>
              <a:xfrm>
                <a:off x="4672658" y="3778225"/>
                <a:ext cx="197746" cy="304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oMath>
                  </m:oMathPara>
                </a14:m>
                <a:endParaRPr lang="en-US" dirty="0"/>
              </a:p>
            </p:txBody>
          </p:sp>
        </mc:Choice>
        <mc:Fallback xmlns="">
          <p:sp>
            <p:nvSpPr>
              <p:cNvPr id="22" name="CasellaDiTesto 21">
                <a:extLst>
                  <a:ext uri="{FF2B5EF4-FFF2-40B4-BE49-F238E27FC236}">
                    <a16:creationId xmlns:a16="http://schemas.microsoft.com/office/drawing/2014/main" id="{123CDBB7-450C-652C-DFE9-B77A42832F89}"/>
                  </a:ext>
                </a:extLst>
              </p:cNvPr>
              <p:cNvSpPr txBox="1">
                <a:spLocks noRot="1" noChangeAspect="1" noMove="1" noResize="1" noEditPoints="1" noAdjustHandles="1" noChangeArrowheads="1" noChangeShapeType="1" noTextEdit="1"/>
              </p:cNvSpPr>
              <p:nvPr/>
            </p:nvSpPr>
            <p:spPr>
              <a:xfrm>
                <a:off x="4672658" y="3778225"/>
                <a:ext cx="197746" cy="304699"/>
              </a:xfrm>
              <a:prstGeom prst="rect">
                <a:avLst/>
              </a:prstGeom>
              <a:blipFill>
                <a:blip r:embed="rId10"/>
                <a:stretch>
                  <a:fillRect l="-18750" r="-12500"/>
                </a:stretch>
              </a:blipFill>
            </p:spPr>
            <p:txBody>
              <a:bodyPr/>
              <a:lstStyle/>
              <a:p>
                <a:r>
                  <a:rPr lang="en-US">
                    <a:noFill/>
                  </a:rPr>
                  <a:t> </a:t>
                </a:r>
              </a:p>
            </p:txBody>
          </p:sp>
        </mc:Fallback>
      </mc:AlternateContent>
      <p:sp>
        <p:nvSpPr>
          <p:cNvPr id="24" name="Parentesi graffa chiusa 23">
            <a:extLst>
              <a:ext uri="{FF2B5EF4-FFF2-40B4-BE49-F238E27FC236}">
                <a16:creationId xmlns:a16="http://schemas.microsoft.com/office/drawing/2014/main" id="{2AB1223F-6479-3BF0-C430-6D469EDA1B2D}"/>
              </a:ext>
            </a:extLst>
          </p:cNvPr>
          <p:cNvSpPr/>
          <p:nvPr/>
        </p:nvSpPr>
        <p:spPr>
          <a:xfrm rot="5400000">
            <a:off x="7006408" y="4700361"/>
            <a:ext cx="398330" cy="281492"/>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Parentesi graffa chiusa 24">
            <a:extLst>
              <a:ext uri="{FF2B5EF4-FFF2-40B4-BE49-F238E27FC236}">
                <a16:creationId xmlns:a16="http://schemas.microsoft.com/office/drawing/2014/main" id="{E785F255-E684-0314-5FF2-759995B6DE8F}"/>
              </a:ext>
            </a:extLst>
          </p:cNvPr>
          <p:cNvSpPr/>
          <p:nvPr/>
        </p:nvSpPr>
        <p:spPr>
          <a:xfrm rot="5400000">
            <a:off x="10054519" y="4606010"/>
            <a:ext cx="438163" cy="429026"/>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CasellaDiTesto 25">
            <a:extLst>
              <a:ext uri="{FF2B5EF4-FFF2-40B4-BE49-F238E27FC236}">
                <a16:creationId xmlns:a16="http://schemas.microsoft.com/office/drawing/2014/main" id="{4C9971A4-A900-AC02-D546-DBD553F4562E}"/>
              </a:ext>
            </a:extLst>
          </p:cNvPr>
          <p:cNvSpPr txBox="1"/>
          <p:nvPr/>
        </p:nvSpPr>
        <p:spPr>
          <a:xfrm>
            <a:off x="5647464" y="5072930"/>
            <a:ext cx="254428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Linear transmission matrix</a:t>
            </a:r>
          </a:p>
        </p:txBody>
      </p:sp>
      <p:sp>
        <p:nvSpPr>
          <p:cNvPr id="27" name="CasellaDiTesto 26">
            <a:extLst>
              <a:ext uri="{FF2B5EF4-FFF2-40B4-BE49-F238E27FC236}">
                <a16:creationId xmlns:a16="http://schemas.microsoft.com/office/drawing/2014/main" id="{E9D9E1E2-FD7C-1562-F881-7BE7EB1718BC}"/>
              </a:ext>
            </a:extLst>
          </p:cNvPr>
          <p:cNvSpPr txBox="1"/>
          <p:nvPr/>
        </p:nvSpPr>
        <p:spPr>
          <a:xfrm>
            <a:off x="8816262" y="5027392"/>
            <a:ext cx="289553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Nonlinear transmission tensor</a:t>
            </a:r>
          </a:p>
        </p:txBody>
      </p:sp>
      <p:sp>
        <p:nvSpPr>
          <p:cNvPr id="28" name="Rectangle 9">
            <a:extLst>
              <a:ext uri="{FF2B5EF4-FFF2-40B4-BE49-F238E27FC236}">
                <a16:creationId xmlns:a16="http://schemas.microsoft.com/office/drawing/2014/main" id="{974095B5-F80F-17DA-14D9-296C8A365335}"/>
              </a:ext>
            </a:extLst>
          </p:cNvPr>
          <p:cNvSpPr/>
          <p:nvPr/>
        </p:nvSpPr>
        <p:spPr>
          <a:xfrm>
            <a:off x="8926621" y="5642265"/>
            <a:ext cx="2901667" cy="276999"/>
          </a:xfrm>
          <a:prstGeom prst="rect">
            <a:avLst/>
          </a:prstGeom>
        </p:spPr>
        <p:txBody>
          <a:bodyPr wrap="square">
            <a:spAutoFit/>
          </a:bodyPr>
          <a:lstStyle/>
          <a:p>
            <a:pPr algn="just">
              <a:spcAft>
                <a:spcPts val="521"/>
              </a:spcAft>
              <a:buClr>
                <a:srgbClr val="00B050"/>
              </a:buClr>
              <a:buSzPct val="75000"/>
            </a:pPr>
            <a:r>
              <a:rPr lang="en-US" sz="1200" dirty="0">
                <a:latin typeface="Arial" panose="020B0604020202020204" pitchFamily="34" charset="0"/>
                <a:cs typeface="Arial" panose="020B0604020202020204" pitchFamily="34" charset="0"/>
              </a:rPr>
              <a:t>J. Moon et al., Nature Physics (2023) </a:t>
            </a:r>
            <a:endParaRPr lang="en-US" sz="1200" baseline="30000" dirty="0">
              <a:latin typeface="Arial" panose="020B0604020202020204" pitchFamily="34" charset="0"/>
              <a:cs typeface="Arial" panose="020B0604020202020204" pitchFamily="34" charset="0"/>
            </a:endParaRPr>
          </a:p>
        </p:txBody>
      </p:sp>
      <p:sp>
        <p:nvSpPr>
          <p:cNvPr id="29" name="CasellaDiTesto 28">
            <a:extLst>
              <a:ext uri="{FF2B5EF4-FFF2-40B4-BE49-F238E27FC236}">
                <a16:creationId xmlns:a16="http://schemas.microsoft.com/office/drawing/2014/main" id="{DD2A3BEA-D188-63C8-0073-9453B589FABF}"/>
              </a:ext>
            </a:extLst>
          </p:cNvPr>
          <p:cNvSpPr txBox="1"/>
          <p:nvPr/>
        </p:nvSpPr>
        <p:spPr>
          <a:xfrm>
            <a:off x="5808155" y="5666532"/>
            <a:ext cx="2141484" cy="276999"/>
          </a:xfrm>
          <a:prstGeom prst="rect">
            <a:avLst/>
          </a:prstGeom>
          <a:noFill/>
        </p:spPr>
        <p:txBody>
          <a:bodyPr wrap="none" rtlCol="0">
            <a:spAutoFit/>
          </a:bodyPr>
          <a:lstStyle/>
          <a:p>
            <a:pPr algn="l"/>
            <a:r>
              <a:rPr lang="it-CH" sz="1200" b="0" i="0" u="none" strike="noStrike" dirty="0">
                <a:effectLst/>
                <a:latin typeface="Arial" panose="020B0604020202020204" pitchFamily="34" charset="0"/>
                <a:cs typeface="Arial" panose="020B0604020202020204" pitchFamily="34" charset="0"/>
              </a:rPr>
              <a:t>SM Popoff et al., PRL (2010)</a:t>
            </a:r>
          </a:p>
        </p:txBody>
      </p:sp>
      <p:sp>
        <p:nvSpPr>
          <p:cNvPr id="23" name="CasellaDiTesto 22">
            <a:extLst>
              <a:ext uri="{FF2B5EF4-FFF2-40B4-BE49-F238E27FC236}">
                <a16:creationId xmlns:a16="http://schemas.microsoft.com/office/drawing/2014/main" id="{19E09DB4-AA0D-190E-2AD2-E2EF0BEE2D57}"/>
              </a:ext>
            </a:extLst>
          </p:cNvPr>
          <p:cNvSpPr txBox="1"/>
          <p:nvPr/>
        </p:nvSpPr>
        <p:spPr>
          <a:xfrm>
            <a:off x="328942" y="6519836"/>
            <a:ext cx="5469434" cy="276999"/>
          </a:xfrm>
          <a:prstGeom prst="rect">
            <a:avLst/>
          </a:prstGeom>
          <a:noFill/>
        </p:spPr>
        <p:txBody>
          <a:bodyPr wrap="square">
            <a:spAutoFit/>
          </a:bodyPr>
          <a:lstStyle/>
          <a:p>
            <a:pPr marL="457200" indent="-457200"/>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a:t>
            </a:r>
            <a:r>
              <a:rPr lang="en-US" sz="1200" dirty="0" err="1">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Samanta</a:t>
            </a:r>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 R. Savo, C. Conti, S. Mujumdar, </a:t>
            </a:r>
            <a:r>
              <a:rPr lang="it-CH" sz="1200" b="0" i="1" u="none" strike="noStrike" dirty="0">
                <a:effectLst/>
                <a:latin typeface="Arial" panose="020B0604020202020204" pitchFamily="34" charset="0"/>
                <a:cs typeface="Arial" panose="020B0604020202020204" pitchFamily="34" charset="0"/>
              </a:rPr>
              <a:t> </a:t>
            </a:r>
            <a:r>
              <a:rPr lang="it-CH" sz="1200" b="1" u="none" strike="noStrike" dirty="0">
                <a:effectLst/>
                <a:latin typeface="Arial" panose="020B0604020202020204" pitchFamily="34" charset="0"/>
                <a:cs typeface="Arial" panose="020B0604020202020204" pitchFamily="34" charset="0"/>
              </a:rPr>
              <a:t>arXiv:2504.14589 (2025)</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400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D62606C8-15B9-7997-3342-0ABDBF38833F}"/>
                  </a:ext>
                </a:extLst>
              </p:cNvPr>
              <p:cNvSpPr>
                <a:spLocks noGrp="1"/>
              </p:cNvSpPr>
              <p:nvPr>
                <p:ph type="title"/>
              </p:nvPr>
            </p:nvSpPr>
            <p:spPr/>
            <p:txBody>
              <a:bodyPr/>
              <a:lstStyle/>
              <a:p>
                <a:r>
                  <a:rPr lang="en-US" dirty="0"/>
                  <a:t>Information processing with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r>
                      <a:rPr lang="de-CH" i="1">
                        <a:latin typeface="Cambria Math" panose="02040503050406030204" pitchFamily="18" charset="0"/>
                        <a:ea typeface="Cambria Math" panose="02040503050406030204" pitchFamily="18" charset="0"/>
                      </a:rPr>
                      <m:t> </m:t>
                    </m:r>
                  </m:oMath>
                </a14:m>
                <a:r>
                  <a:rPr lang="en-US" dirty="0"/>
                  <a:t>nonlinear disorder </a:t>
                </a:r>
              </a:p>
            </p:txBody>
          </p:sp>
        </mc:Choice>
        <mc:Fallback xmlns="">
          <p:sp>
            <p:nvSpPr>
              <p:cNvPr id="2" name="Titolo 1">
                <a:extLst>
                  <a:ext uri="{FF2B5EF4-FFF2-40B4-BE49-F238E27FC236}">
                    <a16:creationId xmlns:a16="http://schemas.microsoft.com/office/drawing/2014/main" id="{D62606C8-15B9-7997-3342-0ABDBF38833F}"/>
                  </a:ext>
                </a:extLst>
              </p:cNvPr>
              <p:cNvSpPr>
                <a:spLocks noGrp="1" noRot="1" noChangeAspect="1" noMove="1" noResize="1" noEditPoints="1" noAdjustHandles="1" noChangeArrowheads="1" noChangeShapeType="1" noTextEdit="1"/>
              </p:cNvSpPr>
              <p:nvPr>
                <p:ph type="title"/>
              </p:nvPr>
            </p:nvSpPr>
            <p:spPr>
              <a:blipFill>
                <a:blip r:embed="rId2"/>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A60B61B7-6632-CE47-69FC-238D5997DA6F}"/>
              </a:ext>
            </a:extLst>
          </p:cNvPr>
          <p:cNvSpPr>
            <a:spLocks noGrp="1"/>
          </p:cNvSpPr>
          <p:nvPr>
            <p:ph type="sldNum" sz="quarter" idx="12"/>
          </p:nvPr>
        </p:nvSpPr>
        <p:spPr/>
        <p:txBody>
          <a:bodyPr/>
          <a:lstStyle/>
          <a:p>
            <a:fld id="{F4C9E3C6-FDB8-E140-B497-619699EA8E32}" type="slidenum">
              <a:rPr lang="en-US" smtClean="0"/>
              <a:t>44</a:t>
            </a:fld>
            <a:endParaRPr lang="en-US" dirty="0"/>
          </a:p>
        </p:txBody>
      </p:sp>
      <p:pic>
        <p:nvPicPr>
          <p:cNvPr id="5" name="Immagine 4">
            <a:extLst>
              <a:ext uri="{FF2B5EF4-FFF2-40B4-BE49-F238E27FC236}">
                <a16:creationId xmlns:a16="http://schemas.microsoft.com/office/drawing/2014/main" id="{B944A524-074F-E0BF-91CF-F1AD73D98D7D}"/>
              </a:ext>
            </a:extLst>
          </p:cNvPr>
          <p:cNvPicPr>
            <a:picLocks noChangeAspect="1"/>
          </p:cNvPicPr>
          <p:nvPr/>
        </p:nvPicPr>
        <p:blipFill>
          <a:blip r:embed="rId3"/>
          <a:stretch>
            <a:fillRect/>
          </a:stretch>
        </p:blipFill>
        <p:spPr>
          <a:xfrm>
            <a:off x="773238" y="2312273"/>
            <a:ext cx="3941942" cy="2621764"/>
          </a:xfrm>
          <a:prstGeom prst="rect">
            <a:avLst/>
          </a:prstGeom>
        </p:spPr>
      </p:pic>
      <p:pic>
        <p:nvPicPr>
          <p:cNvPr id="12" name="Immagine 11">
            <a:extLst>
              <a:ext uri="{FF2B5EF4-FFF2-40B4-BE49-F238E27FC236}">
                <a16:creationId xmlns:a16="http://schemas.microsoft.com/office/drawing/2014/main" id="{259A0D18-0FBE-F265-0BB0-28AA712CFE07}"/>
              </a:ext>
            </a:extLst>
          </p:cNvPr>
          <p:cNvPicPr>
            <a:picLocks noChangeAspect="1"/>
          </p:cNvPicPr>
          <p:nvPr/>
        </p:nvPicPr>
        <p:blipFill rotWithShape="1">
          <a:blip r:embed="rId4"/>
          <a:srcRect t="50554"/>
          <a:stretch/>
        </p:blipFill>
        <p:spPr>
          <a:xfrm>
            <a:off x="8876393" y="1564071"/>
            <a:ext cx="2388540" cy="2105541"/>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D3D6DAF-3647-D017-E54E-BFD43F0A4ED3}"/>
                  </a:ext>
                </a:extLst>
              </p:cNvPr>
              <p:cNvSpPr txBox="1"/>
              <p:nvPr/>
            </p:nvSpPr>
            <p:spPr>
              <a:xfrm>
                <a:off x="5769649" y="1481870"/>
                <a:ext cx="1793761"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Linear speckle (</a:t>
                </a:r>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latin typeface="Avenir Light" panose="020B0402020203020204" pitchFamily="34" charset="77"/>
                  </a:rPr>
                  <a:t>)</a:t>
                </a:r>
              </a:p>
            </p:txBody>
          </p:sp>
        </mc:Choice>
        <mc:Fallback xmlns="">
          <p:sp>
            <p:nvSpPr>
              <p:cNvPr id="13" name="CasellaDiTesto 12">
                <a:extLst>
                  <a:ext uri="{FF2B5EF4-FFF2-40B4-BE49-F238E27FC236}">
                    <a16:creationId xmlns:a16="http://schemas.microsoft.com/office/drawing/2014/main" id="{CD3D6DAF-3647-D017-E54E-BFD43F0A4ED3}"/>
                  </a:ext>
                </a:extLst>
              </p:cNvPr>
              <p:cNvSpPr txBox="1">
                <a:spLocks noRot="1" noChangeAspect="1" noMove="1" noResize="1" noEditPoints="1" noAdjustHandles="1" noChangeArrowheads="1" noChangeShapeType="1" noTextEdit="1"/>
              </p:cNvSpPr>
              <p:nvPr/>
            </p:nvSpPr>
            <p:spPr>
              <a:xfrm>
                <a:off x="5769649" y="1481870"/>
                <a:ext cx="1793761" cy="338554"/>
              </a:xfrm>
              <a:prstGeom prst="rect">
                <a:avLst/>
              </a:prstGeom>
              <a:blipFill>
                <a:blip r:embed="rId5"/>
                <a:stretch>
                  <a:fillRect l="-2113" r="-704"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2808F91-03CD-8416-304C-3DFC74E9F0E8}"/>
                  </a:ext>
                </a:extLst>
              </p:cNvPr>
              <p:cNvSpPr txBox="1"/>
              <p:nvPr/>
            </p:nvSpPr>
            <p:spPr>
              <a:xfrm>
                <a:off x="8858988" y="1481870"/>
                <a:ext cx="2278479" cy="335756"/>
              </a:xfrm>
              <a:prstGeom prst="rect">
                <a:avLst/>
              </a:prstGeom>
              <a:solidFill>
                <a:schemeClr val="bg1"/>
              </a:solidFill>
            </p:spPr>
            <p:txBody>
              <a:bodyPr wrap="none" rtlCol="0">
                <a:spAutoFit/>
              </a:bodyPr>
              <a:lstStyle/>
              <a:p>
                <a:r>
                  <a:rPr lang="en-US" sz="1600" dirty="0">
                    <a:latin typeface="Avenir Light" panose="020B0402020203020204" pitchFamily="34" charset="77"/>
                  </a:rPr>
                  <a:t>Nonlinear speckle (</a:t>
                </a:r>
                <a14:m>
                  <m:oMath xmlns:m="http://schemas.openxmlformats.org/officeDocument/2006/math">
                    <m:r>
                      <a:rPr lang="en-US" sz="1600" b="0" i="0" smtClean="0">
                        <a:latin typeface="Cambria Math" panose="02040503050406030204" pitchFamily="18" charset="0"/>
                        <a:ea typeface="Cambria Math" panose="02040503050406030204" pitchFamily="18" charset="0"/>
                      </a:rPr>
                      <m:t>2</m:t>
                    </m:r>
                    <m:r>
                      <a:rPr lang="en-US" sz="1600" i="1" smtClean="0">
                        <a:latin typeface="Cambria Math" panose="02040503050406030204" pitchFamily="18" charset="0"/>
                        <a:ea typeface="Cambria Math" panose="02040503050406030204" pitchFamily="18" charset="0"/>
                      </a:rPr>
                      <m:t>𝜔</m:t>
                    </m:r>
                  </m:oMath>
                </a14:m>
                <a:r>
                  <a:rPr lang="en-US" sz="1600" dirty="0">
                    <a:latin typeface="Avenir Light" panose="020B0402020203020204" pitchFamily="34" charset="77"/>
                  </a:rPr>
                  <a:t>)</a:t>
                </a:r>
              </a:p>
            </p:txBody>
          </p:sp>
        </mc:Choice>
        <mc:Fallback xmlns="">
          <p:sp>
            <p:nvSpPr>
              <p:cNvPr id="18" name="CasellaDiTesto 17">
                <a:extLst>
                  <a:ext uri="{FF2B5EF4-FFF2-40B4-BE49-F238E27FC236}">
                    <a16:creationId xmlns:a16="http://schemas.microsoft.com/office/drawing/2014/main" id="{22808F91-03CD-8416-304C-3DFC74E9F0E8}"/>
                  </a:ext>
                </a:extLst>
              </p:cNvPr>
              <p:cNvSpPr txBox="1">
                <a:spLocks noRot="1" noChangeAspect="1" noMove="1" noResize="1" noEditPoints="1" noAdjustHandles="1" noChangeArrowheads="1" noChangeShapeType="1" noTextEdit="1"/>
              </p:cNvSpPr>
              <p:nvPr/>
            </p:nvSpPr>
            <p:spPr>
              <a:xfrm>
                <a:off x="8858988" y="1481870"/>
                <a:ext cx="2278479" cy="335756"/>
              </a:xfrm>
              <a:prstGeom prst="rect">
                <a:avLst/>
              </a:prstGeom>
              <a:blipFill>
                <a:blip r:embed="rId6"/>
                <a:stretch>
                  <a:fillRect l="-1111" b="-25000"/>
                </a:stretch>
              </a:blipFill>
            </p:spPr>
            <p:txBody>
              <a:bodyPr/>
              <a:lstStyle/>
              <a:p>
                <a:r>
                  <a:rPr lang="en-US">
                    <a:noFill/>
                  </a:rPr>
                  <a:t> </a:t>
                </a:r>
              </a:p>
            </p:txBody>
          </p:sp>
        </mc:Fallback>
      </mc:AlternateContent>
      <p:pic>
        <p:nvPicPr>
          <p:cNvPr id="20" name="Immagine 19">
            <a:extLst>
              <a:ext uri="{FF2B5EF4-FFF2-40B4-BE49-F238E27FC236}">
                <a16:creationId xmlns:a16="http://schemas.microsoft.com/office/drawing/2014/main" id="{6A67C5A0-6023-9BA9-A2DA-F32ADC2E73A3}"/>
              </a:ext>
            </a:extLst>
          </p:cNvPr>
          <p:cNvPicPr>
            <a:picLocks noChangeAspect="1"/>
          </p:cNvPicPr>
          <p:nvPr/>
        </p:nvPicPr>
        <p:blipFill rotWithShape="1">
          <a:blip r:embed="rId7"/>
          <a:srcRect l="43486" t="6318" r="38745" b="62591"/>
          <a:stretch/>
        </p:blipFill>
        <p:spPr>
          <a:xfrm>
            <a:off x="5778356" y="1838525"/>
            <a:ext cx="1794692" cy="1793356"/>
          </a:xfrm>
          <a:prstGeom prst="rect">
            <a:avLst/>
          </a:prstGeom>
        </p:spPr>
      </p:pic>
      <p:sp>
        <p:nvSpPr>
          <p:cNvPr id="21" name="Rettangolo 20">
            <a:extLst>
              <a:ext uri="{FF2B5EF4-FFF2-40B4-BE49-F238E27FC236}">
                <a16:creationId xmlns:a16="http://schemas.microsoft.com/office/drawing/2014/main" id="{C1FBC94E-F74E-4920-D30B-CD6169AFA02B}"/>
              </a:ext>
            </a:extLst>
          </p:cNvPr>
          <p:cNvSpPr/>
          <p:nvPr/>
        </p:nvSpPr>
        <p:spPr>
          <a:xfrm>
            <a:off x="7766999" y="1851486"/>
            <a:ext cx="175312" cy="1781013"/>
          </a:xfrm>
          <a:prstGeom prst="rect">
            <a:avLst/>
          </a:prstGeom>
          <a:gradFill>
            <a:gsLst>
              <a:gs pos="100000">
                <a:schemeClr val="bg1"/>
              </a:gs>
              <a:gs pos="0">
                <a:srgbClr val="FF7E7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magine 22">
            <a:extLst>
              <a:ext uri="{FF2B5EF4-FFF2-40B4-BE49-F238E27FC236}">
                <a16:creationId xmlns:a16="http://schemas.microsoft.com/office/drawing/2014/main" id="{E76CAC9B-822C-AD0D-1D83-E67B864BF9D7}"/>
              </a:ext>
            </a:extLst>
          </p:cNvPr>
          <p:cNvPicPr>
            <a:picLocks noChangeAspect="1"/>
          </p:cNvPicPr>
          <p:nvPr/>
        </p:nvPicPr>
        <p:blipFill rotWithShape="1">
          <a:blip r:embed="rId4"/>
          <a:srcRect l="91603" r="-2020" b="49446"/>
          <a:stretch/>
        </p:blipFill>
        <p:spPr>
          <a:xfrm>
            <a:off x="8015625" y="1562177"/>
            <a:ext cx="248816" cy="2152736"/>
          </a:xfrm>
          <a:prstGeom prst="rect">
            <a:avLst/>
          </a:prstGeom>
        </p:spPr>
      </p:pic>
      <p:sp>
        <p:nvSpPr>
          <p:cNvPr id="32" name="Parentesi graffa chiusa 31">
            <a:extLst>
              <a:ext uri="{FF2B5EF4-FFF2-40B4-BE49-F238E27FC236}">
                <a16:creationId xmlns:a16="http://schemas.microsoft.com/office/drawing/2014/main" id="{9DE8CFC8-01A6-125B-F319-6086745C741F}"/>
              </a:ext>
            </a:extLst>
          </p:cNvPr>
          <p:cNvSpPr/>
          <p:nvPr/>
        </p:nvSpPr>
        <p:spPr>
          <a:xfrm rot="5400000">
            <a:off x="10054519" y="4606010"/>
            <a:ext cx="438163" cy="429026"/>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3" name="CasellaDiTesto 32">
            <a:extLst>
              <a:ext uri="{FF2B5EF4-FFF2-40B4-BE49-F238E27FC236}">
                <a16:creationId xmlns:a16="http://schemas.microsoft.com/office/drawing/2014/main" id="{144787AB-D49D-7F84-E8F6-B09273DE1CFB}"/>
              </a:ext>
            </a:extLst>
          </p:cNvPr>
          <p:cNvSpPr txBox="1"/>
          <p:nvPr/>
        </p:nvSpPr>
        <p:spPr>
          <a:xfrm>
            <a:off x="5647464" y="5072930"/>
            <a:ext cx="254428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Linear transmission matrix</a:t>
            </a:r>
          </a:p>
        </p:txBody>
      </p:sp>
      <p:sp>
        <p:nvSpPr>
          <p:cNvPr id="34" name="CasellaDiTesto 33">
            <a:extLst>
              <a:ext uri="{FF2B5EF4-FFF2-40B4-BE49-F238E27FC236}">
                <a16:creationId xmlns:a16="http://schemas.microsoft.com/office/drawing/2014/main" id="{2B397BF4-874D-C31B-0C18-C7AB777E2C96}"/>
              </a:ext>
            </a:extLst>
          </p:cNvPr>
          <p:cNvSpPr txBox="1"/>
          <p:nvPr/>
        </p:nvSpPr>
        <p:spPr>
          <a:xfrm>
            <a:off x="8816262" y="5027392"/>
            <a:ext cx="289553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Nonlinear transmission tensor</a:t>
            </a:r>
          </a:p>
        </p:txBody>
      </p:sp>
      <p:sp>
        <p:nvSpPr>
          <p:cNvPr id="35" name="Rectangle 9">
            <a:extLst>
              <a:ext uri="{FF2B5EF4-FFF2-40B4-BE49-F238E27FC236}">
                <a16:creationId xmlns:a16="http://schemas.microsoft.com/office/drawing/2014/main" id="{E0337CFA-995F-9182-CCA5-72DE605FC315}"/>
              </a:ext>
            </a:extLst>
          </p:cNvPr>
          <p:cNvSpPr/>
          <p:nvPr/>
        </p:nvSpPr>
        <p:spPr>
          <a:xfrm>
            <a:off x="8926621" y="5642265"/>
            <a:ext cx="2901667" cy="276999"/>
          </a:xfrm>
          <a:prstGeom prst="rect">
            <a:avLst/>
          </a:prstGeom>
        </p:spPr>
        <p:txBody>
          <a:bodyPr wrap="square">
            <a:spAutoFit/>
          </a:bodyPr>
          <a:lstStyle/>
          <a:p>
            <a:pPr algn="just">
              <a:spcAft>
                <a:spcPts val="521"/>
              </a:spcAft>
              <a:buClr>
                <a:srgbClr val="00B050"/>
              </a:buClr>
              <a:buSzPct val="75000"/>
            </a:pPr>
            <a:r>
              <a:rPr lang="en-US" sz="1200" dirty="0">
                <a:latin typeface="Arial" panose="020B0604020202020204" pitchFamily="34" charset="0"/>
                <a:cs typeface="Arial" panose="020B0604020202020204" pitchFamily="34" charset="0"/>
              </a:rPr>
              <a:t>J. Moon et al., Nature Physics (2023) </a:t>
            </a:r>
            <a:endParaRPr lang="en-US" sz="1200" baseline="30000" dirty="0">
              <a:latin typeface="Arial" panose="020B0604020202020204" pitchFamily="34" charset="0"/>
              <a:cs typeface="Arial" panose="020B0604020202020204" pitchFamily="34" charset="0"/>
            </a:endParaRPr>
          </a:p>
        </p:txBody>
      </p:sp>
      <p:sp>
        <p:nvSpPr>
          <p:cNvPr id="36" name="CasellaDiTesto 35">
            <a:extLst>
              <a:ext uri="{FF2B5EF4-FFF2-40B4-BE49-F238E27FC236}">
                <a16:creationId xmlns:a16="http://schemas.microsoft.com/office/drawing/2014/main" id="{44A20056-2330-954F-F340-97036E3ABC7C}"/>
              </a:ext>
            </a:extLst>
          </p:cNvPr>
          <p:cNvSpPr txBox="1"/>
          <p:nvPr/>
        </p:nvSpPr>
        <p:spPr>
          <a:xfrm>
            <a:off x="5808155" y="5666532"/>
            <a:ext cx="2141484" cy="276999"/>
          </a:xfrm>
          <a:prstGeom prst="rect">
            <a:avLst/>
          </a:prstGeom>
          <a:noFill/>
        </p:spPr>
        <p:txBody>
          <a:bodyPr wrap="none" rtlCol="0">
            <a:spAutoFit/>
          </a:bodyPr>
          <a:lstStyle/>
          <a:p>
            <a:pPr algn="l"/>
            <a:r>
              <a:rPr lang="it-CH" sz="1200" b="0" i="0" u="none" strike="noStrike" dirty="0">
                <a:effectLst/>
                <a:latin typeface="Arial" panose="020B0604020202020204" pitchFamily="34" charset="0"/>
                <a:cs typeface="Arial" panose="020B0604020202020204" pitchFamily="34" charset="0"/>
              </a:rPr>
              <a:t>SM Popoff et al., PRL (2010)</a:t>
            </a:r>
          </a:p>
        </p:txBody>
      </p:sp>
      <p:sp>
        <p:nvSpPr>
          <p:cNvPr id="37" name="CasellaDiTesto 36">
            <a:extLst>
              <a:ext uri="{FF2B5EF4-FFF2-40B4-BE49-F238E27FC236}">
                <a16:creationId xmlns:a16="http://schemas.microsoft.com/office/drawing/2014/main" id="{C428E685-D9FA-DFF5-A70B-0BDB001771F1}"/>
              </a:ext>
            </a:extLst>
          </p:cNvPr>
          <p:cNvSpPr txBox="1"/>
          <p:nvPr/>
        </p:nvSpPr>
        <p:spPr>
          <a:xfrm>
            <a:off x="534737" y="5349877"/>
            <a:ext cx="4488215" cy="584775"/>
          </a:xfrm>
          <a:prstGeom prst="rect">
            <a:avLst/>
          </a:prstGeom>
          <a:noFill/>
        </p:spPr>
        <p:txBody>
          <a:bodyPr wrap="none" rtlCol="0">
            <a:spAutoFit/>
          </a:bodyPr>
          <a:lstStyle/>
          <a:p>
            <a:pPr algn="ctr"/>
            <a:r>
              <a:rPr lang="en-US" sz="1600" dirty="0">
                <a:latin typeface="Avenir Medium" panose="02000503020000020003" pitchFamily="2" charset="0"/>
              </a:rPr>
              <a:t>Focusing nonlinear light via wavefront shaping</a:t>
            </a:r>
          </a:p>
          <a:p>
            <a:pPr algn="ctr"/>
            <a:r>
              <a:rPr lang="en-US" sz="1600" dirty="0">
                <a:latin typeface="Avenir Medium" panose="02000503020000020003" pitchFamily="2" charset="0"/>
              </a:rPr>
              <a:t>as a complex computational task</a:t>
            </a:r>
          </a:p>
        </p:txBody>
      </p:sp>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F85EFFF2-1030-91EC-B162-A6424A2BBACD}"/>
                  </a:ext>
                </a:extLst>
              </p:cNvPr>
              <p:cNvSpPr txBox="1"/>
              <p:nvPr/>
            </p:nvSpPr>
            <p:spPr>
              <a:xfrm>
                <a:off x="5678941" y="4056019"/>
                <a:ext cx="2368149"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𝛼</m:t>
                          </m:r>
                        </m:sub>
                      </m:sSub>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𝑗</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nary>
                    </m:oMath>
                  </m:oMathPara>
                </a14:m>
                <a:endParaRPr lang="en-US" dirty="0"/>
              </a:p>
            </p:txBody>
          </p:sp>
        </mc:Choice>
        <mc:Fallback xmlns="">
          <p:sp>
            <p:nvSpPr>
              <p:cNvPr id="39" name="CasellaDiTesto 38">
                <a:extLst>
                  <a:ext uri="{FF2B5EF4-FFF2-40B4-BE49-F238E27FC236}">
                    <a16:creationId xmlns:a16="http://schemas.microsoft.com/office/drawing/2014/main" id="{F85EFFF2-1030-91EC-B162-A6424A2BBACD}"/>
                  </a:ext>
                </a:extLst>
              </p:cNvPr>
              <p:cNvSpPr txBox="1">
                <a:spLocks noRot="1" noChangeAspect="1" noMove="1" noResize="1" noEditPoints="1" noAdjustHandles="1" noChangeArrowheads="1" noChangeShapeType="1" noTextEdit="1"/>
              </p:cNvSpPr>
              <p:nvPr/>
            </p:nvSpPr>
            <p:spPr>
              <a:xfrm>
                <a:off x="5678941" y="4056019"/>
                <a:ext cx="2368149" cy="795859"/>
              </a:xfrm>
              <a:prstGeom prst="rect">
                <a:avLst/>
              </a:prstGeom>
              <a:blipFill>
                <a:blip r:embed="rId8"/>
                <a:stretch>
                  <a:fillRect t="-117188" b="-15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41733C86-741B-55BE-A441-D2891F91FED2}"/>
                  </a:ext>
                </a:extLst>
              </p:cNvPr>
              <p:cNvSpPr txBox="1"/>
              <p:nvPr/>
            </p:nvSpPr>
            <p:spPr>
              <a:xfrm>
                <a:off x="8457851" y="4056018"/>
                <a:ext cx="3255570"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𝛼</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𝜔</m:t>
                          </m:r>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𝑘</m:t>
                          </m:r>
                        </m:sub>
                        <m:sup/>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𝑗𝑘</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nary>
                    </m:oMath>
                  </m:oMathPara>
                </a14:m>
                <a:endParaRPr lang="en-US" dirty="0"/>
              </a:p>
            </p:txBody>
          </p:sp>
        </mc:Choice>
        <mc:Fallback xmlns="">
          <p:sp>
            <p:nvSpPr>
              <p:cNvPr id="40" name="CasellaDiTesto 39">
                <a:extLst>
                  <a:ext uri="{FF2B5EF4-FFF2-40B4-BE49-F238E27FC236}">
                    <a16:creationId xmlns:a16="http://schemas.microsoft.com/office/drawing/2014/main" id="{41733C86-741B-55BE-A441-D2891F91FED2}"/>
                  </a:ext>
                </a:extLst>
              </p:cNvPr>
              <p:cNvSpPr txBox="1">
                <a:spLocks noRot="1" noChangeAspect="1" noMove="1" noResize="1" noEditPoints="1" noAdjustHandles="1" noChangeArrowheads="1" noChangeShapeType="1" noTextEdit="1"/>
              </p:cNvSpPr>
              <p:nvPr/>
            </p:nvSpPr>
            <p:spPr>
              <a:xfrm>
                <a:off x="8457851" y="4056018"/>
                <a:ext cx="3255570" cy="795859"/>
              </a:xfrm>
              <a:prstGeom prst="rect">
                <a:avLst/>
              </a:prstGeom>
              <a:blipFill>
                <a:blip r:embed="rId9"/>
                <a:stretch>
                  <a:fillRect t="-117188" b="-157813"/>
                </a:stretch>
              </a:blipFill>
            </p:spPr>
            <p:txBody>
              <a:bodyPr/>
              <a:lstStyle/>
              <a:p>
                <a:r>
                  <a:rPr lang="en-US">
                    <a:noFill/>
                  </a:rPr>
                  <a:t> </a:t>
                </a:r>
              </a:p>
            </p:txBody>
          </p:sp>
        </mc:Fallback>
      </mc:AlternateContent>
      <p:sp>
        <p:nvSpPr>
          <p:cNvPr id="41" name="Parentesi graffa chiusa 40">
            <a:extLst>
              <a:ext uri="{FF2B5EF4-FFF2-40B4-BE49-F238E27FC236}">
                <a16:creationId xmlns:a16="http://schemas.microsoft.com/office/drawing/2014/main" id="{273CCF7A-8EE1-F168-5C7A-BA33F2FC12BE}"/>
              </a:ext>
            </a:extLst>
          </p:cNvPr>
          <p:cNvSpPr/>
          <p:nvPr/>
        </p:nvSpPr>
        <p:spPr>
          <a:xfrm rot="5400000">
            <a:off x="7006408" y="4700361"/>
            <a:ext cx="398330" cy="281492"/>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CasellaDiTesto 42">
            <a:extLst>
              <a:ext uri="{FF2B5EF4-FFF2-40B4-BE49-F238E27FC236}">
                <a16:creationId xmlns:a16="http://schemas.microsoft.com/office/drawing/2014/main" id="{851D16D9-DB5C-7D93-79A0-59919A95CFCA}"/>
              </a:ext>
            </a:extLst>
          </p:cNvPr>
          <p:cNvSpPr txBox="1"/>
          <p:nvPr/>
        </p:nvSpPr>
        <p:spPr>
          <a:xfrm>
            <a:off x="328942" y="6519836"/>
            <a:ext cx="5469434" cy="276999"/>
          </a:xfrm>
          <a:prstGeom prst="rect">
            <a:avLst/>
          </a:prstGeom>
          <a:noFill/>
        </p:spPr>
        <p:txBody>
          <a:bodyPr wrap="square">
            <a:spAutoFit/>
          </a:bodyPr>
          <a:lstStyle/>
          <a:p>
            <a:pPr marL="457200" indent="-457200"/>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a:t>
            </a:r>
            <a:r>
              <a:rPr lang="en-US" sz="1200" dirty="0" err="1">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Samanta</a:t>
            </a:r>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 R. Savo, C. Conti, S. Mujumdar, </a:t>
            </a:r>
            <a:r>
              <a:rPr lang="it-CH" sz="1200" b="0" i="1" u="none" strike="noStrike" dirty="0">
                <a:effectLst/>
                <a:latin typeface="Arial" panose="020B0604020202020204" pitchFamily="34" charset="0"/>
                <a:cs typeface="Arial" panose="020B0604020202020204" pitchFamily="34" charset="0"/>
              </a:rPr>
              <a:t> </a:t>
            </a:r>
            <a:r>
              <a:rPr lang="it-CH" sz="1200" b="1" u="none" strike="noStrike" dirty="0">
                <a:effectLst/>
                <a:latin typeface="Arial" panose="020B0604020202020204" pitchFamily="34" charset="0"/>
                <a:cs typeface="Arial" panose="020B0604020202020204" pitchFamily="34" charset="0"/>
              </a:rPr>
              <a:t>arXiv:2504.14589 (2025)</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111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E72FA-312D-1FEC-870B-F2A8AC563405}"/>
              </a:ext>
            </a:extLst>
          </p:cNvPr>
          <p:cNvSpPr>
            <a:spLocks noGrp="1"/>
          </p:cNvSpPr>
          <p:nvPr>
            <p:ph type="title"/>
          </p:nvPr>
        </p:nvSpPr>
        <p:spPr>
          <a:xfrm>
            <a:off x="88837" y="511888"/>
            <a:ext cx="12201493" cy="618385"/>
          </a:xfrm>
        </p:spPr>
        <p:txBody>
          <a:bodyPr/>
          <a:lstStyle/>
          <a:p>
            <a:r>
              <a:rPr lang="en-US" dirty="0"/>
              <a:t>Focusing nonlinear light via wavefront shaping</a:t>
            </a:r>
          </a:p>
        </p:txBody>
      </p:sp>
      <p:sp>
        <p:nvSpPr>
          <p:cNvPr id="3" name="Segnaposto numero diapositiva 2">
            <a:extLst>
              <a:ext uri="{FF2B5EF4-FFF2-40B4-BE49-F238E27FC236}">
                <a16:creationId xmlns:a16="http://schemas.microsoft.com/office/drawing/2014/main" id="{9E1A8085-EF45-F875-E7C2-E15C09B3802C}"/>
              </a:ext>
            </a:extLst>
          </p:cNvPr>
          <p:cNvSpPr>
            <a:spLocks noGrp="1"/>
          </p:cNvSpPr>
          <p:nvPr>
            <p:ph type="sldNum" sz="quarter" idx="12"/>
          </p:nvPr>
        </p:nvSpPr>
        <p:spPr/>
        <p:txBody>
          <a:bodyPr/>
          <a:lstStyle/>
          <a:p>
            <a:fld id="{F4C9E3C6-FDB8-E140-B497-619699EA8E32}" type="slidenum">
              <a:rPr lang="en-US" smtClean="0"/>
              <a:t>45</a:t>
            </a:fld>
            <a:endParaRPr lang="en-US" dirty="0"/>
          </a:p>
        </p:txBody>
      </p:sp>
      <p:pic>
        <p:nvPicPr>
          <p:cNvPr id="9" name="Picture 2">
            <a:extLst>
              <a:ext uri="{FF2B5EF4-FFF2-40B4-BE49-F238E27FC236}">
                <a16:creationId xmlns:a16="http://schemas.microsoft.com/office/drawing/2014/main" id="{ED9A1686-2AE4-4106-C9FE-416B2EF4AF42}"/>
              </a:ext>
            </a:extLst>
          </p:cNvPr>
          <p:cNvPicPr>
            <a:picLocks noChangeAspect="1"/>
          </p:cNvPicPr>
          <p:nvPr/>
        </p:nvPicPr>
        <p:blipFill rotWithShape="1">
          <a:blip r:embed="rId3"/>
          <a:srcRect l="29293" t="16215" r="30254" b="18932"/>
          <a:stretch/>
        </p:blipFill>
        <p:spPr>
          <a:xfrm>
            <a:off x="2885795" y="2327984"/>
            <a:ext cx="1889038" cy="1897775"/>
          </a:xfrm>
          <a:prstGeom prst="rect">
            <a:avLst/>
          </a:prstGeom>
        </p:spPr>
      </p:pic>
      <p:pic>
        <p:nvPicPr>
          <p:cNvPr id="10" name="Picture 4" descr="A colorful squares on a blue background&#10;&#10;AI-generated content may be incorrect.">
            <a:extLst>
              <a:ext uri="{FF2B5EF4-FFF2-40B4-BE49-F238E27FC236}">
                <a16:creationId xmlns:a16="http://schemas.microsoft.com/office/drawing/2014/main" id="{3314DFFF-D04A-9BF3-D36A-30BA4ACBDBFA}"/>
              </a:ext>
            </a:extLst>
          </p:cNvPr>
          <p:cNvPicPr>
            <a:picLocks noChangeAspect="1"/>
          </p:cNvPicPr>
          <p:nvPr/>
        </p:nvPicPr>
        <p:blipFill rotWithShape="1">
          <a:blip r:embed="rId4"/>
          <a:srcRect l="30912" t="15355" r="27340" b="18669"/>
          <a:stretch/>
        </p:blipFill>
        <p:spPr>
          <a:xfrm>
            <a:off x="617761" y="2342156"/>
            <a:ext cx="1921360" cy="1897776"/>
          </a:xfrm>
          <a:prstGeom prst="rect">
            <a:avLst/>
          </a:prstGeom>
        </p:spPr>
      </p:pic>
      <p:pic>
        <p:nvPicPr>
          <p:cNvPr id="12" name="Picture 7">
            <a:extLst>
              <a:ext uri="{FF2B5EF4-FFF2-40B4-BE49-F238E27FC236}">
                <a16:creationId xmlns:a16="http://schemas.microsoft.com/office/drawing/2014/main" id="{C2D6C798-A533-8A17-CD2A-7D9630B2F01F}"/>
              </a:ext>
            </a:extLst>
          </p:cNvPr>
          <p:cNvPicPr>
            <a:picLocks noChangeAspect="1"/>
          </p:cNvPicPr>
          <p:nvPr/>
        </p:nvPicPr>
        <p:blipFill>
          <a:blip r:embed="rId5"/>
          <a:stretch>
            <a:fillRect/>
          </a:stretch>
        </p:blipFill>
        <p:spPr>
          <a:xfrm>
            <a:off x="7710460" y="1131625"/>
            <a:ext cx="4398724" cy="5448855"/>
          </a:xfrm>
          <a:prstGeom prst="rect">
            <a:avLst/>
          </a:prstGeom>
        </p:spPr>
      </p:pic>
      <p:sp>
        <p:nvSpPr>
          <p:cNvPr id="15" name="Rettangolo 14">
            <a:extLst>
              <a:ext uri="{FF2B5EF4-FFF2-40B4-BE49-F238E27FC236}">
                <a16:creationId xmlns:a16="http://schemas.microsoft.com/office/drawing/2014/main" id="{DB30CF52-D19B-9CE2-1416-5DFF3889BD0E}"/>
              </a:ext>
            </a:extLst>
          </p:cNvPr>
          <p:cNvSpPr/>
          <p:nvPr/>
        </p:nvSpPr>
        <p:spPr>
          <a:xfrm>
            <a:off x="7700609" y="1600818"/>
            <a:ext cx="705160" cy="467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5F9D893A-F467-5142-595A-CEBC7779EED5}"/>
              </a:ext>
            </a:extLst>
          </p:cNvPr>
          <p:cNvSpPr/>
          <p:nvPr/>
        </p:nvSpPr>
        <p:spPr>
          <a:xfrm>
            <a:off x="8200778" y="5785517"/>
            <a:ext cx="3731392" cy="782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E9926FFB-30B6-428E-ED07-F23FBB12F80F}"/>
                  </a:ext>
                </a:extLst>
              </p:cNvPr>
              <p:cNvSpPr txBox="1"/>
              <p:nvPr/>
            </p:nvSpPr>
            <p:spPr>
              <a:xfrm>
                <a:off x="3079500" y="1788626"/>
                <a:ext cx="1575239" cy="523220"/>
              </a:xfrm>
              <a:prstGeom prst="rect">
                <a:avLst/>
              </a:prstGeom>
              <a:solidFill>
                <a:schemeClr val="bg1"/>
              </a:solidFill>
            </p:spPr>
            <p:txBody>
              <a:bodyPr wrap="none" rtlCol="0">
                <a:spAutoFit/>
              </a:bodyPr>
              <a:lstStyle/>
              <a:p>
                <a:pPr algn="ctr"/>
                <a:r>
                  <a:rPr lang="en-US" sz="1400" b="1" dirty="0">
                    <a:latin typeface="Avenir Light" panose="020B0402020203020204" pitchFamily="34" charset="77"/>
                  </a:rPr>
                  <a:t>C1</a:t>
                </a:r>
                <a:r>
                  <a:rPr lang="en-US" sz="1400" dirty="0">
                    <a:latin typeface="Avenir Light" panose="020B0402020203020204" pitchFamily="34" charset="77"/>
                  </a:rPr>
                  <a:t>: 1050 nm</a:t>
                </a:r>
              </a:p>
              <a:p>
                <a:pPr algn="ctr"/>
                <a:r>
                  <a:rPr lang="en-US" sz="1400" dirty="0">
                    <a:latin typeface="Avenir Light" panose="020B0402020203020204" pitchFamily="34" charset="77"/>
                  </a:rPr>
                  <a:t>pump speckle (</a:t>
                </a:r>
                <a14:m>
                  <m:oMath xmlns:m="http://schemas.openxmlformats.org/officeDocument/2006/math">
                    <m:r>
                      <a:rPr lang="en-US" sz="1400" i="1" smtClean="0">
                        <a:latin typeface="Cambria Math" panose="02040503050406030204" pitchFamily="18" charset="0"/>
                        <a:ea typeface="Cambria Math" panose="02040503050406030204" pitchFamily="18" charset="0"/>
                      </a:rPr>
                      <m:t>𝜔</m:t>
                    </m:r>
                  </m:oMath>
                </a14:m>
                <a:r>
                  <a:rPr lang="en-US" sz="1400" dirty="0">
                    <a:latin typeface="Avenir Light" panose="020B0402020203020204" pitchFamily="34" charset="77"/>
                  </a:rPr>
                  <a:t>)</a:t>
                </a:r>
              </a:p>
            </p:txBody>
          </p:sp>
        </mc:Choice>
        <mc:Fallback xmlns="">
          <p:sp>
            <p:nvSpPr>
              <p:cNvPr id="18" name="CasellaDiTesto 17">
                <a:extLst>
                  <a:ext uri="{FF2B5EF4-FFF2-40B4-BE49-F238E27FC236}">
                    <a16:creationId xmlns:a16="http://schemas.microsoft.com/office/drawing/2014/main" id="{E9926FFB-30B6-428E-ED07-F23FBB12F80F}"/>
                  </a:ext>
                </a:extLst>
              </p:cNvPr>
              <p:cNvSpPr txBox="1">
                <a:spLocks noRot="1" noChangeAspect="1" noMove="1" noResize="1" noEditPoints="1" noAdjustHandles="1" noChangeArrowheads="1" noChangeShapeType="1" noTextEdit="1"/>
              </p:cNvSpPr>
              <p:nvPr/>
            </p:nvSpPr>
            <p:spPr>
              <a:xfrm>
                <a:off x="3079500" y="1788626"/>
                <a:ext cx="1575239" cy="523220"/>
              </a:xfrm>
              <a:prstGeom prst="rect">
                <a:avLst/>
              </a:prstGeom>
              <a:blipFill>
                <a:blip r:embed="rId6"/>
                <a:stretch>
                  <a:fillRect l="-800" r="-800"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C4667427-799B-55C3-2945-1FBBD0BE8368}"/>
                  </a:ext>
                </a:extLst>
              </p:cNvPr>
              <p:cNvSpPr txBox="1"/>
              <p:nvPr/>
            </p:nvSpPr>
            <p:spPr>
              <a:xfrm>
                <a:off x="5282916" y="1788625"/>
                <a:ext cx="1573636" cy="523220"/>
              </a:xfrm>
              <a:prstGeom prst="rect">
                <a:avLst/>
              </a:prstGeom>
              <a:solidFill>
                <a:schemeClr val="bg1"/>
              </a:solidFill>
            </p:spPr>
            <p:txBody>
              <a:bodyPr wrap="none" rtlCol="0">
                <a:spAutoFit/>
              </a:bodyPr>
              <a:lstStyle/>
              <a:p>
                <a:pPr algn="ctr"/>
                <a:r>
                  <a:rPr lang="en-US" sz="1400" b="1" dirty="0">
                    <a:latin typeface="Avenir Light" panose="020B0402020203020204" pitchFamily="34" charset="77"/>
                  </a:rPr>
                  <a:t>C2</a:t>
                </a:r>
                <a:r>
                  <a:rPr lang="en-US" sz="1400" dirty="0">
                    <a:latin typeface="Avenir Light" panose="020B0402020203020204" pitchFamily="34" charset="77"/>
                  </a:rPr>
                  <a:t>: 525 nm</a:t>
                </a:r>
              </a:p>
              <a:p>
                <a:pPr algn="ctr"/>
                <a:r>
                  <a:rPr lang="en-US" sz="1400" dirty="0">
                    <a:latin typeface="Avenir Light" panose="020B0402020203020204" pitchFamily="34" charset="77"/>
                  </a:rPr>
                  <a:t>SHG speckle (</a:t>
                </a:r>
                <a14:m>
                  <m:oMath xmlns:m="http://schemas.openxmlformats.org/officeDocument/2006/math">
                    <m:r>
                      <a:rPr lang="en-US" sz="1400" b="0" i="0" smtClean="0">
                        <a:latin typeface="Cambria Math" panose="02040503050406030204" pitchFamily="18" charset="0"/>
                        <a:ea typeface="Cambria Math" panose="02040503050406030204" pitchFamily="18" charset="0"/>
                      </a:rPr>
                      <m:t>2</m:t>
                    </m:r>
                    <m:r>
                      <a:rPr lang="en-US" sz="1400" i="1" smtClean="0">
                        <a:latin typeface="Cambria Math" panose="02040503050406030204" pitchFamily="18" charset="0"/>
                        <a:ea typeface="Cambria Math" panose="02040503050406030204" pitchFamily="18" charset="0"/>
                      </a:rPr>
                      <m:t>𝜔</m:t>
                    </m:r>
                  </m:oMath>
                </a14:m>
                <a:r>
                  <a:rPr lang="en-US" sz="1400" dirty="0">
                    <a:latin typeface="Avenir Light" panose="020B0402020203020204" pitchFamily="34" charset="77"/>
                  </a:rPr>
                  <a:t>)</a:t>
                </a:r>
              </a:p>
            </p:txBody>
          </p:sp>
        </mc:Choice>
        <mc:Fallback xmlns="">
          <p:sp>
            <p:nvSpPr>
              <p:cNvPr id="20" name="CasellaDiTesto 19">
                <a:extLst>
                  <a:ext uri="{FF2B5EF4-FFF2-40B4-BE49-F238E27FC236}">
                    <a16:creationId xmlns:a16="http://schemas.microsoft.com/office/drawing/2014/main" id="{C4667427-799B-55C3-2945-1FBBD0BE8368}"/>
                  </a:ext>
                </a:extLst>
              </p:cNvPr>
              <p:cNvSpPr txBox="1">
                <a:spLocks noRot="1" noChangeAspect="1" noMove="1" noResize="1" noEditPoints="1" noAdjustHandles="1" noChangeArrowheads="1" noChangeShapeType="1" noTextEdit="1"/>
              </p:cNvSpPr>
              <p:nvPr/>
            </p:nvSpPr>
            <p:spPr>
              <a:xfrm>
                <a:off x="5282916" y="1788625"/>
                <a:ext cx="1573636" cy="523220"/>
              </a:xfrm>
              <a:prstGeom prst="rect">
                <a:avLst/>
              </a:prstGeom>
              <a:blipFill>
                <a:blip r:embed="rId7"/>
                <a:stretch>
                  <a:fillRect l="-806" r="-806" b="-14286"/>
                </a:stretch>
              </a:blipFill>
            </p:spPr>
            <p:txBody>
              <a:bodyPr/>
              <a:lstStyle/>
              <a:p>
                <a:r>
                  <a:rPr lang="en-US">
                    <a:noFill/>
                  </a:rPr>
                  <a:t> </a:t>
                </a:r>
              </a:p>
            </p:txBody>
          </p:sp>
        </mc:Fallback>
      </mc:AlternateContent>
      <p:sp>
        <p:nvSpPr>
          <p:cNvPr id="21" name="CasellaDiTesto 20">
            <a:extLst>
              <a:ext uri="{FF2B5EF4-FFF2-40B4-BE49-F238E27FC236}">
                <a16:creationId xmlns:a16="http://schemas.microsoft.com/office/drawing/2014/main" id="{C8BA9339-7CF9-B303-BA6D-FD194F0345B8}"/>
              </a:ext>
            </a:extLst>
          </p:cNvPr>
          <p:cNvSpPr txBox="1"/>
          <p:nvPr/>
        </p:nvSpPr>
        <p:spPr>
          <a:xfrm>
            <a:off x="1286764" y="1900821"/>
            <a:ext cx="545342" cy="307777"/>
          </a:xfrm>
          <a:prstGeom prst="rect">
            <a:avLst/>
          </a:prstGeom>
          <a:solidFill>
            <a:schemeClr val="bg1"/>
          </a:solidFill>
        </p:spPr>
        <p:txBody>
          <a:bodyPr wrap="none" rtlCol="0">
            <a:spAutoFit/>
          </a:bodyPr>
          <a:lstStyle/>
          <a:p>
            <a:r>
              <a:rPr lang="en-US" sz="1400" b="1" dirty="0">
                <a:latin typeface="Avenir Light" panose="020B0402020203020204" pitchFamily="34" charset="77"/>
              </a:rPr>
              <a:t>SLM</a:t>
            </a:r>
          </a:p>
        </p:txBody>
      </p:sp>
      <p:grpSp>
        <p:nvGrpSpPr>
          <p:cNvPr id="39" name="Gruppo 38">
            <a:extLst>
              <a:ext uri="{FF2B5EF4-FFF2-40B4-BE49-F238E27FC236}">
                <a16:creationId xmlns:a16="http://schemas.microsoft.com/office/drawing/2014/main" id="{C72D394D-5C89-B936-9D89-68ECF40A8036}"/>
              </a:ext>
            </a:extLst>
          </p:cNvPr>
          <p:cNvGrpSpPr/>
          <p:nvPr/>
        </p:nvGrpSpPr>
        <p:grpSpPr>
          <a:xfrm>
            <a:off x="7654644" y="1568160"/>
            <a:ext cx="4421408" cy="4848982"/>
            <a:chOff x="7567556" y="1807652"/>
            <a:chExt cx="4421408" cy="4848982"/>
          </a:xfrm>
        </p:grpSpPr>
        <p:sp>
          <p:nvSpPr>
            <p:cNvPr id="22" name="CasellaDiTesto 21">
              <a:extLst>
                <a:ext uri="{FF2B5EF4-FFF2-40B4-BE49-F238E27FC236}">
                  <a16:creationId xmlns:a16="http://schemas.microsoft.com/office/drawing/2014/main" id="{B5608B61-331B-E982-11CF-ECB474ACE780}"/>
                </a:ext>
              </a:extLst>
            </p:cNvPr>
            <p:cNvSpPr txBox="1"/>
            <p:nvPr/>
          </p:nvSpPr>
          <p:spPr>
            <a:xfrm rot="16200000">
              <a:off x="6758039" y="3665596"/>
              <a:ext cx="1957587"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SHG enhancement </a:t>
              </a:r>
            </a:p>
          </p:txBody>
        </p:sp>
        <p:sp>
          <p:nvSpPr>
            <p:cNvPr id="23" name="CasellaDiTesto 22">
              <a:extLst>
                <a:ext uri="{FF2B5EF4-FFF2-40B4-BE49-F238E27FC236}">
                  <a16:creationId xmlns:a16="http://schemas.microsoft.com/office/drawing/2014/main" id="{8D97FC28-C14C-C99D-B52B-39568EC639F3}"/>
                </a:ext>
              </a:extLst>
            </p:cNvPr>
            <p:cNvSpPr txBox="1"/>
            <p:nvPr/>
          </p:nvSpPr>
          <p:spPr>
            <a:xfrm>
              <a:off x="9123126" y="6318080"/>
              <a:ext cx="1991443"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Number of iteration</a:t>
              </a:r>
            </a:p>
          </p:txBody>
        </p:sp>
        <p:sp>
          <p:nvSpPr>
            <p:cNvPr id="24" name="CasellaDiTesto 23">
              <a:extLst>
                <a:ext uri="{FF2B5EF4-FFF2-40B4-BE49-F238E27FC236}">
                  <a16:creationId xmlns:a16="http://schemas.microsoft.com/office/drawing/2014/main" id="{08BEE29C-EC25-F9ED-90D7-B556BF72C663}"/>
                </a:ext>
              </a:extLst>
            </p:cNvPr>
            <p:cNvSpPr txBox="1"/>
            <p:nvPr/>
          </p:nvSpPr>
          <p:spPr>
            <a:xfrm>
              <a:off x="10445707" y="1807652"/>
              <a:ext cx="721672"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Focus</a:t>
              </a:r>
            </a:p>
          </p:txBody>
        </p:sp>
        <p:sp>
          <p:nvSpPr>
            <p:cNvPr id="25" name="CasellaDiTesto 24">
              <a:extLst>
                <a:ext uri="{FF2B5EF4-FFF2-40B4-BE49-F238E27FC236}">
                  <a16:creationId xmlns:a16="http://schemas.microsoft.com/office/drawing/2014/main" id="{454028CA-AA4E-FB67-CAA6-4777C7247641}"/>
                </a:ext>
              </a:extLst>
            </p:cNvPr>
            <p:cNvSpPr txBox="1"/>
            <p:nvPr/>
          </p:nvSpPr>
          <p:spPr>
            <a:xfrm>
              <a:off x="10368306" y="2600715"/>
              <a:ext cx="1087157"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Focus/BG</a:t>
              </a:r>
            </a:p>
          </p:txBody>
        </p:sp>
        <p:sp>
          <p:nvSpPr>
            <p:cNvPr id="26" name="CasellaDiTesto 25">
              <a:extLst>
                <a:ext uri="{FF2B5EF4-FFF2-40B4-BE49-F238E27FC236}">
                  <a16:creationId xmlns:a16="http://schemas.microsoft.com/office/drawing/2014/main" id="{D5BE7092-DF95-8495-9A2A-73A5A55468B6}"/>
                </a:ext>
              </a:extLst>
            </p:cNvPr>
            <p:cNvSpPr txBox="1"/>
            <p:nvPr/>
          </p:nvSpPr>
          <p:spPr>
            <a:xfrm>
              <a:off x="10538356" y="4706040"/>
              <a:ext cx="474810"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BG</a:t>
              </a:r>
            </a:p>
          </p:txBody>
        </p:sp>
        <p:sp>
          <p:nvSpPr>
            <p:cNvPr id="27" name="CasellaDiTesto 26">
              <a:extLst>
                <a:ext uri="{FF2B5EF4-FFF2-40B4-BE49-F238E27FC236}">
                  <a16:creationId xmlns:a16="http://schemas.microsoft.com/office/drawing/2014/main" id="{A6EC704C-E371-B794-7317-4F35E7B9B123}"/>
                </a:ext>
              </a:extLst>
            </p:cNvPr>
            <p:cNvSpPr txBox="1"/>
            <p:nvPr/>
          </p:nvSpPr>
          <p:spPr>
            <a:xfrm>
              <a:off x="8872780" y="6020106"/>
              <a:ext cx="614271"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5000</a:t>
              </a:r>
            </a:p>
          </p:txBody>
        </p:sp>
        <p:sp>
          <p:nvSpPr>
            <p:cNvPr id="28" name="CasellaDiTesto 27">
              <a:extLst>
                <a:ext uri="{FF2B5EF4-FFF2-40B4-BE49-F238E27FC236}">
                  <a16:creationId xmlns:a16="http://schemas.microsoft.com/office/drawing/2014/main" id="{5CCF5365-9AAF-F9C8-5244-80979B87A307}"/>
                </a:ext>
              </a:extLst>
            </p:cNvPr>
            <p:cNvSpPr txBox="1"/>
            <p:nvPr/>
          </p:nvSpPr>
          <p:spPr>
            <a:xfrm>
              <a:off x="9618550" y="6017437"/>
              <a:ext cx="721672"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10000</a:t>
              </a:r>
            </a:p>
          </p:txBody>
        </p:sp>
        <p:sp>
          <p:nvSpPr>
            <p:cNvPr id="29" name="CasellaDiTesto 28">
              <a:extLst>
                <a:ext uri="{FF2B5EF4-FFF2-40B4-BE49-F238E27FC236}">
                  <a16:creationId xmlns:a16="http://schemas.microsoft.com/office/drawing/2014/main" id="{183A3D5A-7004-DC88-2F1B-225739E59B51}"/>
                </a:ext>
              </a:extLst>
            </p:cNvPr>
            <p:cNvSpPr txBox="1"/>
            <p:nvPr/>
          </p:nvSpPr>
          <p:spPr>
            <a:xfrm>
              <a:off x="10496487" y="6017437"/>
              <a:ext cx="721672"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15000</a:t>
              </a:r>
            </a:p>
          </p:txBody>
        </p:sp>
        <p:sp>
          <p:nvSpPr>
            <p:cNvPr id="30" name="CasellaDiTesto 29">
              <a:extLst>
                <a:ext uri="{FF2B5EF4-FFF2-40B4-BE49-F238E27FC236}">
                  <a16:creationId xmlns:a16="http://schemas.microsoft.com/office/drawing/2014/main" id="{130B7B12-0F39-8B61-F300-F7E8816A6419}"/>
                </a:ext>
              </a:extLst>
            </p:cNvPr>
            <p:cNvSpPr txBox="1"/>
            <p:nvPr/>
          </p:nvSpPr>
          <p:spPr>
            <a:xfrm>
              <a:off x="11267292" y="6028048"/>
              <a:ext cx="721672"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20000</a:t>
              </a:r>
            </a:p>
          </p:txBody>
        </p:sp>
        <p:sp>
          <p:nvSpPr>
            <p:cNvPr id="31" name="CasellaDiTesto 30">
              <a:extLst>
                <a:ext uri="{FF2B5EF4-FFF2-40B4-BE49-F238E27FC236}">
                  <a16:creationId xmlns:a16="http://schemas.microsoft.com/office/drawing/2014/main" id="{0854720B-D21E-CA1A-ACD9-AD847A228751}"/>
                </a:ext>
              </a:extLst>
            </p:cNvPr>
            <p:cNvSpPr txBox="1"/>
            <p:nvPr/>
          </p:nvSpPr>
          <p:spPr>
            <a:xfrm>
              <a:off x="8266483" y="5998874"/>
              <a:ext cx="292068"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0</a:t>
              </a:r>
            </a:p>
          </p:txBody>
        </p:sp>
        <p:sp>
          <p:nvSpPr>
            <p:cNvPr id="32" name="CasellaDiTesto 31">
              <a:extLst>
                <a:ext uri="{FF2B5EF4-FFF2-40B4-BE49-F238E27FC236}">
                  <a16:creationId xmlns:a16="http://schemas.microsoft.com/office/drawing/2014/main" id="{9D63FF08-82CE-113C-EAB7-2B4D66527EE8}"/>
                </a:ext>
              </a:extLst>
            </p:cNvPr>
            <p:cNvSpPr txBox="1"/>
            <p:nvPr/>
          </p:nvSpPr>
          <p:spPr>
            <a:xfrm>
              <a:off x="7871223" y="5853704"/>
              <a:ext cx="470000"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10</a:t>
              </a:r>
              <a:r>
                <a:rPr lang="en-US" sz="1600" baseline="30000" dirty="0">
                  <a:latin typeface="Avenir Light" panose="020B0402020203020204" pitchFamily="34" charset="77"/>
                </a:rPr>
                <a:t>0</a:t>
              </a:r>
            </a:p>
          </p:txBody>
        </p:sp>
        <p:sp>
          <p:nvSpPr>
            <p:cNvPr id="33" name="CasellaDiTesto 32">
              <a:extLst>
                <a:ext uri="{FF2B5EF4-FFF2-40B4-BE49-F238E27FC236}">
                  <a16:creationId xmlns:a16="http://schemas.microsoft.com/office/drawing/2014/main" id="{71D893D8-ADB5-80EA-5D77-501C8D344209}"/>
                </a:ext>
              </a:extLst>
            </p:cNvPr>
            <p:cNvSpPr txBox="1"/>
            <p:nvPr/>
          </p:nvSpPr>
          <p:spPr>
            <a:xfrm>
              <a:off x="7870453" y="3961090"/>
              <a:ext cx="470000"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10</a:t>
              </a:r>
              <a:r>
                <a:rPr lang="en-US" sz="1600" baseline="30000" dirty="0">
                  <a:latin typeface="Avenir Light" panose="020B0402020203020204" pitchFamily="34" charset="77"/>
                </a:rPr>
                <a:t>1</a:t>
              </a:r>
            </a:p>
          </p:txBody>
        </p:sp>
        <p:sp>
          <p:nvSpPr>
            <p:cNvPr id="34" name="CasellaDiTesto 33">
              <a:extLst>
                <a:ext uri="{FF2B5EF4-FFF2-40B4-BE49-F238E27FC236}">
                  <a16:creationId xmlns:a16="http://schemas.microsoft.com/office/drawing/2014/main" id="{F0BEDE30-1D27-F5DD-ECDB-A64F6EC3490D}"/>
                </a:ext>
              </a:extLst>
            </p:cNvPr>
            <p:cNvSpPr txBox="1"/>
            <p:nvPr/>
          </p:nvSpPr>
          <p:spPr>
            <a:xfrm>
              <a:off x="7886511" y="2160480"/>
              <a:ext cx="470000"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10</a:t>
              </a:r>
              <a:r>
                <a:rPr lang="en-US" sz="1600" baseline="30000" dirty="0">
                  <a:latin typeface="Avenir Light" panose="020B0402020203020204" pitchFamily="34" charset="77"/>
                </a:rPr>
                <a:t>2</a:t>
              </a:r>
            </a:p>
          </p:txBody>
        </p:sp>
      </p:grpSp>
      <p:pic>
        <p:nvPicPr>
          <p:cNvPr id="11" name="Picture 6" descr="A purple background with white border&#10;&#10;AI-generated content may be incorrect.">
            <a:extLst>
              <a:ext uri="{FF2B5EF4-FFF2-40B4-BE49-F238E27FC236}">
                <a16:creationId xmlns:a16="http://schemas.microsoft.com/office/drawing/2014/main" id="{5B8F14CC-6C01-BE04-DB02-12DAF6C74183}"/>
              </a:ext>
            </a:extLst>
          </p:cNvPr>
          <p:cNvPicPr>
            <a:picLocks noChangeAspect="1"/>
          </p:cNvPicPr>
          <p:nvPr/>
        </p:nvPicPr>
        <p:blipFill rotWithShape="1">
          <a:blip r:embed="rId8"/>
          <a:srcRect l="32598" t="18123" r="28971" b="21515"/>
          <a:stretch/>
        </p:blipFill>
        <p:spPr>
          <a:xfrm>
            <a:off x="5056139" y="2310005"/>
            <a:ext cx="1929502" cy="1899197"/>
          </a:xfrm>
          <a:prstGeom prst="rect">
            <a:avLst/>
          </a:prstGeom>
          <a:ln w="3175">
            <a:solidFill>
              <a:schemeClr val="tx1"/>
            </a:solidFill>
          </a:ln>
        </p:spPr>
      </p:pic>
      <p:sp>
        <p:nvSpPr>
          <p:cNvPr id="35" name="Rettangolo 34">
            <a:extLst>
              <a:ext uri="{FF2B5EF4-FFF2-40B4-BE49-F238E27FC236}">
                <a16:creationId xmlns:a16="http://schemas.microsoft.com/office/drawing/2014/main" id="{A2BB0A40-B827-A18C-8909-73996FD8AD18}"/>
              </a:ext>
            </a:extLst>
          </p:cNvPr>
          <p:cNvSpPr>
            <a:spLocks noChangeAspect="1"/>
          </p:cNvSpPr>
          <p:nvPr/>
        </p:nvSpPr>
        <p:spPr>
          <a:xfrm>
            <a:off x="5410771" y="2626943"/>
            <a:ext cx="1226671" cy="1226671"/>
          </a:xfrm>
          <a:prstGeom prst="rect">
            <a:avLst/>
          </a:prstGeom>
          <a:noFill/>
          <a:ln w="95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a:extLst>
              <a:ext uri="{FF2B5EF4-FFF2-40B4-BE49-F238E27FC236}">
                <a16:creationId xmlns:a16="http://schemas.microsoft.com/office/drawing/2014/main" id="{DD7CA5E6-6FB3-C0EC-4860-7E1BF1B44356}"/>
              </a:ext>
            </a:extLst>
          </p:cNvPr>
          <p:cNvSpPr>
            <a:spLocks noChangeAspect="1"/>
          </p:cNvSpPr>
          <p:nvPr/>
        </p:nvSpPr>
        <p:spPr>
          <a:xfrm>
            <a:off x="5749489" y="2977733"/>
            <a:ext cx="523342" cy="518209"/>
          </a:xfrm>
          <a:prstGeom prst="ellipse">
            <a:avLst/>
          </a:prstGeom>
          <a:noFill/>
          <a:ln w="127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a:extLst>
              <a:ext uri="{FF2B5EF4-FFF2-40B4-BE49-F238E27FC236}">
                <a16:creationId xmlns:a16="http://schemas.microsoft.com/office/drawing/2014/main" id="{A37287A1-1942-2F68-3712-95B16E30E419}"/>
              </a:ext>
            </a:extLst>
          </p:cNvPr>
          <p:cNvSpPr>
            <a:spLocks noChangeAspect="1"/>
          </p:cNvSpPr>
          <p:nvPr/>
        </p:nvSpPr>
        <p:spPr>
          <a:xfrm>
            <a:off x="5955049" y="3193152"/>
            <a:ext cx="104668" cy="103640"/>
          </a:xfrm>
          <a:prstGeom prst="ellipse">
            <a:avLst/>
          </a:prstGeom>
          <a:noFill/>
          <a:ln w="12700">
            <a:solidFill>
              <a:schemeClr val="accent2">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sellaDiTesto 42">
            <a:extLst>
              <a:ext uri="{FF2B5EF4-FFF2-40B4-BE49-F238E27FC236}">
                <a16:creationId xmlns:a16="http://schemas.microsoft.com/office/drawing/2014/main" id="{21E3CA6D-8C97-6AC5-CC16-4683EFF9B529}"/>
              </a:ext>
            </a:extLst>
          </p:cNvPr>
          <p:cNvSpPr txBox="1"/>
          <p:nvPr/>
        </p:nvSpPr>
        <p:spPr>
          <a:xfrm>
            <a:off x="4987891" y="2247710"/>
            <a:ext cx="749038" cy="461665"/>
          </a:xfrm>
          <a:prstGeom prst="rect">
            <a:avLst/>
          </a:prstGeom>
          <a:noFill/>
        </p:spPr>
        <p:txBody>
          <a:bodyPr wrap="square" rtlCol="0">
            <a:spAutoFit/>
          </a:bodyPr>
          <a:lstStyle/>
          <a:p>
            <a:r>
              <a:rPr lang="en-US" sz="1200" dirty="0">
                <a:solidFill>
                  <a:schemeClr val="accent2">
                    <a:lumMod val="75000"/>
                  </a:schemeClr>
                </a:solidFill>
                <a:latin typeface="Avenir Light" panose="020B0402020203020204" pitchFamily="34" charset="77"/>
              </a:rPr>
              <a:t>BG area</a:t>
            </a:r>
          </a:p>
        </p:txBody>
      </p:sp>
      <p:cxnSp>
        <p:nvCxnSpPr>
          <p:cNvPr id="45" name="Connettore 2 44">
            <a:extLst>
              <a:ext uri="{FF2B5EF4-FFF2-40B4-BE49-F238E27FC236}">
                <a16:creationId xmlns:a16="http://schemas.microsoft.com/office/drawing/2014/main" id="{B2A97CB3-1270-F226-2AC5-775A6F0BC855}"/>
              </a:ext>
            </a:extLst>
          </p:cNvPr>
          <p:cNvCxnSpPr>
            <a:cxnSpLocks/>
          </p:cNvCxnSpPr>
          <p:nvPr/>
        </p:nvCxnSpPr>
        <p:spPr>
          <a:xfrm>
            <a:off x="5503134" y="2464742"/>
            <a:ext cx="158261" cy="13922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5C178A9E-D73D-81AC-E92B-D46978920C5B}"/>
              </a:ext>
            </a:extLst>
          </p:cNvPr>
          <p:cNvSpPr txBox="1"/>
          <p:nvPr/>
        </p:nvSpPr>
        <p:spPr>
          <a:xfrm>
            <a:off x="6077551" y="3442268"/>
            <a:ext cx="656307" cy="646331"/>
          </a:xfrm>
          <a:prstGeom prst="rect">
            <a:avLst/>
          </a:prstGeom>
          <a:noFill/>
        </p:spPr>
        <p:txBody>
          <a:bodyPr wrap="square" rtlCol="0">
            <a:spAutoFit/>
          </a:bodyPr>
          <a:lstStyle/>
          <a:p>
            <a:pPr algn="ctr"/>
            <a:r>
              <a:rPr lang="en-US" sz="1200" dirty="0">
                <a:solidFill>
                  <a:schemeClr val="accent2">
                    <a:lumMod val="75000"/>
                  </a:schemeClr>
                </a:solidFill>
                <a:latin typeface="Avenir Light" panose="020B0402020203020204" pitchFamily="34" charset="77"/>
              </a:rPr>
              <a:t>Focus</a:t>
            </a:r>
          </a:p>
          <a:p>
            <a:pPr algn="ctr"/>
            <a:r>
              <a:rPr lang="en-US" sz="1200" dirty="0">
                <a:solidFill>
                  <a:schemeClr val="accent2">
                    <a:lumMod val="75000"/>
                  </a:schemeClr>
                </a:solidFill>
                <a:latin typeface="Avenir Light" panose="020B0402020203020204" pitchFamily="34" charset="77"/>
              </a:rPr>
              <a:t>area</a:t>
            </a:r>
          </a:p>
        </p:txBody>
      </p:sp>
      <p:cxnSp>
        <p:nvCxnSpPr>
          <p:cNvPr id="47" name="Connettore 2 46">
            <a:extLst>
              <a:ext uri="{FF2B5EF4-FFF2-40B4-BE49-F238E27FC236}">
                <a16:creationId xmlns:a16="http://schemas.microsoft.com/office/drawing/2014/main" id="{6CB44F49-902D-F79F-8BE8-80FC983967BC}"/>
              </a:ext>
            </a:extLst>
          </p:cNvPr>
          <p:cNvCxnSpPr>
            <a:cxnSpLocks/>
          </p:cNvCxnSpPr>
          <p:nvPr/>
        </p:nvCxnSpPr>
        <p:spPr>
          <a:xfrm flipH="1" flipV="1">
            <a:off x="6098783" y="3274914"/>
            <a:ext cx="206783" cy="18760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CasellaDiTesto 61">
            <a:extLst>
              <a:ext uri="{FF2B5EF4-FFF2-40B4-BE49-F238E27FC236}">
                <a16:creationId xmlns:a16="http://schemas.microsoft.com/office/drawing/2014/main" id="{20AA7B55-889A-DB3E-7F07-A2548B374A07}"/>
              </a:ext>
            </a:extLst>
          </p:cNvPr>
          <p:cNvSpPr txBox="1"/>
          <p:nvPr/>
        </p:nvSpPr>
        <p:spPr>
          <a:xfrm>
            <a:off x="304811" y="6540637"/>
            <a:ext cx="5782454" cy="276999"/>
          </a:xfrm>
          <a:prstGeom prst="rect">
            <a:avLst/>
          </a:prstGeom>
          <a:solidFill>
            <a:schemeClr val="bg1"/>
          </a:solid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M. Raju, F. Coccetti, Morandi A., Grange R.,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grpSp>
        <p:nvGrpSpPr>
          <p:cNvPr id="77" name="Gruppo 76">
            <a:extLst>
              <a:ext uri="{FF2B5EF4-FFF2-40B4-BE49-F238E27FC236}">
                <a16:creationId xmlns:a16="http://schemas.microsoft.com/office/drawing/2014/main" id="{54077DCB-4709-AFA2-297B-00286CADA75B}"/>
              </a:ext>
            </a:extLst>
          </p:cNvPr>
          <p:cNvGrpSpPr/>
          <p:nvPr/>
        </p:nvGrpSpPr>
        <p:grpSpPr>
          <a:xfrm>
            <a:off x="1614716" y="1523718"/>
            <a:ext cx="4458507" cy="368861"/>
            <a:chOff x="1549400" y="3315254"/>
            <a:chExt cx="4458507" cy="368861"/>
          </a:xfrm>
        </p:grpSpPr>
        <p:cxnSp>
          <p:nvCxnSpPr>
            <p:cNvPr id="64" name="Connettore 1 63">
              <a:extLst>
                <a:ext uri="{FF2B5EF4-FFF2-40B4-BE49-F238E27FC236}">
                  <a16:creationId xmlns:a16="http://schemas.microsoft.com/office/drawing/2014/main" id="{6774CE70-70B1-B553-DB6A-48DFAC11CF59}"/>
                </a:ext>
              </a:extLst>
            </p:cNvPr>
            <p:cNvCxnSpPr>
              <a:cxnSpLocks/>
            </p:cNvCxnSpPr>
            <p:nvPr/>
          </p:nvCxnSpPr>
          <p:spPr>
            <a:xfrm>
              <a:off x="1549400" y="3321345"/>
              <a:ext cx="4455018" cy="0"/>
            </a:xfrm>
            <a:prstGeom prst="line">
              <a:avLst/>
            </a:prstGeom>
          </p:spPr>
          <p:style>
            <a:lnRef idx="1">
              <a:schemeClr val="dk1"/>
            </a:lnRef>
            <a:fillRef idx="0">
              <a:schemeClr val="dk1"/>
            </a:fillRef>
            <a:effectRef idx="0">
              <a:schemeClr val="dk1"/>
            </a:effectRef>
            <a:fontRef idx="minor">
              <a:schemeClr val="tx1"/>
            </a:fontRef>
          </p:style>
        </p:cxnSp>
        <p:cxnSp>
          <p:nvCxnSpPr>
            <p:cNvPr id="69" name="Connettore 1 68">
              <a:extLst>
                <a:ext uri="{FF2B5EF4-FFF2-40B4-BE49-F238E27FC236}">
                  <a16:creationId xmlns:a16="http://schemas.microsoft.com/office/drawing/2014/main" id="{480364EE-9A15-1624-D43C-5CD316196490}"/>
                </a:ext>
              </a:extLst>
            </p:cNvPr>
            <p:cNvCxnSpPr>
              <a:cxnSpLocks/>
            </p:cNvCxnSpPr>
            <p:nvPr/>
          </p:nvCxnSpPr>
          <p:spPr>
            <a:xfrm>
              <a:off x="6007907" y="3315419"/>
              <a:ext cx="0" cy="275837"/>
            </a:xfrm>
            <a:prstGeom prst="line">
              <a:avLst/>
            </a:prstGeom>
          </p:spPr>
          <p:style>
            <a:lnRef idx="1">
              <a:schemeClr val="dk1"/>
            </a:lnRef>
            <a:fillRef idx="0">
              <a:schemeClr val="dk1"/>
            </a:fillRef>
            <a:effectRef idx="0">
              <a:schemeClr val="dk1"/>
            </a:effectRef>
            <a:fontRef idx="minor">
              <a:schemeClr val="tx1"/>
            </a:fontRef>
          </p:style>
        </p:cxnSp>
        <p:cxnSp>
          <p:nvCxnSpPr>
            <p:cNvPr id="74" name="Connettore 2 73">
              <a:extLst>
                <a:ext uri="{FF2B5EF4-FFF2-40B4-BE49-F238E27FC236}">
                  <a16:creationId xmlns:a16="http://schemas.microsoft.com/office/drawing/2014/main" id="{5BC80455-3D18-3D94-FCD5-17B7FB7DC76B}"/>
                </a:ext>
              </a:extLst>
            </p:cNvPr>
            <p:cNvCxnSpPr>
              <a:cxnSpLocks/>
            </p:cNvCxnSpPr>
            <p:nvPr/>
          </p:nvCxnSpPr>
          <p:spPr>
            <a:xfrm>
              <a:off x="1550872" y="3315254"/>
              <a:ext cx="14021" cy="368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6" name="CasellaDiTesto 75">
            <a:extLst>
              <a:ext uri="{FF2B5EF4-FFF2-40B4-BE49-F238E27FC236}">
                <a16:creationId xmlns:a16="http://schemas.microsoft.com/office/drawing/2014/main" id="{2F3B0080-EE13-DDBA-ACF8-66982790EAA3}"/>
              </a:ext>
            </a:extLst>
          </p:cNvPr>
          <p:cNvSpPr txBox="1"/>
          <p:nvPr/>
        </p:nvSpPr>
        <p:spPr>
          <a:xfrm>
            <a:off x="3382674" y="1367775"/>
            <a:ext cx="967124" cy="307777"/>
          </a:xfrm>
          <a:prstGeom prst="rect">
            <a:avLst/>
          </a:prstGeom>
          <a:solidFill>
            <a:schemeClr val="bg1"/>
          </a:solidFill>
        </p:spPr>
        <p:txBody>
          <a:bodyPr wrap="none" rtlCol="0">
            <a:spAutoFit/>
          </a:bodyPr>
          <a:lstStyle/>
          <a:p>
            <a:r>
              <a:rPr lang="en-US" sz="1400" dirty="0">
                <a:latin typeface="Avenir Light" panose="020B0402020203020204" pitchFamily="34" charset="77"/>
              </a:rPr>
              <a:t>Feedback</a:t>
            </a:r>
          </a:p>
        </p:txBody>
      </p:sp>
      <p:grpSp>
        <p:nvGrpSpPr>
          <p:cNvPr id="78" name="Gruppo 77">
            <a:extLst>
              <a:ext uri="{FF2B5EF4-FFF2-40B4-BE49-F238E27FC236}">
                <a16:creationId xmlns:a16="http://schemas.microsoft.com/office/drawing/2014/main" id="{C370CBE9-C6BC-0847-85A3-344C5E3A73B6}"/>
              </a:ext>
            </a:extLst>
          </p:cNvPr>
          <p:cNvGrpSpPr/>
          <p:nvPr/>
        </p:nvGrpSpPr>
        <p:grpSpPr>
          <a:xfrm rot="10800000">
            <a:off x="1601203" y="4202878"/>
            <a:ext cx="4458507" cy="276998"/>
            <a:chOff x="1549400" y="3299517"/>
            <a:chExt cx="4458507" cy="384598"/>
          </a:xfrm>
        </p:grpSpPr>
        <p:cxnSp>
          <p:nvCxnSpPr>
            <p:cNvPr id="79" name="Connettore 1 78">
              <a:extLst>
                <a:ext uri="{FF2B5EF4-FFF2-40B4-BE49-F238E27FC236}">
                  <a16:creationId xmlns:a16="http://schemas.microsoft.com/office/drawing/2014/main" id="{89C3A71E-16A4-76D5-7F1A-11FCBFC68447}"/>
                </a:ext>
              </a:extLst>
            </p:cNvPr>
            <p:cNvCxnSpPr>
              <a:cxnSpLocks/>
            </p:cNvCxnSpPr>
            <p:nvPr/>
          </p:nvCxnSpPr>
          <p:spPr>
            <a:xfrm>
              <a:off x="1549400" y="3321345"/>
              <a:ext cx="4455018" cy="0"/>
            </a:xfrm>
            <a:prstGeom prst="line">
              <a:avLst/>
            </a:prstGeom>
          </p:spPr>
          <p:style>
            <a:lnRef idx="1">
              <a:schemeClr val="dk1"/>
            </a:lnRef>
            <a:fillRef idx="0">
              <a:schemeClr val="dk1"/>
            </a:fillRef>
            <a:effectRef idx="0">
              <a:schemeClr val="dk1"/>
            </a:effectRef>
            <a:fontRef idx="minor">
              <a:schemeClr val="tx1"/>
            </a:fontRef>
          </p:style>
        </p:cxnSp>
        <p:cxnSp>
          <p:nvCxnSpPr>
            <p:cNvPr id="80" name="Connettore 1 79">
              <a:extLst>
                <a:ext uri="{FF2B5EF4-FFF2-40B4-BE49-F238E27FC236}">
                  <a16:creationId xmlns:a16="http://schemas.microsoft.com/office/drawing/2014/main" id="{A8D795A7-8963-50F3-A4FD-EAD957D1A408}"/>
                </a:ext>
              </a:extLst>
            </p:cNvPr>
            <p:cNvCxnSpPr>
              <a:cxnSpLocks/>
            </p:cNvCxnSpPr>
            <p:nvPr/>
          </p:nvCxnSpPr>
          <p:spPr>
            <a:xfrm>
              <a:off x="6007907" y="3299517"/>
              <a:ext cx="0" cy="275837"/>
            </a:xfrm>
            <a:prstGeom prst="line">
              <a:avLst/>
            </a:prstGeom>
          </p:spPr>
          <p:style>
            <a:lnRef idx="1">
              <a:schemeClr val="dk1"/>
            </a:lnRef>
            <a:fillRef idx="0">
              <a:schemeClr val="dk1"/>
            </a:fillRef>
            <a:effectRef idx="0">
              <a:schemeClr val="dk1"/>
            </a:effectRef>
            <a:fontRef idx="minor">
              <a:schemeClr val="tx1"/>
            </a:fontRef>
          </p:style>
        </p:cxnSp>
        <p:cxnSp>
          <p:nvCxnSpPr>
            <p:cNvPr id="81" name="Connettore 2 80">
              <a:extLst>
                <a:ext uri="{FF2B5EF4-FFF2-40B4-BE49-F238E27FC236}">
                  <a16:creationId xmlns:a16="http://schemas.microsoft.com/office/drawing/2014/main" id="{BCCE693E-BDC1-AAF1-763E-2B3F9410FF1D}"/>
                </a:ext>
              </a:extLst>
            </p:cNvPr>
            <p:cNvCxnSpPr>
              <a:cxnSpLocks/>
            </p:cNvCxnSpPr>
            <p:nvPr/>
          </p:nvCxnSpPr>
          <p:spPr>
            <a:xfrm>
              <a:off x="1550872" y="3315254"/>
              <a:ext cx="14021" cy="368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82" name="CasellaDiTesto 81">
            <a:extLst>
              <a:ext uri="{FF2B5EF4-FFF2-40B4-BE49-F238E27FC236}">
                <a16:creationId xmlns:a16="http://schemas.microsoft.com/office/drawing/2014/main" id="{EB9F278A-E3DD-5B11-3B65-C6691135F059}"/>
              </a:ext>
            </a:extLst>
          </p:cNvPr>
          <p:cNvSpPr txBox="1"/>
          <p:nvPr/>
        </p:nvSpPr>
        <p:spPr>
          <a:xfrm>
            <a:off x="3471227" y="4335710"/>
            <a:ext cx="851708" cy="307777"/>
          </a:xfrm>
          <a:prstGeom prst="rect">
            <a:avLst/>
          </a:prstGeom>
          <a:solidFill>
            <a:schemeClr val="bg1"/>
          </a:solidFill>
        </p:spPr>
        <p:txBody>
          <a:bodyPr wrap="none" rtlCol="0">
            <a:spAutoFit/>
          </a:bodyPr>
          <a:lstStyle/>
          <a:p>
            <a:r>
              <a:rPr lang="en-US" sz="1400" dirty="0">
                <a:latin typeface="Avenir Light" panose="020B0402020203020204" pitchFamily="34" charset="77"/>
              </a:rPr>
              <a:t>Iteration</a:t>
            </a:r>
          </a:p>
        </p:txBody>
      </p:sp>
      <p:sp>
        <p:nvSpPr>
          <p:cNvPr id="4" name="CasellaDiTesto 3">
            <a:extLst>
              <a:ext uri="{FF2B5EF4-FFF2-40B4-BE49-F238E27FC236}">
                <a16:creationId xmlns:a16="http://schemas.microsoft.com/office/drawing/2014/main" id="{AAC36F1D-01A2-7DA6-8F42-5A6C91C17DB5}"/>
              </a:ext>
            </a:extLst>
          </p:cNvPr>
          <p:cNvSpPr txBox="1"/>
          <p:nvPr/>
        </p:nvSpPr>
        <p:spPr>
          <a:xfrm>
            <a:off x="653818" y="5367969"/>
            <a:ext cx="1466229" cy="523220"/>
          </a:xfrm>
          <a:prstGeom prst="rect">
            <a:avLst/>
          </a:prstGeom>
          <a:solidFill>
            <a:schemeClr val="bg1"/>
          </a:solidFill>
        </p:spPr>
        <p:txBody>
          <a:bodyPr wrap="square" rtlCol="0">
            <a:spAutoFit/>
          </a:bodyPr>
          <a:lstStyle/>
          <a:p>
            <a:pPr algn="ctr"/>
            <a:r>
              <a:rPr lang="en-US" sz="1400" dirty="0">
                <a:latin typeface="Helvetica Light" panose="020B0403020202020204" pitchFamily="34" charset="0"/>
              </a:rPr>
              <a:t>Experimental setup</a:t>
            </a:r>
          </a:p>
        </p:txBody>
      </p:sp>
      <p:pic>
        <p:nvPicPr>
          <p:cNvPr id="5" name="Immagine 4">
            <a:extLst>
              <a:ext uri="{FF2B5EF4-FFF2-40B4-BE49-F238E27FC236}">
                <a16:creationId xmlns:a16="http://schemas.microsoft.com/office/drawing/2014/main" id="{CCDD6F8B-9AD3-4E7C-4744-DCBBCD454B06}"/>
              </a:ext>
            </a:extLst>
          </p:cNvPr>
          <p:cNvPicPr>
            <a:picLocks noChangeAspect="1"/>
          </p:cNvPicPr>
          <p:nvPr/>
        </p:nvPicPr>
        <p:blipFill>
          <a:blip r:embed="rId9"/>
          <a:stretch>
            <a:fillRect/>
          </a:stretch>
        </p:blipFill>
        <p:spPr>
          <a:xfrm>
            <a:off x="2120817" y="4725092"/>
            <a:ext cx="3695201" cy="1349042"/>
          </a:xfrm>
          <a:prstGeom prst="rect">
            <a:avLst/>
          </a:prstGeom>
        </p:spPr>
      </p:pic>
      <p:pic>
        <p:nvPicPr>
          <p:cNvPr id="6" name="Immagine 5">
            <a:extLst>
              <a:ext uri="{FF2B5EF4-FFF2-40B4-BE49-F238E27FC236}">
                <a16:creationId xmlns:a16="http://schemas.microsoft.com/office/drawing/2014/main" id="{B6365C3D-FAF7-A58F-6FED-9A9263CECE96}"/>
              </a:ext>
            </a:extLst>
          </p:cNvPr>
          <p:cNvPicPr>
            <a:picLocks noChangeAspect="1"/>
          </p:cNvPicPr>
          <p:nvPr/>
        </p:nvPicPr>
        <p:blipFill rotWithShape="1">
          <a:blip r:embed="rId10"/>
          <a:srcRect l="7000" r="1528"/>
          <a:stretch/>
        </p:blipFill>
        <p:spPr>
          <a:xfrm>
            <a:off x="0" y="-8017"/>
            <a:ext cx="819723" cy="896151"/>
          </a:xfrm>
          <a:prstGeom prst="rect">
            <a:avLst/>
          </a:prstGeom>
        </p:spPr>
      </p:pic>
      <p:sp>
        <p:nvSpPr>
          <p:cNvPr id="7" name="CasellaDiTesto 6">
            <a:extLst>
              <a:ext uri="{FF2B5EF4-FFF2-40B4-BE49-F238E27FC236}">
                <a16:creationId xmlns:a16="http://schemas.microsoft.com/office/drawing/2014/main" id="{B69BC048-A583-EB2C-EC33-F2B3F6D5F6A5}"/>
              </a:ext>
            </a:extLst>
          </p:cNvPr>
          <p:cNvSpPr txBox="1"/>
          <p:nvPr/>
        </p:nvSpPr>
        <p:spPr>
          <a:xfrm>
            <a:off x="-147027" y="898383"/>
            <a:ext cx="1126742" cy="461665"/>
          </a:xfrm>
          <a:prstGeom prst="rect">
            <a:avLst/>
          </a:prstGeom>
          <a:noFill/>
        </p:spPr>
        <p:txBody>
          <a:bodyPr wrap="square" rtlCol="0">
            <a:spAutoFit/>
          </a:bodyPr>
          <a:lstStyle/>
          <a:p>
            <a:pPr algn="ctr"/>
            <a:r>
              <a:rPr lang="en-US" sz="1200" dirty="0">
                <a:latin typeface="Helvetica Light" panose="020B0403020202020204" pitchFamily="34" charset="0"/>
              </a:rPr>
              <a:t>Dr. Michael Raju</a:t>
            </a:r>
          </a:p>
        </p:txBody>
      </p:sp>
    </p:spTree>
    <p:extLst>
      <p:ext uri="{BB962C8B-B14F-4D97-AF65-F5344CB8AC3E}">
        <p14:creationId xmlns:p14="http://schemas.microsoft.com/office/powerpoint/2010/main" val="414875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E72FA-312D-1FEC-870B-F2A8AC563405}"/>
              </a:ext>
            </a:extLst>
          </p:cNvPr>
          <p:cNvSpPr>
            <a:spLocks noGrp="1"/>
          </p:cNvSpPr>
          <p:nvPr>
            <p:ph type="title"/>
          </p:nvPr>
        </p:nvSpPr>
        <p:spPr>
          <a:xfrm>
            <a:off x="88837" y="511888"/>
            <a:ext cx="12201493" cy="618385"/>
          </a:xfrm>
        </p:spPr>
        <p:txBody>
          <a:bodyPr/>
          <a:lstStyle/>
          <a:p>
            <a:r>
              <a:rPr lang="en-US" dirty="0"/>
              <a:t>Focusing nonlinear light via wavefront shaping</a:t>
            </a:r>
          </a:p>
        </p:txBody>
      </p:sp>
      <p:sp>
        <p:nvSpPr>
          <p:cNvPr id="3" name="Segnaposto numero diapositiva 2">
            <a:extLst>
              <a:ext uri="{FF2B5EF4-FFF2-40B4-BE49-F238E27FC236}">
                <a16:creationId xmlns:a16="http://schemas.microsoft.com/office/drawing/2014/main" id="{9E1A8085-EF45-F875-E7C2-E15C09B3802C}"/>
              </a:ext>
            </a:extLst>
          </p:cNvPr>
          <p:cNvSpPr>
            <a:spLocks noGrp="1"/>
          </p:cNvSpPr>
          <p:nvPr>
            <p:ph type="sldNum" sz="quarter" idx="12"/>
          </p:nvPr>
        </p:nvSpPr>
        <p:spPr/>
        <p:txBody>
          <a:bodyPr/>
          <a:lstStyle/>
          <a:p>
            <a:fld id="{F4C9E3C6-FDB8-E140-B497-619699EA8E32}" type="slidenum">
              <a:rPr lang="en-US" smtClean="0"/>
              <a:t>46</a:t>
            </a:fld>
            <a:endParaRPr lang="en-US" dirty="0"/>
          </a:p>
        </p:txBody>
      </p:sp>
      <p:sp>
        <p:nvSpPr>
          <p:cNvPr id="8" name="CasellaDiTesto 7">
            <a:extLst>
              <a:ext uri="{FF2B5EF4-FFF2-40B4-BE49-F238E27FC236}">
                <a16:creationId xmlns:a16="http://schemas.microsoft.com/office/drawing/2014/main" id="{CED12CC7-0AC3-4540-71CC-81DAE56C90FC}"/>
              </a:ext>
            </a:extLst>
          </p:cNvPr>
          <p:cNvSpPr txBox="1"/>
          <p:nvPr/>
        </p:nvSpPr>
        <p:spPr>
          <a:xfrm>
            <a:off x="4172541" y="2005176"/>
            <a:ext cx="184731" cy="338554"/>
          </a:xfrm>
          <a:prstGeom prst="rect">
            <a:avLst/>
          </a:prstGeom>
          <a:solidFill>
            <a:schemeClr val="bg1"/>
          </a:solidFill>
        </p:spPr>
        <p:txBody>
          <a:bodyPr wrap="none" rtlCol="0">
            <a:spAutoFit/>
          </a:bodyPr>
          <a:lstStyle/>
          <a:p>
            <a:endParaRPr lang="en-US" sz="1600" dirty="0">
              <a:latin typeface="Avenir Light" panose="020B0402020203020204" pitchFamily="34" charset="77"/>
            </a:endParaRPr>
          </a:p>
        </p:txBody>
      </p:sp>
      <p:pic>
        <p:nvPicPr>
          <p:cNvPr id="55" name="Immagine 54">
            <a:extLst>
              <a:ext uri="{FF2B5EF4-FFF2-40B4-BE49-F238E27FC236}">
                <a16:creationId xmlns:a16="http://schemas.microsoft.com/office/drawing/2014/main" id="{595D3691-78F7-D341-9D19-112AF6CE7E95}"/>
              </a:ext>
            </a:extLst>
          </p:cNvPr>
          <p:cNvPicPr>
            <a:picLocks noChangeAspect="1"/>
          </p:cNvPicPr>
          <p:nvPr/>
        </p:nvPicPr>
        <p:blipFill>
          <a:blip r:embed="rId3"/>
          <a:stretch>
            <a:fillRect/>
          </a:stretch>
        </p:blipFill>
        <p:spPr>
          <a:xfrm>
            <a:off x="270405" y="2017240"/>
            <a:ext cx="4834458" cy="3886160"/>
          </a:xfrm>
          <a:prstGeom prst="rect">
            <a:avLst/>
          </a:prstGeom>
        </p:spPr>
      </p:pic>
      <p:sp>
        <p:nvSpPr>
          <p:cNvPr id="66" name="CasellaDiTesto 65">
            <a:extLst>
              <a:ext uri="{FF2B5EF4-FFF2-40B4-BE49-F238E27FC236}">
                <a16:creationId xmlns:a16="http://schemas.microsoft.com/office/drawing/2014/main" id="{4BBA8E31-6DE2-1AFD-4222-F821E3472CC5}"/>
              </a:ext>
            </a:extLst>
          </p:cNvPr>
          <p:cNvSpPr txBox="1"/>
          <p:nvPr/>
        </p:nvSpPr>
        <p:spPr>
          <a:xfrm>
            <a:off x="304811" y="6540637"/>
            <a:ext cx="5782454" cy="276999"/>
          </a:xfrm>
          <a:prstGeom prst="rect">
            <a:avLst/>
          </a:prstGeom>
          <a:solidFill>
            <a:schemeClr val="bg1"/>
          </a:solid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M. Raju, F. Coccetti, Morandi A., Grange R.,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pic>
        <p:nvPicPr>
          <p:cNvPr id="67" name="Immagine 66">
            <a:extLst>
              <a:ext uri="{FF2B5EF4-FFF2-40B4-BE49-F238E27FC236}">
                <a16:creationId xmlns:a16="http://schemas.microsoft.com/office/drawing/2014/main" id="{FF721E53-7D59-7CFC-B23E-506A2AF8AB69}"/>
              </a:ext>
            </a:extLst>
          </p:cNvPr>
          <p:cNvPicPr>
            <a:picLocks noChangeAspect="1"/>
          </p:cNvPicPr>
          <p:nvPr/>
        </p:nvPicPr>
        <p:blipFill rotWithShape="1">
          <a:blip r:embed="rId4"/>
          <a:srcRect l="7000" r="1528"/>
          <a:stretch/>
        </p:blipFill>
        <p:spPr>
          <a:xfrm>
            <a:off x="0" y="-8017"/>
            <a:ext cx="819723" cy="896151"/>
          </a:xfrm>
          <a:prstGeom prst="rect">
            <a:avLst/>
          </a:prstGeom>
        </p:spPr>
      </p:pic>
      <p:sp>
        <p:nvSpPr>
          <p:cNvPr id="68" name="CasellaDiTesto 67">
            <a:extLst>
              <a:ext uri="{FF2B5EF4-FFF2-40B4-BE49-F238E27FC236}">
                <a16:creationId xmlns:a16="http://schemas.microsoft.com/office/drawing/2014/main" id="{F4102FF9-5E3E-70A2-5C0D-F00E20123955}"/>
              </a:ext>
            </a:extLst>
          </p:cNvPr>
          <p:cNvSpPr txBox="1"/>
          <p:nvPr/>
        </p:nvSpPr>
        <p:spPr>
          <a:xfrm>
            <a:off x="-147027" y="898383"/>
            <a:ext cx="1126742" cy="461665"/>
          </a:xfrm>
          <a:prstGeom prst="rect">
            <a:avLst/>
          </a:prstGeom>
          <a:noFill/>
        </p:spPr>
        <p:txBody>
          <a:bodyPr wrap="square" rtlCol="0">
            <a:spAutoFit/>
          </a:bodyPr>
          <a:lstStyle/>
          <a:p>
            <a:pPr algn="ctr"/>
            <a:r>
              <a:rPr lang="en-US" sz="1200" dirty="0">
                <a:latin typeface="Helvetica Light" panose="020B0403020202020204" pitchFamily="34" charset="0"/>
              </a:rPr>
              <a:t>Dr. Michael Raju</a:t>
            </a:r>
          </a:p>
        </p:txBody>
      </p:sp>
      <p:sp>
        <p:nvSpPr>
          <p:cNvPr id="4" name="CasellaDiTesto 3">
            <a:extLst>
              <a:ext uri="{FF2B5EF4-FFF2-40B4-BE49-F238E27FC236}">
                <a16:creationId xmlns:a16="http://schemas.microsoft.com/office/drawing/2014/main" id="{F90395EC-5DE8-8885-97F8-0019757137ED}"/>
              </a:ext>
            </a:extLst>
          </p:cNvPr>
          <p:cNvSpPr txBox="1"/>
          <p:nvPr/>
        </p:nvSpPr>
        <p:spPr>
          <a:xfrm>
            <a:off x="1073422" y="1409999"/>
            <a:ext cx="3283850" cy="338554"/>
          </a:xfrm>
          <a:prstGeom prst="rect">
            <a:avLst/>
          </a:prstGeom>
          <a:solidFill>
            <a:schemeClr val="bg1"/>
          </a:solidFill>
        </p:spPr>
        <p:txBody>
          <a:bodyPr wrap="square" rtlCol="0">
            <a:spAutoFit/>
          </a:bodyPr>
          <a:lstStyle/>
          <a:p>
            <a:r>
              <a:rPr lang="en-US" sz="1600" dirty="0">
                <a:latin typeface="Avenir Light" panose="020B0402020203020204" pitchFamily="34" charset="77"/>
              </a:rPr>
              <a:t>Emergence of phase correlations</a:t>
            </a:r>
          </a:p>
        </p:txBody>
      </p:sp>
    </p:spTree>
    <p:extLst>
      <p:ext uri="{BB962C8B-B14F-4D97-AF65-F5344CB8AC3E}">
        <p14:creationId xmlns:p14="http://schemas.microsoft.com/office/powerpoint/2010/main" val="3936622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E72FA-312D-1FEC-870B-F2A8AC563405}"/>
              </a:ext>
            </a:extLst>
          </p:cNvPr>
          <p:cNvSpPr>
            <a:spLocks noGrp="1"/>
          </p:cNvSpPr>
          <p:nvPr>
            <p:ph type="title"/>
          </p:nvPr>
        </p:nvSpPr>
        <p:spPr>
          <a:xfrm>
            <a:off x="88837" y="511888"/>
            <a:ext cx="12201493" cy="618385"/>
          </a:xfrm>
        </p:spPr>
        <p:txBody>
          <a:bodyPr/>
          <a:lstStyle/>
          <a:p>
            <a:r>
              <a:rPr lang="en-US" dirty="0"/>
              <a:t>Focusing nonlinear light via wavefront shaping</a:t>
            </a:r>
          </a:p>
        </p:txBody>
      </p:sp>
      <p:sp>
        <p:nvSpPr>
          <p:cNvPr id="3" name="Segnaposto numero diapositiva 2">
            <a:extLst>
              <a:ext uri="{FF2B5EF4-FFF2-40B4-BE49-F238E27FC236}">
                <a16:creationId xmlns:a16="http://schemas.microsoft.com/office/drawing/2014/main" id="{9E1A8085-EF45-F875-E7C2-E15C09B3802C}"/>
              </a:ext>
            </a:extLst>
          </p:cNvPr>
          <p:cNvSpPr>
            <a:spLocks noGrp="1"/>
          </p:cNvSpPr>
          <p:nvPr>
            <p:ph type="sldNum" sz="quarter" idx="12"/>
          </p:nvPr>
        </p:nvSpPr>
        <p:spPr/>
        <p:txBody>
          <a:bodyPr/>
          <a:lstStyle/>
          <a:p>
            <a:fld id="{F4C9E3C6-FDB8-E140-B497-619699EA8E32}" type="slidenum">
              <a:rPr lang="en-US" smtClean="0"/>
              <a:t>47</a:t>
            </a:fld>
            <a:endParaRPr lang="en-US" dirty="0"/>
          </a:p>
        </p:txBody>
      </p:sp>
      <p:sp>
        <p:nvSpPr>
          <p:cNvPr id="6" name="CasellaDiTesto 5">
            <a:extLst>
              <a:ext uri="{FF2B5EF4-FFF2-40B4-BE49-F238E27FC236}">
                <a16:creationId xmlns:a16="http://schemas.microsoft.com/office/drawing/2014/main" id="{A1BEDDE4-2C68-A463-9E3A-6DAAAD3F3664}"/>
              </a:ext>
            </a:extLst>
          </p:cNvPr>
          <p:cNvSpPr txBox="1"/>
          <p:nvPr/>
        </p:nvSpPr>
        <p:spPr>
          <a:xfrm>
            <a:off x="2119957" y="1578065"/>
            <a:ext cx="5817543" cy="338554"/>
          </a:xfrm>
          <a:prstGeom prst="rect">
            <a:avLst/>
          </a:prstGeom>
          <a:solidFill>
            <a:schemeClr val="bg1"/>
          </a:solidFill>
        </p:spPr>
        <p:txBody>
          <a:bodyPr wrap="square" rtlCol="0">
            <a:spAutoFit/>
          </a:bodyPr>
          <a:lstStyle/>
          <a:p>
            <a:endParaRPr lang="en-US" sz="1600" dirty="0">
              <a:latin typeface="Avenir Light" panose="020B0402020203020204" pitchFamily="34" charset="77"/>
            </a:endParaRPr>
          </a:p>
        </p:txBody>
      </p:sp>
      <p:sp>
        <p:nvSpPr>
          <p:cNvPr id="8" name="CasellaDiTesto 7">
            <a:extLst>
              <a:ext uri="{FF2B5EF4-FFF2-40B4-BE49-F238E27FC236}">
                <a16:creationId xmlns:a16="http://schemas.microsoft.com/office/drawing/2014/main" id="{CED12CC7-0AC3-4540-71CC-81DAE56C90FC}"/>
              </a:ext>
            </a:extLst>
          </p:cNvPr>
          <p:cNvSpPr txBox="1"/>
          <p:nvPr/>
        </p:nvSpPr>
        <p:spPr>
          <a:xfrm>
            <a:off x="4172541" y="2005176"/>
            <a:ext cx="184731" cy="338554"/>
          </a:xfrm>
          <a:prstGeom prst="rect">
            <a:avLst/>
          </a:prstGeom>
          <a:solidFill>
            <a:schemeClr val="bg1"/>
          </a:solidFill>
        </p:spPr>
        <p:txBody>
          <a:bodyPr wrap="none" rtlCol="0">
            <a:spAutoFit/>
          </a:bodyPr>
          <a:lstStyle/>
          <a:p>
            <a:endParaRPr lang="en-US" sz="1600" dirty="0">
              <a:latin typeface="Avenir Light" panose="020B0402020203020204" pitchFamily="34" charset="77"/>
            </a:endParaRPr>
          </a:p>
        </p:txBody>
      </p:sp>
      <p:pic>
        <p:nvPicPr>
          <p:cNvPr id="40" name="Immagine 39">
            <a:extLst>
              <a:ext uri="{FF2B5EF4-FFF2-40B4-BE49-F238E27FC236}">
                <a16:creationId xmlns:a16="http://schemas.microsoft.com/office/drawing/2014/main" id="{FCEB2F2E-161C-CC57-CDE5-9A6CC84F661B}"/>
              </a:ext>
            </a:extLst>
          </p:cNvPr>
          <p:cNvPicPr>
            <a:picLocks noChangeAspect="1"/>
          </p:cNvPicPr>
          <p:nvPr/>
        </p:nvPicPr>
        <p:blipFill>
          <a:blip r:embed="rId3"/>
          <a:stretch>
            <a:fillRect/>
          </a:stretch>
        </p:blipFill>
        <p:spPr>
          <a:xfrm>
            <a:off x="8631542" y="2020765"/>
            <a:ext cx="3365081" cy="4039849"/>
          </a:xfrm>
          <a:prstGeom prst="rect">
            <a:avLst/>
          </a:prstGeom>
        </p:spPr>
      </p:pic>
      <p:pic>
        <p:nvPicPr>
          <p:cNvPr id="50" name="Immagine 49">
            <a:extLst>
              <a:ext uri="{FF2B5EF4-FFF2-40B4-BE49-F238E27FC236}">
                <a16:creationId xmlns:a16="http://schemas.microsoft.com/office/drawing/2014/main" id="{816D74DA-142F-99A4-70FD-D7A407F94AA9}"/>
              </a:ext>
            </a:extLst>
          </p:cNvPr>
          <p:cNvPicPr>
            <a:picLocks noChangeAspect="1"/>
          </p:cNvPicPr>
          <p:nvPr/>
        </p:nvPicPr>
        <p:blipFill rotWithShape="1">
          <a:blip r:embed="rId4"/>
          <a:srcRect l="7000" r="1528"/>
          <a:stretch/>
        </p:blipFill>
        <p:spPr>
          <a:xfrm>
            <a:off x="0" y="-8017"/>
            <a:ext cx="819723" cy="896151"/>
          </a:xfrm>
          <a:prstGeom prst="rect">
            <a:avLst/>
          </a:prstGeom>
        </p:spPr>
      </p:pic>
      <p:sp>
        <p:nvSpPr>
          <p:cNvPr id="51" name="CasellaDiTesto 50">
            <a:extLst>
              <a:ext uri="{FF2B5EF4-FFF2-40B4-BE49-F238E27FC236}">
                <a16:creationId xmlns:a16="http://schemas.microsoft.com/office/drawing/2014/main" id="{B31DE712-35EA-2380-3404-5C99D016DFB8}"/>
              </a:ext>
            </a:extLst>
          </p:cNvPr>
          <p:cNvSpPr txBox="1"/>
          <p:nvPr/>
        </p:nvSpPr>
        <p:spPr>
          <a:xfrm>
            <a:off x="-147027" y="898383"/>
            <a:ext cx="1126742" cy="461665"/>
          </a:xfrm>
          <a:prstGeom prst="rect">
            <a:avLst/>
          </a:prstGeom>
          <a:noFill/>
        </p:spPr>
        <p:txBody>
          <a:bodyPr wrap="square" rtlCol="0">
            <a:spAutoFit/>
          </a:bodyPr>
          <a:lstStyle/>
          <a:p>
            <a:pPr algn="ctr"/>
            <a:r>
              <a:rPr lang="en-US" sz="1200" dirty="0">
                <a:latin typeface="Helvetica Light" panose="020B0403020202020204" pitchFamily="34" charset="0"/>
              </a:rPr>
              <a:t>Dr. Michael Raju</a:t>
            </a:r>
          </a:p>
        </p:txBody>
      </p:sp>
      <p:pic>
        <p:nvPicPr>
          <p:cNvPr id="55" name="Immagine 54">
            <a:extLst>
              <a:ext uri="{FF2B5EF4-FFF2-40B4-BE49-F238E27FC236}">
                <a16:creationId xmlns:a16="http://schemas.microsoft.com/office/drawing/2014/main" id="{595D3691-78F7-D341-9D19-112AF6CE7E95}"/>
              </a:ext>
            </a:extLst>
          </p:cNvPr>
          <p:cNvPicPr>
            <a:picLocks noChangeAspect="1"/>
          </p:cNvPicPr>
          <p:nvPr/>
        </p:nvPicPr>
        <p:blipFill>
          <a:blip r:embed="rId5"/>
          <a:stretch>
            <a:fillRect/>
          </a:stretch>
        </p:blipFill>
        <p:spPr>
          <a:xfrm>
            <a:off x="270405" y="2017240"/>
            <a:ext cx="4834458" cy="3886160"/>
          </a:xfrm>
          <a:prstGeom prst="rect">
            <a:avLst/>
          </a:prstGeom>
        </p:spPr>
      </p:pic>
      <mc:AlternateContent xmlns:mc="http://schemas.openxmlformats.org/markup-compatibility/2006" xmlns:a14="http://schemas.microsoft.com/office/drawing/2010/main">
        <mc:Choice Requires="a14">
          <p:sp>
            <p:nvSpPr>
              <p:cNvPr id="56" name="TextBox 7">
                <a:extLst>
                  <a:ext uri="{FF2B5EF4-FFF2-40B4-BE49-F238E27FC236}">
                    <a16:creationId xmlns:a16="http://schemas.microsoft.com/office/drawing/2014/main" id="{839DB938-6D3C-B514-4B4C-EC7C8832C573}"/>
                  </a:ext>
                </a:extLst>
              </p:cNvPr>
              <p:cNvSpPr txBox="1"/>
              <p:nvPr/>
            </p:nvSpPr>
            <p:spPr>
              <a:xfrm>
                <a:off x="5551919" y="2438271"/>
                <a:ext cx="2569421" cy="2875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r>
                        <a:rPr lang="en-GB" i="1" smtClean="0">
                          <a:latin typeface="Cambria Math" panose="02040503050406030204" pitchFamily="18" charset="0"/>
                        </a:rPr>
                        <m:t>(</m:t>
                      </m:r>
                      <m:r>
                        <a:rPr lang="en-GB" i="1" smtClean="0">
                          <a:latin typeface="Cambria Math" panose="02040503050406030204" pitchFamily="18" charset="0"/>
                        </a:rPr>
                        <m:t>𝑤</m:t>
                      </m:r>
                      <m:r>
                        <a:rPr lang="en-GB" i="1" smtClean="0">
                          <a:latin typeface="Cambria Math" panose="02040503050406030204" pitchFamily="18" charset="0"/>
                        </a:rPr>
                        <m:t>) = ∫</m:t>
                      </m:r>
                      <m:r>
                        <a:rPr lang="en-GB" i="1" smtClean="0">
                          <a:latin typeface="Cambria Math" panose="02040503050406030204" pitchFamily="18" charset="0"/>
                        </a:rPr>
                        <m:t>𝑑</m:t>
                      </m:r>
                      <m:r>
                        <a:rPr lang="en-GB" i="1" smtClean="0">
                          <a:latin typeface="Cambria Math" panose="02040503050406030204" pitchFamily="18" charset="0"/>
                        </a:rPr>
                        <m:t>𝜌</m:t>
                      </m:r>
                      <m:r>
                        <a:rPr lang="en-GB" i="1" smtClean="0">
                          <a:latin typeface="Cambria Math" panose="02040503050406030204" pitchFamily="18" charset="0"/>
                        </a:rPr>
                        <m:t>  </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𝜌</m:t>
                      </m:r>
                      <m:r>
                        <a:rPr lang="en-GB" i="1" smtClean="0">
                          <a:latin typeface="Cambria Math" panose="02040503050406030204" pitchFamily="18" charset="0"/>
                        </a:rPr>
                        <m:t>)|</m:t>
                      </m:r>
                      <m:r>
                        <a:rPr lang="en-GB" i="1" smtClean="0">
                          <a:latin typeface="Cambria Math" panose="02040503050406030204" pitchFamily="18" charset="0"/>
                        </a:rPr>
                        <m:t>𝜌</m:t>
                      </m:r>
                      <m:r>
                        <a:rPr lang="en-GB" i="1" smtClean="0">
                          <a:latin typeface="Cambria Math" panose="02040503050406030204" pitchFamily="18" charset="0"/>
                        </a:rPr>
                        <m:t>⟩⟨</m:t>
                      </m:r>
                      <m:r>
                        <a:rPr lang="en-GB" i="1" smtClean="0">
                          <a:latin typeface="Cambria Math" panose="02040503050406030204" pitchFamily="18" charset="0"/>
                        </a:rPr>
                        <m:t>𝜌</m:t>
                      </m:r>
                      <m:r>
                        <a:rPr lang="en-GB" i="1" smtClean="0">
                          <a:latin typeface="Cambria Math" panose="02040503050406030204" pitchFamily="18" charset="0"/>
                        </a:rPr>
                        <m:t>|</m:t>
                      </m:r>
                    </m:oMath>
                  </m:oMathPara>
                </a14:m>
                <a:endParaRPr dirty="0"/>
              </a:p>
            </p:txBody>
          </p:sp>
        </mc:Choice>
        <mc:Fallback xmlns="">
          <p:sp>
            <p:nvSpPr>
              <p:cNvPr id="56" name="TextBox 7">
                <a:extLst>
                  <a:ext uri="{FF2B5EF4-FFF2-40B4-BE49-F238E27FC236}">
                    <a16:creationId xmlns:a16="http://schemas.microsoft.com/office/drawing/2014/main" id="{839DB938-6D3C-B514-4B4C-EC7C8832C573}"/>
                  </a:ext>
                </a:extLst>
              </p:cNvPr>
              <p:cNvSpPr txBox="1">
                <a:spLocks noRot="1" noChangeAspect="1" noMove="1" noResize="1" noEditPoints="1" noAdjustHandles="1" noChangeArrowheads="1" noChangeShapeType="1" noTextEdit="1"/>
              </p:cNvSpPr>
              <p:nvPr/>
            </p:nvSpPr>
            <p:spPr>
              <a:xfrm>
                <a:off x="5551919" y="2438271"/>
                <a:ext cx="2569421" cy="287515"/>
              </a:xfrm>
              <a:prstGeom prst="rect">
                <a:avLst/>
              </a:prstGeom>
              <a:blipFill>
                <a:blip r:embed="rId6"/>
                <a:stretch>
                  <a:fillRect l="-985" t="-17391" r="-1970" b="-43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8">
                <a:extLst>
                  <a:ext uri="{FF2B5EF4-FFF2-40B4-BE49-F238E27FC236}">
                    <a16:creationId xmlns:a16="http://schemas.microsoft.com/office/drawing/2014/main" id="{5B4778D7-1CF9-1D00-B2F7-3261148FC339}"/>
                  </a:ext>
                </a:extLst>
              </p:cNvPr>
              <p:cNvSpPr txBox="1"/>
              <p:nvPr/>
            </p:nvSpPr>
            <p:spPr>
              <a:xfrm>
                <a:off x="5552501" y="2912127"/>
                <a:ext cx="2636619" cy="624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𝑤</m:t>
                          </m:r>
                        </m:sub>
                      </m:sSub>
                      <m:d>
                        <m:dPr>
                          <m:ctrlPr>
                            <a:rPr lang="en-GB" i="1" smtClean="0">
                              <a:latin typeface="Cambria Math" panose="02040503050406030204" pitchFamily="18" charset="0"/>
                            </a:rPr>
                          </m:ctrlPr>
                        </m:dPr>
                        <m:e>
                          <m:r>
                            <a:rPr lang="en-GB" i="1" smtClean="0">
                              <a:latin typeface="Cambria Math" panose="02040503050406030204" pitchFamily="18" charset="0"/>
                            </a:rPr>
                            <m:t>𝜌</m:t>
                          </m:r>
                        </m:e>
                      </m:d>
                      <m:r>
                        <a:rPr lang="en-GB" i="1" smtClean="0">
                          <a:latin typeface="Cambria Math" panose="02040503050406030204" pitchFamily="18" charset="0"/>
                        </a:rPr>
                        <m:t>=</m:t>
                      </m:r>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exp</m:t>
                          </m:r>
                        </m:fName>
                        <m:e>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m:t>
                              </m:r>
                              <m:f>
                                <m:fPr>
                                  <m:ctrlPr>
                                    <a:rPr lang="en-GB" i="1" smtClean="0">
                                      <a:latin typeface="Cambria Math" panose="02040503050406030204" pitchFamily="18" charset="0"/>
                                    </a:rPr>
                                  </m:ctrlPr>
                                </m:fPr>
                                <m:num>
                                  <m:sSup>
                                    <m:sSupPr>
                                      <m:ctrlPr>
                                        <a:rPr lang="en-GB" i="1" smtClean="0">
                                          <a:latin typeface="Cambria Math" panose="02040503050406030204" pitchFamily="18" charset="0"/>
                                        </a:rPr>
                                      </m:ctrlPr>
                                    </m:sSupPr>
                                    <m:e>
                                      <m:d>
                                        <m:dPr>
                                          <m:ctrlPr>
                                            <a:rPr lang="en-GB" i="1" smtClean="0">
                                              <a:latin typeface="Cambria Math" panose="02040503050406030204" pitchFamily="18" charset="0"/>
                                            </a:rPr>
                                          </m:ctrlPr>
                                        </m:dPr>
                                        <m:e>
                                          <m:r>
                                            <a:rPr lang="en-GB" i="1" smtClean="0">
                                              <a:latin typeface="Cambria Math" panose="02040503050406030204" pitchFamily="18" charset="0"/>
                                            </a:rPr>
                                            <m:t>𝜌</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𝜌</m:t>
                                              </m:r>
                                            </m:e>
                                            <m:sub>
                                              <m:r>
                                                <a:rPr lang="en-GB" i="1" smtClean="0">
                                                  <a:latin typeface="Cambria Math" panose="02040503050406030204" pitchFamily="18" charset="0"/>
                                                </a:rPr>
                                                <m:t>0</m:t>
                                              </m:r>
                                            </m:sub>
                                          </m:sSub>
                                        </m:e>
                                      </m:d>
                                    </m:e>
                                    <m:sup>
                                      <m:r>
                                        <a:rPr lang="en-GB" i="1" smtClean="0">
                                          <a:latin typeface="Cambria Math" panose="02040503050406030204" pitchFamily="18" charset="0"/>
                                        </a:rPr>
                                        <m:t>2</m:t>
                                      </m:r>
                                    </m:sup>
                                  </m:sSup>
                                </m:num>
                                <m:den>
                                  <m:sSup>
                                    <m:sSupPr>
                                      <m:ctrlPr>
                                        <a:rPr lang="en-GB" i="1" smtClean="0">
                                          <a:latin typeface="Cambria Math" panose="02040503050406030204" pitchFamily="18" charset="0"/>
                                        </a:rPr>
                                      </m:ctrlPr>
                                    </m:sSupPr>
                                    <m:e>
                                      <m:r>
                                        <a:rPr lang="en-GB" i="1" smtClean="0">
                                          <a:latin typeface="Cambria Math" panose="02040503050406030204" pitchFamily="18" charset="0"/>
                                        </a:rPr>
                                        <m:t>𝑤</m:t>
                                      </m:r>
                                    </m:e>
                                    <m:sup>
                                      <m:r>
                                        <a:rPr lang="en-GB" i="1" smtClean="0">
                                          <a:latin typeface="Cambria Math" panose="02040503050406030204" pitchFamily="18" charset="0"/>
                                        </a:rPr>
                                        <m:t>2</m:t>
                                      </m:r>
                                    </m:sup>
                                  </m:sSup>
                                </m:den>
                              </m:f>
                            </m:e>
                          </m:d>
                        </m:e>
                      </m:func>
                    </m:oMath>
                  </m:oMathPara>
                </a14:m>
                <a:endParaRPr lang="en-IT" dirty="0"/>
              </a:p>
            </p:txBody>
          </p:sp>
        </mc:Choice>
        <mc:Fallback xmlns="">
          <p:sp>
            <p:nvSpPr>
              <p:cNvPr id="57" name="TextBox 8">
                <a:extLst>
                  <a:ext uri="{FF2B5EF4-FFF2-40B4-BE49-F238E27FC236}">
                    <a16:creationId xmlns:a16="http://schemas.microsoft.com/office/drawing/2014/main" id="{5B4778D7-1CF9-1D00-B2F7-3261148FC339}"/>
                  </a:ext>
                </a:extLst>
              </p:cNvPr>
              <p:cNvSpPr txBox="1">
                <a:spLocks noRot="1" noChangeAspect="1" noMove="1" noResize="1" noEditPoints="1" noAdjustHandles="1" noChangeArrowheads="1" noChangeShapeType="1" noTextEdit="1"/>
              </p:cNvSpPr>
              <p:nvPr/>
            </p:nvSpPr>
            <p:spPr>
              <a:xfrm>
                <a:off x="5552501" y="2912127"/>
                <a:ext cx="2636619" cy="624979"/>
              </a:xfrm>
              <a:prstGeom prst="rect">
                <a:avLst/>
              </a:prstGeom>
              <a:blipFill>
                <a:blip r:embed="rId7"/>
                <a:stretch>
                  <a:fillRect l="-9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29">
                <a:extLst>
                  <a:ext uri="{FF2B5EF4-FFF2-40B4-BE49-F238E27FC236}">
                    <a16:creationId xmlns:a16="http://schemas.microsoft.com/office/drawing/2014/main" id="{91D161C1-CAF1-DDC3-6640-115D5D5D6855}"/>
                  </a:ext>
                </a:extLst>
              </p:cNvPr>
              <p:cNvSpPr txBox="1"/>
              <p:nvPr/>
            </p:nvSpPr>
            <p:spPr>
              <a:xfrm>
                <a:off x="5621831" y="5327492"/>
                <a:ext cx="1707967" cy="3272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𝑑</m:t>
                          </m:r>
                        </m:e>
                        <m:sub>
                          <m:r>
                            <a:rPr lang="en-GB" i="1" smtClean="0">
                              <a:latin typeface="Cambria Math" panose="02040503050406030204" pitchFamily="18" charset="0"/>
                            </a:rPr>
                            <m:t>𝛼</m:t>
                          </m:r>
                        </m:sub>
                        <m:sup>
                          <m:r>
                            <a:rPr lang="en-GB" i="1">
                              <a:latin typeface="Cambria Math" panose="02040503050406030204" pitchFamily="18" charset="0"/>
                            </a:rPr>
                            <m:t>𝑝𝑟𝑜𝑗</m:t>
                          </m:r>
                        </m:sup>
                      </m:sSubSup>
                      <m:r>
                        <a:rPr lang="en-GB" i="1" smtClean="0">
                          <a:latin typeface="Cambria Math" panose="02040503050406030204" pitchFamily="18" charset="0"/>
                        </a:rPr>
                        <m:t>=</m:t>
                      </m:r>
                      <m:r>
                        <a:rPr lang="en-GB" i="1" smtClean="0">
                          <a:latin typeface="Cambria Math" panose="02040503050406030204" pitchFamily="18" charset="0"/>
                        </a:rPr>
                        <m:t>𝒫</m:t>
                      </m:r>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𝛼</m:t>
                          </m:r>
                        </m:sub>
                      </m:sSub>
                      <m:r>
                        <a:rPr lang="en-GB" i="1" smtClean="0">
                          <a:latin typeface="Cambria Math" panose="02040503050406030204" pitchFamily="18" charset="0"/>
                        </a:rPr>
                        <m:t> </m:t>
                      </m:r>
                      <m:sSup>
                        <m:sSupPr>
                          <m:ctrlPr>
                            <a:rPr lang="en-GB" i="1" smtClean="0">
                              <a:latin typeface="Cambria Math" panose="02040503050406030204" pitchFamily="18" charset="0"/>
                            </a:rPr>
                          </m:ctrlPr>
                        </m:sSupPr>
                        <m:e>
                          <m:r>
                            <a:rPr lang="en-GB" i="1" smtClean="0">
                              <a:latin typeface="Cambria Math" panose="02040503050406030204" pitchFamily="18" charset="0"/>
                            </a:rPr>
                            <m:t>𝒫</m:t>
                          </m:r>
                        </m:e>
                        <m:sup>
                          <m:r>
                            <a:rPr lang="en-GB" i="1" smtClean="0">
                              <a:latin typeface="Cambria Math" panose="02040503050406030204" pitchFamily="18" charset="0"/>
                            </a:rPr>
                            <m:t>𝒯</m:t>
                          </m:r>
                        </m:sup>
                      </m:sSup>
                    </m:oMath>
                  </m:oMathPara>
                </a14:m>
                <a:endParaRPr lang="en-IT" dirty="0"/>
              </a:p>
            </p:txBody>
          </p:sp>
        </mc:Choice>
        <mc:Fallback xmlns="">
          <p:sp>
            <p:nvSpPr>
              <p:cNvPr id="58" name="TextBox 29">
                <a:extLst>
                  <a:ext uri="{FF2B5EF4-FFF2-40B4-BE49-F238E27FC236}">
                    <a16:creationId xmlns:a16="http://schemas.microsoft.com/office/drawing/2014/main" id="{91D161C1-CAF1-DDC3-6640-115D5D5D6855}"/>
                  </a:ext>
                </a:extLst>
              </p:cNvPr>
              <p:cNvSpPr txBox="1">
                <a:spLocks noRot="1" noChangeAspect="1" noMove="1" noResize="1" noEditPoints="1" noAdjustHandles="1" noChangeArrowheads="1" noChangeShapeType="1" noTextEdit="1"/>
              </p:cNvSpPr>
              <p:nvPr/>
            </p:nvSpPr>
            <p:spPr>
              <a:xfrm>
                <a:off x="5621831" y="5327492"/>
                <a:ext cx="1707967" cy="327269"/>
              </a:xfrm>
              <a:prstGeom prst="rect">
                <a:avLst/>
              </a:prstGeom>
              <a:blipFill>
                <a:blip r:embed="rId8"/>
                <a:stretch>
                  <a:fillRect l="-2963" r="-74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30">
                <a:extLst>
                  <a:ext uri="{FF2B5EF4-FFF2-40B4-BE49-F238E27FC236}">
                    <a16:creationId xmlns:a16="http://schemas.microsoft.com/office/drawing/2014/main" id="{443F7BF4-1319-16C7-0091-C5157043F21D}"/>
                  </a:ext>
                </a:extLst>
              </p:cNvPr>
              <p:cNvSpPr txBox="1"/>
              <p:nvPr/>
            </p:nvSpPr>
            <p:spPr>
              <a:xfrm>
                <a:off x="4872195" y="4258975"/>
                <a:ext cx="4350375" cy="8102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𝑑</m:t>
                          </m:r>
                        </m:e>
                        <m:sub>
                          <m:r>
                            <a:rPr lang="en-GB" i="1" smtClean="0">
                              <a:latin typeface="Cambria Math" panose="02040503050406030204" pitchFamily="18" charset="0"/>
                            </a:rPr>
                            <m:t>𝛼</m:t>
                          </m:r>
                          <m:r>
                            <a:rPr lang="en-GB" i="1" smtClean="0">
                              <a:latin typeface="Cambria Math" panose="02040503050406030204" pitchFamily="18" charset="0"/>
                            </a:rPr>
                            <m:t>𝑚𝑛</m:t>
                          </m:r>
                        </m:sub>
                        <m:sup>
                          <m:r>
                            <a:rPr lang="en-GB" i="1" smtClean="0">
                              <a:latin typeface="Cambria Math" panose="02040503050406030204" pitchFamily="18" charset="0"/>
                            </a:rPr>
                            <m:t>𝑝𝑟𝑜𝑗</m:t>
                          </m:r>
                        </m:sup>
                      </m:sSubSup>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a:rPr lang="en-GB" i="1" smtClean="0">
                              <a:latin typeface="Cambria Math" panose="02040503050406030204" pitchFamily="18" charset="0"/>
                            </a:rPr>
                            <m:t>𝑗</m:t>
                          </m:r>
                          <m:r>
                            <a:rPr lang="en-GB" i="1" smtClean="0">
                              <a:latin typeface="Cambria Math" panose="02040503050406030204" pitchFamily="18" charset="0"/>
                            </a:rPr>
                            <m:t>=1</m:t>
                          </m:r>
                        </m:sub>
                        <m:sup>
                          <m:r>
                            <a:rPr lang="en-GB" i="1" smtClean="0">
                              <a:latin typeface="Cambria Math" panose="02040503050406030204" pitchFamily="18" charset="0"/>
                            </a:rPr>
                            <m:t>𝑁</m:t>
                          </m:r>
                        </m:sup>
                        <m:e>
                          <m:nary>
                            <m:naryPr>
                              <m:chr m:val="∑"/>
                              <m:ctrlPr>
                                <a:rPr lang="en-GB" i="1" smtClean="0">
                                  <a:latin typeface="Cambria Math" panose="02040503050406030204" pitchFamily="18" charset="0"/>
                                </a:rPr>
                              </m:ctrlPr>
                            </m:naryPr>
                            <m:sub>
                              <m:r>
                                <a:rPr lang="en-GB" i="1" smtClean="0">
                                  <a:latin typeface="Cambria Math" panose="02040503050406030204" pitchFamily="18" charset="0"/>
                                </a:rPr>
                                <m:t>𝑘</m:t>
                              </m:r>
                              <m:r>
                                <a:rPr lang="en-GB" i="1" smtClean="0">
                                  <a:latin typeface="Cambria Math" panose="02040503050406030204" pitchFamily="18" charset="0"/>
                                </a:rPr>
                                <m:t>=1</m:t>
                              </m:r>
                            </m:sub>
                            <m:sup>
                              <m:r>
                                <a:rPr lang="en-GB" i="1" smtClean="0">
                                  <a:latin typeface="Cambria Math" panose="02040503050406030204" pitchFamily="18" charset="0"/>
                                </a:rPr>
                                <m:t>𝑁</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𝛼</m:t>
                                  </m:r>
                                  <m:r>
                                    <a:rPr lang="en-GB" i="1" smtClean="0">
                                      <a:latin typeface="Cambria Math" panose="02040503050406030204" pitchFamily="18" charset="0"/>
                                    </a:rPr>
                                    <m:t>𝑗𝑘</m:t>
                                  </m:r>
                                </m:sub>
                              </m:sSub>
                            </m:e>
                          </m:nary>
                        </m:e>
                      </m:nary>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i="1" smtClean="0">
                              <a:latin typeface="Cambria Math" panose="02040503050406030204" pitchFamily="18" charset="0"/>
                            </a:rPr>
                            <m:t>𝑚𝑗</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i="1" smtClean="0">
                              <a:latin typeface="Cambria Math" panose="02040503050406030204" pitchFamily="18" charset="0"/>
                            </a:rPr>
                            <m:t>𝑛𝑘</m:t>
                          </m:r>
                        </m:sub>
                      </m:sSub>
                      <m:r>
                        <a:rPr lang="en-GB" i="1" smtClean="0">
                          <a:latin typeface="Cambria Math" panose="02040503050406030204" pitchFamily="18" charset="0"/>
                        </a:rPr>
                        <m:t>.</m:t>
                      </m:r>
                    </m:oMath>
                  </m:oMathPara>
                </a14:m>
                <a:endParaRPr sz="1600" dirty="0"/>
              </a:p>
            </p:txBody>
          </p:sp>
        </mc:Choice>
        <mc:Fallback xmlns="">
          <p:sp>
            <p:nvSpPr>
              <p:cNvPr id="59" name="TextBox 30">
                <a:extLst>
                  <a:ext uri="{FF2B5EF4-FFF2-40B4-BE49-F238E27FC236}">
                    <a16:creationId xmlns:a16="http://schemas.microsoft.com/office/drawing/2014/main" id="{443F7BF4-1319-16C7-0091-C5157043F21D}"/>
                  </a:ext>
                </a:extLst>
              </p:cNvPr>
              <p:cNvSpPr txBox="1">
                <a:spLocks noRot="1" noChangeAspect="1" noMove="1" noResize="1" noEditPoints="1" noAdjustHandles="1" noChangeArrowheads="1" noChangeShapeType="1" noTextEdit="1"/>
              </p:cNvSpPr>
              <p:nvPr/>
            </p:nvSpPr>
            <p:spPr>
              <a:xfrm>
                <a:off x="4872195" y="4258975"/>
                <a:ext cx="4350375" cy="810222"/>
              </a:xfrm>
              <a:prstGeom prst="rect">
                <a:avLst/>
              </a:prstGeom>
              <a:blipFill>
                <a:blip r:embed="rId9"/>
                <a:stretch>
                  <a:fillRect t="-107692" b="-161538"/>
                </a:stretch>
              </a:blipFill>
            </p:spPr>
            <p:txBody>
              <a:bodyPr/>
              <a:lstStyle/>
              <a:p>
                <a:r>
                  <a:rPr lang="en-US">
                    <a:noFill/>
                  </a:rPr>
                  <a:t> </a:t>
                </a:r>
              </a:p>
            </p:txBody>
          </p:sp>
        </mc:Fallback>
      </mc:AlternateContent>
      <p:sp>
        <p:nvSpPr>
          <p:cNvPr id="60" name="CasellaDiTesto 59">
            <a:extLst>
              <a:ext uri="{FF2B5EF4-FFF2-40B4-BE49-F238E27FC236}">
                <a16:creationId xmlns:a16="http://schemas.microsoft.com/office/drawing/2014/main" id="{18D6FF67-9C57-5322-A50A-5BC9AB179D0C}"/>
              </a:ext>
            </a:extLst>
          </p:cNvPr>
          <p:cNvSpPr txBox="1"/>
          <p:nvPr/>
        </p:nvSpPr>
        <p:spPr>
          <a:xfrm>
            <a:off x="5659016" y="1995523"/>
            <a:ext cx="2369859" cy="369332"/>
          </a:xfrm>
          <a:prstGeom prst="rect">
            <a:avLst/>
          </a:prstGeom>
          <a:noFill/>
        </p:spPr>
        <p:txBody>
          <a:bodyPr wrap="square">
            <a:spAutoFit/>
          </a:bodyPr>
          <a:lstStyle/>
          <a:p>
            <a:pPr algn="ctr"/>
            <a:r>
              <a:rPr lang="en-US" dirty="0">
                <a:latin typeface="Avenir Light" panose="020B0402020203020204" pitchFamily="34" charset="77"/>
                <a:cs typeface="Arial" panose="020B0604020202020204" pitchFamily="34" charset="0"/>
              </a:rPr>
              <a:t>Projector operator</a:t>
            </a:r>
            <a:endParaRPr lang="en-US" dirty="0">
              <a:latin typeface="Avenir Light" panose="020B0402020203020204" pitchFamily="34" charset="77"/>
            </a:endParaRPr>
          </a:p>
        </p:txBody>
      </p:sp>
      <p:sp>
        <p:nvSpPr>
          <p:cNvPr id="61" name="CasellaDiTesto 60">
            <a:extLst>
              <a:ext uri="{FF2B5EF4-FFF2-40B4-BE49-F238E27FC236}">
                <a16:creationId xmlns:a16="http://schemas.microsoft.com/office/drawing/2014/main" id="{D2673E7B-12C2-18D5-90F6-15A165BD3D0A}"/>
              </a:ext>
            </a:extLst>
          </p:cNvPr>
          <p:cNvSpPr txBox="1"/>
          <p:nvPr/>
        </p:nvSpPr>
        <p:spPr>
          <a:xfrm>
            <a:off x="5430661" y="3936148"/>
            <a:ext cx="3154283" cy="369332"/>
          </a:xfrm>
          <a:prstGeom prst="rect">
            <a:avLst/>
          </a:prstGeom>
          <a:noFill/>
        </p:spPr>
        <p:txBody>
          <a:bodyPr wrap="square">
            <a:spAutoFit/>
          </a:bodyPr>
          <a:lstStyle/>
          <a:p>
            <a:pPr algn="ctr"/>
            <a:r>
              <a:rPr lang="en-US" b="1" dirty="0">
                <a:latin typeface="Avenir Black" panose="02000503020000020003" pitchFamily="2" charset="0"/>
                <a:cs typeface="Arial" panose="020B0604020202020204" pitchFamily="34" charset="0"/>
              </a:rPr>
              <a:t>Projected nonlinear tensor</a:t>
            </a:r>
            <a:endParaRPr lang="en-US" b="1" dirty="0">
              <a:latin typeface="Avenir Black" panose="02000503020000020003" pitchFamily="2" charset="0"/>
            </a:endParaRPr>
          </a:p>
        </p:txBody>
      </p:sp>
      <p:cxnSp>
        <p:nvCxnSpPr>
          <p:cNvPr id="64" name="Connettore 1 63">
            <a:extLst>
              <a:ext uri="{FF2B5EF4-FFF2-40B4-BE49-F238E27FC236}">
                <a16:creationId xmlns:a16="http://schemas.microsoft.com/office/drawing/2014/main" id="{4C642194-5537-CF97-2529-B33F4AE64398}"/>
              </a:ext>
            </a:extLst>
          </p:cNvPr>
          <p:cNvCxnSpPr>
            <a:cxnSpLocks/>
          </p:cNvCxnSpPr>
          <p:nvPr/>
        </p:nvCxnSpPr>
        <p:spPr>
          <a:xfrm>
            <a:off x="5659016" y="1525057"/>
            <a:ext cx="6262579" cy="26003"/>
          </a:xfrm>
          <a:prstGeom prst="line">
            <a:avLst/>
          </a:prstGeom>
        </p:spPr>
        <p:style>
          <a:lnRef idx="1">
            <a:schemeClr val="dk1"/>
          </a:lnRef>
          <a:fillRef idx="0">
            <a:schemeClr val="dk1"/>
          </a:fillRef>
          <a:effectRef idx="0">
            <a:schemeClr val="dk1"/>
          </a:effectRef>
          <a:fontRef idx="minor">
            <a:schemeClr val="tx1"/>
          </a:fontRef>
        </p:style>
      </p:cxnSp>
      <p:sp>
        <p:nvSpPr>
          <p:cNvPr id="49" name="CasellaDiTesto 48">
            <a:extLst>
              <a:ext uri="{FF2B5EF4-FFF2-40B4-BE49-F238E27FC236}">
                <a16:creationId xmlns:a16="http://schemas.microsoft.com/office/drawing/2014/main" id="{46177338-EA24-090C-229C-E9AC4126DD10}"/>
              </a:ext>
            </a:extLst>
          </p:cNvPr>
          <p:cNvSpPr txBox="1"/>
          <p:nvPr/>
        </p:nvSpPr>
        <p:spPr>
          <a:xfrm>
            <a:off x="7962680" y="1337250"/>
            <a:ext cx="1337723" cy="400110"/>
          </a:xfrm>
          <a:prstGeom prst="rect">
            <a:avLst/>
          </a:prstGeom>
          <a:solidFill>
            <a:schemeClr val="bg1"/>
          </a:solidFill>
        </p:spPr>
        <p:txBody>
          <a:bodyPr wrap="square">
            <a:spAutoFit/>
          </a:bodyPr>
          <a:lstStyle/>
          <a:p>
            <a:pPr algn="ctr"/>
            <a:r>
              <a:rPr lang="en-US" sz="2000" dirty="0">
                <a:latin typeface="Avenir Light" panose="020B0402020203020204" pitchFamily="34" charset="77"/>
                <a:cs typeface="Arial" panose="020B0604020202020204" pitchFamily="34" charset="0"/>
              </a:rPr>
              <a:t>Theory</a:t>
            </a:r>
            <a:endParaRPr lang="en-US" sz="2000" dirty="0"/>
          </a:p>
        </p:txBody>
      </p:sp>
      <p:sp>
        <p:nvSpPr>
          <p:cNvPr id="4" name="CasellaDiTesto 3">
            <a:extLst>
              <a:ext uri="{FF2B5EF4-FFF2-40B4-BE49-F238E27FC236}">
                <a16:creationId xmlns:a16="http://schemas.microsoft.com/office/drawing/2014/main" id="{164AF12E-4202-8F69-6FA9-B29F7DE8446F}"/>
              </a:ext>
            </a:extLst>
          </p:cNvPr>
          <p:cNvSpPr txBox="1"/>
          <p:nvPr/>
        </p:nvSpPr>
        <p:spPr>
          <a:xfrm>
            <a:off x="304811" y="6540637"/>
            <a:ext cx="5782454" cy="276999"/>
          </a:xfrm>
          <a:prstGeom prst="rect">
            <a:avLst/>
          </a:prstGeom>
          <a:solidFill>
            <a:schemeClr val="bg1"/>
          </a:solidFill>
        </p:spPr>
        <p:txBody>
          <a:bodyPr wrap="square">
            <a:spAutoFit/>
          </a:bodyPr>
          <a:lstStyle/>
          <a:p>
            <a:pPr rtl="0" fontAlgn="base">
              <a:spcBef>
                <a:spcPts val="0"/>
              </a:spcBef>
              <a:spcAft>
                <a:spcPts val="600"/>
              </a:spcAft>
            </a:pPr>
            <a:r>
              <a:rPr lang="it-CH" sz="1200" dirty="0">
                <a:latin typeface="Arial" panose="020B0604020202020204" pitchFamily="34" charset="0"/>
                <a:cs typeface="Arial" panose="020B0604020202020204" pitchFamily="34" charset="0"/>
              </a:rPr>
              <a:t>M. Raju, F. Coccetti, Morandi A., Grange R., C. Conti and R. Savo. </a:t>
            </a:r>
            <a:r>
              <a:rPr lang="it-CH" sz="1200" b="1" dirty="0">
                <a:latin typeface="Arial" panose="020B0604020202020204" pitchFamily="34" charset="0"/>
                <a:cs typeface="Arial" panose="020B0604020202020204" pitchFamily="34" charset="0"/>
              </a:rPr>
              <a:t>In preparation</a:t>
            </a:r>
            <a:endParaRPr lang="it-CH" sz="1200" b="1" u="none" strike="noStrike" dirty="0">
              <a:effectLst/>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901F1A41-7DF8-BA0A-0748-2E1A56EBA2EB}"/>
              </a:ext>
            </a:extLst>
          </p:cNvPr>
          <p:cNvSpPr txBox="1"/>
          <p:nvPr/>
        </p:nvSpPr>
        <p:spPr>
          <a:xfrm>
            <a:off x="1073422" y="1409999"/>
            <a:ext cx="3283850" cy="338554"/>
          </a:xfrm>
          <a:prstGeom prst="rect">
            <a:avLst/>
          </a:prstGeom>
          <a:solidFill>
            <a:schemeClr val="bg1"/>
          </a:solidFill>
        </p:spPr>
        <p:txBody>
          <a:bodyPr wrap="square" rtlCol="0">
            <a:spAutoFit/>
          </a:bodyPr>
          <a:lstStyle/>
          <a:p>
            <a:r>
              <a:rPr lang="en-US" sz="1600" dirty="0">
                <a:latin typeface="Avenir Light" panose="020B0402020203020204" pitchFamily="34" charset="77"/>
              </a:rPr>
              <a:t>Emergence of phase correlations</a:t>
            </a:r>
          </a:p>
        </p:txBody>
      </p:sp>
    </p:spTree>
    <p:extLst>
      <p:ext uri="{BB962C8B-B14F-4D97-AF65-F5344CB8AC3E}">
        <p14:creationId xmlns:p14="http://schemas.microsoft.com/office/powerpoint/2010/main" val="439361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3BB5D14C-FCE0-00E4-CEF9-DF08B917F8F2}"/>
                  </a:ext>
                </a:extLst>
              </p:cNvPr>
              <p:cNvSpPr>
                <a:spLocks noGrp="1"/>
              </p:cNvSpPr>
              <p:nvPr>
                <p:ph type="title"/>
              </p:nvPr>
            </p:nvSpPr>
            <p:spPr>
              <a:xfrm>
                <a:off x="0" y="541186"/>
                <a:ext cx="12201493" cy="618385"/>
              </a:xfrm>
            </p:spPr>
            <p:txBody>
              <a:bodyPr/>
              <a:lstStyle/>
              <a:p>
                <a:r>
                  <a:rPr lang="en-US" dirty="0"/>
                  <a:t>Outlook: SPIM with nonlinear </a:t>
                </a:r>
                <a14:m>
                  <m:oMath xmlns:m="http://schemas.openxmlformats.org/officeDocument/2006/math">
                    <m:sSup>
                      <m:sSupPr>
                        <m:ctrlPr>
                          <a:rPr lang="de-CH" i="1" smtClean="0">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photonic disorder</a:t>
                </a:r>
              </a:p>
            </p:txBody>
          </p:sp>
        </mc:Choice>
        <mc:Fallback xmlns="">
          <p:sp>
            <p:nvSpPr>
              <p:cNvPr id="2" name="Titolo 1">
                <a:extLst>
                  <a:ext uri="{FF2B5EF4-FFF2-40B4-BE49-F238E27FC236}">
                    <a16:creationId xmlns:a16="http://schemas.microsoft.com/office/drawing/2014/main" id="{3BB5D14C-FCE0-00E4-CEF9-DF08B917F8F2}"/>
                  </a:ext>
                </a:extLst>
              </p:cNvPr>
              <p:cNvSpPr>
                <a:spLocks noGrp="1" noRot="1" noChangeAspect="1" noMove="1" noResize="1" noEditPoints="1" noAdjustHandles="1" noChangeArrowheads="1" noChangeShapeType="1" noTextEdit="1"/>
              </p:cNvSpPr>
              <p:nvPr>
                <p:ph type="title"/>
              </p:nvPr>
            </p:nvSpPr>
            <p:spPr>
              <a:xfrm>
                <a:off x="0" y="541186"/>
                <a:ext cx="12201493" cy="618385"/>
              </a:xfrm>
              <a:blipFill>
                <a:blip r:embed="rId3"/>
                <a:stretch>
                  <a:fillRect t="-10000" b="-26000"/>
                </a:stretch>
              </a:blipFill>
            </p:spPr>
            <p:txBody>
              <a:bodyPr/>
              <a:lstStyle/>
              <a:p>
                <a:r>
                  <a:rPr lang="en-US">
                    <a:noFill/>
                  </a:rPr>
                  <a:t> </a:t>
                </a:r>
              </a:p>
            </p:txBody>
          </p:sp>
        </mc:Fallback>
      </mc:AlternateContent>
      <p:sp>
        <p:nvSpPr>
          <p:cNvPr id="21" name="Segnaposto numero diapositiva 2">
            <a:extLst>
              <a:ext uri="{FF2B5EF4-FFF2-40B4-BE49-F238E27FC236}">
                <a16:creationId xmlns:a16="http://schemas.microsoft.com/office/drawing/2014/main" id="{33F29675-5819-BFE0-EE1E-F250025C421B}"/>
              </a:ext>
            </a:extLst>
          </p:cNvPr>
          <p:cNvSpPr>
            <a:spLocks noGrp="1"/>
          </p:cNvSpPr>
          <p:nvPr>
            <p:ph type="sldNum" sz="quarter" idx="12"/>
          </p:nvPr>
        </p:nvSpPr>
        <p:spPr>
          <a:xfrm>
            <a:off x="5672065" y="6447790"/>
            <a:ext cx="481131" cy="365125"/>
          </a:xfrm>
        </p:spPr>
        <p:txBody>
          <a:bodyPr/>
          <a:lstStyle/>
          <a:p>
            <a:fld id="{F4C9E3C6-FDB8-E140-B497-619699EA8E32}" type="slidenum">
              <a:rPr lang="en-US" smtClean="0"/>
              <a:t>48</a:t>
            </a:fld>
            <a:endParaRPr lang="en-US" dirty="0"/>
          </a:p>
        </p:txBody>
      </p:sp>
      <p:grpSp>
        <p:nvGrpSpPr>
          <p:cNvPr id="37" name="Gruppo 36">
            <a:extLst>
              <a:ext uri="{FF2B5EF4-FFF2-40B4-BE49-F238E27FC236}">
                <a16:creationId xmlns:a16="http://schemas.microsoft.com/office/drawing/2014/main" id="{A974C1AC-8215-C2C8-B7B2-18E35CDD496F}"/>
              </a:ext>
            </a:extLst>
          </p:cNvPr>
          <p:cNvGrpSpPr>
            <a:grpSpLocks noChangeAspect="1"/>
          </p:cNvGrpSpPr>
          <p:nvPr/>
        </p:nvGrpSpPr>
        <p:grpSpPr>
          <a:xfrm>
            <a:off x="7235021" y="4214242"/>
            <a:ext cx="3200400" cy="800100"/>
            <a:chOff x="620036" y="4815090"/>
            <a:chExt cx="3520440" cy="880110"/>
          </a:xfrm>
        </p:grpSpPr>
        <p:pic>
          <p:nvPicPr>
            <p:cNvPr id="35" name="Immagine 34">
              <a:extLst>
                <a:ext uri="{FF2B5EF4-FFF2-40B4-BE49-F238E27FC236}">
                  <a16:creationId xmlns:a16="http://schemas.microsoft.com/office/drawing/2014/main" id="{DCC75E78-298F-846C-E058-048B3FE156A2}"/>
                </a:ext>
              </a:extLst>
            </p:cNvPr>
            <p:cNvPicPr>
              <a:picLocks noChangeAspect="1"/>
            </p:cNvPicPr>
            <p:nvPr/>
          </p:nvPicPr>
          <p:blipFill>
            <a:blip r:embed="rId4"/>
            <a:stretch>
              <a:fillRect/>
            </a:stretch>
          </p:blipFill>
          <p:spPr>
            <a:xfrm>
              <a:off x="620036" y="4815090"/>
              <a:ext cx="3520440" cy="880110"/>
            </a:xfrm>
            <a:prstGeom prst="rect">
              <a:avLst/>
            </a:prstGeom>
          </p:spPr>
        </p:pic>
        <p:sp>
          <p:nvSpPr>
            <p:cNvPr id="36" name="CasellaDiTesto 35">
              <a:extLst>
                <a:ext uri="{FF2B5EF4-FFF2-40B4-BE49-F238E27FC236}">
                  <a16:creationId xmlns:a16="http://schemas.microsoft.com/office/drawing/2014/main" id="{19FA2871-5192-FD8D-3D85-B679E623515F}"/>
                </a:ext>
              </a:extLst>
            </p:cNvPr>
            <p:cNvSpPr txBox="1"/>
            <p:nvPr/>
          </p:nvSpPr>
          <p:spPr>
            <a:xfrm>
              <a:off x="1226916" y="4985683"/>
              <a:ext cx="300082" cy="369332"/>
            </a:xfrm>
            <a:prstGeom prst="rect">
              <a:avLst/>
            </a:prstGeom>
            <a:noFill/>
          </p:spPr>
          <p:txBody>
            <a:bodyPr wrap="none" rtlCol="0">
              <a:spAutoFit/>
            </a:bodyPr>
            <a:lstStyle/>
            <a:p>
              <a:r>
                <a:rPr lang="en-US" dirty="0"/>
                <a:t>_</a:t>
              </a:r>
            </a:p>
          </p:txBody>
        </p:sp>
      </p:grpSp>
      <p:pic>
        <p:nvPicPr>
          <p:cNvPr id="45" name="Immagine 44">
            <a:extLst>
              <a:ext uri="{FF2B5EF4-FFF2-40B4-BE49-F238E27FC236}">
                <a16:creationId xmlns:a16="http://schemas.microsoft.com/office/drawing/2014/main" id="{D18153E3-D703-7351-4035-01867B486263}"/>
              </a:ext>
            </a:extLst>
          </p:cNvPr>
          <p:cNvPicPr>
            <a:picLocks noChangeAspect="1"/>
          </p:cNvPicPr>
          <p:nvPr/>
        </p:nvPicPr>
        <p:blipFill>
          <a:blip r:embed="rId5"/>
          <a:stretch>
            <a:fillRect/>
          </a:stretch>
        </p:blipFill>
        <p:spPr>
          <a:xfrm>
            <a:off x="6926882" y="4911576"/>
            <a:ext cx="3816679" cy="1536214"/>
          </a:xfrm>
          <a:prstGeom prst="rect">
            <a:avLst/>
          </a:prstGeom>
        </p:spPr>
      </p:pic>
      <p:pic>
        <p:nvPicPr>
          <p:cNvPr id="3" name="Immagine 2">
            <a:extLst>
              <a:ext uri="{FF2B5EF4-FFF2-40B4-BE49-F238E27FC236}">
                <a16:creationId xmlns:a16="http://schemas.microsoft.com/office/drawing/2014/main" id="{4F793501-48BD-F5C2-8B80-33025E1B460F}"/>
              </a:ext>
            </a:extLst>
          </p:cNvPr>
          <p:cNvPicPr>
            <a:picLocks noChangeAspect="1"/>
          </p:cNvPicPr>
          <p:nvPr/>
        </p:nvPicPr>
        <p:blipFill>
          <a:blip r:embed="rId6"/>
          <a:stretch>
            <a:fillRect/>
          </a:stretch>
        </p:blipFill>
        <p:spPr>
          <a:xfrm>
            <a:off x="1316212" y="1497502"/>
            <a:ext cx="3583584" cy="2383422"/>
          </a:xfrm>
          <a:prstGeom prst="rect">
            <a:avLst/>
          </a:prstGeom>
        </p:spPr>
      </p:pic>
      <p:sp>
        <p:nvSpPr>
          <p:cNvPr id="4" name="CasellaDiTesto 3">
            <a:extLst>
              <a:ext uri="{FF2B5EF4-FFF2-40B4-BE49-F238E27FC236}">
                <a16:creationId xmlns:a16="http://schemas.microsoft.com/office/drawing/2014/main" id="{A2D2B91C-7B31-BF65-4F2E-FD215FACC836}"/>
              </a:ext>
            </a:extLst>
          </p:cNvPr>
          <p:cNvSpPr txBox="1"/>
          <p:nvPr/>
        </p:nvSpPr>
        <p:spPr>
          <a:xfrm>
            <a:off x="1648546" y="4232626"/>
            <a:ext cx="2895536" cy="338554"/>
          </a:xfrm>
          <a:prstGeom prst="rect">
            <a:avLst/>
          </a:prstGeom>
          <a:solidFill>
            <a:schemeClr val="bg1"/>
          </a:solidFill>
        </p:spPr>
        <p:txBody>
          <a:bodyPr wrap="none" rtlCol="0">
            <a:spAutoFit/>
          </a:bodyPr>
          <a:lstStyle/>
          <a:p>
            <a:r>
              <a:rPr lang="en-US" sz="1600" dirty="0">
                <a:latin typeface="Avenir Light" panose="020B0402020203020204" pitchFamily="34" charset="77"/>
              </a:rPr>
              <a:t>Nonlinear transmission tensor</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BF5BF56-A149-8C66-B082-B95A6621639E}"/>
                  </a:ext>
                </a:extLst>
              </p:cNvPr>
              <p:cNvSpPr txBox="1"/>
              <p:nvPr/>
            </p:nvSpPr>
            <p:spPr>
              <a:xfrm>
                <a:off x="1648546" y="4571180"/>
                <a:ext cx="3255570" cy="795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𝛼</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𝜔</m:t>
                          </m:r>
                        </m:e>
                      </m:d>
                      <m:r>
                        <a:rPr lang="en-US" i="1" smtClean="0">
                          <a:latin typeface="Cambria Math" panose="02040503050406030204" pitchFamily="18" charset="0"/>
                        </a:rPr>
                        <m:t>=</m:t>
                      </m:r>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𝑘</m:t>
                          </m:r>
                        </m:sub>
                        <m:sup/>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𝑗𝑘</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𝜔</m:t>
                              </m:r>
                            </m:e>
                          </m:d>
                        </m:e>
                      </m:nary>
                    </m:oMath>
                  </m:oMathPara>
                </a14:m>
                <a:endParaRPr lang="en-US" dirty="0"/>
              </a:p>
            </p:txBody>
          </p:sp>
        </mc:Choice>
        <mc:Fallback xmlns="">
          <p:sp>
            <p:nvSpPr>
              <p:cNvPr id="5" name="CasellaDiTesto 4">
                <a:extLst>
                  <a:ext uri="{FF2B5EF4-FFF2-40B4-BE49-F238E27FC236}">
                    <a16:creationId xmlns:a16="http://schemas.microsoft.com/office/drawing/2014/main" id="{CBF5BF56-A149-8C66-B082-B95A6621639E}"/>
                  </a:ext>
                </a:extLst>
              </p:cNvPr>
              <p:cNvSpPr txBox="1">
                <a:spLocks noRot="1" noChangeAspect="1" noMove="1" noResize="1" noEditPoints="1" noAdjustHandles="1" noChangeArrowheads="1" noChangeShapeType="1" noTextEdit="1"/>
              </p:cNvSpPr>
              <p:nvPr/>
            </p:nvSpPr>
            <p:spPr>
              <a:xfrm>
                <a:off x="1648546" y="4571180"/>
                <a:ext cx="3255570" cy="795859"/>
              </a:xfrm>
              <a:prstGeom prst="rect">
                <a:avLst/>
              </a:prstGeom>
              <a:blipFill>
                <a:blip r:embed="rId7"/>
                <a:stretch>
                  <a:fillRect t="-119048" b="-160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30">
                <a:extLst>
                  <a:ext uri="{FF2B5EF4-FFF2-40B4-BE49-F238E27FC236}">
                    <a16:creationId xmlns:a16="http://schemas.microsoft.com/office/drawing/2014/main" id="{26034DC1-0D47-FD74-2398-82E13FADA029}"/>
                  </a:ext>
                </a:extLst>
              </p:cNvPr>
              <p:cNvSpPr txBox="1"/>
              <p:nvPr/>
            </p:nvSpPr>
            <p:spPr>
              <a:xfrm>
                <a:off x="988453" y="5705593"/>
                <a:ext cx="4350375" cy="8102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i="1" smtClean="0">
                              <a:latin typeface="Cambria Math" panose="02040503050406030204" pitchFamily="18" charset="0"/>
                            </a:rPr>
                            <m:t>𝑑</m:t>
                          </m:r>
                        </m:e>
                        <m:sub>
                          <m:r>
                            <a:rPr lang="en-GB" i="1" smtClean="0">
                              <a:latin typeface="Cambria Math" panose="02040503050406030204" pitchFamily="18" charset="0"/>
                            </a:rPr>
                            <m:t>𝛼</m:t>
                          </m:r>
                          <m:r>
                            <a:rPr lang="en-GB" i="1" smtClean="0">
                              <a:latin typeface="Cambria Math" panose="02040503050406030204" pitchFamily="18" charset="0"/>
                            </a:rPr>
                            <m:t>𝑚𝑛</m:t>
                          </m:r>
                        </m:sub>
                        <m:sup>
                          <m:r>
                            <a:rPr lang="en-GB" i="1" smtClean="0">
                              <a:latin typeface="Cambria Math" panose="02040503050406030204" pitchFamily="18" charset="0"/>
                            </a:rPr>
                            <m:t>𝑝𝑟𝑜𝑗</m:t>
                          </m:r>
                        </m:sup>
                      </m:sSubSup>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a:rPr lang="en-GB" i="1" smtClean="0">
                              <a:latin typeface="Cambria Math" panose="02040503050406030204" pitchFamily="18" charset="0"/>
                            </a:rPr>
                            <m:t>𝑗</m:t>
                          </m:r>
                          <m:r>
                            <a:rPr lang="en-GB" i="1" smtClean="0">
                              <a:latin typeface="Cambria Math" panose="02040503050406030204" pitchFamily="18" charset="0"/>
                            </a:rPr>
                            <m:t>=1</m:t>
                          </m:r>
                        </m:sub>
                        <m:sup>
                          <m:r>
                            <a:rPr lang="en-GB" i="1" smtClean="0">
                              <a:latin typeface="Cambria Math" panose="02040503050406030204" pitchFamily="18" charset="0"/>
                            </a:rPr>
                            <m:t>𝑁</m:t>
                          </m:r>
                        </m:sup>
                        <m:e>
                          <m:nary>
                            <m:naryPr>
                              <m:chr m:val="∑"/>
                              <m:ctrlPr>
                                <a:rPr lang="en-GB" i="1" smtClean="0">
                                  <a:latin typeface="Cambria Math" panose="02040503050406030204" pitchFamily="18" charset="0"/>
                                </a:rPr>
                              </m:ctrlPr>
                            </m:naryPr>
                            <m:sub>
                              <m:r>
                                <a:rPr lang="en-GB" i="1" smtClean="0">
                                  <a:latin typeface="Cambria Math" panose="02040503050406030204" pitchFamily="18" charset="0"/>
                                </a:rPr>
                                <m:t>𝑘</m:t>
                              </m:r>
                              <m:r>
                                <a:rPr lang="en-GB" i="1" smtClean="0">
                                  <a:latin typeface="Cambria Math" panose="02040503050406030204" pitchFamily="18" charset="0"/>
                                </a:rPr>
                                <m:t>=1</m:t>
                              </m:r>
                            </m:sub>
                            <m:sup>
                              <m:r>
                                <a:rPr lang="en-GB" i="1" smtClean="0">
                                  <a:latin typeface="Cambria Math" panose="02040503050406030204" pitchFamily="18" charset="0"/>
                                </a:rPr>
                                <m:t>𝑁</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𝑑</m:t>
                                  </m:r>
                                </m:e>
                                <m:sub>
                                  <m:r>
                                    <a:rPr lang="en-GB" i="1" smtClean="0">
                                      <a:latin typeface="Cambria Math" panose="02040503050406030204" pitchFamily="18" charset="0"/>
                                    </a:rPr>
                                    <m:t>𝛼</m:t>
                                  </m:r>
                                  <m:r>
                                    <a:rPr lang="en-GB" i="1" smtClean="0">
                                      <a:latin typeface="Cambria Math" panose="02040503050406030204" pitchFamily="18" charset="0"/>
                                    </a:rPr>
                                    <m:t>𝑗𝑘</m:t>
                                  </m:r>
                                </m:sub>
                              </m:sSub>
                            </m:e>
                          </m:nary>
                        </m:e>
                      </m:nary>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i="1" smtClean="0">
                              <a:latin typeface="Cambria Math" panose="02040503050406030204" pitchFamily="18" charset="0"/>
                            </a:rPr>
                            <m:t>𝑚𝑗</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i="1" smtClean="0">
                              <a:latin typeface="Cambria Math" panose="02040503050406030204" pitchFamily="18" charset="0"/>
                            </a:rPr>
                            <m:t>𝑛𝑘</m:t>
                          </m:r>
                        </m:sub>
                      </m:sSub>
                      <m:r>
                        <a:rPr lang="en-GB" i="1" smtClean="0">
                          <a:latin typeface="Cambria Math" panose="02040503050406030204" pitchFamily="18" charset="0"/>
                        </a:rPr>
                        <m:t>.</m:t>
                      </m:r>
                    </m:oMath>
                  </m:oMathPara>
                </a14:m>
                <a:endParaRPr sz="1600" dirty="0"/>
              </a:p>
            </p:txBody>
          </p:sp>
        </mc:Choice>
        <mc:Fallback xmlns="">
          <p:sp>
            <p:nvSpPr>
              <p:cNvPr id="7" name="TextBox 30">
                <a:extLst>
                  <a:ext uri="{FF2B5EF4-FFF2-40B4-BE49-F238E27FC236}">
                    <a16:creationId xmlns:a16="http://schemas.microsoft.com/office/drawing/2014/main" id="{26034DC1-0D47-FD74-2398-82E13FADA029}"/>
                  </a:ext>
                </a:extLst>
              </p:cNvPr>
              <p:cNvSpPr txBox="1">
                <a:spLocks noRot="1" noChangeAspect="1" noMove="1" noResize="1" noEditPoints="1" noAdjustHandles="1" noChangeArrowheads="1" noChangeShapeType="1" noTextEdit="1"/>
              </p:cNvSpPr>
              <p:nvPr/>
            </p:nvSpPr>
            <p:spPr>
              <a:xfrm>
                <a:off x="988453" y="5705593"/>
                <a:ext cx="4350375" cy="810222"/>
              </a:xfrm>
              <a:prstGeom prst="rect">
                <a:avLst/>
              </a:prstGeom>
              <a:blipFill>
                <a:blip r:embed="rId8"/>
                <a:stretch>
                  <a:fillRect t="-106154" b="-161538"/>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D37F092-13E0-1681-17FF-4E2F935263D5}"/>
              </a:ext>
            </a:extLst>
          </p:cNvPr>
          <p:cNvSpPr txBox="1"/>
          <p:nvPr/>
        </p:nvSpPr>
        <p:spPr>
          <a:xfrm>
            <a:off x="1546919" y="5402430"/>
            <a:ext cx="3154283" cy="369332"/>
          </a:xfrm>
          <a:prstGeom prst="rect">
            <a:avLst/>
          </a:prstGeom>
          <a:noFill/>
        </p:spPr>
        <p:txBody>
          <a:bodyPr wrap="square">
            <a:spAutoFit/>
          </a:bodyPr>
          <a:lstStyle/>
          <a:p>
            <a:pPr algn="ctr"/>
            <a:r>
              <a:rPr lang="en-US" dirty="0">
                <a:latin typeface="Avenir Light" panose="020B0402020203020204" pitchFamily="34" charset="77"/>
                <a:cs typeface="Arial" panose="020B0604020202020204" pitchFamily="34" charset="0"/>
              </a:rPr>
              <a:t>Projected nonlinear tensor</a:t>
            </a:r>
            <a:endParaRPr lang="en-US" dirty="0">
              <a:latin typeface="Avenir Light" panose="020B0402020203020204" pitchFamily="34" charset="77"/>
            </a:endParaRPr>
          </a:p>
        </p:txBody>
      </p:sp>
      <p:grpSp>
        <p:nvGrpSpPr>
          <p:cNvPr id="13" name="Gruppo 12">
            <a:extLst>
              <a:ext uri="{FF2B5EF4-FFF2-40B4-BE49-F238E27FC236}">
                <a16:creationId xmlns:a16="http://schemas.microsoft.com/office/drawing/2014/main" id="{B1A1C7EB-E79E-AB29-09C1-0F73ADFBC938}"/>
              </a:ext>
            </a:extLst>
          </p:cNvPr>
          <p:cNvGrpSpPr>
            <a:grpSpLocks noChangeAspect="1"/>
          </p:cNvGrpSpPr>
          <p:nvPr/>
        </p:nvGrpSpPr>
        <p:grpSpPr>
          <a:xfrm>
            <a:off x="7383535" y="1664902"/>
            <a:ext cx="2903371" cy="2600732"/>
            <a:chOff x="7635480" y="1949578"/>
            <a:chExt cx="2399480" cy="2149365"/>
          </a:xfrm>
        </p:grpSpPr>
        <p:pic>
          <p:nvPicPr>
            <p:cNvPr id="9" name="Immagine 8">
              <a:extLst>
                <a:ext uri="{FF2B5EF4-FFF2-40B4-BE49-F238E27FC236}">
                  <a16:creationId xmlns:a16="http://schemas.microsoft.com/office/drawing/2014/main" id="{E69D26B8-5FB5-20EC-BFBD-E086FA4BB4DB}"/>
                </a:ext>
              </a:extLst>
            </p:cNvPr>
            <p:cNvPicPr>
              <a:picLocks noChangeAspect="1"/>
            </p:cNvPicPr>
            <p:nvPr/>
          </p:nvPicPr>
          <p:blipFill>
            <a:blip r:embed="rId9"/>
            <a:stretch>
              <a:fillRect/>
            </a:stretch>
          </p:blipFill>
          <p:spPr>
            <a:xfrm>
              <a:off x="7635480" y="2013468"/>
              <a:ext cx="2399480" cy="2085475"/>
            </a:xfrm>
            <a:prstGeom prst="rect">
              <a:avLst/>
            </a:prstGeom>
          </p:spPr>
        </p:pic>
        <p:sp>
          <p:nvSpPr>
            <p:cNvPr id="10" name="Rettangolo 9">
              <a:extLst>
                <a:ext uri="{FF2B5EF4-FFF2-40B4-BE49-F238E27FC236}">
                  <a16:creationId xmlns:a16="http://schemas.microsoft.com/office/drawing/2014/main" id="{A8EFE02E-039C-4958-06AB-A4A93C67EDBA}"/>
                </a:ext>
              </a:extLst>
            </p:cNvPr>
            <p:cNvSpPr/>
            <p:nvPr/>
          </p:nvSpPr>
          <p:spPr>
            <a:xfrm>
              <a:off x="7637008" y="1949578"/>
              <a:ext cx="1084204" cy="69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asellaDiTesto 10">
            <a:extLst>
              <a:ext uri="{FF2B5EF4-FFF2-40B4-BE49-F238E27FC236}">
                <a16:creationId xmlns:a16="http://schemas.microsoft.com/office/drawing/2014/main" id="{3BC83817-FE99-CF13-281D-15BA46D18CD7}"/>
              </a:ext>
            </a:extLst>
          </p:cNvPr>
          <p:cNvSpPr txBox="1"/>
          <p:nvPr/>
        </p:nvSpPr>
        <p:spPr>
          <a:xfrm>
            <a:off x="7025203" y="1377283"/>
            <a:ext cx="4186125" cy="338554"/>
          </a:xfrm>
          <a:prstGeom prst="rect">
            <a:avLst/>
          </a:prstGeom>
          <a:noFill/>
        </p:spPr>
        <p:txBody>
          <a:bodyPr wrap="square" rtlCol="0">
            <a:spAutoFit/>
          </a:bodyPr>
          <a:lstStyle/>
          <a:p>
            <a:r>
              <a:rPr lang="en-US" sz="1600" dirty="0">
                <a:latin typeface="Avenir Light" panose="020B0402020203020204" pitchFamily="34" charset="77"/>
              </a:rPr>
              <a:t>Four-body interaction in a Spin Glass</a:t>
            </a:r>
          </a:p>
        </p:txBody>
      </p:sp>
    </p:spTree>
    <p:extLst>
      <p:ext uri="{BB962C8B-B14F-4D97-AF65-F5344CB8AC3E}">
        <p14:creationId xmlns:p14="http://schemas.microsoft.com/office/powerpoint/2010/main" val="2744898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C5AD5A-CB18-7831-4E22-E0156A988BB2}"/>
              </a:ext>
            </a:extLst>
          </p:cNvPr>
          <p:cNvSpPr>
            <a:spLocks noGrp="1"/>
          </p:cNvSpPr>
          <p:nvPr>
            <p:ph type="title"/>
          </p:nvPr>
        </p:nvSpPr>
        <p:spPr/>
        <p:txBody>
          <a:bodyPr/>
          <a:lstStyle/>
          <a:p>
            <a:r>
              <a:rPr lang="en-US" dirty="0"/>
              <a:t>Conclusions and Outlook</a:t>
            </a:r>
          </a:p>
        </p:txBody>
      </p:sp>
      <p:sp>
        <p:nvSpPr>
          <p:cNvPr id="3" name="Segnaposto numero diapositiva 2">
            <a:extLst>
              <a:ext uri="{FF2B5EF4-FFF2-40B4-BE49-F238E27FC236}">
                <a16:creationId xmlns:a16="http://schemas.microsoft.com/office/drawing/2014/main" id="{EB587358-E0E9-5ADD-FB87-8D4598393048}"/>
              </a:ext>
            </a:extLst>
          </p:cNvPr>
          <p:cNvSpPr>
            <a:spLocks noGrp="1"/>
          </p:cNvSpPr>
          <p:nvPr>
            <p:ph type="sldNum" sz="quarter" idx="12"/>
          </p:nvPr>
        </p:nvSpPr>
        <p:spPr/>
        <p:txBody>
          <a:bodyPr/>
          <a:lstStyle/>
          <a:p>
            <a:fld id="{F4C9E3C6-FDB8-E140-B497-619699EA8E32}" type="slidenum">
              <a:rPr lang="en-US" smtClean="0"/>
              <a:t>49</a:t>
            </a:fld>
            <a:endParaRPr lang="en-US" dirty="0"/>
          </a:p>
        </p:txBody>
      </p:sp>
      <p:sp>
        <p:nvSpPr>
          <p:cNvPr id="21" name="CasellaDiTesto 20">
            <a:extLst>
              <a:ext uri="{FF2B5EF4-FFF2-40B4-BE49-F238E27FC236}">
                <a16:creationId xmlns:a16="http://schemas.microsoft.com/office/drawing/2014/main" id="{BBAC3218-3817-2FA5-D6B0-A9EE32FA368E}"/>
              </a:ext>
            </a:extLst>
          </p:cNvPr>
          <p:cNvSpPr txBox="1"/>
          <p:nvPr/>
        </p:nvSpPr>
        <p:spPr>
          <a:xfrm>
            <a:off x="10202772" y="6396630"/>
            <a:ext cx="1972115" cy="450617"/>
          </a:xfrm>
          <a:prstGeom prst="rect">
            <a:avLst/>
          </a:prstGeom>
          <a:solidFill>
            <a:schemeClr val="bg1"/>
          </a:solidFill>
        </p:spPr>
        <p:txBody>
          <a:bodyPr wrap="square">
            <a:spAutoFit/>
          </a:bodyPr>
          <a:lstStyle/>
          <a:p>
            <a:r>
              <a:rPr lang="en-US" sz="1400" b="1" dirty="0" err="1">
                <a:latin typeface="Avenir Light" charset="0"/>
                <a:ea typeface="Avenir Light" charset="0"/>
                <a:cs typeface="Avenir Light" charset="0"/>
              </a:rPr>
              <a:t>romolo.savo@cref.it</a:t>
            </a:r>
            <a:endParaRPr lang="en-US" sz="1400" b="1" dirty="0">
              <a:latin typeface="Avenir Light" charset="0"/>
              <a:ea typeface="Avenir Light" charset="0"/>
              <a:cs typeface="Avenir Light" charset="0"/>
            </a:endParaRPr>
          </a:p>
        </p:txBody>
      </p:sp>
      <p:pic>
        <p:nvPicPr>
          <p:cNvPr id="22" name="Immagine 21">
            <a:extLst>
              <a:ext uri="{FF2B5EF4-FFF2-40B4-BE49-F238E27FC236}">
                <a16:creationId xmlns:a16="http://schemas.microsoft.com/office/drawing/2014/main" id="{C042F115-8CD2-B369-8ED4-D9C6228F2F1D}"/>
              </a:ext>
            </a:extLst>
          </p:cNvPr>
          <p:cNvPicPr>
            <a:picLocks noChangeAspect="1"/>
          </p:cNvPicPr>
          <p:nvPr/>
        </p:nvPicPr>
        <p:blipFill>
          <a:blip r:embed="rId3"/>
          <a:stretch>
            <a:fillRect/>
          </a:stretch>
        </p:blipFill>
        <p:spPr>
          <a:xfrm>
            <a:off x="3228898" y="1523480"/>
            <a:ext cx="1185165" cy="1185165"/>
          </a:xfrm>
          <a:prstGeom prst="rect">
            <a:avLst/>
          </a:prstGeom>
        </p:spPr>
      </p:pic>
      <p:pic>
        <p:nvPicPr>
          <p:cNvPr id="23" name="Immagine 22">
            <a:extLst>
              <a:ext uri="{FF2B5EF4-FFF2-40B4-BE49-F238E27FC236}">
                <a16:creationId xmlns:a16="http://schemas.microsoft.com/office/drawing/2014/main" id="{A338A146-4618-345D-F066-921A3F9E5C59}"/>
              </a:ext>
            </a:extLst>
          </p:cNvPr>
          <p:cNvPicPr>
            <a:picLocks noChangeAspect="1"/>
          </p:cNvPicPr>
          <p:nvPr/>
        </p:nvPicPr>
        <p:blipFill rotWithShape="1">
          <a:blip r:embed="rId4"/>
          <a:srcRect l="8581"/>
          <a:stretch/>
        </p:blipFill>
        <p:spPr>
          <a:xfrm>
            <a:off x="7795226" y="1521522"/>
            <a:ext cx="1082970" cy="1184626"/>
          </a:xfrm>
          <a:prstGeom prst="rect">
            <a:avLst/>
          </a:prstGeom>
        </p:spPr>
      </p:pic>
      <p:pic>
        <p:nvPicPr>
          <p:cNvPr id="24" name="Immagine 23">
            <a:extLst>
              <a:ext uri="{FF2B5EF4-FFF2-40B4-BE49-F238E27FC236}">
                <a16:creationId xmlns:a16="http://schemas.microsoft.com/office/drawing/2014/main" id="{28F72D13-D267-0E7E-D5F1-149B31A122B2}"/>
              </a:ext>
            </a:extLst>
          </p:cNvPr>
          <p:cNvPicPr>
            <a:picLocks noChangeAspect="1"/>
          </p:cNvPicPr>
          <p:nvPr/>
        </p:nvPicPr>
        <p:blipFill rotWithShape="1">
          <a:blip r:embed="rId5"/>
          <a:srcRect l="15783" t="15058" r="13777" b="8409"/>
          <a:stretch/>
        </p:blipFill>
        <p:spPr>
          <a:xfrm>
            <a:off x="4462703" y="1523348"/>
            <a:ext cx="1091051" cy="1185428"/>
          </a:xfrm>
          <a:prstGeom prst="rect">
            <a:avLst/>
          </a:prstGeom>
        </p:spPr>
      </p:pic>
      <p:pic>
        <p:nvPicPr>
          <p:cNvPr id="25" name="Immagine 24">
            <a:extLst>
              <a:ext uri="{FF2B5EF4-FFF2-40B4-BE49-F238E27FC236}">
                <a16:creationId xmlns:a16="http://schemas.microsoft.com/office/drawing/2014/main" id="{5F0E5771-AE2D-464B-A9BF-7FD53E0B0CF7}"/>
              </a:ext>
            </a:extLst>
          </p:cNvPr>
          <p:cNvPicPr>
            <a:picLocks noChangeAspect="1"/>
          </p:cNvPicPr>
          <p:nvPr/>
        </p:nvPicPr>
        <p:blipFill rotWithShape="1">
          <a:blip r:embed="rId6"/>
          <a:srcRect l="22008" t="14741" r="21928" b="1191"/>
          <a:stretch/>
        </p:blipFill>
        <p:spPr>
          <a:xfrm rot="5400000">
            <a:off x="2012766" y="1523480"/>
            <a:ext cx="1185165" cy="1185165"/>
          </a:xfrm>
          <a:prstGeom prst="rect">
            <a:avLst/>
          </a:prstGeom>
        </p:spPr>
      </p:pic>
      <p:pic>
        <p:nvPicPr>
          <p:cNvPr id="26" name="Immagine 25">
            <a:extLst>
              <a:ext uri="{FF2B5EF4-FFF2-40B4-BE49-F238E27FC236}">
                <a16:creationId xmlns:a16="http://schemas.microsoft.com/office/drawing/2014/main" id="{BE1B2BAB-2DD8-8DC9-CA00-67C20D86EC49}"/>
              </a:ext>
            </a:extLst>
          </p:cNvPr>
          <p:cNvPicPr>
            <a:picLocks noChangeAspect="1"/>
          </p:cNvPicPr>
          <p:nvPr/>
        </p:nvPicPr>
        <p:blipFill rotWithShape="1">
          <a:blip r:embed="rId7"/>
          <a:srcRect l="11900" r="2057"/>
          <a:stretch/>
        </p:blipFill>
        <p:spPr>
          <a:xfrm>
            <a:off x="827230" y="1520983"/>
            <a:ext cx="1150814" cy="1185165"/>
          </a:xfrm>
          <a:prstGeom prst="rect">
            <a:avLst/>
          </a:prstGeom>
        </p:spPr>
      </p:pic>
      <p:pic>
        <p:nvPicPr>
          <p:cNvPr id="27" name="Immagine 26">
            <a:extLst>
              <a:ext uri="{FF2B5EF4-FFF2-40B4-BE49-F238E27FC236}">
                <a16:creationId xmlns:a16="http://schemas.microsoft.com/office/drawing/2014/main" id="{A52A0FA3-6638-9613-0429-3193BD2B197C}"/>
              </a:ext>
            </a:extLst>
          </p:cNvPr>
          <p:cNvPicPr>
            <a:picLocks noChangeAspect="1"/>
          </p:cNvPicPr>
          <p:nvPr/>
        </p:nvPicPr>
        <p:blipFill rotWithShape="1">
          <a:blip r:embed="rId8"/>
          <a:srcRect l="7000" r="1528"/>
          <a:stretch/>
        </p:blipFill>
        <p:spPr>
          <a:xfrm>
            <a:off x="5606994" y="1527773"/>
            <a:ext cx="1083353" cy="1184363"/>
          </a:xfrm>
          <a:prstGeom prst="rect">
            <a:avLst/>
          </a:prstGeom>
        </p:spPr>
      </p:pic>
      <p:pic>
        <p:nvPicPr>
          <p:cNvPr id="28" name="Immagine 27">
            <a:extLst>
              <a:ext uri="{FF2B5EF4-FFF2-40B4-BE49-F238E27FC236}">
                <a16:creationId xmlns:a16="http://schemas.microsoft.com/office/drawing/2014/main" id="{63D86BC4-3E98-617A-8772-02437198CB28}"/>
              </a:ext>
            </a:extLst>
          </p:cNvPr>
          <p:cNvPicPr>
            <a:picLocks noChangeAspect="1"/>
          </p:cNvPicPr>
          <p:nvPr/>
        </p:nvPicPr>
        <p:blipFill rotWithShape="1">
          <a:blip r:embed="rId9"/>
          <a:srcRect l="-2661" t="3614" r="2661" b="9815"/>
          <a:stretch/>
        </p:blipFill>
        <p:spPr>
          <a:xfrm>
            <a:off x="6700833" y="1527773"/>
            <a:ext cx="1056893" cy="1184363"/>
          </a:xfrm>
          <a:prstGeom prst="rect">
            <a:avLst/>
          </a:prstGeom>
        </p:spPr>
      </p:pic>
      <p:pic>
        <p:nvPicPr>
          <p:cNvPr id="33" name="Immagine 32">
            <a:extLst>
              <a:ext uri="{FF2B5EF4-FFF2-40B4-BE49-F238E27FC236}">
                <a16:creationId xmlns:a16="http://schemas.microsoft.com/office/drawing/2014/main" id="{D94DB5E9-8CA1-2DFF-EDF9-3AC6C2B7FE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364" y="6295565"/>
            <a:ext cx="495571" cy="480712"/>
          </a:xfrm>
          <a:prstGeom prst="rect">
            <a:avLst/>
          </a:prstGeom>
        </p:spPr>
      </p:pic>
      <p:pic>
        <p:nvPicPr>
          <p:cNvPr id="34" name="Immagine 33">
            <a:extLst>
              <a:ext uri="{FF2B5EF4-FFF2-40B4-BE49-F238E27FC236}">
                <a16:creationId xmlns:a16="http://schemas.microsoft.com/office/drawing/2014/main" id="{5F1669E5-A133-A3EA-C387-69B3F4DA341C}"/>
              </a:ext>
            </a:extLst>
          </p:cNvPr>
          <p:cNvPicPr>
            <a:picLocks noChangeAspect="1"/>
          </p:cNvPicPr>
          <p:nvPr/>
        </p:nvPicPr>
        <p:blipFill>
          <a:blip r:embed="rId11"/>
          <a:stretch>
            <a:fillRect/>
          </a:stretch>
        </p:blipFill>
        <p:spPr>
          <a:xfrm>
            <a:off x="1104984" y="6313503"/>
            <a:ext cx="1691500" cy="424752"/>
          </a:xfrm>
          <a:prstGeom prst="rect">
            <a:avLst/>
          </a:prstGeom>
        </p:spPr>
      </p:pic>
      <p:pic>
        <p:nvPicPr>
          <p:cNvPr id="35" name="Immagine 34">
            <a:extLst>
              <a:ext uri="{FF2B5EF4-FFF2-40B4-BE49-F238E27FC236}">
                <a16:creationId xmlns:a16="http://schemas.microsoft.com/office/drawing/2014/main" id="{0FE8B2B4-9998-6DF9-79AD-B843A7EEDD8C}"/>
              </a:ext>
            </a:extLst>
          </p:cNvPr>
          <p:cNvPicPr>
            <a:picLocks noChangeAspect="1"/>
          </p:cNvPicPr>
          <p:nvPr/>
        </p:nvPicPr>
        <p:blipFill rotWithShape="1">
          <a:blip r:embed="rId12"/>
          <a:srcRect t="14995"/>
          <a:stretch/>
        </p:blipFill>
        <p:spPr>
          <a:xfrm>
            <a:off x="2835188" y="6258927"/>
            <a:ext cx="1830715" cy="553988"/>
          </a:xfrm>
          <a:prstGeom prst="rect">
            <a:avLst/>
          </a:prstGeom>
        </p:spPr>
      </p:pic>
      <p:sp>
        <p:nvSpPr>
          <p:cNvPr id="37" name="Rettangolo 36">
            <a:extLst>
              <a:ext uri="{FF2B5EF4-FFF2-40B4-BE49-F238E27FC236}">
                <a16:creationId xmlns:a16="http://schemas.microsoft.com/office/drawing/2014/main" id="{56A8126B-3FFD-A750-FE7D-492F09833806}"/>
              </a:ext>
            </a:extLst>
          </p:cNvPr>
          <p:cNvSpPr/>
          <p:nvPr/>
        </p:nvSpPr>
        <p:spPr>
          <a:xfrm>
            <a:off x="8915711" y="1521522"/>
            <a:ext cx="1083861" cy="11846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37">
            <a:extLst>
              <a:ext uri="{FF2B5EF4-FFF2-40B4-BE49-F238E27FC236}">
                <a16:creationId xmlns:a16="http://schemas.microsoft.com/office/drawing/2014/main" id="{95724661-2CB6-C1F6-3A97-AC2647E91E2B}"/>
              </a:ext>
            </a:extLst>
          </p:cNvPr>
          <p:cNvSpPr/>
          <p:nvPr/>
        </p:nvSpPr>
        <p:spPr>
          <a:xfrm>
            <a:off x="10041012" y="1521522"/>
            <a:ext cx="1083861" cy="11846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sellaDiTesto 38">
            <a:extLst>
              <a:ext uri="{FF2B5EF4-FFF2-40B4-BE49-F238E27FC236}">
                <a16:creationId xmlns:a16="http://schemas.microsoft.com/office/drawing/2014/main" id="{3C7EDFAB-6EFD-955B-29F8-46EF2269D647}"/>
              </a:ext>
            </a:extLst>
          </p:cNvPr>
          <p:cNvSpPr txBox="1"/>
          <p:nvPr/>
        </p:nvSpPr>
        <p:spPr>
          <a:xfrm>
            <a:off x="8888266" y="1598954"/>
            <a:ext cx="1161711" cy="953461"/>
          </a:xfrm>
          <a:prstGeom prst="rect">
            <a:avLst/>
          </a:prstGeom>
          <a:noFill/>
        </p:spPr>
        <p:txBody>
          <a:bodyPr wrap="square" rtlCol="0">
            <a:spAutoFit/>
          </a:bodyPr>
          <a:lstStyle/>
          <a:p>
            <a:pPr algn="ctr"/>
            <a:r>
              <a:rPr lang="en-US" sz="1400" dirty="0">
                <a:latin typeface="Avenir Light" panose="020B0402020203020204" pitchFamily="34" charset="77"/>
              </a:rPr>
              <a:t>Master/</a:t>
            </a:r>
            <a:r>
              <a:rPr lang="en-US" sz="1400" dirty="0" err="1">
                <a:latin typeface="Avenir Light" panose="020B0402020203020204" pitchFamily="34" charset="77"/>
              </a:rPr>
              <a:t>phd</a:t>
            </a:r>
            <a:r>
              <a:rPr lang="en-US" sz="1400" dirty="0">
                <a:latin typeface="Avenir Light" panose="020B0402020203020204" pitchFamily="34" charset="77"/>
              </a:rPr>
              <a:t> </a:t>
            </a:r>
          </a:p>
          <a:p>
            <a:pPr algn="ctr"/>
            <a:r>
              <a:rPr lang="en-US" sz="1400" dirty="0">
                <a:latin typeface="Avenir Light" panose="020B0402020203020204" pitchFamily="34" charset="77"/>
              </a:rPr>
              <a:t>Student</a:t>
            </a:r>
          </a:p>
          <a:p>
            <a:pPr algn="ctr"/>
            <a:endParaRPr lang="en-US" sz="1400" dirty="0">
              <a:latin typeface="Avenir Light" panose="020B0402020203020204" pitchFamily="34" charset="77"/>
            </a:endParaRPr>
          </a:p>
          <a:p>
            <a:pPr algn="ctr"/>
            <a:r>
              <a:rPr lang="en-US" sz="1400" dirty="0">
                <a:latin typeface="Avenir Light" panose="020B0402020203020204" pitchFamily="34" charset="77"/>
              </a:rPr>
              <a:t>SHE?</a:t>
            </a:r>
          </a:p>
        </p:txBody>
      </p:sp>
      <p:sp>
        <p:nvSpPr>
          <p:cNvPr id="40" name="CasellaDiTesto 39">
            <a:extLst>
              <a:ext uri="{FF2B5EF4-FFF2-40B4-BE49-F238E27FC236}">
                <a16:creationId xmlns:a16="http://schemas.microsoft.com/office/drawing/2014/main" id="{933276EB-1C4C-3A86-BE89-BCED7250F681}"/>
              </a:ext>
            </a:extLst>
          </p:cNvPr>
          <p:cNvSpPr txBox="1"/>
          <p:nvPr/>
        </p:nvSpPr>
        <p:spPr>
          <a:xfrm>
            <a:off x="10049891" y="1601168"/>
            <a:ext cx="1161711" cy="953461"/>
          </a:xfrm>
          <a:prstGeom prst="rect">
            <a:avLst/>
          </a:prstGeom>
          <a:noFill/>
        </p:spPr>
        <p:txBody>
          <a:bodyPr wrap="square" rtlCol="0">
            <a:spAutoFit/>
          </a:bodyPr>
          <a:lstStyle/>
          <a:p>
            <a:pPr algn="ctr"/>
            <a:r>
              <a:rPr lang="en-US" sz="1400" dirty="0">
                <a:latin typeface="Avenir Light" panose="020B0402020203020204" pitchFamily="34" charset="77"/>
              </a:rPr>
              <a:t>Master/</a:t>
            </a:r>
            <a:r>
              <a:rPr lang="en-US" sz="1400" dirty="0" err="1">
                <a:latin typeface="Avenir Light" panose="020B0402020203020204" pitchFamily="34" charset="77"/>
              </a:rPr>
              <a:t>phd</a:t>
            </a:r>
            <a:r>
              <a:rPr lang="en-US" sz="1400" dirty="0">
                <a:latin typeface="Avenir Light" panose="020B0402020203020204" pitchFamily="34" charset="77"/>
              </a:rPr>
              <a:t> </a:t>
            </a:r>
          </a:p>
          <a:p>
            <a:pPr algn="ctr"/>
            <a:r>
              <a:rPr lang="en-US" sz="1400" dirty="0">
                <a:latin typeface="Avenir Light" panose="020B0402020203020204" pitchFamily="34" charset="77"/>
              </a:rPr>
              <a:t>Student</a:t>
            </a:r>
          </a:p>
          <a:p>
            <a:pPr algn="ctr"/>
            <a:endParaRPr lang="en-US" sz="1400" dirty="0">
              <a:latin typeface="Avenir Light" panose="020B0402020203020204" pitchFamily="34" charset="77"/>
            </a:endParaRPr>
          </a:p>
          <a:p>
            <a:pPr algn="ctr"/>
            <a:r>
              <a:rPr lang="en-US" sz="1400" dirty="0">
                <a:latin typeface="Avenir Light" panose="020B0402020203020204" pitchFamily="34" charset="77"/>
              </a:rPr>
              <a:t>SHE?</a:t>
            </a:r>
          </a:p>
        </p:txBody>
      </p:sp>
      <p:sp>
        <p:nvSpPr>
          <p:cNvPr id="41" name="CasellaDiTesto 40">
            <a:extLst>
              <a:ext uri="{FF2B5EF4-FFF2-40B4-BE49-F238E27FC236}">
                <a16:creationId xmlns:a16="http://schemas.microsoft.com/office/drawing/2014/main" id="{16618E01-F2E7-4156-1EB6-B066D80CE774}"/>
              </a:ext>
            </a:extLst>
          </p:cNvPr>
          <p:cNvSpPr txBox="1"/>
          <p:nvPr/>
        </p:nvSpPr>
        <p:spPr>
          <a:xfrm>
            <a:off x="719904" y="3333353"/>
            <a:ext cx="2201923" cy="584775"/>
          </a:xfrm>
          <a:prstGeom prst="rect">
            <a:avLst/>
          </a:prstGeom>
          <a:noFill/>
        </p:spPr>
        <p:txBody>
          <a:bodyPr wrap="square" rtlCol="0">
            <a:spAutoFit/>
          </a:bodyPr>
          <a:lstStyle/>
          <a:p>
            <a:r>
              <a:rPr lang="en-US" sz="1600" dirty="0">
                <a:latin typeface="Avenir Medium" panose="02000503020000020003" pitchFamily="2" charset="0"/>
                <a:cs typeface="Arial" panose="020B0604020202020204" pitchFamily="34" charset="0"/>
              </a:rPr>
              <a:t>Photonic Extreme Learning Machine</a:t>
            </a:r>
          </a:p>
        </p:txBody>
      </p:sp>
      <p:sp>
        <p:nvSpPr>
          <p:cNvPr id="42" name="CasellaDiTesto 41">
            <a:extLst>
              <a:ext uri="{FF2B5EF4-FFF2-40B4-BE49-F238E27FC236}">
                <a16:creationId xmlns:a16="http://schemas.microsoft.com/office/drawing/2014/main" id="{8D563CF0-61CB-949B-46CE-FFFD1FEC2380}"/>
              </a:ext>
            </a:extLst>
          </p:cNvPr>
          <p:cNvSpPr txBox="1"/>
          <p:nvPr/>
        </p:nvSpPr>
        <p:spPr>
          <a:xfrm>
            <a:off x="3405390" y="3333353"/>
            <a:ext cx="2201923"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Classifier of numerical Proximity</a:t>
            </a:r>
          </a:p>
        </p:txBody>
      </p:sp>
      <p:sp>
        <p:nvSpPr>
          <p:cNvPr id="43" name="CasellaDiTesto 42">
            <a:extLst>
              <a:ext uri="{FF2B5EF4-FFF2-40B4-BE49-F238E27FC236}">
                <a16:creationId xmlns:a16="http://schemas.microsoft.com/office/drawing/2014/main" id="{F1A44EC4-EE71-1D68-4E15-35B106735426}"/>
              </a:ext>
            </a:extLst>
          </p:cNvPr>
          <p:cNvSpPr txBox="1"/>
          <p:nvPr/>
        </p:nvSpPr>
        <p:spPr>
          <a:xfrm>
            <a:off x="5978159" y="3287812"/>
            <a:ext cx="2664327"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computing with nonlinear  disorder</a:t>
            </a:r>
          </a:p>
        </p:txBody>
      </p:sp>
      <p:sp>
        <p:nvSpPr>
          <p:cNvPr id="44" name="CasellaDiTesto 43">
            <a:extLst>
              <a:ext uri="{FF2B5EF4-FFF2-40B4-BE49-F238E27FC236}">
                <a16:creationId xmlns:a16="http://schemas.microsoft.com/office/drawing/2014/main" id="{809C93DC-16A2-4E8A-B8C8-B86224F05407}"/>
              </a:ext>
            </a:extLst>
          </p:cNvPr>
          <p:cNvSpPr txBox="1"/>
          <p:nvPr/>
        </p:nvSpPr>
        <p:spPr>
          <a:xfrm>
            <a:off x="8769379" y="3296408"/>
            <a:ext cx="2930760" cy="584775"/>
          </a:xfrm>
          <a:prstGeom prst="rect">
            <a:avLst/>
          </a:prstGeom>
          <a:noFill/>
        </p:spPr>
        <p:txBody>
          <a:bodyPr wrap="square" rtlCol="0">
            <a:spAutoFit/>
          </a:bodyPr>
          <a:lstStyle/>
          <a:p>
            <a:pPr algn="ctr"/>
            <a:r>
              <a:rPr lang="en-US" sz="1600" dirty="0">
                <a:latin typeface="Avenir Medium" panose="02000503020000020003" pitchFamily="2" charset="0"/>
                <a:cs typeface="Arial" panose="020B0604020202020204" pitchFamily="34" charset="0"/>
              </a:rPr>
              <a:t>Photonic </a:t>
            </a:r>
            <a:r>
              <a:rPr lang="en-US" sz="1600" dirty="0" err="1">
                <a:latin typeface="Avenir Medium" panose="02000503020000020003" pitchFamily="2" charset="0"/>
                <a:cs typeface="Arial" panose="020B0604020202020204" pitchFamily="34" charset="0"/>
              </a:rPr>
              <a:t>Ising</a:t>
            </a:r>
            <a:r>
              <a:rPr lang="en-US" sz="1600" dirty="0">
                <a:latin typeface="Avenir Medium" panose="02000503020000020003" pitchFamily="2" charset="0"/>
                <a:cs typeface="Arial" panose="020B0604020202020204" pitchFamily="34" charset="0"/>
              </a:rPr>
              <a:t> machine and generalized spin system </a:t>
            </a:r>
          </a:p>
        </p:txBody>
      </p:sp>
      <p:pic>
        <p:nvPicPr>
          <p:cNvPr id="45" name="Immagine 44">
            <a:extLst>
              <a:ext uri="{FF2B5EF4-FFF2-40B4-BE49-F238E27FC236}">
                <a16:creationId xmlns:a16="http://schemas.microsoft.com/office/drawing/2014/main" id="{E83A524B-94DD-034F-2CBB-781A1E6091B1}"/>
              </a:ext>
            </a:extLst>
          </p:cNvPr>
          <p:cNvPicPr>
            <a:picLocks noChangeAspect="1"/>
          </p:cNvPicPr>
          <p:nvPr/>
        </p:nvPicPr>
        <p:blipFill>
          <a:blip r:embed="rId13"/>
          <a:stretch>
            <a:fillRect/>
          </a:stretch>
        </p:blipFill>
        <p:spPr>
          <a:xfrm>
            <a:off x="9468898" y="3919416"/>
            <a:ext cx="1779172" cy="1685532"/>
          </a:xfrm>
          <a:prstGeom prst="rect">
            <a:avLst/>
          </a:prstGeom>
        </p:spPr>
      </p:pic>
      <p:pic>
        <p:nvPicPr>
          <p:cNvPr id="46" name="image18.png">
            <a:extLst>
              <a:ext uri="{FF2B5EF4-FFF2-40B4-BE49-F238E27FC236}">
                <a16:creationId xmlns:a16="http://schemas.microsoft.com/office/drawing/2014/main" id="{E57C3E60-E2B4-9B84-D5DD-ECB181B87223}"/>
              </a:ext>
            </a:extLst>
          </p:cNvPr>
          <p:cNvPicPr>
            <a:picLocks noChangeAspect="1"/>
          </p:cNvPicPr>
          <p:nvPr/>
        </p:nvPicPr>
        <p:blipFill rotWithShape="1">
          <a:blip r:embed="rId14"/>
          <a:srcRect l="4454" t="36352" r="48220" b="44607"/>
          <a:stretch/>
        </p:blipFill>
        <p:spPr>
          <a:xfrm>
            <a:off x="2999244" y="4114951"/>
            <a:ext cx="2830229" cy="1385545"/>
          </a:xfrm>
          <a:prstGeom prst="rect">
            <a:avLst/>
          </a:prstGeom>
          <a:ln/>
        </p:spPr>
      </p:pic>
      <p:pic>
        <p:nvPicPr>
          <p:cNvPr id="47" name="Immagine 46">
            <a:extLst>
              <a:ext uri="{FF2B5EF4-FFF2-40B4-BE49-F238E27FC236}">
                <a16:creationId xmlns:a16="http://schemas.microsoft.com/office/drawing/2014/main" id="{B4353EE4-2707-2570-73B4-DA9CB77A7207}"/>
              </a:ext>
            </a:extLst>
          </p:cNvPr>
          <p:cNvPicPr>
            <a:picLocks noChangeAspect="1"/>
          </p:cNvPicPr>
          <p:nvPr/>
        </p:nvPicPr>
        <p:blipFill>
          <a:blip r:embed="rId15"/>
          <a:stretch>
            <a:fillRect/>
          </a:stretch>
        </p:blipFill>
        <p:spPr>
          <a:xfrm>
            <a:off x="6232790" y="3872587"/>
            <a:ext cx="2447636" cy="1627909"/>
          </a:xfrm>
          <a:prstGeom prst="rect">
            <a:avLst/>
          </a:prstGeom>
        </p:spPr>
      </p:pic>
      <p:pic>
        <p:nvPicPr>
          <p:cNvPr id="48" name="Immagine 47">
            <a:extLst>
              <a:ext uri="{FF2B5EF4-FFF2-40B4-BE49-F238E27FC236}">
                <a16:creationId xmlns:a16="http://schemas.microsoft.com/office/drawing/2014/main" id="{48DEE24D-F2F2-824F-3A2B-F634CE6C6380}"/>
              </a:ext>
            </a:extLst>
          </p:cNvPr>
          <p:cNvPicPr>
            <a:picLocks noChangeAspect="1"/>
          </p:cNvPicPr>
          <p:nvPr/>
        </p:nvPicPr>
        <p:blipFill>
          <a:blip r:embed="rId16"/>
          <a:stretch>
            <a:fillRect/>
          </a:stretch>
        </p:blipFill>
        <p:spPr>
          <a:xfrm>
            <a:off x="667038" y="4016388"/>
            <a:ext cx="1949207" cy="1593729"/>
          </a:xfrm>
          <a:prstGeom prst="rect">
            <a:avLst/>
          </a:prstGeom>
        </p:spPr>
      </p:pic>
    </p:spTree>
    <p:extLst>
      <p:ext uri="{BB962C8B-B14F-4D97-AF65-F5344CB8AC3E}">
        <p14:creationId xmlns:p14="http://schemas.microsoft.com/office/powerpoint/2010/main" val="137149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FD63B-FA29-535D-7F15-1BEA23EF3B19}"/>
              </a:ext>
            </a:extLst>
          </p:cNvPr>
          <p:cNvSpPr>
            <a:spLocks noGrp="1"/>
          </p:cNvSpPr>
          <p:nvPr>
            <p:ph type="title"/>
          </p:nvPr>
        </p:nvSpPr>
        <p:spPr/>
        <p:txBody>
          <a:bodyPr/>
          <a:lstStyle/>
          <a:p>
            <a:endParaRPr lang="en-US" dirty="0"/>
          </a:p>
        </p:txBody>
      </p:sp>
      <p:sp>
        <p:nvSpPr>
          <p:cNvPr id="3" name="Segnaposto numero diapositiva 2">
            <a:extLst>
              <a:ext uri="{FF2B5EF4-FFF2-40B4-BE49-F238E27FC236}">
                <a16:creationId xmlns:a16="http://schemas.microsoft.com/office/drawing/2014/main" id="{D43D3998-20E9-CFA7-D064-4142500EB957}"/>
              </a:ext>
            </a:extLst>
          </p:cNvPr>
          <p:cNvSpPr>
            <a:spLocks noGrp="1"/>
          </p:cNvSpPr>
          <p:nvPr>
            <p:ph type="sldNum" sz="quarter" idx="12"/>
          </p:nvPr>
        </p:nvSpPr>
        <p:spPr/>
        <p:txBody>
          <a:bodyPr/>
          <a:lstStyle/>
          <a:p>
            <a:fld id="{F4C9E3C6-FDB8-E140-B497-619699EA8E32}" type="slidenum">
              <a:rPr lang="en-US" smtClean="0"/>
              <a:t>5</a:t>
            </a:fld>
            <a:endParaRPr lang="en-US" dirty="0"/>
          </a:p>
        </p:txBody>
      </p:sp>
      <p:pic>
        <p:nvPicPr>
          <p:cNvPr id="5" name="Immagine 4">
            <a:extLst>
              <a:ext uri="{FF2B5EF4-FFF2-40B4-BE49-F238E27FC236}">
                <a16:creationId xmlns:a16="http://schemas.microsoft.com/office/drawing/2014/main" id="{2A868F06-692F-B5CC-1E9D-CFAF7296A5E2}"/>
              </a:ext>
            </a:extLst>
          </p:cNvPr>
          <p:cNvPicPr>
            <a:picLocks noChangeAspect="1"/>
          </p:cNvPicPr>
          <p:nvPr/>
        </p:nvPicPr>
        <p:blipFill rotWithShape="1">
          <a:blip r:embed="rId3"/>
          <a:srcRect l="16470" t="26004" r="17143"/>
          <a:stretch/>
        </p:blipFill>
        <p:spPr>
          <a:xfrm>
            <a:off x="653143" y="1454473"/>
            <a:ext cx="5159829" cy="3235094"/>
          </a:xfrm>
          <a:prstGeom prst="rect">
            <a:avLst/>
          </a:prstGeom>
        </p:spPr>
      </p:pic>
      <p:sp>
        <p:nvSpPr>
          <p:cNvPr id="7" name="CasellaDiTesto 6">
            <a:extLst>
              <a:ext uri="{FF2B5EF4-FFF2-40B4-BE49-F238E27FC236}">
                <a16:creationId xmlns:a16="http://schemas.microsoft.com/office/drawing/2014/main" id="{7CA9786C-9B54-1221-16D7-E7479AE61C18}"/>
              </a:ext>
            </a:extLst>
          </p:cNvPr>
          <p:cNvSpPr txBox="1"/>
          <p:nvPr/>
        </p:nvSpPr>
        <p:spPr>
          <a:xfrm>
            <a:off x="2984672" y="637766"/>
            <a:ext cx="6025281" cy="369332"/>
          </a:xfrm>
          <a:prstGeom prst="rect">
            <a:avLst/>
          </a:prstGeom>
          <a:noFill/>
          <a:ln>
            <a:noFill/>
          </a:ln>
        </p:spPr>
        <p:txBody>
          <a:bodyPr wrap="square" rtlCol="0">
            <a:spAutoFit/>
          </a:bodyPr>
          <a:lstStyle/>
          <a:p>
            <a:pPr algn="ctr"/>
            <a:r>
              <a:rPr lang="en-US" b="1" dirty="0">
                <a:latin typeface="Avenir Black" panose="02000503020000020003" pitchFamily="2" charset="0"/>
                <a:ea typeface="Helvetica" charset="0"/>
                <a:cs typeface="Helvetica" charset="0"/>
              </a:rPr>
              <a:t>External fundings</a:t>
            </a:r>
            <a:endParaRPr lang="en-US" b="1" dirty="0">
              <a:solidFill>
                <a:schemeClr val="tx1"/>
              </a:solidFill>
              <a:latin typeface="Avenir Black" panose="02000503020000020003" pitchFamily="2" charset="0"/>
              <a:ea typeface="Helvetica" charset="0"/>
              <a:cs typeface="Helvetica" charset="0"/>
            </a:endParaRPr>
          </a:p>
        </p:txBody>
      </p:sp>
      <p:sp>
        <p:nvSpPr>
          <p:cNvPr id="8" name="CasellaDiTesto 7">
            <a:extLst>
              <a:ext uri="{FF2B5EF4-FFF2-40B4-BE49-F238E27FC236}">
                <a16:creationId xmlns:a16="http://schemas.microsoft.com/office/drawing/2014/main" id="{EA9E235B-32F9-C59C-D654-247C5D43D825}"/>
              </a:ext>
            </a:extLst>
          </p:cNvPr>
          <p:cNvSpPr txBox="1"/>
          <p:nvPr/>
        </p:nvSpPr>
        <p:spPr>
          <a:xfrm>
            <a:off x="901338" y="4366401"/>
            <a:ext cx="3108543" cy="369332"/>
          </a:xfrm>
          <a:prstGeom prst="rect">
            <a:avLst/>
          </a:prstGeom>
          <a:noFill/>
        </p:spPr>
        <p:txBody>
          <a:bodyPr wrap="none" rtlCol="0">
            <a:spAutoFit/>
          </a:bodyPr>
          <a:lstStyle/>
          <a:p>
            <a:r>
              <a:rPr lang="en-US" dirty="0">
                <a:latin typeface="Helvetica" pitchFamily="2" charset="0"/>
              </a:rPr>
              <a:t>PI:  Romolo Savo, 300Keuro</a:t>
            </a:r>
          </a:p>
        </p:txBody>
      </p:sp>
      <p:pic>
        <p:nvPicPr>
          <p:cNvPr id="10" name="Immagine 9">
            <a:extLst>
              <a:ext uri="{FF2B5EF4-FFF2-40B4-BE49-F238E27FC236}">
                <a16:creationId xmlns:a16="http://schemas.microsoft.com/office/drawing/2014/main" id="{B34D5038-4B87-7AC6-E27D-4B0C4353B72E}"/>
              </a:ext>
            </a:extLst>
          </p:cNvPr>
          <p:cNvPicPr>
            <a:picLocks noChangeAspect="1"/>
          </p:cNvPicPr>
          <p:nvPr/>
        </p:nvPicPr>
        <p:blipFill rotWithShape="1">
          <a:blip r:embed="rId4"/>
          <a:srcRect l="16780" t="28635" r="16834" b="19675"/>
          <a:stretch/>
        </p:blipFill>
        <p:spPr>
          <a:xfrm>
            <a:off x="6623359" y="1695598"/>
            <a:ext cx="5159829" cy="2259874"/>
          </a:xfrm>
          <a:prstGeom prst="rect">
            <a:avLst/>
          </a:prstGeom>
        </p:spPr>
      </p:pic>
      <p:sp>
        <p:nvSpPr>
          <p:cNvPr id="11" name="CasellaDiTesto 10">
            <a:extLst>
              <a:ext uri="{FF2B5EF4-FFF2-40B4-BE49-F238E27FC236}">
                <a16:creationId xmlns:a16="http://schemas.microsoft.com/office/drawing/2014/main" id="{07CBF16E-F590-38E5-742E-26CD06A5D284}"/>
              </a:ext>
            </a:extLst>
          </p:cNvPr>
          <p:cNvSpPr txBox="1"/>
          <p:nvPr/>
        </p:nvSpPr>
        <p:spPr>
          <a:xfrm>
            <a:off x="6623359" y="4366401"/>
            <a:ext cx="5083443" cy="369332"/>
          </a:xfrm>
          <a:prstGeom prst="rect">
            <a:avLst/>
          </a:prstGeom>
          <a:noFill/>
        </p:spPr>
        <p:txBody>
          <a:bodyPr wrap="none" rtlCol="0">
            <a:spAutoFit/>
          </a:bodyPr>
          <a:lstStyle/>
          <a:p>
            <a:r>
              <a:rPr lang="en-US" dirty="0">
                <a:latin typeface="Helvetica" pitchFamily="2" charset="0"/>
              </a:rPr>
              <a:t>PI:  Claudio Conti e Fabrizio </a:t>
            </a:r>
            <a:r>
              <a:rPr lang="en-US" dirty="0" err="1">
                <a:latin typeface="Helvetica" pitchFamily="2" charset="0"/>
              </a:rPr>
              <a:t>Coccetti</a:t>
            </a:r>
            <a:r>
              <a:rPr lang="en-US" dirty="0">
                <a:latin typeface="Helvetica" pitchFamily="2" charset="0"/>
              </a:rPr>
              <a:t>, 120Keuro</a:t>
            </a:r>
          </a:p>
        </p:txBody>
      </p:sp>
      <p:pic>
        <p:nvPicPr>
          <p:cNvPr id="12" name="Immagine 11">
            <a:extLst>
              <a:ext uri="{FF2B5EF4-FFF2-40B4-BE49-F238E27FC236}">
                <a16:creationId xmlns:a16="http://schemas.microsoft.com/office/drawing/2014/main" id="{0CFAEB15-D614-8474-9755-6091F42A3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8" y="5052946"/>
            <a:ext cx="1168529" cy="1133493"/>
          </a:xfrm>
          <a:prstGeom prst="rect">
            <a:avLst/>
          </a:prstGeom>
        </p:spPr>
      </p:pic>
      <p:pic>
        <p:nvPicPr>
          <p:cNvPr id="13" name="Immagine 12">
            <a:extLst>
              <a:ext uri="{FF2B5EF4-FFF2-40B4-BE49-F238E27FC236}">
                <a16:creationId xmlns:a16="http://schemas.microsoft.com/office/drawing/2014/main" id="{57EB4DD8-DD3E-66D8-E9FA-A01610287FFC}"/>
              </a:ext>
            </a:extLst>
          </p:cNvPr>
          <p:cNvPicPr>
            <a:picLocks noChangeAspect="1"/>
          </p:cNvPicPr>
          <p:nvPr/>
        </p:nvPicPr>
        <p:blipFill>
          <a:blip r:embed="rId6"/>
          <a:stretch>
            <a:fillRect/>
          </a:stretch>
        </p:blipFill>
        <p:spPr>
          <a:xfrm>
            <a:off x="2863896" y="4985522"/>
            <a:ext cx="2476526" cy="621880"/>
          </a:xfrm>
          <a:prstGeom prst="rect">
            <a:avLst/>
          </a:prstGeom>
        </p:spPr>
      </p:pic>
      <p:pic>
        <p:nvPicPr>
          <p:cNvPr id="14" name="Immagine 13">
            <a:extLst>
              <a:ext uri="{FF2B5EF4-FFF2-40B4-BE49-F238E27FC236}">
                <a16:creationId xmlns:a16="http://schemas.microsoft.com/office/drawing/2014/main" id="{AC8DDBA2-65F1-93C4-6EC3-9545103CE8FB}"/>
              </a:ext>
            </a:extLst>
          </p:cNvPr>
          <p:cNvPicPr>
            <a:picLocks noChangeAspect="1"/>
          </p:cNvPicPr>
          <p:nvPr/>
        </p:nvPicPr>
        <p:blipFill rotWithShape="1">
          <a:blip r:embed="rId7"/>
          <a:srcRect t="14995"/>
          <a:stretch/>
        </p:blipFill>
        <p:spPr>
          <a:xfrm>
            <a:off x="2725977" y="5607401"/>
            <a:ext cx="2436683" cy="737359"/>
          </a:xfrm>
          <a:prstGeom prst="rect">
            <a:avLst/>
          </a:prstGeom>
        </p:spPr>
      </p:pic>
      <p:pic>
        <p:nvPicPr>
          <p:cNvPr id="15" name="Immagine 14">
            <a:extLst>
              <a:ext uri="{FF2B5EF4-FFF2-40B4-BE49-F238E27FC236}">
                <a16:creationId xmlns:a16="http://schemas.microsoft.com/office/drawing/2014/main" id="{E08D7659-C26A-935C-C8E9-380969351647}"/>
              </a:ext>
            </a:extLst>
          </p:cNvPr>
          <p:cNvPicPr>
            <a:picLocks noChangeAspect="1"/>
          </p:cNvPicPr>
          <p:nvPr/>
        </p:nvPicPr>
        <p:blipFill>
          <a:blip r:embed="rId6"/>
          <a:stretch>
            <a:fillRect/>
          </a:stretch>
        </p:blipFill>
        <p:spPr>
          <a:xfrm>
            <a:off x="6851580" y="5241384"/>
            <a:ext cx="2476526" cy="621880"/>
          </a:xfrm>
          <a:prstGeom prst="rect">
            <a:avLst/>
          </a:prstGeom>
        </p:spPr>
      </p:pic>
      <p:pic>
        <p:nvPicPr>
          <p:cNvPr id="16" name="Immagine 15">
            <a:extLst>
              <a:ext uri="{FF2B5EF4-FFF2-40B4-BE49-F238E27FC236}">
                <a16:creationId xmlns:a16="http://schemas.microsoft.com/office/drawing/2014/main" id="{3BB48D0B-81F5-AF72-9EE3-301316D65082}"/>
              </a:ext>
            </a:extLst>
          </p:cNvPr>
          <p:cNvPicPr>
            <a:picLocks noChangeAspect="1"/>
          </p:cNvPicPr>
          <p:nvPr/>
        </p:nvPicPr>
        <p:blipFill rotWithShape="1">
          <a:blip r:embed="rId7"/>
          <a:srcRect t="14995"/>
          <a:stretch/>
        </p:blipFill>
        <p:spPr>
          <a:xfrm>
            <a:off x="9270119" y="5238721"/>
            <a:ext cx="2436683" cy="737359"/>
          </a:xfrm>
          <a:prstGeom prst="rect">
            <a:avLst/>
          </a:prstGeom>
        </p:spPr>
      </p:pic>
    </p:spTree>
    <p:extLst>
      <p:ext uri="{BB962C8B-B14F-4D97-AF65-F5344CB8AC3E}">
        <p14:creationId xmlns:p14="http://schemas.microsoft.com/office/powerpoint/2010/main" val="621446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A20397-E635-C325-250A-88648222BF7E}"/>
              </a:ext>
            </a:extLst>
          </p:cNvPr>
          <p:cNvSpPr>
            <a:spLocks noGrp="1"/>
          </p:cNvSpPr>
          <p:nvPr>
            <p:ph type="title"/>
          </p:nvPr>
        </p:nvSpPr>
        <p:spPr/>
        <p:txBody>
          <a:bodyPr/>
          <a:lstStyle/>
          <a:p>
            <a:endParaRPr lang="en-US"/>
          </a:p>
        </p:txBody>
      </p:sp>
      <p:sp>
        <p:nvSpPr>
          <p:cNvPr id="3" name="Segnaposto numero diapositiva 2">
            <a:extLst>
              <a:ext uri="{FF2B5EF4-FFF2-40B4-BE49-F238E27FC236}">
                <a16:creationId xmlns:a16="http://schemas.microsoft.com/office/drawing/2014/main" id="{684498BD-CFF5-B138-9FFF-FCD400055EA4}"/>
              </a:ext>
            </a:extLst>
          </p:cNvPr>
          <p:cNvSpPr>
            <a:spLocks noGrp="1"/>
          </p:cNvSpPr>
          <p:nvPr>
            <p:ph type="sldNum" sz="quarter" idx="12"/>
          </p:nvPr>
        </p:nvSpPr>
        <p:spPr/>
        <p:txBody>
          <a:bodyPr/>
          <a:lstStyle/>
          <a:p>
            <a:fld id="{F4C9E3C6-FDB8-E140-B497-619699EA8E32}" type="slidenum">
              <a:rPr lang="en-US" smtClean="0"/>
              <a:t>50</a:t>
            </a:fld>
            <a:endParaRPr lang="en-US" dirty="0"/>
          </a:p>
        </p:txBody>
      </p:sp>
      <p:sp>
        <p:nvSpPr>
          <p:cNvPr id="4" name="CasellaDiTesto 3">
            <a:extLst>
              <a:ext uri="{FF2B5EF4-FFF2-40B4-BE49-F238E27FC236}">
                <a16:creationId xmlns:a16="http://schemas.microsoft.com/office/drawing/2014/main" id="{38D62751-5D74-E74E-2FF6-A8C20599DB8C}"/>
              </a:ext>
            </a:extLst>
          </p:cNvPr>
          <p:cNvSpPr txBox="1"/>
          <p:nvPr/>
        </p:nvSpPr>
        <p:spPr>
          <a:xfrm>
            <a:off x="3886200" y="3013501"/>
            <a:ext cx="3706464" cy="830997"/>
          </a:xfrm>
          <a:prstGeom prst="rect">
            <a:avLst/>
          </a:prstGeom>
          <a:noFill/>
        </p:spPr>
        <p:txBody>
          <a:bodyPr wrap="none" rtlCol="0">
            <a:spAutoFit/>
          </a:bodyPr>
          <a:lstStyle/>
          <a:p>
            <a:r>
              <a:rPr lang="en-US" sz="4800" dirty="0">
                <a:latin typeface="Avenir Light" panose="020B0402020203020204" pitchFamily="34" charset="77"/>
              </a:rPr>
              <a:t>THANK YOU</a:t>
            </a:r>
          </a:p>
        </p:txBody>
      </p:sp>
    </p:spTree>
    <p:extLst>
      <p:ext uri="{BB962C8B-B14F-4D97-AF65-F5344CB8AC3E}">
        <p14:creationId xmlns:p14="http://schemas.microsoft.com/office/powerpoint/2010/main" val="2302113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4CC9EA-00EC-8A58-BC27-282B5327C8F2}"/>
              </a:ext>
            </a:extLst>
          </p:cNvPr>
          <p:cNvSpPr>
            <a:spLocks noGrp="1"/>
          </p:cNvSpPr>
          <p:nvPr>
            <p:ph type="title"/>
          </p:nvPr>
        </p:nvSpPr>
        <p:spPr/>
        <p:txBody>
          <a:bodyPr/>
          <a:lstStyle/>
          <a:p>
            <a:r>
              <a:rPr lang="en-US" dirty="0">
                <a:latin typeface="Avenir Light" panose="020B0402020203020204" pitchFamily="34" charset="77"/>
              </a:rPr>
              <a:t>Photonic computing: why?</a:t>
            </a:r>
            <a:endParaRPr lang="en-US" dirty="0"/>
          </a:p>
        </p:txBody>
      </p:sp>
      <p:sp>
        <p:nvSpPr>
          <p:cNvPr id="3" name="Segnaposto numero diapositiva 2">
            <a:extLst>
              <a:ext uri="{FF2B5EF4-FFF2-40B4-BE49-F238E27FC236}">
                <a16:creationId xmlns:a16="http://schemas.microsoft.com/office/drawing/2014/main" id="{F6F266EB-4245-0406-0B8F-CF325769278F}"/>
              </a:ext>
            </a:extLst>
          </p:cNvPr>
          <p:cNvSpPr>
            <a:spLocks noGrp="1"/>
          </p:cNvSpPr>
          <p:nvPr>
            <p:ph type="sldNum" sz="quarter" idx="12"/>
          </p:nvPr>
        </p:nvSpPr>
        <p:spPr/>
        <p:txBody>
          <a:bodyPr/>
          <a:lstStyle/>
          <a:p>
            <a:fld id="{F4C9E3C6-FDB8-E140-B497-619699EA8E32}" type="slidenum">
              <a:rPr lang="en-US" smtClean="0"/>
              <a:t>51</a:t>
            </a:fld>
            <a:endParaRPr lang="en-US" dirty="0"/>
          </a:p>
        </p:txBody>
      </p:sp>
      <p:pic>
        <p:nvPicPr>
          <p:cNvPr id="4" name="Immagine 3">
            <a:extLst>
              <a:ext uri="{FF2B5EF4-FFF2-40B4-BE49-F238E27FC236}">
                <a16:creationId xmlns:a16="http://schemas.microsoft.com/office/drawing/2014/main" id="{BF8C2711-58C4-A881-7823-BB32A6BDAE29}"/>
              </a:ext>
            </a:extLst>
          </p:cNvPr>
          <p:cNvPicPr>
            <a:picLocks noChangeAspect="1"/>
          </p:cNvPicPr>
          <p:nvPr/>
        </p:nvPicPr>
        <p:blipFill rotWithShape="1">
          <a:blip r:embed="rId3"/>
          <a:srcRect l="-1" r="-23" b="23"/>
          <a:stretch/>
        </p:blipFill>
        <p:spPr>
          <a:xfrm>
            <a:off x="1065683" y="1832424"/>
            <a:ext cx="4914804" cy="3193151"/>
          </a:xfrm>
          <a:prstGeom prst="rect">
            <a:avLst/>
          </a:prstGeom>
        </p:spPr>
      </p:pic>
      <p:sp>
        <p:nvSpPr>
          <p:cNvPr id="5" name="CasellaDiTesto 4">
            <a:extLst>
              <a:ext uri="{FF2B5EF4-FFF2-40B4-BE49-F238E27FC236}">
                <a16:creationId xmlns:a16="http://schemas.microsoft.com/office/drawing/2014/main" id="{B117B605-EAFF-AEE8-F82D-8C94F639D530}"/>
              </a:ext>
            </a:extLst>
          </p:cNvPr>
          <p:cNvSpPr txBox="1"/>
          <p:nvPr/>
        </p:nvSpPr>
        <p:spPr>
          <a:xfrm>
            <a:off x="1006546" y="1790241"/>
            <a:ext cx="2600805" cy="523220"/>
          </a:xfrm>
          <a:prstGeom prst="rect">
            <a:avLst/>
          </a:prstGeom>
          <a:noFill/>
        </p:spPr>
        <p:txBody>
          <a:bodyPr wrap="square" rtlCol="0">
            <a:spAutoFit/>
          </a:bodyPr>
          <a:lstStyle/>
          <a:p>
            <a:r>
              <a:rPr lang="en-US" sz="1400" b="1" dirty="0">
                <a:solidFill>
                  <a:schemeClr val="bg1"/>
                </a:solidFill>
                <a:latin typeface="Avenir Black" panose="02000503020000020003" pitchFamily="2" charset="0"/>
                <a:ea typeface="Helvetica Light" charset="0"/>
                <a:cs typeface="Helvetica Light" charset="0"/>
              </a:rPr>
              <a:t>Machine Learning</a:t>
            </a:r>
          </a:p>
          <a:p>
            <a:pPr marL="285750" indent="-285750">
              <a:buFont typeface="Arial" panose="020B0604020202020204" pitchFamily="34" charset="0"/>
              <a:buChar char="•"/>
            </a:pPr>
            <a:endParaRPr lang="en-US" sz="1400" b="1" dirty="0">
              <a:solidFill>
                <a:schemeClr val="bg1"/>
              </a:solidFill>
              <a:latin typeface="Avenir Black" panose="02000503020000020003" pitchFamily="2" charset="0"/>
              <a:ea typeface="Helvetica Light" charset="0"/>
              <a:cs typeface="Helvetica Light" charset="0"/>
            </a:endParaRPr>
          </a:p>
        </p:txBody>
      </p:sp>
      <p:sp>
        <p:nvSpPr>
          <p:cNvPr id="6" name="CasellaDiTesto 5">
            <a:extLst>
              <a:ext uri="{FF2B5EF4-FFF2-40B4-BE49-F238E27FC236}">
                <a16:creationId xmlns:a16="http://schemas.microsoft.com/office/drawing/2014/main" id="{DC62D26B-F189-B81C-1208-B228813CFC47}"/>
              </a:ext>
            </a:extLst>
          </p:cNvPr>
          <p:cNvSpPr txBox="1"/>
          <p:nvPr/>
        </p:nvSpPr>
        <p:spPr>
          <a:xfrm>
            <a:off x="1006546" y="5067758"/>
            <a:ext cx="2266587" cy="276999"/>
          </a:xfrm>
          <a:prstGeom prst="rect">
            <a:avLst/>
          </a:prstGeom>
          <a:noFill/>
        </p:spPr>
        <p:txBody>
          <a:bodyPr wrap="square">
            <a:spAutoFit/>
          </a:bodyPr>
          <a:lstStyle/>
          <a:p>
            <a:r>
              <a:rPr lang="en-US" sz="600" dirty="0">
                <a:solidFill>
                  <a:schemeClr val="bg1">
                    <a:lumMod val="75000"/>
                  </a:schemeClr>
                </a:solidFill>
                <a:hlinkClick r:id="rId4">
                  <a:extLst>
                    <a:ext uri="{A12FA001-AC4F-418D-AE19-62706E023703}">
                      <ahyp:hlinkClr xmlns:ahyp="http://schemas.microsoft.com/office/drawing/2018/hyperlinkcolor" val="tx"/>
                    </a:ext>
                  </a:extLst>
                </a:hlinkClick>
              </a:rPr>
              <a:t>https://techblog.smc.it/it/2020-05-25/machine-learning-industry</a:t>
            </a:r>
            <a:endParaRPr lang="en-US" sz="600" dirty="0">
              <a:solidFill>
                <a:schemeClr val="bg1">
                  <a:lumMod val="75000"/>
                </a:schemeClr>
              </a:solidFill>
            </a:endParaRPr>
          </a:p>
          <a:p>
            <a:endParaRPr lang="en-US" sz="600" dirty="0">
              <a:solidFill>
                <a:schemeClr val="bg1">
                  <a:lumMod val="75000"/>
                </a:schemeClr>
              </a:solidFill>
            </a:endParaRPr>
          </a:p>
        </p:txBody>
      </p:sp>
      <p:grpSp>
        <p:nvGrpSpPr>
          <p:cNvPr id="7" name="Gruppo 6">
            <a:extLst>
              <a:ext uri="{FF2B5EF4-FFF2-40B4-BE49-F238E27FC236}">
                <a16:creationId xmlns:a16="http://schemas.microsoft.com/office/drawing/2014/main" id="{0B4D52AE-3953-1838-911D-B757AD0A9CFC}"/>
              </a:ext>
            </a:extLst>
          </p:cNvPr>
          <p:cNvGrpSpPr>
            <a:grpSpLocks noChangeAspect="1"/>
          </p:cNvGrpSpPr>
          <p:nvPr/>
        </p:nvGrpSpPr>
        <p:grpSpPr>
          <a:xfrm>
            <a:off x="6834877" y="2029208"/>
            <a:ext cx="4090401" cy="1370999"/>
            <a:chOff x="906656" y="3679984"/>
            <a:chExt cx="4090401" cy="1370999"/>
          </a:xfrm>
        </p:grpSpPr>
        <p:pic>
          <p:nvPicPr>
            <p:cNvPr id="8" name="Immagine 7">
              <a:extLst>
                <a:ext uri="{FF2B5EF4-FFF2-40B4-BE49-F238E27FC236}">
                  <a16:creationId xmlns:a16="http://schemas.microsoft.com/office/drawing/2014/main" id="{278E61A0-F4BD-E824-1089-FB6B64D2A662}"/>
                </a:ext>
              </a:extLst>
            </p:cNvPr>
            <p:cNvPicPr>
              <a:picLocks noChangeAspect="1"/>
            </p:cNvPicPr>
            <p:nvPr/>
          </p:nvPicPr>
          <p:blipFill rotWithShape="1">
            <a:blip r:embed="rId5"/>
            <a:srcRect l="47303" t="17466" b="20456"/>
            <a:stretch/>
          </p:blipFill>
          <p:spPr>
            <a:xfrm>
              <a:off x="2199568" y="3679984"/>
              <a:ext cx="2797489" cy="1370998"/>
            </a:xfrm>
            <a:prstGeom prst="rect">
              <a:avLst/>
            </a:prstGeom>
          </p:spPr>
        </p:pic>
        <p:pic>
          <p:nvPicPr>
            <p:cNvPr id="9" name="Immagine 8">
              <a:extLst>
                <a:ext uri="{FF2B5EF4-FFF2-40B4-BE49-F238E27FC236}">
                  <a16:creationId xmlns:a16="http://schemas.microsoft.com/office/drawing/2014/main" id="{0996832F-7F01-9502-F587-1FAE861F42FD}"/>
                </a:ext>
              </a:extLst>
            </p:cNvPr>
            <p:cNvPicPr>
              <a:picLocks noChangeAspect="1"/>
            </p:cNvPicPr>
            <p:nvPr/>
          </p:nvPicPr>
          <p:blipFill rotWithShape="1">
            <a:blip r:embed="rId5"/>
            <a:srcRect t="18300" r="75704" b="20456"/>
            <a:stretch/>
          </p:blipFill>
          <p:spPr>
            <a:xfrm>
              <a:off x="906656" y="3698419"/>
              <a:ext cx="1289800" cy="1352564"/>
            </a:xfrm>
            <a:prstGeom prst="rect">
              <a:avLst/>
            </a:prstGeom>
          </p:spPr>
        </p:pic>
      </p:grpSp>
      <p:sp>
        <p:nvSpPr>
          <p:cNvPr id="10" name="CasellaDiTesto 9">
            <a:extLst>
              <a:ext uri="{FF2B5EF4-FFF2-40B4-BE49-F238E27FC236}">
                <a16:creationId xmlns:a16="http://schemas.microsoft.com/office/drawing/2014/main" id="{1200C257-D8CD-BB2E-7803-DFBF79580A8D}"/>
              </a:ext>
            </a:extLst>
          </p:cNvPr>
          <p:cNvSpPr txBox="1"/>
          <p:nvPr/>
        </p:nvSpPr>
        <p:spPr>
          <a:xfrm>
            <a:off x="6825178" y="3374200"/>
            <a:ext cx="3650362" cy="276999"/>
          </a:xfrm>
          <a:prstGeom prst="rect">
            <a:avLst/>
          </a:prstGeom>
          <a:noFill/>
        </p:spPr>
        <p:txBody>
          <a:bodyPr wrap="square">
            <a:spAutoFit/>
          </a:bodyPr>
          <a:lstStyle/>
          <a:p>
            <a:r>
              <a:rPr lang="en-US" sz="600" dirty="0">
                <a:solidFill>
                  <a:schemeClr val="bg1">
                    <a:lumMod val="75000"/>
                  </a:schemeClr>
                </a:solidFill>
                <a:hlinkClick r:id="rId6">
                  <a:extLst>
                    <a:ext uri="{A12FA001-AC4F-418D-AE19-62706E023703}">
                      <ahyp:hlinkClr xmlns:ahyp="http://schemas.microsoft.com/office/drawing/2018/hyperlinkcolor" val="tx"/>
                    </a:ext>
                  </a:extLst>
                </a:hlinkClick>
              </a:rPr>
              <a:t>https://analyticsindiamag.com/top-5-image-classification-research-papers-every-data-scientist-should-know/</a:t>
            </a:r>
            <a:endParaRPr lang="en-US" sz="600" dirty="0">
              <a:solidFill>
                <a:schemeClr val="bg1">
                  <a:lumMod val="75000"/>
                </a:schemeClr>
              </a:solidFill>
            </a:endParaRPr>
          </a:p>
          <a:p>
            <a:endParaRPr lang="en-US" sz="600" dirty="0">
              <a:solidFill>
                <a:schemeClr val="bg1">
                  <a:lumMod val="75000"/>
                </a:schemeClr>
              </a:solidFill>
            </a:endParaRPr>
          </a:p>
        </p:txBody>
      </p:sp>
      <p:pic>
        <p:nvPicPr>
          <p:cNvPr id="11" name="Immagine 10">
            <a:extLst>
              <a:ext uri="{FF2B5EF4-FFF2-40B4-BE49-F238E27FC236}">
                <a16:creationId xmlns:a16="http://schemas.microsoft.com/office/drawing/2014/main" id="{47B3EA33-7A6A-BE3E-E944-A3D7907AEE0A}"/>
              </a:ext>
            </a:extLst>
          </p:cNvPr>
          <p:cNvPicPr>
            <a:picLocks noChangeAspect="1"/>
          </p:cNvPicPr>
          <p:nvPr/>
        </p:nvPicPr>
        <p:blipFill>
          <a:blip r:embed="rId7"/>
          <a:stretch>
            <a:fillRect/>
          </a:stretch>
        </p:blipFill>
        <p:spPr>
          <a:xfrm>
            <a:off x="6728910" y="3775128"/>
            <a:ext cx="1978594" cy="1326238"/>
          </a:xfrm>
          <a:prstGeom prst="rect">
            <a:avLst/>
          </a:prstGeom>
        </p:spPr>
      </p:pic>
      <p:pic>
        <p:nvPicPr>
          <p:cNvPr id="12" name="Immagine 11">
            <a:extLst>
              <a:ext uri="{FF2B5EF4-FFF2-40B4-BE49-F238E27FC236}">
                <a16:creationId xmlns:a16="http://schemas.microsoft.com/office/drawing/2014/main" id="{60CEF770-54C8-7759-2DD2-2BC29939AC8E}"/>
              </a:ext>
            </a:extLst>
          </p:cNvPr>
          <p:cNvPicPr>
            <a:picLocks noChangeAspect="1"/>
          </p:cNvPicPr>
          <p:nvPr/>
        </p:nvPicPr>
        <p:blipFill rotWithShape="1">
          <a:blip r:embed="rId8"/>
          <a:srcRect t="15636" b="46530"/>
          <a:stretch/>
        </p:blipFill>
        <p:spPr>
          <a:xfrm>
            <a:off x="8405625" y="4175877"/>
            <a:ext cx="2996591" cy="708595"/>
          </a:xfrm>
          <a:prstGeom prst="rect">
            <a:avLst/>
          </a:prstGeom>
        </p:spPr>
      </p:pic>
      <p:sp>
        <p:nvSpPr>
          <p:cNvPr id="13" name="CasellaDiTesto 12">
            <a:extLst>
              <a:ext uri="{FF2B5EF4-FFF2-40B4-BE49-F238E27FC236}">
                <a16:creationId xmlns:a16="http://schemas.microsoft.com/office/drawing/2014/main" id="{4C2C3EA6-B91D-D048-F958-B2DA82F73904}"/>
              </a:ext>
            </a:extLst>
          </p:cNvPr>
          <p:cNvSpPr txBox="1"/>
          <p:nvPr/>
        </p:nvSpPr>
        <p:spPr>
          <a:xfrm>
            <a:off x="8237225" y="3788037"/>
            <a:ext cx="3026839" cy="830997"/>
          </a:xfrm>
          <a:prstGeom prst="rect">
            <a:avLst/>
          </a:prstGeom>
          <a:noFill/>
        </p:spPr>
        <p:txBody>
          <a:bodyPr wrap="square" rtlCol="0">
            <a:spAutoFit/>
          </a:bodyPr>
          <a:lstStyle/>
          <a:p>
            <a:r>
              <a:rPr lang="en-US" sz="1600" dirty="0">
                <a:solidFill>
                  <a:sysClr val="windowText" lastClr="000000"/>
                </a:solidFill>
                <a:latin typeface="Avenir Light" panose="020B0402020203020204" pitchFamily="34" charset="77"/>
                <a:ea typeface="Helvetica Light" charset="0"/>
                <a:cs typeface="Helvetica Light" charset="0"/>
              </a:rPr>
              <a:t>Natural language processing </a:t>
            </a:r>
          </a:p>
          <a:p>
            <a:pPr marL="285750" indent="-285750">
              <a:buFont typeface="Arial" panose="020B0604020202020204" pitchFamily="34" charset="0"/>
              <a:buChar char="•"/>
            </a:pPr>
            <a:endParaRPr lang="en-US" sz="1600" dirty="0">
              <a:solidFill>
                <a:sysClr val="windowText" lastClr="000000"/>
              </a:solidFill>
              <a:latin typeface="Avenir Light" panose="020B0402020203020204" pitchFamily="34" charset="77"/>
              <a:ea typeface="Helvetica Light" charset="0"/>
              <a:cs typeface="Helvetica Light" charset="0"/>
            </a:endParaRPr>
          </a:p>
        </p:txBody>
      </p:sp>
      <p:sp>
        <p:nvSpPr>
          <p:cNvPr id="14" name="CasellaDiTesto 13">
            <a:extLst>
              <a:ext uri="{FF2B5EF4-FFF2-40B4-BE49-F238E27FC236}">
                <a16:creationId xmlns:a16="http://schemas.microsoft.com/office/drawing/2014/main" id="{A52B65EC-91EA-197A-CCCA-72A45DCEABFA}"/>
              </a:ext>
            </a:extLst>
          </p:cNvPr>
          <p:cNvSpPr txBox="1"/>
          <p:nvPr/>
        </p:nvSpPr>
        <p:spPr>
          <a:xfrm>
            <a:off x="6810168" y="1833122"/>
            <a:ext cx="1708572" cy="830997"/>
          </a:xfrm>
          <a:prstGeom prst="rect">
            <a:avLst/>
          </a:prstGeom>
          <a:noFill/>
        </p:spPr>
        <p:txBody>
          <a:bodyPr wrap="square" rtlCol="0">
            <a:spAutoFit/>
          </a:bodyPr>
          <a:lstStyle/>
          <a:p>
            <a:r>
              <a:rPr lang="en-US" sz="1600" dirty="0">
                <a:latin typeface="Avenir Light" panose="020B0402020203020204" pitchFamily="34" charset="77"/>
                <a:ea typeface="Helvetica Light" charset="0"/>
                <a:cs typeface="Helvetica Light" charset="0"/>
              </a:rPr>
              <a:t>Classification</a:t>
            </a:r>
          </a:p>
          <a:p>
            <a:pPr marL="285750" indent="-285750">
              <a:buFont typeface="Arial" panose="020B0604020202020204" pitchFamily="34" charset="0"/>
              <a:buChar char="•"/>
            </a:pPr>
            <a:endParaRPr lang="en-US" sz="1600" b="1" dirty="0">
              <a:latin typeface="Avenir Black" panose="02000503020000020003" pitchFamily="2" charset="0"/>
              <a:ea typeface="Helvetica Light" charset="0"/>
              <a:cs typeface="Helvetica Light" charset="0"/>
            </a:endParaRPr>
          </a:p>
        </p:txBody>
      </p:sp>
      <p:sp>
        <p:nvSpPr>
          <p:cNvPr id="15" name="CasellaDiTesto 14">
            <a:extLst>
              <a:ext uri="{FF2B5EF4-FFF2-40B4-BE49-F238E27FC236}">
                <a16:creationId xmlns:a16="http://schemas.microsoft.com/office/drawing/2014/main" id="{D80A28C6-9C45-9107-59D0-B3D0222E59CF}"/>
              </a:ext>
            </a:extLst>
          </p:cNvPr>
          <p:cNvSpPr txBox="1"/>
          <p:nvPr/>
        </p:nvSpPr>
        <p:spPr>
          <a:xfrm>
            <a:off x="8265933" y="1832425"/>
            <a:ext cx="1283675" cy="830997"/>
          </a:xfrm>
          <a:prstGeom prst="rect">
            <a:avLst/>
          </a:prstGeom>
          <a:noFill/>
        </p:spPr>
        <p:txBody>
          <a:bodyPr wrap="square" rtlCol="0">
            <a:spAutoFit/>
          </a:bodyPr>
          <a:lstStyle/>
          <a:p>
            <a:r>
              <a:rPr lang="en-US" sz="1600" dirty="0">
                <a:latin typeface="Avenir Light" panose="020B0402020203020204" pitchFamily="34" charset="77"/>
                <a:ea typeface="Helvetica Light" charset="0"/>
                <a:cs typeface="Helvetica Light" charset="0"/>
              </a:rPr>
              <a:t>Detection</a:t>
            </a:r>
          </a:p>
          <a:p>
            <a:pPr marL="285750" indent="-285750">
              <a:buFont typeface="Arial" panose="020B0604020202020204" pitchFamily="34" charset="0"/>
              <a:buChar char="•"/>
            </a:pPr>
            <a:endParaRPr lang="en-US" sz="1600" b="1" dirty="0">
              <a:latin typeface="Avenir Black" panose="02000503020000020003" pitchFamily="2" charset="0"/>
              <a:ea typeface="Helvetica Light" charset="0"/>
              <a:cs typeface="Helvetica Light" charset="0"/>
            </a:endParaRPr>
          </a:p>
        </p:txBody>
      </p:sp>
      <p:sp>
        <p:nvSpPr>
          <p:cNvPr id="16" name="CasellaDiTesto 15">
            <a:extLst>
              <a:ext uri="{FF2B5EF4-FFF2-40B4-BE49-F238E27FC236}">
                <a16:creationId xmlns:a16="http://schemas.microsoft.com/office/drawing/2014/main" id="{9AE80B8B-D148-0823-A548-99A78CA80509}"/>
              </a:ext>
            </a:extLst>
          </p:cNvPr>
          <p:cNvSpPr txBox="1"/>
          <p:nvPr/>
        </p:nvSpPr>
        <p:spPr>
          <a:xfrm>
            <a:off x="9460110" y="1832425"/>
            <a:ext cx="1879429" cy="830997"/>
          </a:xfrm>
          <a:prstGeom prst="rect">
            <a:avLst/>
          </a:prstGeom>
          <a:noFill/>
        </p:spPr>
        <p:txBody>
          <a:bodyPr wrap="square" rtlCol="0">
            <a:spAutoFit/>
          </a:bodyPr>
          <a:lstStyle/>
          <a:p>
            <a:r>
              <a:rPr lang="en-US" sz="1600" dirty="0">
                <a:latin typeface="Avenir Light" panose="020B0402020203020204" pitchFamily="34" charset="77"/>
                <a:ea typeface="Helvetica Light" charset="0"/>
                <a:cs typeface="Helvetica Light" charset="0"/>
              </a:rPr>
              <a:t>Segmentation</a:t>
            </a:r>
          </a:p>
          <a:p>
            <a:pPr marL="285750" indent="-285750">
              <a:buFont typeface="Arial" panose="020B0604020202020204" pitchFamily="34" charset="0"/>
              <a:buChar char="•"/>
            </a:pPr>
            <a:endParaRPr lang="en-US" sz="1600" b="1" dirty="0">
              <a:latin typeface="Avenir Black" panose="02000503020000020003" pitchFamily="2" charset="0"/>
              <a:ea typeface="Helvetica Light" charset="0"/>
              <a:cs typeface="Helvetica Light" charset="0"/>
            </a:endParaRPr>
          </a:p>
        </p:txBody>
      </p:sp>
      <p:sp>
        <p:nvSpPr>
          <p:cNvPr id="17" name="文本框 31">
            <a:extLst>
              <a:ext uri="{FF2B5EF4-FFF2-40B4-BE49-F238E27FC236}">
                <a16:creationId xmlns:a16="http://schemas.microsoft.com/office/drawing/2014/main" id="{795D96DC-B657-EAF4-2ADE-43DFE921A756}"/>
              </a:ext>
            </a:extLst>
          </p:cNvPr>
          <p:cNvSpPr txBox="1"/>
          <p:nvPr/>
        </p:nvSpPr>
        <p:spPr>
          <a:xfrm>
            <a:off x="6834877" y="5328474"/>
            <a:ext cx="4224528" cy="253916"/>
          </a:xfrm>
          <a:prstGeom prst="rect">
            <a:avLst/>
          </a:prstGeom>
          <a:noFill/>
        </p:spPr>
        <p:txBody>
          <a:bodyPr wrap="square">
            <a:spAutoFit/>
          </a:bodyPr>
          <a:lstStyle/>
          <a:p>
            <a:r>
              <a:rPr lang="en" altLang="zh-CN" sz="1050" dirty="0">
                <a:solidFill>
                  <a:srgbClr val="222222"/>
                </a:solidFill>
                <a:latin typeface="Avenir Next" panose="020B0503020202020204" pitchFamily="34" charset="0"/>
              </a:rPr>
              <a:t>Artificial Intelligence in daily life, R. S. T. Lee (2020)</a:t>
            </a:r>
            <a:endParaRPr lang="zh-CN" altLang="en-US" sz="1050" dirty="0">
              <a:latin typeface="Avenir Next" panose="020B0503020202020204" pitchFamily="34" charset="0"/>
            </a:endParaRPr>
          </a:p>
        </p:txBody>
      </p:sp>
    </p:spTree>
    <p:extLst>
      <p:ext uri="{BB962C8B-B14F-4D97-AF65-F5344CB8AC3E}">
        <p14:creationId xmlns:p14="http://schemas.microsoft.com/office/powerpoint/2010/main" val="344514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979197-D240-291D-0513-6EC34A18952B}"/>
              </a:ext>
            </a:extLst>
          </p:cNvPr>
          <p:cNvSpPr>
            <a:spLocks noGrp="1"/>
          </p:cNvSpPr>
          <p:nvPr>
            <p:ph type="title"/>
          </p:nvPr>
        </p:nvSpPr>
        <p:spPr/>
        <p:txBody>
          <a:bodyPr/>
          <a:lstStyle/>
          <a:p>
            <a:r>
              <a:rPr lang="en-US" dirty="0"/>
              <a:t>Elaborating optical information with  multiple light scattering</a:t>
            </a:r>
          </a:p>
        </p:txBody>
      </p:sp>
      <p:sp>
        <p:nvSpPr>
          <p:cNvPr id="3" name="Segnaposto numero diapositiva 2">
            <a:extLst>
              <a:ext uri="{FF2B5EF4-FFF2-40B4-BE49-F238E27FC236}">
                <a16:creationId xmlns:a16="http://schemas.microsoft.com/office/drawing/2014/main" id="{0DF373A1-5DD9-ABA8-C7F0-2BBF18D360AB}"/>
              </a:ext>
            </a:extLst>
          </p:cNvPr>
          <p:cNvSpPr>
            <a:spLocks noGrp="1"/>
          </p:cNvSpPr>
          <p:nvPr>
            <p:ph type="sldNum" sz="quarter" idx="12"/>
          </p:nvPr>
        </p:nvSpPr>
        <p:spPr/>
        <p:txBody>
          <a:bodyPr/>
          <a:lstStyle/>
          <a:p>
            <a:fld id="{F4C9E3C6-FDB8-E140-B497-619699EA8E32}" type="slidenum">
              <a:rPr lang="en-US" smtClean="0"/>
              <a:t>52</a:t>
            </a:fld>
            <a:endParaRPr lang="en-US" dirty="0"/>
          </a:p>
        </p:txBody>
      </p:sp>
      <p:pic>
        <p:nvPicPr>
          <p:cNvPr id="4" name="Immagine 3">
            <a:extLst>
              <a:ext uri="{FF2B5EF4-FFF2-40B4-BE49-F238E27FC236}">
                <a16:creationId xmlns:a16="http://schemas.microsoft.com/office/drawing/2014/main" id="{8571FB5B-3FD7-8CDD-AB6A-7DD7C2BA20F8}"/>
              </a:ext>
            </a:extLst>
          </p:cNvPr>
          <p:cNvPicPr>
            <a:picLocks noChangeAspect="1"/>
          </p:cNvPicPr>
          <p:nvPr/>
        </p:nvPicPr>
        <p:blipFill>
          <a:blip r:embed="rId3"/>
          <a:stretch>
            <a:fillRect/>
          </a:stretch>
        </p:blipFill>
        <p:spPr>
          <a:xfrm rot="5400000">
            <a:off x="6977507" y="1493942"/>
            <a:ext cx="4592209" cy="4592209"/>
          </a:xfrm>
          <a:prstGeom prst="rect">
            <a:avLst/>
          </a:prstGeom>
        </p:spPr>
      </p:pic>
      <p:pic>
        <p:nvPicPr>
          <p:cNvPr id="5" name="Speckle.png" descr="Speckle.png">
            <a:extLst>
              <a:ext uri="{FF2B5EF4-FFF2-40B4-BE49-F238E27FC236}">
                <a16:creationId xmlns:a16="http://schemas.microsoft.com/office/drawing/2014/main" id="{72FC7DC7-365A-0FD8-8807-B9A85F3C32B6}"/>
              </a:ext>
            </a:extLst>
          </p:cNvPr>
          <p:cNvPicPr>
            <a:picLocks noChangeAspect="1"/>
          </p:cNvPicPr>
          <p:nvPr/>
        </p:nvPicPr>
        <p:blipFill>
          <a:blip r:embed="rId4"/>
          <a:stretch>
            <a:fillRect/>
          </a:stretch>
        </p:blipFill>
        <p:spPr>
          <a:xfrm>
            <a:off x="10089857" y="4601980"/>
            <a:ext cx="1499315" cy="1484171"/>
          </a:xfrm>
          <a:prstGeom prst="rect">
            <a:avLst/>
          </a:prstGeom>
          <a:ln w="12700">
            <a:noFill/>
            <a:miter lim="400000"/>
          </a:ln>
        </p:spPr>
      </p:pic>
      <p:sp>
        <p:nvSpPr>
          <p:cNvPr id="6" name="CasellaDiTesto 5">
            <a:extLst>
              <a:ext uri="{FF2B5EF4-FFF2-40B4-BE49-F238E27FC236}">
                <a16:creationId xmlns:a16="http://schemas.microsoft.com/office/drawing/2014/main" id="{141DFC7E-EF51-A37D-003E-83406C0FB0B2}"/>
              </a:ext>
            </a:extLst>
          </p:cNvPr>
          <p:cNvSpPr txBox="1"/>
          <p:nvPr/>
        </p:nvSpPr>
        <p:spPr>
          <a:xfrm>
            <a:off x="6893475" y="6086151"/>
            <a:ext cx="4418699" cy="261610"/>
          </a:xfrm>
          <a:prstGeom prst="rect">
            <a:avLst/>
          </a:prstGeom>
          <a:noFill/>
        </p:spPr>
        <p:txBody>
          <a:bodyPr wrap="square" rtlCol="0">
            <a:spAutoFit/>
          </a:bodyPr>
          <a:lstStyle/>
          <a:p>
            <a:r>
              <a:rPr lang="en-US" sz="1100" dirty="0">
                <a:latin typeface="Avenir Light" panose="020B0402020203020204" pitchFamily="34" charset="77"/>
              </a:rPr>
              <a:t>Animation courtesy of Jacopo </a:t>
            </a:r>
            <a:r>
              <a:rPr lang="en-US" sz="1100" dirty="0" err="1">
                <a:latin typeface="Avenir Light" panose="020B0402020203020204" pitchFamily="34" charset="77"/>
              </a:rPr>
              <a:t>Bertolotti</a:t>
            </a:r>
            <a:r>
              <a:rPr lang="en-US" sz="1100" dirty="0">
                <a:latin typeface="Avenir Light" panose="020B0402020203020204" pitchFamily="34" charset="77"/>
              </a:rPr>
              <a:t> , University of Exeter</a:t>
            </a:r>
          </a:p>
        </p:txBody>
      </p:sp>
      <p:sp>
        <p:nvSpPr>
          <p:cNvPr id="7" name="CasellaDiTesto 6">
            <a:extLst>
              <a:ext uri="{FF2B5EF4-FFF2-40B4-BE49-F238E27FC236}">
                <a16:creationId xmlns:a16="http://schemas.microsoft.com/office/drawing/2014/main" id="{84679A19-8B72-6208-198A-DF7F70775E53}"/>
              </a:ext>
            </a:extLst>
          </p:cNvPr>
          <p:cNvSpPr txBox="1"/>
          <p:nvPr/>
        </p:nvSpPr>
        <p:spPr>
          <a:xfrm>
            <a:off x="10099606" y="4340370"/>
            <a:ext cx="1531188" cy="279797"/>
          </a:xfrm>
          <a:prstGeom prst="rect">
            <a:avLst/>
          </a:prstGeom>
          <a:noFill/>
        </p:spPr>
        <p:txBody>
          <a:bodyPr wrap="none" rtlCol="0">
            <a:spAutoFit/>
          </a:bodyPr>
          <a:lstStyle/>
          <a:p>
            <a:r>
              <a:rPr lang="en-US" sz="1400" b="1" dirty="0">
                <a:solidFill>
                  <a:schemeClr val="bg1"/>
                </a:solidFill>
                <a:latin typeface="Avenir Black" panose="02000503020000020003" pitchFamily="2" charset="0"/>
              </a:rPr>
              <a:t>Speckle pattern</a:t>
            </a:r>
          </a:p>
        </p:txBody>
      </p:sp>
      <p:sp>
        <p:nvSpPr>
          <p:cNvPr id="8" name="CasellaDiTesto 7">
            <a:extLst>
              <a:ext uri="{FF2B5EF4-FFF2-40B4-BE49-F238E27FC236}">
                <a16:creationId xmlns:a16="http://schemas.microsoft.com/office/drawing/2014/main" id="{FE6542C4-2D4A-7202-4412-5A221A775CAC}"/>
              </a:ext>
            </a:extLst>
          </p:cNvPr>
          <p:cNvSpPr txBox="1"/>
          <p:nvPr/>
        </p:nvSpPr>
        <p:spPr>
          <a:xfrm>
            <a:off x="6977508" y="1573370"/>
            <a:ext cx="1244251" cy="279797"/>
          </a:xfrm>
          <a:prstGeom prst="rect">
            <a:avLst/>
          </a:prstGeom>
          <a:noFill/>
        </p:spPr>
        <p:txBody>
          <a:bodyPr wrap="none" rtlCol="0">
            <a:spAutoFit/>
          </a:bodyPr>
          <a:lstStyle/>
          <a:p>
            <a:r>
              <a:rPr lang="en-US" sz="1400" b="1" dirty="0">
                <a:solidFill>
                  <a:schemeClr val="bg1"/>
                </a:solidFill>
                <a:latin typeface="Avenir Black" panose="02000503020000020003" pitchFamily="2" charset="0"/>
              </a:rPr>
              <a:t>Laser source</a:t>
            </a:r>
          </a:p>
        </p:txBody>
      </p:sp>
      <p:sp>
        <p:nvSpPr>
          <p:cNvPr id="9" name="CasellaDiTesto 8">
            <a:extLst>
              <a:ext uri="{FF2B5EF4-FFF2-40B4-BE49-F238E27FC236}">
                <a16:creationId xmlns:a16="http://schemas.microsoft.com/office/drawing/2014/main" id="{5277A4B6-DB00-3F84-1E00-F77B08FACAE9}"/>
              </a:ext>
            </a:extLst>
          </p:cNvPr>
          <p:cNvSpPr txBox="1"/>
          <p:nvPr/>
        </p:nvSpPr>
        <p:spPr>
          <a:xfrm>
            <a:off x="9770473" y="1603346"/>
            <a:ext cx="1792478" cy="307777"/>
          </a:xfrm>
          <a:prstGeom prst="rect">
            <a:avLst/>
          </a:prstGeom>
          <a:noFill/>
        </p:spPr>
        <p:txBody>
          <a:bodyPr wrap="none" rtlCol="0">
            <a:spAutoFit/>
          </a:bodyPr>
          <a:lstStyle/>
          <a:p>
            <a:r>
              <a:rPr lang="en-US" sz="1400" b="1" dirty="0">
                <a:solidFill>
                  <a:schemeClr val="bg1"/>
                </a:solidFill>
                <a:latin typeface="Avenir Black" panose="02000503020000020003" pitchFamily="2" charset="0"/>
              </a:rPr>
              <a:t>Multiple scattering</a:t>
            </a:r>
          </a:p>
        </p:txBody>
      </p:sp>
      <p:pic>
        <p:nvPicPr>
          <p:cNvPr id="13" name="Immagine 12">
            <a:extLst>
              <a:ext uri="{FF2B5EF4-FFF2-40B4-BE49-F238E27FC236}">
                <a16:creationId xmlns:a16="http://schemas.microsoft.com/office/drawing/2014/main" id="{4FD41B1D-98F6-E620-D782-93AA913EF3F8}"/>
              </a:ext>
            </a:extLst>
          </p:cNvPr>
          <p:cNvPicPr>
            <a:picLocks noChangeAspect="1"/>
          </p:cNvPicPr>
          <p:nvPr/>
        </p:nvPicPr>
        <p:blipFill>
          <a:blip r:embed="rId5"/>
          <a:stretch>
            <a:fillRect/>
          </a:stretch>
        </p:blipFill>
        <p:spPr>
          <a:xfrm>
            <a:off x="890439" y="1624988"/>
            <a:ext cx="4987636" cy="4248727"/>
          </a:xfrm>
          <a:prstGeom prst="rect">
            <a:avLst/>
          </a:prstGeom>
        </p:spPr>
      </p:pic>
      <p:sp>
        <p:nvSpPr>
          <p:cNvPr id="10" name="CasellaDiTesto 9">
            <a:extLst>
              <a:ext uri="{FF2B5EF4-FFF2-40B4-BE49-F238E27FC236}">
                <a16:creationId xmlns:a16="http://schemas.microsoft.com/office/drawing/2014/main" id="{07887233-4A03-2630-F425-3F254B1FE34C}"/>
              </a:ext>
            </a:extLst>
          </p:cNvPr>
          <p:cNvSpPr txBox="1"/>
          <p:nvPr/>
        </p:nvSpPr>
        <p:spPr>
          <a:xfrm>
            <a:off x="1014281" y="5790379"/>
            <a:ext cx="3018032" cy="523220"/>
          </a:xfrm>
          <a:prstGeom prst="rect">
            <a:avLst/>
          </a:prstGeom>
          <a:noFill/>
        </p:spPr>
        <p:txBody>
          <a:bodyPr wrap="square" rtlCol="0">
            <a:spAutoFit/>
          </a:bodyPr>
          <a:lstStyle/>
          <a:p>
            <a:r>
              <a:rPr lang="en-US" sz="1400" dirty="0">
                <a:latin typeface="Avenir Light" panose="020B0402020203020204" pitchFamily="34" charset="77"/>
              </a:rPr>
              <a:t>G. </a:t>
            </a:r>
            <a:r>
              <a:rPr lang="en-US" sz="1400" dirty="0" err="1">
                <a:latin typeface="Avenir Light" panose="020B0402020203020204" pitchFamily="34" charset="77"/>
              </a:rPr>
              <a:t>Jacucci</a:t>
            </a:r>
            <a:r>
              <a:rPr lang="en-US" sz="1400" dirty="0">
                <a:latin typeface="Avenir Light" panose="020B0402020203020204" pitchFamily="34" charset="77"/>
              </a:rPr>
              <a:t> et al., Phys. Rev. A. (2022)</a:t>
            </a:r>
          </a:p>
        </p:txBody>
      </p:sp>
      <p:sp>
        <p:nvSpPr>
          <p:cNvPr id="11" name="Rectangle 58">
            <a:extLst>
              <a:ext uri="{FF2B5EF4-FFF2-40B4-BE49-F238E27FC236}">
                <a16:creationId xmlns:a16="http://schemas.microsoft.com/office/drawing/2014/main" id="{57D413E4-8F4B-C974-7CD1-CD5F02A5A44F}"/>
              </a:ext>
            </a:extLst>
          </p:cNvPr>
          <p:cNvSpPr/>
          <p:nvPr/>
        </p:nvSpPr>
        <p:spPr>
          <a:xfrm>
            <a:off x="1009422" y="6069018"/>
            <a:ext cx="3358435" cy="307777"/>
          </a:xfrm>
          <a:prstGeom prst="rect">
            <a:avLst/>
          </a:prstGeom>
        </p:spPr>
        <p:txBody>
          <a:bodyPr wrap="square">
            <a:spAutoFit/>
          </a:bodyPr>
          <a:lstStyle/>
          <a:p>
            <a:pPr algn="just">
              <a:spcAft>
                <a:spcPts val="521"/>
              </a:spcAft>
              <a:buClr>
                <a:srgbClr val="00B050"/>
              </a:buClr>
              <a:buSzPct val="75000"/>
            </a:pPr>
            <a:r>
              <a:rPr lang="en-US" sz="1400" dirty="0">
                <a:latin typeface="Avenir Light" panose="020B0402020203020204" pitchFamily="34" charset="77"/>
                <a:cs typeface="Arial" panose="020B0604020202020204" pitchFamily="34" charset="0"/>
              </a:rPr>
              <a:t>S. </a:t>
            </a:r>
            <a:r>
              <a:rPr lang="en-US" sz="1400" dirty="0" err="1">
                <a:latin typeface="Avenir Light" panose="020B0402020203020204" pitchFamily="34" charset="77"/>
                <a:cs typeface="Arial" panose="020B0604020202020204" pitchFamily="34" charset="0"/>
              </a:rPr>
              <a:t>Gigan</a:t>
            </a:r>
            <a:r>
              <a:rPr lang="en-US" sz="1400" dirty="0">
                <a:latin typeface="Avenir Light" panose="020B0402020203020204" pitchFamily="34" charset="77"/>
                <a:cs typeface="Arial" panose="020B0604020202020204" pitchFamily="34" charset="0"/>
              </a:rPr>
              <a:t>, Nat. Phys. (2022) </a:t>
            </a:r>
            <a:endParaRPr lang="en-US" sz="1400" baseline="30000" dirty="0">
              <a:latin typeface="Avenir Light" panose="020B0402020203020204" pitchFamily="34" charset="77"/>
              <a:cs typeface="Arial" panose="020B0604020202020204" pitchFamily="34" charset="0"/>
            </a:endParaRPr>
          </a:p>
        </p:txBody>
      </p:sp>
    </p:spTree>
    <p:extLst>
      <p:ext uri="{BB962C8B-B14F-4D97-AF65-F5344CB8AC3E}">
        <p14:creationId xmlns:p14="http://schemas.microsoft.com/office/powerpoint/2010/main" val="2074294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979197-D240-291D-0513-6EC34A18952B}"/>
              </a:ext>
            </a:extLst>
          </p:cNvPr>
          <p:cNvSpPr>
            <a:spLocks noGrp="1"/>
          </p:cNvSpPr>
          <p:nvPr>
            <p:ph type="title"/>
          </p:nvPr>
        </p:nvSpPr>
        <p:spPr/>
        <p:txBody>
          <a:bodyPr/>
          <a:lstStyle/>
          <a:p>
            <a:r>
              <a:rPr lang="en-US" dirty="0"/>
              <a:t>Elaborating optical information with  multiple light scattering</a:t>
            </a:r>
          </a:p>
        </p:txBody>
      </p:sp>
      <p:sp>
        <p:nvSpPr>
          <p:cNvPr id="3" name="Segnaposto numero diapositiva 2">
            <a:extLst>
              <a:ext uri="{FF2B5EF4-FFF2-40B4-BE49-F238E27FC236}">
                <a16:creationId xmlns:a16="http://schemas.microsoft.com/office/drawing/2014/main" id="{0DF373A1-5DD9-ABA8-C7F0-2BBF18D360AB}"/>
              </a:ext>
            </a:extLst>
          </p:cNvPr>
          <p:cNvSpPr>
            <a:spLocks noGrp="1"/>
          </p:cNvSpPr>
          <p:nvPr>
            <p:ph type="sldNum" sz="quarter" idx="12"/>
          </p:nvPr>
        </p:nvSpPr>
        <p:spPr/>
        <p:txBody>
          <a:bodyPr/>
          <a:lstStyle/>
          <a:p>
            <a:fld id="{F4C9E3C6-FDB8-E140-B497-619699EA8E32}" type="slidenum">
              <a:rPr lang="en-US" smtClean="0"/>
              <a:t>53</a:t>
            </a:fld>
            <a:endParaRPr lang="en-US" dirty="0"/>
          </a:p>
        </p:txBody>
      </p:sp>
      <p:pic>
        <p:nvPicPr>
          <p:cNvPr id="13" name="Immagine 12">
            <a:extLst>
              <a:ext uri="{FF2B5EF4-FFF2-40B4-BE49-F238E27FC236}">
                <a16:creationId xmlns:a16="http://schemas.microsoft.com/office/drawing/2014/main" id="{4FD41B1D-98F6-E620-D782-93AA913EF3F8}"/>
              </a:ext>
            </a:extLst>
          </p:cNvPr>
          <p:cNvPicPr>
            <a:picLocks noChangeAspect="1"/>
          </p:cNvPicPr>
          <p:nvPr/>
        </p:nvPicPr>
        <p:blipFill>
          <a:blip r:embed="rId3"/>
          <a:stretch>
            <a:fillRect/>
          </a:stretch>
        </p:blipFill>
        <p:spPr>
          <a:xfrm>
            <a:off x="890439" y="1624988"/>
            <a:ext cx="4987636" cy="4248727"/>
          </a:xfrm>
          <a:prstGeom prst="rect">
            <a:avLst/>
          </a:prstGeom>
        </p:spPr>
      </p:pic>
      <p:sp>
        <p:nvSpPr>
          <p:cNvPr id="12" name="CasellaDiTesto 11">
            <a:extLst>
              <a:ext uri="{FF2B5EF4-FFF2-40B4-BE49-F238E27FC236}">
                <a16:creationId xmlns:a16="http://schemas.microsoft.com/office/drawing/2014/main" id="{3B6157F4-FE6B-1F52-A3EE-F71486682CCD}"/>
              </a:ext>
            </a:extLst>
          </p:cNvPr>
          <p:cNvSpPr txBox="1"/>
          <p:nvPr/>
        </p:nvSpPr>
        <p:spPr>
          <a:xfrm>
            <a:off x="1014281" y="5790379"/>
            <a:ext cx="3018032" cy="523220"/>
          </a:xfrm>
          <a:prstGeom prst="rect">
            <a:avLst/>
          </a:prstGeom>
          <a:noFill/>
        </p:spPr>
        <p:txBody>
          <a:bodyPr wrap="square" rtlCol="0">
            <a:spAutoFit/>
          </a:bodyPr>
          <a:lstStyle/>
          <a:p>
            <a:r>
              <a:rPr lang="en-US" sz="1400" dirty="0">
                <a:latin typeface="Avenir Light" panose="020B0402020203020204" pitchFamily="34" charset="77"/>
              </a:rPr>
              <a:t>G. </a:t>
            </a:r>
            <a:r>
              <a:rPr lang="en-US" sz="1400" dirty="0" err="1">
                <a:latin typeface="Avenir Light" panose="020B0402020203020204" pitchFamily="34" charset="77"/>
              </a:rPr>
              <a:t>Jacucci</a:t>
            </a:r>
            <a:r>
              <a:rPr lang="en-US" sz="1400" dirty="0">
                <a:latin typeface="Avenir Light" panose="020B0402020203020204" pitchFamily="34" charset="77"/>
              </a:rPr>
              <a:t> et al., Phys. Rev. A. (2022)</a:t>
            </a:r>
          </a:p>
        </p:txBody>
      </p:sp>
      <p:sp>
        <p:nvSpPr>
          <p:cNvPr id="18" name="Rectangle 58">
            <a:extLst>
              <a:ext uri="{FF2B5EF4-FFF2-40B4-BE49-F238E27FC236}">
                <a16:creationId xmlns:a16="http://schemas.microsoft.com/office/drawing/2014/main" id="{31E05778-F1EF-DB69-8C1A-E8E8B09F20C6}"/>
              </a:ext>
            </a:extLst>
          </p:cNvPr>
          <p:cNvSpPr/>
          <p:nvPr/>
        </p:nvSpPr>
        <p:spPr>
          <a:xfrm>
            <a:off x="1009422" y="6069018"/>
            <a:ext cx="3358435" cy="307777"/>
          </a:xfrm>
          <a:prstGeom prst="rect">
            <a:avLst/>
          </a:prstGeom>
        </p:spPr>
        <p:txBody>
          <a:bodyPr wrap="square">
            <a:spAutoFit/>
          </a:bodyPr>
          <a:lstStyle/>
          <a:p>
            <a:pPr algn="just">
              <a:spcAft>
                <a:spcPts val="521"/>
              </a:spcAft>
              <a:buClr>
                <a:srgbClr val="00B050"/>
              </a:buClr>
              <a:buSzPct val="75000"/>
            </a:pPr>
            <a:r>
              <a:rPr lang="en-US" sz="1400" dirty="0">
                <a:latin typeface="Avenir Light" panose="020B0402020203020204" pitchFamily="34" charset="77"/>
                <a:cs typeface="Arial" panose="020B0604020202020204" pitchFamily="34" charset="0"/>
              </a:rPr>
              <a:t>S. </a:t>
            </a:r>
            <a:r>
              <a:rPr lang="en-US" sz="1400" dirty="0" err="1">
                <a:latin typeface="Avenir Light" panose="020B0402020203020204" pitchFamily="34" charset="77"/>
                <a:cs typeface="Arial" panose="020B0604020202020204" pitchFamily="34" charset="0"/>
              </a:rPr>
              <a:t>Gigan</a:t>
            </a:r>
            <a:r>
              <a:rPr lang="en-US" sz="1400" dirty="0">
                <a:latin typeface="Avenir Light" panose="020B0402020203020204" pitchFamily="34" charset="77"/>
                <a:cs typeface="Arial" panose="020B0604020202020204" pitchFamily="34" charset="0"/>
              </a:rPr>
              <a:t>, Nat. Phys. (2022) </a:t>
            </a:r>
            <a:endParaRPr lang="en-US" sz="1400" baseline="30000" dirty="0">
              <a:latin typeface="Avenir Light" panose="020B0402020203020204" pitchFamily="34" charset="77"/>
              <a:cs typeface="Arial" panose="020B0604020202020204" pitchFamily="34" charset="0"/>
            </a:endParaRPr>
          </a:p>
        </p:txBody>
      </p:sp>
      <p:sp>
        <p:nvSpPr>
          <p:cNvPr id="19" name="CasellaDiTesto 18">
            <a:extLst>
              <a:ext uri="{FF2B5EF4-FFF2-40B4-BE49-F238E27FC236}">
                <a16:creationId xmlns:a16="http://schemas.microsoft.com/office/drawing/2014/main" id="{B8570B4B-E67A-00A6-1FBA-7A1AA3866D7E}"/>
              </a:ext>
            </a:extLst>
          </p:cNvPr>
          <p:cNvSpPr txBox="1"/>
          <p:nvPr/>
        </p:nvSpPr>
        <p:spPr>
          <a:xfrm>
            <a:off x="7958075" y="1478484"/>
            <a:ext cx="3075457" cy="338554"/>
          </a:xfrm>
          <a:prstGeom prst="rect">
            <a:avLst/>
          </a:prstGeom>
          <a:noFill/>
        </p:spPr>
        <p:txBody>
          <a:bodyPr wrap="none" rtlCol="0">
            <a:spAutoFit/>
          </a:bodyPr>
          <a:lstStyle/>
          <a:p>
            <a:r>
              <a:rPr lang="en-US" sz="1600" dirty="0">
                <a:latin typeface="Avenir Black" panose="02000503020000020003" pitchFamily="2" charset="0"/>
              </a:rPr>
              <a:t>Engineered photonic disorder</a:t>
            </a:r>
          </a:p>
        </p:txBody>
      </p:sp>
      <p:sp>
        <p:nvSpPr>
          <p:cNvPr id="20" name="CasellaDiTesto 19">
            <a:extLst>
              <a:ext uri="{FF2B5EF4-FFF2-40B4-BE49-F238E27FC236}">
                <a16:creationId xmlns:a16="http://schemas.microsoft.com/office/drawing/2014/main" id="{182C795C-E4BE-98C7-D0BA-7C80765F1C9B}"/>
              </a:ext>
            </a:extLst>
          </p:cNvPr>
          <p:cNvSpPr txBox="1"/>
          <p:nvPr/>
        </p:nvSpPr>
        <p:spPr>
          <a:xfrm>
            <a:off x="8311849" y="5805036"/>
            <a:ext cx="2832956" cy="246221"/>
          </a:xfrm>
          <a:prstGeom prst="rect">
            <a:avLst/>
          </a:prstGeom>
          <a:noFill/>
          <a:ln>
            <a:noFill/>
          </a:ln>
        </p:spPr>
        <p:txBody>
          <a:bodyPr wrap="square" rtlCol="0">
            <a:spAutoFit/>
          </a:bodyPr>
          <a:lstStyle/>
          <a:p>
            <a:r>
              <a:rPr lang="en-US" sz="1000" i="1" dirty="0">
                <a:latin typeface="Helvetica Light Oblique" charset="0"/>
                <a:ea typeface="Helvetica Light Oblique" charset="0"/>
                <a:cs typeface="Helvetica Light Oblique" charset="0"/>
              </a:rPr>
              <a:t>S. Rotter &amp; S. </a:t>
            </a:r>
            <a:r>
              <a:rPr lang="en-US" sz="1000" i="1" dirty="0" err="1">
                <a:latin typeface="Helvetica Light Oblique" charset="0"/>
                <a:ea typeface="Helvetica Light Oblique" charset="0"/>
                <a:cs typeface="Helvetica Light Oblique" charset="0"/>
              </a:rPr>
              <a:t>Gigan</a:t>
            </a:r>
            <a:r>
              <a:rPr lang="en-US" sz="1000" i="1" dirty="0">
                <a:latin typeface="Helvetica Light Oblique" charset="0"/>
                <a:ea typeface="Helvetica Light Oblique" charset="0"/>
                <a:cs typeface="Helvetica Light Oblique" charset="0"/>
              </a:rPr>
              <a:t> </a:t>
            </a:r>
            <a:r>
              <a:rPr lang="mr-IN" sz="1000" i="1" dirty="0">
                <a:latin typeface="Helvetica Light Oblique" charset="0"/>
                <a:ea typeface="Helvetica Light Oblique" charset="0"/>
                <a:cs typeface="Helvetica Light Oblique" charset="0"/>
              </a:rPr>
              <a:t>–</a:t>
            </a:r>
            <a:r>
              <a:rPr lang="en-US" sz="1000" i="1" dirty="0">
                <a:latin typeface="Helvetica Light Oblique" charset="0"/>
                <a:ea typeface="Helvetica Light Oblique" charset="0"/>
                <a:cs typeface="Helvetica Light Oblique" charset="0"/>
              </a:rPr>
              <a:t> Rev. Mod. Phys. (2017)</a:t>
            </a:r>
          </a:p>
        </p:txBody>
      </p:sp>
      <p:sp>
        <p:nvSpPr>
          <p:cNvPr id="21" name="CasellaDiTesto 20">
            <a:extLst>
              <a:ext uri="{FF2B5EF4-FFF2-40B4-BE49-F238E27FC236}">
                <a16:creationId xmlns:a16="http://schemas.microsoft.com/office/drawing/2014/main" id="{0B51CB5D-E2C5-36A5-C836-C68A8535D0D3}"/>
              </a:ext>
            </a:extLst>
          </p:cNvPr>
          <p:cNvSpPr txBox="1"/>
          <p:nvPr/>
        </p:nvSpPr>
        <p:spPr>
          <a:xfrm>
            <a:off x="8311849" y="5610296"/>
            <a:ext cx="2494958" cy="246221"/>
          </a:xfrm>
          <a:prstGeom prst="rect">
            <a:avLst/>
          </a:prstGeom>
          <a:noFill/>
          <a:ln>
            <a:noFill/>
          </a:ln>
        </p:spPr>
        <p:txBody>
          <a:bodyPr wrap="square" rtlCol="0">
            <a:spAutoFit/>
          </a:bodyPr>
          <a:lstStyle/>
          <a:p>
            <a:r>
              <a:rPr lang="en-US" sz="1000" i="1" dirty="0">
                <a:latin typeface="Helvetica Light Oblique" charset="0"/>
                <a:ea typeface="Helvetica Light Oblique" charset="0"/>
                <a:cs typeface="Helvetica Light Oblique" charset="0"/>
              </a:rPr>
              <a:t>D.S. </a:t>
            </a:r>
            <a:r>
              <a:rPr lang="en-US" sz="1000" i="1" dirty="0" err="1">
                <a:latin typeface="Helvetica Light Oblique" charset="0"/>
                <a:ea typeface="Helvetica Light Oblique" charset="0"/>
                <a:cs typeface="Helvetica Light Oblique" charset="0"/>
              </a:rPr>
              <a:t>Wiersma</a:t>
            </a:r>
            <a:r>
              <a:rPr lang="en-US" sz="1000" i="1" dirty="0">
                <a:latin typeface="Helvetica Light Oblique" charset="0"/>
                <a:ea typeface="Helvetica Light Oblique" charset="0"/>
                <a:cs typeface="Helvetica Light Oblique" charset="0"/>
              </a:rPr>
              <a:t> </a:t>
            </a:r>
            <a:r>
              <a:rPr lang="mr-IN" sz="1000" i="1" dirty="0">
                <a:latin typeface="Helvetica Light Oblique" charset="0"/>
                <a:ea typeface="Helvetica Light Oblique" charset="0"/>
                <a:cs typeface="Helvetica Light Oblique" charset="0"/>
              </a:rPr>
              <a:t>–</a:t>
            </a:r>
            <a:r>
              <a:rPr lang="en-US" sz="1000" i="1" dirty="0">
                <a:latin typeface="Helvetica Light Oblique" charset="0"/>
                <a:ea typeface="Helvetica Light Oblique" charset="0"/>
                <a:cs typeface="Helvetica Light Oblique" charset="0"/>
              </a:rPr>
              <a:t> Nature Photonics (2013)</a:t>
            </a:r>
          </a:p>
        </p:txBody>
      </p:sp>
      <p:sp>
        <p:nvSpPr>
          <p:cNvPr id="22" name="CasellaDiTesto 21">
            <a:extLst>
              <a:ext uri="{FF2B5EF4-FFF2-40B4-BE49-F238E27FC236}">
                <a16:creationId xmlns:a16="http://schemas.microsoft.com/office/drawing/2014/main" id="{845283D0-C2B5-4D72-D275-8CBE7996EC70}"/>
              </a:ext>
            </a:extLst>
          </p:cNvPr>
          <p:cNvSpPr txBox="1"/>
          <p:nvPr/>
        </p:nvSpPr>
        <p:spPr>
          <a:xfrm>
            <a:off x="8311849" y="6218522"/>
            <a:ext cx="3443130" cy="400110"/>
          </a:xfrm>
          <a:prstGeom prst="rect">
            <a:avLst/>
          </a:prstGeom>
          <a:noFill/>
        </p:spPr>
        <p:txBody>
          <a:bodyPr wrap="square">
            <a:spAutoFit/>
          </a:bodyPr>
          <a:lstStyle/>
          <a:p>
            <a:r>
              <a:rPr lang="it-CH" sz="1000" i="1" dirty="0">
                <a:effectLst/>
                <a:latin typeface="HELVETICA LIGHT" panose="020B0403020202020204" pitchFamily="34" charset="0"/>
              </a:rPr>
              <a:t>Carminati, R. &amp; Schotland, J. C. </a:t>
            </a:r>
          </a:p>
          <a:p>
            <a:r>
              <a:rPr lang="it-CH" sz="1000" dirty="0">
                <a:effectLst/>
                <a:latin typeface="Helvetica Light" panose="020B0403020202020204" pitchFamily="34" charset="0"/>
              </a:rPr>
              <a:t>Principles of Scattering and Transport of Light </a:t>
            </a:r>
            <a:r>
              <a:rPr lang="it-CH" sz="1000" i="1" dirty="0">
                <a:effectLst/>
                <a:latin typeface="HELVETICA LIGHT" panose="020B0403020202020204" pitchFamily="34" charset="0"/>
              </a:rPr>
              <a:t>(</a:t>
            </a:r>
            <a:r>
              <a:rPr lang="it-CH" sz="1000" i="1" dirty="0">
                <a:latin typeface="HELVETICA LIGHT" panose="020B0403020202020204" pitchFamily="34" charset="0"/>
              </a:rPr>
              <a:t> </a:t>
            </a:r>
            <a:r>
              <a:rPr lang="it-CH" sz="1000" i="1" dirty="0">
                <a:effectLst/>
                <a:latin typeface="HELVETICA LIGHT" panose="020B0403020202020204" pitchFamily="34" charset="0"/>
              </a:rPr>
              <a:t>2021)</a:t>
            </a:r>
            <a:r>
              <a:rPr lang="it-CH" sz="1000" i="1" dirty="0">
                <a:latin typeface="HELVETICA LIGHT" panose="020B0403020202020204" pitchFamily="34" charset="0"/>
              </a:rPr>
              <a:t>.</a:t>
            </a:r>
            <a:endParaRPr lang="it-CH" sz="1000" i="1" dirty="0">
              <a:effectLst/>
              <a:latin typeface="HELVETICA LIGHT" panose="020B0403020202020204" pitchFamily="34" charset="0"/>
            </a:endParaRPr>
          </a:p>
        </p:txBody>
      </p:sp>
      <p:sp>
        <p:nvSpPr>
          <p:cNvPr id="23" name="CasellaDiTesto 22">
            <a:extLst>
              <a:ext uri="{FF2B5EF4-FFF2-40B4-BE49-F238E27FC236}">
                <a16:creationId xmlns:a16="http://schemas.microsoft.com/office/drawing/2014/main" id="{81EA3EE4-6069-461E-1F72-F987BB500676}"/>
              </a:ext>
            </a:extLst>
          </p:cNvPr>
          <p:cNvSpPr txBox="1"/>
          <p:nvPr/>
        </p:nvSpPr>
        <p:spPr>
          <a:xfrm>
            <a:off x="8311849" y="6010927"/>
            <a:ext cx="2832956" cy="246221"/>
          </a:xfrm>
          <a:prstGeom prst="rect">
            <a:avLst/>
          </a:prstGeom>
          <a:noFill/>
          <a:ln>
            <a:noFill/>
          </a:ln>
        </p:spPr>
        <p:txBody>
          <a:bodyPr wrap="square" rtlCol="0">
            <a:spAutoFit/>
          </a:bodyPr>
          <a:lstStyle/>
          <a:p>
            <a:r>
              <a:rPr lang="en-US" sz="1000" i="1" dirty="0">
                <a:latin typeface="Helvetica Light Oblique" charset="0"/>
                <a:ea typeface="Helvetica Light Oblique" charset="0"/>
                <a:cs typeface="Helvetica Light Oblique" charset="0"/>
              </a:rPr>
              <a:t>C. López </a:t>
            </a:r>
            <a:r>
              <a:rPr lang="mr-IN" sz="1000" i="1" dirty="0">
                <a:latin typeface="Helvetica Light Oblique" charset="0"/>
                <a:ea typeface="Helvetica Light Oblique" charset="0"/>
                <a:cs typeface="Helvetica Light Oblique" charset="0"/>
              </a:rPr>
              <a:t>–</a:t>
            </a:r>
            <a:r>
              <a:rPr lang="en-US" sz="1000" i="1" dirty="0">
                <a:latin typeface="Helvetica Light Oblique" charset="0"/>
                <a:ea typeface="Helvetica Light Oblique" charset="0"/>
                <a:cs typeface="Helvetica Light Oblique" charset="0"/>
              </a:rPr>
              <a:t> Adv. Opt. Mat.  (2018)</a:t>
            </a:r>
          </a:p>
        </p:txBody>
      </p:sp>
      <p:sp>
        <p:nvSpPr>
          <p:cNvPr id="4" name="Doppia parentesi quadra 3">
            <a:extLst>
              <a:ext uri="{FF2B5EF4-FFF2-40B4-BE49-F238E27FC236}">
                <a16:creationId xmlns:a16="http://schemas.microsoft.com/office/drawing/2014/main" id="{FCF87097-9148-D44A-EB7A-C6366282E58B}"/>
              </a:ext>
            </a:extLst>
          </p:cNvPr>
          <p:cNvSpPr/>
          <p:nvPr/>
        </p:nvSpPr>
        <p:spPr>
          <a:xfrm>
            <a:off x="8275836" y="2313510"/>
            <a:ext cx="2479958" cy="234788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36DA25E0-5777-155C-B8B9-8F089A54D1A8}"/>
                  </a:ext>
                </a:extLst>
              </p:cNvPr>
              <p:cNvSpPr txBox="1"/>
              <p:nvPr/>
            </p:nvSpPr>
            <p:spPr>
              <a:xfrm>
                <a:off x="8557076" y="2652450"/>
                <a:ext cx="4402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M</m:t>
                          </m:r>
                        </m:e>
                        <m:sub>
                          <m:r>
                            <a:rPr lang="en-US" b="0" i="0" smtClean="0">
                              <a:latin typeface="Cambria Math" panose="02040503050406030204" pitchFamily="18" charset="0"/>
                            </a:rPr>
                            <m:t>11</m:t>
                          </m:r>
                        </m:sub>
                      </m:sSub>
                    </m:oMath>
                  </m:oMathPara>
                </a14:m>
                <a:endParaRPr lang="en-US" sz="2800" dirty="0"/>
              </a:p>
            </p:txBody>
          </p:sp>
        </mc:Choice>
        <mc:Fallback xmlns="">
          <p:sp>
            <p:nvSpPr>
              <p:cNvPr id="6" name="CasellaDiTesto 5">
                <a:extLst>
                  <a:ext uri="{FF2B5EF4-FFF2-40B4-BE49-F238E27FC236}">
                    <a16:creationId xmlns:a16="http://schemas.microsoft.com/office/drawing/2014/main" id="{36DA25E0-5777-155C-B8B9-8F089A54D1A8}"/>
                  </a:ext>
                </a:extLst>
              </p:cNvPr>
              <p:cNvSpPr txBox="1">
                <a:spLocks noRot="1" noChangeAspect="1" noMove="1" noResize="1" noEditPoints="1" noAdjustHandles="1" noChangeArrowheads="1" noChangeShapeType="1" noTextEdit="1"/>
              </p:cNvSpPr>
              <p:nvPr/>
            </p:nvSpPr>
            <p:spPr>
              <a:xfrm>
                <a:off x="8557076" y="2652450"/>
                <a:ext cx="440249" cy="276999"/>
              </a:xfrm>
              <a:prstGeom prst="rect">
                <a:avLst/>
              </a:prstGeom>
              <a:blipFill>
                <a:blip r:embed="rId4"/>
                <a:stretch>
                  <a:fillRect l="-11111"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05D1A5D-8139-281F-8864-E18D1CE41802}"/>
                  </a:ext>
                </a:extLst>
              </p:cNvPr>
              <p:cNvSpPr txBox="1"/>
              <p:nvPr/>
            </p:nvSpPr>
            <p:spPr>
              <a:xfrm>
                <a:off x="10051888" y="2675177"/>
                <a:ext cx="4691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M</m:t>
                          </m:r>
                        </m:e>
                        <m:sub>
                          <m:r>
                            <a:rPr lang="en-US" b="0" i="0" smtClean="0">
                              <a:latin typeface="Cambria Math" panose="02040503050406030204" pitchFamily="18" charset="0"/>
                            </a:rPr>
                            <m:t>1</m:t>
                          </m:r>
                          <m:r>
                            <m:rPr>
                              <m:sty m:val="p"/>
                            </m:rPr>
                            <a:rPr lang="en-US" b="0" i="0" smtClean="0">
                              <a:latin typeface="Cambria Math" panose="02040503050406030204" pitchFamily="18" charset="0"/>
                            </a:rPr>
                            <m:t>N</m:t>
                          </m:r>
                        </m:sub>
                      </m:sSub>
                    </m:oMath>
                  </m:oMathPara>
                </a14:m>
                <a:endParaRPr lang="en-US" sz="2800" dirty="0"/>
              </a:p>
            </p:txBody>
          </p:sp>
        </mc:Choice>
        <mc:Fallback xmlns="">
          <p:sp>
            <p:nvSpPr>
              <p:cNvPr id="7" name="CasellaDiTesto 6">
                <a:extLst>
                  <a:ext uri="{FF2B5EF4-FFF2-40B4-BE49-F238E27FC236}">
                    <a16:creationId xmlns:a16="http://schemas.microsoft.com/office/drawing/2014/main" id="{105D1A5D-8139-281F-8864-E18D1CE41802}"/>
                  </a:ext>
                </a:extLst>
              </p:cNvPr>
              <p:cNvSpPr txBox="1">
                <a:spLocks noRot="1" noChangeAspect="1" noMove="1" noResize="1" noEditPoints="1" noAdjustHandles="1" noChangeArrowheads="1" noChangeShapeType="1" noTextEdit="1"/>
              </p:cNvSpPr>
              <p:nvPr/>
            </p:nvSpPr>
            <p:spPr>
              <a:xfrm>
                <a:off x="10051888" y="2675177"/>
                <a:ext cx="469103" cy="276999"/>
              </a:xfrm>
              <a:prstGeom prst="rect">
                <a:avLst/>
              </a:prstGeom>
              <a:blipFill>
                <a:blip r:embed="rId5"/>
                <a:stretch>
                  <a:fillRect l="-10526" r="-263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7F1A78D0-AB9D-D753-452F-C530823B6922}"/>
                  </a:ext>
                </a:extLst>
              </p:cNvPr>
              <p:cNvSpPr txBox="1"/>
              <p:nvPr/>
            </p:nvSpPr>
            <p:spPr>
              <a:xfrm>
                <a:off x="8557077" y="4046389"/>
                <a:ext cx="498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M</m:t>
                          </m:r>
                        </m:e>
                        <m:sub>
                          <m:r>
                            <m:rPr>
                              <m:sty m:val="p"/>
                            </m:rPr>
                            <a:rPr lang="en-US" b="0" i="0" smtClean="0">
                              <a:latin typeface="Cambria Math" panose="02040503050406030204" pitchFamily="18" charset="0"/>
                            </a:rPr>
                            <m:t>M</m:t>
                          </m:r>
                          <m:r>
                            <a:rPr lang="en-US" b="0" i="0" smtClean="0">
                              <a:latin typeface="Cambria Math" panose="02040503050406030204" pitchFamily="18" charset="0"/>
                            </a:rPr>
                            <m:t>1</m:t>
                          </m:r>
                        </m:sub>
                      </m:sSub>
                    </m:oMath>
                  </m:oMathPara>
                </a14:m>
                <a:endParaRPr lang="en-US" sz="2800" dirty="0"/>
              </a:p>
            </p:txBody>
          </p:sp>
        </mc:Choice>
        <mc:Fallback xmlns="">
          <p:sp>
            <p:nvSpPr>
              <p:cNvPr id="8" name="CasellaDiTesto 7">
                <a:extLst>
                  <a:ext uri="{FF2B5EF4-FFF2-40B4-BE49-F238E27FC236}">
                    <a16:creationId xmlns:a16="http://schemas.microsoft.com/office/drawing/2014/main" id="{7F1A78D0-AB9D-D753-452F-C530823B6922}"/>
                  </a:ext>
                </a:extLst>
              </p:cNvPr>
              <p:cNvSpPr txBox="1">
                <a:spLocks noRot="1" noChangeAspect="1" noMove="1" noResize="1" noEditPoints="1" noAdjustHandles="1" noChangeArrowheads="1" noChangeShapeType="1" noTextEdit="1"/>
              </p:cNvSpPr>
              <p:nvPr/>
            </p:nvSpPr>
            <p:spPr>
              <a:xfrm>
                <a:off x="8557077" y="4046389"/>
                <a:ext cx="498470" cy="276999"/>
              </a:xfrm>
              <a:prstGeom prst="rect">
                <a:avLst/>
              </a:prstGeom>
              <a:blipFill>
                <a:blip r:embed="rId6"/>
                <a:stretch>
                  <a:fillRect l="-10000" r="-50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49F0474-B330-96D5-44CA-C20F6CE87B66}"/>
                  </a:ext>
                </a:extLst>
              </p:cNvPr>
              <p:cNvSpPr txBox="1"/>
              <p:nvPr/>
            </p:nvSpPr>
            <p:spPr>
              <a:xfrm>
                <a:off x="10105685" y="4032290"/>
                <a:ext cx="5273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M</m:t>
                          </m:r>
                        </m:e>
                        <m:sub>
                          <m:r>
                            <m:rPr>
                              <m:sty m:val="p"/>
                            </m:rPr>
                            <a:rPr lang="en-US" b="0" i="0" smtClean="0">
                              <a:latin typeface="Cambria Math" panose="02040503050406030204" pitchFamily="18" charset="0"/>
                            </a:rPr>
                            <m:t>MN</m:t>
                          </m:r>
                        </m:sub>
                      </m:sSub>
                    </m:oMath>
                  </m:oMathPara>
                </a14:m>
                <a:endParaRPr lang="en-US" sz="2800" dirty="0"/>
              </a:p>
            </p:txBody>
          </p:sp>
        </mc:Choice>
        <mc:Fallback xmlns="">
          <p:sp>
            <p:nvSpPr>
              <p:cNvPr id="9" name="CasellaDiTesto 8">
                <a:extLst>
                  <a:ext uri="{FF2B5EF4-FFF2-40B4-BE49-F238E27FC236}">
                    <a16:creationId xmlns:a16="http://schemas.microsoft.com/office/drawing/2014/main" id="{249F0474-B330-96D5-44CA-C20F6CE87B66}"/>
                  </a:ext>
                </a:extLst>
              </p:cNvPr>
              <p:cNvSpPr txBox="1">
                <a:spLocks noRot="1" noChangeAspect="1" noMove="1" noResize="1" noEditPoints="1" noAdjustHandles="1" noChangeArrowheads="1" noChangeShapeType="1" noTextEdit="1"/>
              </p:cNvSpPr>
              <p:nvPr/>
            </p:nvSpPr>
            <p:spPr>
              <a:xfrm>
                <a:off x="10105685" y="4032290"/>
                <a:ext cx="527324" cy="276999"/>
              </a:xfrm>
              <a:prstGeom prst="rect">
                <a:avLst/>
              </a:prstGeom>
              <a:blipFill>
                <a:blip r:embed="rId7"/>
                <a:stretch>
                  <a:fillRect l="-9302" r="-2326" b="-13043"/>
                </a:stretch>
              </a:blipFill>
            </p:spPr>
            <p:txBody>
              <a:bodyPr/>
              <a:lstStyle/>
              <a:p>
                <a:r>
                  <a:rPr lang="en-US">
                    <a:noFill/>
                  </a:rPr>
                  <a:t> </a:t>
                </a:r>
              </a:p>
            </p:txBody>
          </p:sp>
        </mc:Fallback>
      </mc:AlternateContent>
      <p:grpSp>
        <p:nvGrpSpPr>
          <p:cNvPr id="10" name="Gruppo 9">
            <a:extLst>
              <a:ext uri="{FF2B5EF4-FFF2-40B4-BE49-F238E27FC236}">
                <a16:creationId xmlns:a16="http://schemas.microsoft.com/office/drawing/2014/main" id="{3A201950-3272-7920-8F04-9A48BB90F47C}"/>
              </a:ext>
            </a:extLst>
          </p:cNvPr>
          <p:cNvGrpSpPr/>
          <p:nvPr/>
        </p:nvGrpSpPr>
        <p:grpSpPr>
          <a:xfrm>
            <a:off x="8749435" y="3230934"/>
            <a:ext cx="23738" cy="430281"/>
            <a:chOff x="5441971" y="5017570"/>
            <a:chExt cx="23738" cy="430281"/>
          </a:xfrm>
          <a:solidFill>
            <a:schemeClr val="tx1">
              <a:lumMod val="65000"/>
              <a:lumOff val="35000"/>
            </a:schemeClr>
          </a:solidFill>
        </p:grpSpPr>
        <p:sp>
          <p:nvSpPr>
            <p:cNvPr id="11" name="Ovale 10">
              <a:extLst>
                <a:ext uri="{FF2B5EF4-FFF2-40B4-BE49-F238E27FC236}">
                  <a16:creationId xmlns:a16="http://schemas.microsoft.com/office/drawing/2014/main" id="{FCA7C5D6-F400-D3B9-2031-A99BB1AFFA71}"/>
                </a:ext>
              </a:extLst>
            </p:cNvPr>
            <p:cNvSpPr>
              <a:spLocks noChangeAspect="1"/>
            </p:cNvSpPr>
            <p:nvPr/>
          </p:nvSpPr>
          <p:spPr>
            <a:xfrm>
              <a:off x="5441971" y="5266002"/>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e 23">
              <a:extLst>
                <a:ext uri="{FF2B5EF4-FFF2-40B4-BE49-F238E27FC236}">
                  <a16:creationId xmlns:a16="http://schemas.microsoft.com/office/drawing/2014/main" id="{D619043C-33E6-6B1B-D44E-413D6025DE37}"/>
                </a:ext>
              </a:extLst>
            </p:cNvPr>
            <p:cNvSpPr>
              <a:spLocks noChangeAspect="1"/>
            </p:cNvSpPr>
            <p:nvPr/>
          </p:nvSpPr>
          <p:spPr>
            <a:xfrm>
              <a:off x="5441971" y="5344651"/>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e 24">
              <a:extLst>
                <a:ext uri="{FF2B5EF4-FFF2-40B4-BE49-F238E27FC236}">
                  <a16:creationId xmlns:a16="http://schemas.microsoft.com/office/drawing/2014/main" id="{1E4A2EA2-83DF-59FF-8DAA-85ACFCC20ECC}"/>
                </a:ext>
              </a:extLst>
            </p:cNvPr>
            <p:cNvSpPr>
              <a:spLocks noChangeAspect="1"/>
            </p:cNvSpPr>
            <p:nvPr/>
          </p:nvSpPr>
          <p:spPr>
            <a:xfrm>
              <a:off x="5441971" y="5423301"/>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e 25">
              <a:extLst>
                <a:ext uri="{FF2B5EF4-FFF2-40B4-BE49-F238E27FC236}">
                  <a16:creationId xmlns:a16="http://schemas.microsoft.com/office/drawing/2014/main" id="{B64959D7-2B15-C776-F8F3-4ABCB554A22F}"/>
                </a:ext>
              </a:extLst>
            </p:cNvPr>
            <p:cNvSpPr>
              <a:spLocks noChangeAspect="1"/>
            </p:cNvSpPr>
            <p:nvPr/>
          </p:nvSpPr>
          <p:spPr>
            <a:xfrm>
              <a:off x="5441971" y="5017570"/>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e 26">
              <a:extLst>
                <a:ext uri="{FF2B5EF4-FFF2-40B4-BE49-F238E27FC236}">
                  <a16:creationId xmlns:a16="http://schemas.microsoft.com/office/drawing/2014/main" id="{612F0241-ABC7-9434-A816-5BCDB5FA9001}"/>
                </a:ext>
              </a:extLst>
            </p:cNvPr>
            <p:cNvSpPr>
              <a:spLocks noChangeAspect="1"/>
            </p:cNvSpPr>
            <p:nvPr/>
          </p:nvSpPr>
          <p:spPr>
            <a:xfrm>
              <a:off x="5441971" y="5096219"/>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e 27">
              <a:extLst>
                <a:ext uri="{FF2B5EF4-FFF2-40B4-BE49-F238E27FC236}">
                  <a16:creationId xmlns:a16="http://schemas.microsoft.com/office/drawing/2014/main" id="{80E0E6B9-DC83-C026-94CD-AC50E9CCE3E5}"/>
                </a:ext>
              </a:extLst>
            </p:cNvPr>
            <p:cNvSpPr>
              <a:spLocks noChangeAspect="1"/>
            </p:cNvSpPr>
            <p:nvPr/>
          </p:nvSpPr>
          <p:spPr>
            <a:xfrm>
              <a:off x="5441971" y="5174869"/>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9" name="Gruppo 28">
            <a:extLst>
              <a:ext uri="{FF2B5EF4-FFF2-40B4-BE49-F238E27FC236}">
                <a16:creationId xmlns:a16="http://schemas.microsoft.com/office/drawing/2014/main" id="{11A0FC4B-BCC2-3044-ACAA-15543F6B0520}"/>
              </a:ext>
            </a:extLst>
          </p:cNvPr>
          <p:cNvGrpSpPr/>
          <p:nvPr/>
        </p:nvGrpSpPr>
        <p:grpSpPr>
          <a:xfrm>
            <a:off x="10269215" y="3230934"/>
            <a:ext cx="25826" cy="430281"/>
            <a:chOff x="7108973" y="4994606"/>
            <a:chExt cx="25826" cy="430281"/>
          </a:xfrm>
          <a:solidFill>
            <a:schemeClr val="tx1">
              <a:lumMod val="65000"/>
              <a:lumOff val="35000"/>
            </a:schemeClr>
          </a:solidFill>
        </p:grpSpPr>
        <p:sp>
          <p:nvSpPr>
            <p:cNvPr id="30" name="Ovale 29">
              <a:extLst>
                <a:ext uri="{FF2B5EF4-FFF2-40B4-BE49-F238E27FC236}">
                  <a16:creationId xmlns:a16="http://schemas.microsoft.com/office/drawing/2014/main" id="{CBCAF991-2667-EBA9-FD39-EF8EC9A7ADAD}"/>
                </a:ext>
              </a:extLst>
            </p:cNvPr>
            <p:cNvSpPr>
              <a:spLocks noChangeAspect="1"/>
            </p:cNvSpPr>
            <p:nvPr/>
          </p:nvSpPr>
          <p:spPr>
            <a:xfrm>
              <a:off x="7108973" y="5243038"/>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Ovale 30">
              <a:extLst>
                <a:ext uri="{FF2B5EF4-FFF2-40B4-BE49-F238E27FC236}">
                  <a16:creationId xmlns:a16="http://schemas.microsoft.com/office/drawing/2014/main" id="{ED75A815-696C-A112-F4FB-8E2EB1AF03BF}"/>
                </a:ext>
              </a:extLst>
            </p:cNvPr>
            <p:cNvSpPr>
              <a:spLocks noChangeAspect="1"/>
            </p:cNvSpPr>
            <p:nvPr/>
          </p:nvSpPr>
          <p:spPr>
            <a:xfrm>
              <a:off x="7108973" y="5321687"/>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e 31">
              <a:extLst>
                <a:ext uri="{FF2B5EF4-FFF2-40B4-BE49-F238E27FC236}">
                  <a16:creationId xmlns:a16="http://schemas.microsoft.com/office/drawing/2014/main" id="{0E4D17BB-A899-3A0D-2B5D-D1E643D7BE9B}"/>
                </a:ext>
              </a:extLst>
            </p:cNvPr>
            <p:cNvSpPr>
              <a:spLocks noChangeAspect="1"/>
            </p:cNvSpPr>
            <p:nvPr/>
          </p:nvSpPr>
          <p:spPr>
            <a:xfrm>
              <a:off x="7108973" y="5400337"/>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e 32">
              <a:extLst>
                <a:ext uri="{FF2B5EF4-FFF2-40B4-BE49-F238E27FC236}">
                  <a16:creationId xmlns:a16="http://schemas.microsoft.com/office/drawing/2014/main" id="{2300DDB2-C8C5-B9A7-6650-6F19428FCE64}"/>
                </a:ext>
              </a:extLst>
            </p:cNvPr>
            <p:cNvSpPr>
              <a:spLocks noChangeAspect="1"/>
            </p:cNvSpPr>
            <p:nvPr/>
          </p:nvSpPr>
          <p:spPr>
            <a:xfrm>
              <a:off x="7111061" y="4994606"/>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e 33">
              <a:extLst>
                <a:ext uri="{FF2B5EF4-FFF2-40B4-BE49-F238E27FC236}">
                  <a16:creationId xmlns:a16="http://schemas.microsoft.com/office/drawing/2014/main" id="{7206090B-31B7-40A9-0C44-DAD93A2B9915}"/>
                </a:ext>
              </a:extLst>
            </p:cNvPr>
            <p:cNvSpPr>
              <a:spLocks noChangeAspect="1"/>
            </p:cNvSpPr>
            <p:nvPr/>
          </p:nvSpPr>
          <p:spPr>
            <a:xfrm>
              <a:off x="7111061" y="5073255"/>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Ovale 34">
              <a:extLst>
                <a:ext uri="{FF2B5EF4-FFF2-40B4-BE49-F238E27FC236}">
                  <a16:creationId xmlns:a16="http://schemas.microsoft.com/office/drawing/2014/main" id="{BBB1DCB7-10A5-49F6-F06D-45C96264F5A4}"/>
                </a:ext>
              </a:extLst>
            </p:cNvPr>
            <p:cNvSpPr>
              <a:spLocks noChangeAspect="1"/>
            </p:cNvSpPr>
            <p:nvPr/>
          </p:nvSpPr>
          <p:spPr>
            <a:xfrm>
              <a:off x="7111061" y="5151905"/>
              <a:ext cx="23738" cy="24550"/>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6" name="Gruppo 35">
            <a:extLst>
              <a:ext uri="{FF2B5EF4-FFF2-40B4-BE49-F238E27FC236}">
                <a16:creationId xmlns:a16="http://schemas.microsoft.com/office/drawing/2014/main" id="{77127F67-EC92-3CEF-628A-5D6EAC334A6B}"/>
              </a:ext>
            </a:extLst>
          </p:cNvPr>
          <p:cNvGrpSpPr/>
          <p:nvPr/>
        </p:nvGrpSpPr>
        <p:grpSpPr>
          <a:xfrm rot="5400000">
            <a:off x="9507889" y="2567759"/>
            <a:ext cx="23738" cy="430281"/>
            <a:chOff x="5441971" y="5017570"/>
            <a:chExt cx="23738" cy="430281"/>
          </a:xfrm>
        </p:grpSpPr>
        <p:sp>
          <p:nvSpPr>
            <p:cNvPr id="37" name="Ovale 36">
              <a:extLst>
                <a:ext uri="{FF2B5EF4-FFF2-40B4-BE49-F238E27FC236}">
                  <a16:creationId xmlns:a16="http://schemas.microsoft.com/office/drawing/2014/main" id="{B01E59D7-AA0E-3733-2A45-C1A07FA47B40}"/>
                </a:ext>
              </a:extLst>
            </p:cNvPr>
            <p:cNvSpPr>
              <a:spLocks noChangeAspect="1"/>
            </p:cNvSpPr>
            <p:nvPr/>
          </p:nvSpPr>
          <p:spPr>
            <a:xfrm>
              <a:off x="5441971" y="5266002"/>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Ovale 37">
              <a:extLst>
                <a:ext uri="{FF2B5EF4-FFF2-40B4-BE49-F238E27FC236}">
                  <a16:creationId xmlns:a16="http://schemas.microsoft.com/office/drawing/2014/main" id="{2CF2996F-CE0D-C48D-8E4F-731AFF09D166}"/>
                </a:ext>
              </a:extLst>
            </p:cNvPr>
            <p:cNvSpPr>
              <a:spLocks noChangeAspect="1"/>
            </p:cNvSpPr>
            <p:nvPr/>
          </p:nvSpPr>
          <p:spPr>
            <a:xfrm>
              <a:off x="5441971" y="534465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Ovale 38">
              <a:extLst>
                <a:ext uri="{FF2B5EF4-FFF2-40B4-BE49-F238E27FC236}">
                  <a16:creationId xmlns:a16="http://schemas.microsoft.com/office/drawing/2014/main" id="{1EA70FB3-FD55-C9AD-C05A-D725AC6BADA5}"/>
                </a:ext>
              </a:extLst>
            </p:cNvPr>
            <p:cNvSpPr>
              <a:spLocks noChangeAspect="1"/>
            </p:cNvSpPr>
            <p:nvPr/>
          </p:nvSpPr>
          <p:spPr>
            <a:xfrm>
              <a:off x="5441971" y="542330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e 39">
              <a:extLst>
                <a:ext uri="{FF2B5EF4-FFF2-40B4-BE49-F238E27FC236}">
                  <a16:creationId xmlns:a16="http://schemas.microsoft.com/office/drawing/2014/main" id="{B2E226AE-B457-4A22-4B15-6AB0CBAECE2B}"/>
                </a:ext>
              </a:extLst>
            </p:cNvPr>
            <p:cNvSpPr>
              <a:spLocks noChangeAspect="1"/>
            </p:cNvSpPr>
            <p:nvPr/>
          </p:nvSpPr>
          <p:spPr>
            <a:xfrm>
              <a:off x="5441971" y="501757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e 40">
              <a:extLst>
                <a:ext uri="{FF2B5EF4-FFF2-40B4-BE49-F238E27FC236}">
                  <a16:creationId xmlns:a16="http://schemas.microsoft.com/office/drawing/2014/main" id="{21918718-0AC0-8D9E-632C-A6537E9CDBE9}"/>
                </a:ext>
              </a:extLst>
            </p:cNvPr>
            <p:cNvSpPr>
              <a:spLocks noChangeAspect="1"/>
            </p:cNvSpPr>
            <p:nvPr/>
          </p:nvSpPr>
          <p:spPr>
            <a:xfrm>
              <a:off x="5441971" y="509621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Ovale 41">
              <a:extLst>
                <a:ext uri="{FF2B5EF4-FFF2-40B4-BE49-F238E27FC236}">
                  <a16:creationId xmlns:a16="http://schemas.microsoft.com/office/drawing/2014/main" id="{50B39B94-52F0-B344-6A90-30F5589269B3}"/>
                </a:ext>
              </a:extLst>
            </p:cNvPr>
            <p:cNvSpPr>
              <a:spLocks noChangeAspect="1"/>
            </p:cNvSpPr>
            <p:nvPr/>
          </p:nvSpPr>
          <p:spPr>
            <a:xfrm>
              <a:off x="5441971" y="517486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3" name="Gruppo 42">
            <a:extLst>
              <a:ext uri="{FF2B5EF4-FFF2-40B4-BE49-F238E27FC236}">
                <a16:creationId xmlns:a16="http://schemas.microsoft.com/office/drawing/2014/main" id="{D99A010F-C86C-5D76-A1D5-BC1257832E3F}"/>
              </a:ext>
            </a:extLst>
          </p:cNvPr>
          <p:cNvGrpSpPr/>
          <p:nvPr/>
        </p:nvGrpSpPr>
        <p:grpSpPr>
          <a:xfrm rot="5400000">
            <a:off x="9472231" y="3957252"/>
            <a:ext cx="23738" cy="430281"/>
            <a:chOff x="5441971" y="5017570"/>
            <a:chExt cx="23738" cy="430281"/>
          </a:xfrm>
        </p:grpSpPr>
        <p:sp>
          <p:nvSpPr>
            <p:cNvPr id="44" name="Ovale 43">
              <a:extLst>
                <a:ext uri="{FF2B5EF4-FFF2-40B4-BE49-F238E27FC236}">
                  <a16:creationId xmlns:a16="http://schemas.microsoft.com/office/drawing/2014/main" id="{44F08AC8-7D8D-D7E0-0E40-D6A036962DE5}"/>
                </a:ext>
              </a:extLst>
            </p:cNvPr>
            <p:cNvSpPr>
              <a:spLocks noChangeAspect="1"/>
            </p:cNvSpPr>
            <p:nvPr/>
          </p:nvSpPr>
          <p:spPr>
            <a:xfrm>
              <a:off x="5441971" y="5266002"/>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Ovale 44">
              <a:extLst>
                <a:ext uri="{FF2B5EF4-FFF2-40B4-BE49-F238E27FC236}">
                  <a16:creationId xmlns:a16="http://schemas.microsoft.com/office/drawing/2014/main" id="{78368851-EF8F-6BA7-52F7-72AA27517A44}"/>
                </a:ext>
              </a:extLst>
            </p:cNvPr>
            <p:cNvSpPr>
              <a:spLocks noChangeAspect="1"/>
            </p:cNvSpPr>
            <p:nvPr/>
          </p:nvSpPr>
          <p:spPr>
            <a:xfrm>
              <a:off x="5441971" y="534465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Ovale 45">
              <a:extLst>
                <a:ext uri="{FF2B5EF4-FFF2-40B4-BE49-F238E27FC236}">
                  <a16:creationId xmlns:a16="http://schemas.microsoft.com/office/drawing/2014/main" id="{788B0907-6202-6A31-BD1C-CBE8998D7357}"/>
                </a:ext>
              </a:extLst>
            </p:cNvPr>
            <p:cNvSpPr>
              <a:spLocks noChangeAspect="1"/>
            </p:cNvSpPr>
            <p:nvPr/>
          </p:nvSpPr>
          <p:spPr>
            <a:xfrm>
              <a:off x="5441971" y="5423301"/>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Ovale 46">
              <a:extLst>
                <a:ext uri="{FF2B5EF4-FFF2-40B4-BE49-F238E27FC236}">
                  <a16:creationId xmlns:a16="http://schemas.microsoft.com/office/drawing/2014/main" id="{2E0972D2-3A99-C6A2-5082-A4F07BEC8947}"/>
                </a:ext>
              </a:extLst>
            </p:cNvPr>
            <p:cNvSpPr>
              <a:spLocks noChangeAspect="1"/>
            </p:cNvSpPr>
            <p:nvPr/>
          </p:nvSpPr>
          <p:spPr>
            <a:xfrm>
              <a:off x="5441971" y="5017570"/>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e 47">
              <a:extLst>
                <a:ext uri="{FF2B5EF4-FFF2-40B4-BE49-F238E27FC236}">
                  <a16:creationId xmlns:a16="http://schemas.microsoft.com/office/drawing/2014/main" id="{7C5A4FB5-B100-0BA7-FF5F-6011434DFE8B}"/>
                </a:ext>
              </a:extLst>
            </p:cNvPr>
            <p:cNvSpPr>
              <a:spLocks noChangeAspect="1"/>
            </p:cNvSpPr>
            <p:nvPr/>
          </p:nvSpPr>
          <p:spPr>
            <a:xfrm>
              <a:off x="5441971" y="509621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Ovale 48">
              <a:extLst>
                <a:ext uri="{FF2B5EF4-FFF2-40B4-BE49-F238E27FC236}">
                  <a16:creationId xmlns:a16="http://schemas.microsoft.com/office/drawing/2014/main" id="{94D4D85F-F5E7-2A62-6BC9-BA7F757C80E6}"/>
                </a:ext>
              </a:extLst>
            </p:cNvPr>
            <p:cNvSpPr>
              <a:spLocks noChangeAspect="1"/>
            </p:cNvSpPr>
            <p:nvPr/>
          </p:nvSpPr>
          <p:spPr>
            <a:xfrm>
              <a:off x="5441971" y="5174869"/>
              <a:ext cx="23738" cy="2455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0" name="CasellaDiTesto 49">
            <a:extLst>
              <a:ext uri="{FF2B5EF4-FFF2-40B4-BE49-F238E27FC236}">
                <a16:creationId xmlns:a16="http://schemas.microsoft.com/office/drawing/2014/main" id="{D09F595E-AD44-E5C1-253F-A4CAD7DEAB18}"/>
              </a:ext>
            </a:extLst>
          </p:cNvPr>
          <p:cNvSpPr txBox="1"/>
          <p:nvPr/>
        </p:nvSpPr>
        <p:spPr>
          <a:xfrm>
            <a:off x="7921004" y="3028742"/>
            <a:ext cx="3231171" cy="923330"/>
          </a:xfrm>
          <a:prstGeom prst="rect">
            <a:avLst/>
          </a:prstGeom>
          <a:noFill/>
        </p:spPr>
        <p:txBody>
          <a:bodyPr wrap="square" rtlCol="0">
            <a:spAutoFit/>
          </a:bodyPr>
          <a:lstStyle/>
          <a:p>
            <a:pPr algn="ctr"/>
            <a:r>
              <a:rPr lang="en-US" b="1" dirty="0">
                <a:latin typeface="Avenir Black" panose="02000503020000020003" pitchFamily="2" charset="0"/>
              </a:rPr>
              <a:t>Random </a:t>
            </a:r>
          </a:p>
          <a:p>
            <a:pPr algn="ctr"/>
            <a:r>
              <a:rPr lang="en-US" b="1" dirty="0">
                <a:latin typeface="Avenir Black" panose="02000503020000020003" pitchFamily="2" charset="0"/>
              </a:rPr>
              <a:t>Matrix</a:t>
            </a:r>
          </a:p>
          <a:p>
            <a:pPr algn="ctr"/>
            <a:r>
              <a:rPr lang="en-US" b="1" dirty="0" err="1">
                <a:latin typeface="Avenir Black" panose="02000503020000020003" pitchFamily="2" charset="0"/>
              </a:rPr>
              <a:t>i.i.d.</a:t>
            </a:r>
            <a:endParaRPr lang="en-US" b="1" dirty="0">
              <a:latin typeface="Avenir Black" panose="02000503020000020003" pitchFamily="2" charset="0"/>
            </a:endParaRPr>
          </a:p>
        </p:txBody>
      </p:sp>
    </p:spTree>
    <p:extLst>
      <p:ext uri="{BB962C8B-B14F-4D97-AF65-F5344CB8AC3E}">
        <p14:creationId xmlns:p14="http://schemas.microsoft.com/office/powerpoint/2010/main" val="1578666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C3C86D0B-80EF-D0E0-F1F7-249A4D2CE100}"/>
                  </a:ext>
                </a:extLst>
              </p:cNvPr>
              <p:cNvSpPr>
                <a:spLocks noGrp="1"/>
              </p:cNvSpPr>
              <p:nvPr>
                <p:ph type="title"/>
              </p:nvPr>
            </p:nvSpPr>
            <p:spPr/>
            <p:txBody>
              <a:bodyPr/>
              <a:lstStyle/>
              <a:p>
                <a:r>
                  <a:rPr lang="en-US" dirty="0"/>
                  <a:t>Artificial NN with </a:t>
                </a:r>
                <a14:m>
                  <m:oMath xmlns:m="http://schemas.openxmlformats.org/officeDocument/2006/math">
                    <m:sSup>
                      <m:sSupPr>
                        <m:ctrlPr>
                          <a:rPr lang="de-CH" i="1">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photonic disorder</a:t>
                </a:r>
              </a:p>
            </p:txBody>
          </p:sp>
        </mc:Choice>
        <mc:Fallback xmlns="">
          <p:sp>
            <p:nvSpPr>
              <p:cNvPr id="2" name="Titolo 1">
                <a:extLst>
                  <a:ext uri="{FF2B5EF4-FFF2-40B4-BE49-F238E27FC236}">
                    <a16:creationId xmlns:a16="http://schemas.microsoft.com/office/drawing/2014/main" id="{C3C86D0B-80EF-D0E0-F1F7-249A4D2CE100}"/>
                  </a:ext>
                </a:extLst>
              </p:cNvPr>
              <p:cNvSpPr>
                <a:spLocks noGrp="1" noRot="1" noChangeAspect="1" noMove="1" noResize="1" noEditPoints="1" noAdjustHandles="1" noChangeArrowheads="1" noChangeShapeType="1" noTextEdit="1"/>
              </p:cNvSpPr>
              <p:nvPr>
                <p:ph type="title"/>
              </p:nvPr>
            </p:nvSpPr>
            <p:spPr>
              <a:blipFill>
                <a:blip r:embed="rId3"/>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DF439AAB-3A07-6E6A-C36E-BE5C0792FF89}"/>
              </a:ext>
            </a:extLst>
          </p:cNvPr>
          <p:cNvSpPr>
            <a:spLocks noGrp="1"/>
          </p:cNvSpPr>
          <p:nvPr>
            <p:ph type="sldNum" sz="quarter" idx="12"/>
          </p:nvPr>
        </p:nvSpPr>
        <p:spPr>
          <a:xfrm>
            <a:off x="10299609" y="6459945"/>
            <a:ext cx="481131" cy="365125"/>
          </a:xfrm>
        </p:spPr>
        <p:txBody>
          <a:bodyPr/>
          <a:lstStyle/>
          <a:p>
            <a:fld id="{F4C9E3C6-FDB8-E140-B497-619699EA8E32}" type="slidenum">
              <a:rPr lang="en-US" smtClean="0"/>
              <a:t>54</a:t>
            </a:fld>
            <a:endParaRPr lang="en-US" dirty="0"/>
          </a:p>
        </p:txBody>
      </p:sp>
      <p:grpSp>
        <p:nvGrpSpPr>
          <p:cNvPr id="4" name="Gruppo 3">
            <a:extLst>
              <a:ext uri="{FF2B5EF4-FFF2-40B4-BE49-F238E27FC236}">
                <a16:creationId xmlns:a16="http://schemas.microsoft.com/office/drawing/2014/main" id="{00082304-97A9-9AAE-EB32-3A97FDEFF01F}"/>
              </a:ext>
            </a:extLst>
          </p:cNvPr>
          <p:cNvGrpSpPr>
            <a:grpSpLocks noChangeAspect="1"/>
          </p:cNvGrpSpPr>
          <p:nvPr/>
        </p:nvGrpSpPr>
        <p:grpSpPr>
          <a:xfrm>
            <a:off x="702280" y="1351844"/>
            <a:ext cx="10630343" cy="3853416"/>
            <a:chOff x="1185477" y="1527000"/>
            <a:chExt cx="9663948" cy="3503105"/>
          </a:xfrm>
        </p:grpSpPr>
        <p:pic>
          <p:nvPicPr>
            <p:cNvPr id="5" name="图片 10">
              <a:extLst>
                <a:ext uri="{FF2B5EF4-FFF2-40B4-BE49-F238E27FC236}">
                  <a16:creationId xmlns:a16="http://schemas.microsoft.com/office/drawing/2014/main" id="{AD202CF0-C27D-B3F8-7340-901CDDB4B470}"/>
                </a:ext>
              </a:extLst>
            </p:cNvPr>
            <p:cNvPicPr>
              <a:picLocks noChangeAspect="1"/>
            </p:cNvPicPr>
            <p:nvPr/>
          </p:nvPicPr>
          <p:blipFill>
            <a:blip r:embed="rId4"/>
            <a:stretch>
              <a:fillRect/>
            </a:stretch>
          </p:blipFill>
          <p:spPr>
            <a:xfrm>
              <a:off x="4796836" y="1527000"/>
              <a:ext cx="4636655" cy="2974109"/>
            </a:xfrm>
            <a:prstGeom prst="rect">
              <a:avLst/>
            </a:prstGeom>
          </p:spPr>
        </p:pic>
        <p:pic>
          <p:nvPicPr>
            <p:cNvPr id="6" name="图片 12">
              <a:extLst>
                <a:ext uri="{FF2B5EF4-FFF2-40B4-BE49-F238E27FC236}">
                  <a16:creationId xmlns:a16="http://schemas.microsoft.com/office/drawing/2014/main" id="{C8E574BA-4DD0-B40C-F127-612E75DF2390}"/>
                </a:ext>
              </a:extLst>
            </p:cNvPr>
            <p:cNvPicPr>
              <a:picLocks noChangeAspect="1"/>
            </p:cNvPicPr>
            <p:nvPr/>
          </p:nvPicPr>
          <p:blipFill>
            <a:blip r:embed="rId5"/>
            <a:stretch>
              <a:fillRect/>
            </a:stretch>
          </p:blipFill>
          <p:spPr>
            <a:xfrm>
              <a:off x="4864261" y="1630590"/>
              <a:ext cx="5985164" cy="2918691"/>
            </a:xfrm>
            <a:prstGeom prst="rect">
              <a:avLst/>
            </a:prstGeom>
          </p:spPr>
        </p:pic>
        <p:pic>
          <p:nvPicPr>
            <p:cNvPr id="7" name="图片 4">
              <a:extLst>
                <a:ext uri="{FF2B5EF4-FFF2-40B4-BE49-F238E27FC236}">
                  <a16:creationId xmlns:a16="http://schemas.microsoft.com/office/drawing/2014/main" id="{8778030D-0768-3E6E-BE3C-0B0DC30CE852}"/>
                </a:ext>
              </a:extLst>
            </p:cNvPr>
            <p:cNvPicPr>
              <a:picLocks noChangeAspect="1"/>
            </p:cNvPicPr>
            <p:nvPr/>
          </p:nvPicPr>
          <p:blipFill>
            <a:blip r:embed="rId6"/>
            <a:stretch>
              <a:fillRect/>
            </a:stretch>
          </p:blipFill>
          <p:spPr>
            <a:xfrm>
              <a:off x="2566659" y="1797378"/>
              <a:ext cx="3528291" cy="3232727"/>
            </a:xfrm>
            <a:prstGeom prst="rect">
              <a:avLst/>
            </a:prstGeom>
          </p:spPr>
        </p:pic>
        <p:pic>
          <p:nvPicPr>
            <p:cNvPr id="8" name="图片 6">
              <a:extLst>
                <a:ext uri="{FF2B5EF4-FFF2-40B4-BE49-F238E27FC236}">
                  <a16:creationId xmlns:a16="http://schemas.microsoft.com/office/drawing/2014/main" id="{181C512F-5F8D-A019-5A5B-113927946F6F}"/>
                </a:ext>
              </a:extLst>
            </p:cNvPr>
            <p:cNvPicPr>
              <a:picLocks noChangeAspect="1"/>
            </p:cNvPicPr>
            <p:nvPr/>
          </p:nvPicPr>
          <p:blipFill>
            <a:blip r:embed="rId7"/>
            <a:stretch>
              <a:fillRect/>
            </a:stretch>
          </p:blipFill>
          <p:spPr>
            <a:xfrm>
              <a:off x="1185477" y="1884854"/>
              <a:ext cx="2900218" cy="2660073"/>
            </a:xfrm>
            <a:prstGeom prst="rect">
              <a:avLst/>
            </a:prstGeom>
          </p:spPr>
        </p:pic>
        <p:sp>
          <p:nvSpPr>
            <p:cNvPr id="9" name="CasellaDiTesto 8">
              <a:extLst>
                <a:ext uri="{FF2B5EF4-FFF2-40B4-BE49-F238E27FC236}">
                  <a16:creationId xmlns:a16="http://schemas.microsoft.com/office/drawing/2014/main" id="{A4838F2B-58F1-6BFE-6ECD-BE8122FD1036}"/>
                </a:ext>
              </a:extLst>
            </p:cNvPr>
            <p:cNvSpPr txBox="1"/>
            <p:nvPr/>
          </p:nvSpPr>
          <p:spPr>
            <a:xfrm>
              <a:off x="3090013" y="4493711"/>
              <a:ext cx="542136" cy="279797"/>
            </a:xfrm>
            <a:prstGeom prst="rect">
              <a:avLst/>
            </a:prstGeom>
            <a:noFill/>
          </p:spPr>
          <p:txBody>
            <a:bodyPr wrap="none" rtlCol="0">
              <a:spAutoFit/>
            </a:bodyPr>
            <a:lstStyle/>
            <a:p>
              <a:r>
                <a:rPr lang="en-US" sz="1400" dirty="0">
                  <a:latin typeface="Helvetica Light" panose="020B0403020202020204" pitchFamily="34" charset="0"/>
                </a:rPr>
                <a:t>SLM</a:t>
              </a:r>
            </a:p>
          </p:txBody>
        </p:sp>
      </p:grpSp>
      <p:sp>
        <p:nvSpPr>
          <p:cNvPr id="10" name="Segnaposto numero diapositiva 2">
            <a:extLst>
              <a:ext uri="{FF2B5EF4-FFF2-40B4-BE49-F238E27FC236}">
                <a16:creationId xmlns:a16="http://schemas.microsoft.com/office/drawing/2014/main" id="{75690BF8-495B-B8AF-C192-A32FFAA80D55}"/>
              </a:ext>
            </a:extLst>
          </p:cNvPr>
          <p:cNvSpPr txBox="1">
            <a:spLocks/>
          </p:cNvSpPr>
          <p:nvPr/>
        </p:nvSpPr>
        <p:spPr>
          <a:xfrm>
            <a:off x="10299609" y="6459945"/>
            <a:ext cx="481131" cy="365125"/>
          </a:xfrm>
          <a:prstGeom prst="rect">
            <a:avLst/>
          </a:prstGeom>
        </p:spPr>
        <p:txBody>
          <a:bodyPr vert="horz" lIns="91440" tIns="45720" rIns="91440" bIns="45720" rtlCol="0" anchor="b"/>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9E3C6-FDB8-E140-B497-619699EA8E32}" type="slidenum">
              <a:rPr lang="en-US" smtClean="0"/>
              <a:pPr/>
              <a:t>54</a:t>
            </a:fld>
            <a:endParaRPr lang="en-US" dirty="0"/>
          </a:p>
        </p:txBody>
      </p:sp>
      <p:pic>
        <p:nvPicPr>
          <p:cNvPr id="27" name="Immagine 26">
            <a:extLst>
              <a:ext uri="{FF2B5EF4-FFF2-40B4-BE49-F238E27FC236}">
                <a16:creationId xmlns:a16="http://schemas.microsoft.com/office/drawing/2014/main" id="{D8F7AC82-2D89-87FC-B8DA-FB4C5EE1C736}"/>
              </a:ext>
            </a:extLst>
          </p:cNvPr>
          <p:cNvPicPr>
            <a:picLocks noChangeAspect="1"/>
          </p:cNvPicPr>
          <p:nvPr/>
        </p:nvPicPr>
        <p:blipFill>
          <a:blip r:embed="rId8"/>
          <a:stretch>
            <a:fillRect/>
          </a:stretch>
        </p:blipFill>
        <p:spPr>
          <a:xfrm>
            <a:off x="4674775" y="5346976"/>
            <a:ext cx="2476525" cy="200042"/>
          </a:xfrm>
          <a:prstGeom prst="rect">
            <a:avLst/>
          </a:prstGeom>
        </p:spPr>
      </p:pic>
      <p:pic>
        <p:nvPicPr>
          <p:cNvPr id="29" name="Immagine 28">
            <a:extLst>
              <a:ext uri="{FF2B5EF4-FFF2-40B4-BE49-F238E27FC236}">
                <a16:creationId xmlns:a16="http://schemas.microsoft.com/office/drawing/2014/main" id="{E34354CF-07BB-A9A4-F139-7EE6CDAA3E7E}"/>
              </a:ext>
            </a:extLst>
          </p:cNvPr>
          <p:cNvPicPr>
            <a:picLocks noChangeAspect="1"/>
          </p:cNvPicPr>
          <p:nvPr/>
        </p:nvPicPr>
        <p:blipFill>
          <a:blip r:embed="rId9"/>
          <a:stretch>
            <a:fillRect/>
          </a:stretch>
        </p:blipFill>
        <p:spPr>
          <a:xfrm>
            <a:off x="4674775" y="5625680"/>
            <a:ext cx="4387317" cy="610970"/>
          </a:xfrm>
          <a:prstGeom prst="rect">
            <a:avLst/>
          </a:prstGeom>
        </p:spPr>
      </p:pic>
      <p:pic>
        <p:nvPicPr>
          <p:cNvPr id="31" name="Immagine 30">
            <a:extLst>
              <a:ext uri="{FF2B5EF4-FFF2-40B4-BE49-F238E27FC236}">
                <a16:creationId xmlns:a16="http://schemas.microsoft.com/office/drawing/2014/main" id="{EB601C61-1D4F-5404-88BC-A0EB63340005}"/>
              </a:ext>
            </a:extLst>
          </p:cNvPr>
          <p:cNvPicPr>
            <a:picLocks noChangeAspect="1"/>
          </p:cNvPicPr>
          <p:nvPr/>
        </p:nvPicPr>
        <p:blipFill>
          <a:blip r:embed="rId10"/>
          <a:stretch>
            <a:fillRect/>
          </a:stretch>
        </p:blipFill>
        <p:spPr>
          <a:xfrm>
            <a:off x="4700175" y="6282145"/>
            <a:ext cx="2996596" cy="368183"/>
          </a:xfrm>
          <a:prstGeom prst="rect">
            <a:avLst/>
          </a:prstGeom>
        </p:spPr>
      </p:pic>
      <p:pic>
        <p:nvPicPr>
          <p:cNvPr id="33" name="Immagine 32">
            <a:extLst>
              <a:ext uri="{FF2B5EF4-FFF2-40B4-BE49-F238E27FC236}">
                <a16:creationId xmlns:a16="http://schemas.microsoft.com/office/drawing/2014/main" id="{3B0C5627-7789-6E8D-950E-8C477641FE47}"/>
              </a:ext>
            </a:extLst>
          </p:cNvPr>
          <p:cNvPicPr>
            <a:picLocks noChangeAspect="1"/>
          </p:cNvPicPr>
          <p:nvPr/>
        </p:nvPicPr>
        <p:blipFill>
          <a:blip r:embed="rId11"/>
          <a:stretch>
            <a:fillRect/>
          </a:stretch>
        </p:blipFill>
        <p:spPr>
          <a:xfrm>
            <a:off x="9334354" y="5010522"/>
            <a:ext cx="1355985" cy="1805925"/>
          </a:xfrm>
          <a:prstGeom prst="rect">
            <a:avLst/>
          </a:prstGeom>
        </p:spPr>
      </p:pic>
      <p:sp>
        <p:nvSpPr>
          <p:cNvPr id="16" name="Rettangolo 15">
            <a:extLst>
              <a:ext uri="{FF2B5EF4-FFF2-40B4-BE49-F238E27FC236}">
                <a16:creationId xmlns:a16="http://schemas.microsoft.com/office/drawing/2014/main" id="{0FE62E02-2DA9-EF2B-AE70-CCBE9D8AAE14}"/>
              </a:ext>
            </a:extLst>
          </p:cNvPr>
          <p:cNvSpPr/>
          <p:nvPr/>
        </p:nvSpPr>
        <p:spPr>
          <a:xfrm>
            <a:off x="9712618" y="1465793"/>
            <a:ext cx="1376195" cy="355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magine 16">
            <a:extLst>
              <a:ext uri="{FF2B5EF4-FFF2-40B4-BE49-F238E27FC236}">
                <a16:creationId xmlns:a16="http://schemas.microsoft.com/office/drawing/2014/main" id="{3DA1EAE0-E172-0916-2649-3765CB3A4275}"/>
              </a:ext>
            </a:extLst>
          </p:cNvPr>
          <p:cNvPicPr>
            <a:picLocks noChangeAspect="1"/>
          </p:cNvPicPr>
          <p:nvPr/>
        </p:nvPicPr>
        <p:blipFill rotWithShape="1">
          <a:blip r:embed="rId12"/>
          <a:srcRect l="43268" t="5958" r="38521" b="62153"/>
          <a:stretch/>
        </p:blipFill>
        <p:spPr>
          <a:xfrm>
            <a:off x="8040782" y="1925819"/>
            <a:ext cx="1170408" cy="1170408"/>
          </a:xfrm>
          <a:prstGeom prst="rect">
            <a:avLst/>
          </a:prstGeom>
        </p:spPr>
      </p:pic>
      <p:pic>
        <p:nvPicPr>
          <p:cNvPr id="18" name="Picture 2" descr="undefined">
            <a:extLst>
              <a:ext uri="{FF2B5EF4-FFF2-40B4-BE49-F238E27FC236}">
                <a16:creationId xmlns:a16="http://schemas.microsoft.com/office/drawing/2014/main" id="{73822F82-23EE-D1A7-C808-33773B71A4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3849" y="5382248"/>
            <a:ext cx="653713" cy="65371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6">
            <a:extLst>
              <a:ext uri="{FF2B5EF4-FFF2-40B4-BE49-F238E27FC236}">
                <a16:creationId xmlns:a16="http://schemas.microsoft.com/office/drawing/2014/main" id="{1B77AC0E-F3C6-BD77-6218-0C07D42A89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36947" y="6154506"/>
            <a:ext cx="1345898" cy="224316"/>
          </a:xfrm>
          <a:prstGeom prst="rect">
            <a:avLst/>
          </a:prstGeom>
        </p:spPr>
      </p:pic>
      <p:pic>
        <p:nvPicPr>
          <p:cNvPr id="20" name="Picture 8">
            <a:extLst>
              <a:ext uri="{FF2B5EF4-FFF2-40B4-BE49-F238E27FC236}">
                <a16:creationId xmlns:a16="http://schemas.microsoft.com/office/drawing/2014/main" id="{7476297A-C036-640E-F04A-A3045EF00A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687" y="5592422"/>
            <a:ext cx="1587376" cy="357367"/>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72;p15">
            <a:extLst>
              <a:ext uri="{FF2B5EF4-FFF2-40B4-BE49-F238E27FC236}">
                <a16:creationId xmlns:a16="http://schemas.microsoft.com/office/drawing/2014/main" id="{63D1D901-401E-BD6E-9073-FFB16A3D7B24}"/>
              </a:ext>
            </a:extLst>
          </p:cNvPr>
          <p:cNvPicPr preferRelativeResize="0">
            <a:picLocks noChangeAspect="1"/>
          </p:cNvPicPr>
          <p:nvPr/>
        </p:nvPicPr>
        <p:blipFill>
          <a:blip r:embed="rId17">
            <a:alphaModFix/>
          </a:blip>
          <a:stretch>
            <a:fillRect/>
          </a:stretch>
        </p:blipFill>
        <p:spPr>
          <a:xfrm>
            <a:off x="575083" y="6050533"/>
            <a:ext cx="1414692" cy="432262"/>
          </a:xfrm>
          <a:prstGeom prst="rect">
            <a:avLst/>
          </a:prstGeom>
          <a:noFill/>
          <a:ln>
            <a:noFill/>
          </a:ln>
        </p:spPr>
      </p:pic>
      <p:pic>
        <p:nvPicPr>
          <p:cNvPr id="22" name="C:\Users\Hugo\Documents\THESEHUGODEFIENNE_COMEDIAHUGO\POSTER 2 PHOTONS\logo_ens.png" descr="C:\Users\Hugo\Documents\THESEHUGODEFIENNE_COMEDIAHUGO\POSTER 2 PHOTONS\logo_ens.png">
            <a:extLst>
              <a:ext uri="{FF2B5EF4-FFF2-40B4-BE49-F238E27FC236}">
                <a16:creationId xmlns:a16="http://schemas.microsoft.com/office/drawing/2014/main" id="{A5E244BB-FE62-B223-95C1-D0232D6209C5}"/>
              </a:ext>
            </a:extLst>
          </p:cNvPr>
          <p:cNvPicPr>
            <a:picLocks noChangeAspect="1"/>
          </p:cNvPicPr>
          <p:nvPr/>
        </p:nvPicPr>
        <p:blipFill>
          <a:blip r:embed="rId18"/>
          <a:stretch>
            <a:fillRect/>
          </a:stretch>
        </p:blipFill>
        <p:spPr>
          <a:xfrm>
            <a:off x="2033548" y="5267932"/>
            <a:ext cx="705274" cy="703134"/>
          </a:xfrm>
          <a:prstGeom prst="rect">
            <a:avLst/>
          </a:prstGeom>
          <a:ln w="12700">
            <a:miter lim="400000"/>
          </a:ln>
        </p:spPr>
      </p:pic>
    </p:spTree>
    <p:extLst>
      <p:ext uri="{BB962C8B-B14F-4D97-AF65-F5344CB8AC3E}">
        <p14:creationId xmlns:p14="http://schemas.microsoft.com/office/powerpoint/2010/main" val="770131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a:extLst>
                  <a:ext uri="{FF2B5EF4-FFF2-40B4-BE49-F238E27FC236}">
                    <a16:creationId xmlns:a16="http://schemas.microsoft.com/office/drawing/2014/main" id="{A314497E-F282-50F3-A98D-1875FED6CC1E}"/>
                  </a:ext>
                </a:extLst>
              </p:cNvPr>
              <p:cNvSpPr>
                <a:spLocks noGrp="1"/>
              </p:cNvSpPr>
              <p:nvPr>
                <p:ph type="title"/>
              </p:nvPr>
            </p:nvSpPr>
            <p:spPr/>
            <p:txBody>
              <a:bodyPr/>
              <a:lstStyle/>
              <a:p>
                <a:r>
                  <a:rPr lang="en-US" dirty="0"/>
                  <a:t>Artificial NN with </a:t>
                </a:r>
                <a14:m>
                  <m:oMath xmlns:m="http://schemas.openxmlformats.org/officeDocument/2006/math">
                    <m:sSup>
                      <m:sSupPr>
                        <m:ctrlPr>
                          <a:rPr lang="de-CH" i="1">
                            <a:latin typeface="Cambria Math" panose="02040503050406030204" pitchFamily="18" charset="0"/>
                            <a:ea typeface="Cambria Math" panose="02040503050406030204" pitchFamily="18" charset="0"/>
                          </a:rPr>
                        </m:ctrlPr>
                      </m:sSupPr>
                      <m:e>
                        <m:r>
                          <a:rPr lang="de-CH" i="1">
                            <a:latin typeface="Cambria Math" panose="02040503050406030204" pitchFamily="18" charset="0"/>
                            <a:ea typeface="Cambria Math" panose="02040503050406030204" pitchFamily="18" charset="0"/>
                          </a:rPr>
                          <m:t>𝜒</m:t>
                        </m:r>
                      </m:e>
                      <m:sup>
                        <m:r>
                          <a:rPr lang="de-CH" i="1">
                            <a:latin typeface="Cambria Math" panose="02040503050406030204" pitchFamily="18" charset="0"/>
                            <a:ea typeface="Cambria Math" panose="02040503050406030204" pitchFamily="18" charset="0"/>
                          </a:rPr>
                          <m:t>(2)</m:t>
                        </m:r>
                      </m:sup>
                    </m:sSup>
                  </m:oMath>
                </a14:m>
                <a:r>
                  <a:rPr lang="en-US" dirty="0"/>
                  <a:t> photonic disorder</a:t>
                </a:r>
              </a:p>
            </p:txBody>
          </p:sp>
        </mc:Choice>
        <mc:Fallback xmlns="">
          <p:sp>
            <p:nvSpPr>
              <p:cNvPr id="2" name="Titolo 1">
                <a:extLst>
                  <a:ext uri="{FF2B5EF4-FFF2-40B4-BE49-F238E27FC236}">
                    <a16:creationId xmlns:a16="http://schemas.microsoft.com/office/drawing/2014/main" id="{A314497E-F282-50F3-A98D-1875FED6CC1E}"/>
                  </a:ext>
                </a:extLst>
              </p:cNvPr>
              <p:cNvSpPr>
                <a:spLocks noGrp="1" noRot="1" noChangeAspect="1" noMove="1" noResize="1" noEditPoints="1" noAdjustHandles="1" noChangeArrowheads="1" noChangeShapeType="1" noTextEdit="1"/>
              </p:cNvSpPr>
              <p:nvPr>
                <p:ph type="title"/>
              </p:nvPr>
            </p:nvSpPr>
            <p:spPr>
              <a:blipFill>
                <a:blip r:embed="rId2"/>
                <a:stretch>
                  <a:fillRect t="-10000" b="-24000"/>
                </a:stretch>
              </a:blipFill>
            </p:spPr>
            <p:txBody>
              <a:bodyPr/>
              <a:lstStyle/>
              <a:p>
                <a:r>
                  <a:rPr lang="en-US">
                    <a:noFill/>
                  </a:rPr>
                  <a:t> </a:t>
                </a:r>
              </a:p>
            </p:txBody>
          </p:sp>
        </mc:Fallback>
      </mc:AlternateContent>
      <p:sp>
        <p:nvSpPr>
          <p:cNvPr id="3" name="Segnaposto numero diapositiva 2">
            <a:extLst>
              <a:ext uri="{FF2B5EF4-FFF2-40B4-BE49-F238E27FC236}">
                <a16:creationId xmlns:a16="http://schemas.microsoft.com/office/drawing/2014/main" id="{81934D90-288F-EE49-7860-89EA8C1345E0}"/>
              </a:ext>
            </a:extLst>
          </p:cNvPr>
          <p:cNvSpPr>
            <a:spLocks noGrp="1"/>
          </p:cNvSpPr>
          <p:nvPr>
            <p:ph type="sldNum" sz="quarter" idx="12"/>
          </p:nvPr>
        </p:nvSpPr>
        <p:spPr/>
        <p:txBody>
          <a:bodyPr/>
          <a:lstStyle/>
          <a:p>
            <a:fld id="{F4C9E3C6-FDB8-E140-B497-619699EA8E32}" type="slidenum">
              <a:rPr lang="en-US" smtClean="0"/>
              <a:t>55</a:t>
            </a:fld>
            <a:endParaRPr lang="en-US" dirty="0"/>
          </a:p>
        </p:txBody>
      </p:sp>
      <p:grpSp>
        <p:nvGrpSpPr>
          <p:cNvPr id="4" name="Gruppo 3">
            <a:extLst>
              <a:ext uri="{FF2B5EF4-FFF2-40B4-BE49-F238E27FC236}">
                <a16:creationId xmlns:a16="http://schemas.microsoft.com/office/drawing/2014/main" id="{01B18916-06AC-93BA-504D-2E5E84007B8E}"/>
              </a:ext>
            </a:extLst>
          </p:cNvPr>
          <p:cNvGrpSpPr>
            <a:grpSpLocks noChangeAspect="1"/>
          </p:cNvGrpSpPr>
          <p:nvPr/>
        </p:nvGrpSpPr>
        <p:grpSpPr>
          <a:xfrm>
            <a:off x="6569884" y="1656372"/>
            <a:ext cx="4826049" cy="3450828"/>
            <a:chOff x="586178" y="2025603"/>
            <a:chExt cx="5308654" cy="3795910"/>
          </a:xfrm>
        </p:grpSpPr>
        <p:pic>
          <p:nvPicPr>
            <p:cNvPr id="5" name="Immagine 4">
              <a:extLst>
                <a:ext uri="{FF2B5EF4-FFF2-40B4-BE49-F238E27FC236}">
                  <a16:creationId xmlns:a16="http://schemas.microsoft.com/office/drawing/2014/main" id="{BC73F50E-C71C-E855-6513-29A3F6F8A47E}"/>
                </a:ext>
              </a:extLst>
            </p:cNvPr>
            <p:cNvPicPr>
              <a:picLocks noChangeAspect="1"/>
            </p:cNvPicPr>
            <p:nvPr/>
          </p:nvPicPr>
          <p:blipFill rotWithShape="1">
            <a:blip r:embed="rId3"/>
            <a:srcRect b="890"/>
            <a:stretch/>
          </p:blipFill>
          <p:spPr>
            <a:xfrm>
              <a:off x="586178" y="2038498"/>
              <a:ext cx="5308654" cy="3783015"/>
            </a:xfrm>
            <a:prstGeom prst="rect">
              <a:avLst/>
            </a:prstGeom>
          </p:spPr>
        </p:pic>
        <p:sp>
          <p:nvSpPr>
            <p:cNvPr id="6" name="Rettangolo 5">
              <a:extLst>
                <a:ext uri="{FF2B5EF4-FFF2-40B4-BE49-F238E27FC236}">
                  <a16:creationId xmlns:a16="http://schemas.microsoft.com/office/drawing/2014/main" id="{CF3A114A-5237-2F87-DCB9-8F259032FB43}"/>
                </a:ext>
              </a:extLst>
            </p:cNvPr>
            <p:cNvSpPr/>
            <p:nvPr/>
          </p:nvSpPr>
          <p:spPr>
            <a:xfrm>
              <a:off x="1155032" y="2025603"/>
              <a:ext cx="481263" cy="5250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 name="Espace réservé du contenu 1">
                <a:extLst>
                  <a:ext uri="{FF2B5EF4-FFF2-40B4-BE49-F238E27FC236}">
                    <a16:creationId xmlns:a16="http://schemas.microsoft.com/office/drawing/2014/main" id="{E49D0F0C-1569-7082-C391-6D1CBB730C49}"/>
                  </a:ext>
                </a:extLst>
              </p:cNvPr>
              <p:cNvSpPr txBox="1">
                <a:spLocks/>
              </p:cNvSpPr>
              <p:nvPr/>
            </p:nvSpPr>
            <p:spPr>
              <a:xfrm>
                <a:off x="6827790" y="5364034"/>
                <a:ext cx="4615035" cy="1148161"/>
              </a:xfrm>
              <a:prstGeom prst="rect">
                <a:avLst/>
              </a:prstGeom>
            </p:spPr>
            <p:txBody>
              <a:bodyPr vert="horz" lIns="180000" tIns="45720" rIns="91440" bIns="45720" rtlCol="0">
                <a:no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600" dirty="0">
                    <a:latin typeface="Helvetica Light" panose="020B0403020202020204" pitchFamily="34" charset="0"/>
                  </a:rPr>
                  <a:t>For an input size of 64</a:t>
                </a:r>
                <a:r>
                  <a:rPr lang="en-US" sz="1600" dirty="0">
                    <a:latin typeface="Helvetica Light" panose="020B0403020202020204" pitchFamily="34" charset="0"/>
                    <a:ea typeface="Cambria Math" panose="02040503050406030204" pitchFamily="18" charset="0"/>
                  </a:rPr>
                  <a:t> </a:t>
                </a:r>
                <a14:m>
                  <m:oMath xmlns:m="http://schemas.openxmlformats.org/officeDocument/2006/math">
                    <m:r>
                      <a:rPr lang="en-US" sz="1600" b="0" i="0" smtClean="0">
                        <a:latin typeface="Cambria Math" panose="02040503050406030204" pitchFamily="18" charset="0"/>
                        <a:ea typeface="Cambria Math" panose="02040503050406030204" pitchFamily="18" charset="0"/>
                      </a:rPr>
                      <m:t>× </m:t>
                    </m:r>
                  </m:oMath>
                </a14:m>
                <a:r>
                  <a:rPr lang="en-US" sz="1600" dirty="0">
                    <a:latin typeface="Helvetica Light" panose="020B0403020202020204" pitchFamily="34" charset="0"/>
                  </a:rPr>
                  <a:t>64 and an output size of 3500, around 18.8 TFLOPS computation is achieved in the experimental system (equivalent to &gt;400 GB of memory usage)</a:t>
                </a:r>
              </a:p>
            </p:txBody>
          </p:sp>
        </mc:Choice>
        <mc:Fallback xmlns="">
          <p:sp>
            <p:nvSpPr>
              <p:cNvPr id="7" name="Espace réservé du contenu 1">
                <a:extLst>
                  <a:ext uri="{FF2B5EF4-FFF2-40B4-BE49-F238E27FC236}">
                    <a16:creationId xmlns:a16="http://schemas.microsoft.com/office/drawing/2014/main" id="{E49D0F0C-1569-7082-C391-6D1CBB730C49}"/>
                  </a:ext>
                </a:extLst>
              </p:cNvPr>
              <p:cNvSpPr txBox="1">
                <a:spLocks noRot="1" noChangeAspect="1" noMove="1" noResize="1" noEditPoints="1" noAdjustHandles="1" noChangeArrowheads="1" noChangeShapeType="1" noTextEdit="1"/>
              </p:cNvSpPr>
              <p:nvPr/>
            </p:nvSpPr>
            <p:spPr>
              <a:xfrm>
                <a:off x="6827790" y="5364034"/>
                <a:ext cx="4615035" cy="1148161"/>
              </a:xfrm>
              <a:prstGeom prst="rect">
                <a:avLst/>
              </a:prstGeom>
              <a:blipFill>
                <a:blip r:embed="rId4"/>
                <a:stretch>
                  <a:fillRect t="-3297" r="-824"/>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57A3D549-6E84-C183-D952-DFF60B82357B}"/>
              </a:ext>
            </a:extLst>
          </p:cNvPr>
          <p:cNvPicPr>
            <a:picLocks noChangeAspect="1"/>
          </p:cNvPicPr>
          <p:nvPr/>
        </p:nvPicPr>
        <p:blipFill rotWithShape="1">
          <a:blip r:embed="rId5"/>
          <a:srcRect t="5446" b="4273"/>
          <a:stretch/>
        </p:blipFill>
        <p:spPr>
          <a:xfrm>
            <a:off x="1160594" y="1806138"/>
            <a:ext cx="4260273" cy="3325091"/>
          </a:xfrm>
          <a:prstGeom prst="rect">
            <a:avLst/>
          </a:prstGeom>
        </p:spPr>
      </p:pic>
      <p:pic>
        <p:nvPicPr>
          <p:cNvPr id="9" name="Immagine 8">
            <a:extLst>
              <a:ext uri="{FF2B5EF4-FFF2-40B4-BE49-F238E27FC236}">
                <a16:creationId xmlns:a16="http://schemas.microsoft.com/office/drawing/2014/main" id="{A355B5C4-1B4B-DBD4-1103-06C9589166F1}"/>
              </a:ext>
            </a:extLst>
          </p:cNvPr>
          <p:cNvPicPr>
            <a:picLocks noChangeAspect="1"/>
          </p:cNvPicPr>
          <p:nvPr/>
        </p:nvPicPr>
        <p:blipFill>
          <a:blip r:embed="rId6"/>
          <a:stretch>
            <a:fillRect/>
          </a:stretch>
        </p:blipFill>
        <p:spPr>
          <a:xfrm>
            <a:off x="2191989" y="5336866"/>
            <a:ext cx="2197481" cy="676148"/>
          </a:xfrm>
          <a:prstGeom prst="rect">
            <a:avLst/>
          </a:prstGeom>
        </p:spPr>
      </p:pic>
      <p:sp>
        <p:nvSpPr>
          <p:cNvPr id="14" name="CasellaDiTesto 13">
            <a:extLst>
              <a:ext uri="{FF2B5EF4-FFF2-40B4-BE49-F238E27FC236}">
                <a16:creationId xmlns:a16="http://schemas.microsoft.com/office/drawing/2014/main" id="{F5E058AA-A64C-6FAA-CEAF-D86758CFA71A}"/>
              </a:ext>
            </a:extLst>
          </p:cNvPr>
          <p:cNvSpPr txBox="1"/>
          <p:nvPr/>
        </p:nvSpPr>
        <p:spPr>
          <a:xfrm>
            <a:off x="1680103" y="1331030"/>
            <a:ext cx="3821714" cy="338554"/>
          </a:xfrm>
          <a:prstGeom prst="rect">
            <a:avLst/>
          </a:prstGeom>
          <a:noFill/>
        </p:spPr>
        <p:txBody>
          <a:bodyPr wrap="square" rtlCol="0">
            <a:spAutoFit/>
          </a:bodyPr>
          <a:lstStyle/>
          <a:p>
            <a:r>
              <a:rPr lang="en-US" sz="1600" dirty="0">
                <a:latin typeface="Helvetica" pitchFamily="2" charset="0"/>
              </a:rPr>
              <a:t>Nonlinear Transmission Tensor</a:t>
            </a:r>
          </a:p>
        </p:txBody>
      </p:sp>
      <p:sp>
        <p:nvSpPr>
          <p:cNvPr id="15" name="Rectangle 9">
            <a:extLst>
              <a:ext uri="{FF2B5EF4-FFF2-40B4-BE49-F238E27FC236}">
                <a16:creationId xmlns:a16="http://schemas.microsoft.com/office/drawing/2014/main" id="{6888DECE-4C25-E8E6-4515-D560AC7C048F}"/>
              </a:ext>
            </a:extLst>
          </p:cNvPr>
          <p:cNvSpPr/>
          <p:nvPr/>
        </p:nvSpPr>
        <p:spPr>
          <a:xfrm>
            <a:off x="1995043" y="6010630"/>
            <a:ext cx="3191834" cy="307777"/>
          </a:xfrm>
          <a:prstGeom prst="rect">
            <a:avLst/>
          </a:prstGeom>
        </p:spPr>
        <p:txBody>
          <a:bodyPr wrap="square">
            <a:spAutoFit/>
          </a:bodyPr>
          <a:lstStyle/>
          <a:p>
            <a:pPr algn="just">
              <a:spcAft>
                <a:spcPts val="521"/>
              </a:spcAft>
              <a:buClr>
                <a:srgbClr val="00B050"/>
              </a:buClr>
              <a:buSzPct val="75000"/>
            </a:pPr>
            <a:r>
              <a:rPr lang="en-US" sz="1400" dirty="0">
                <a:latin typeface="Helvetica Light" panose="020B0403020202020204" pitchFamily="34" charset="0"/>
                <a:cs typeface="Arial" panose="020B0604020202020204" pitchFamily="34" charset="0"/>
              </a:rPr>
              <a:t>J. Moon et al., Nature Physics (2023) </a:t>
            </a:r>
            <a:endParaRPr lang="en-US" sz="1400" baseline="30000" dirty="0">
              <a:latin typeface="Helvetica Light" panose="020B0403020202020204" pitchFamily="34" charset="0"/>
              <a:cs typeface="Arial" panose="020B0604020202020204" pitchFamily="34" charset="0"/>
            </a:endParaRPr>
          </a:p>
        </p:txBody>
      </p:sp>
      <p:sp>
        <p:nvSpPr>
          <p:cNvPr id="16" name="CasellaDiTesto 15">
            <a:extLst>
              <a:ext uri="{FF2B5EF4-FFF2-40B4-BE49-F238E27FC236}">
                <a16:creationId xmlns:a16="http://schemas.microsoft.com/office/drawing/2014/main" id="{2E2E9F64-81F0-9966-A513-51B6DE01A7E5}"/>
              </a:ext>
            </a:extLst>
          </p:cNvPr>
          <p:cNvSpPr txBox="1"/>
          <p:nvPr/>
        </p:nvSpPr>
        <p:spPr>
          <a:xfrm>
            <a:off x="7051715" y="1341554"/>
            <a:ext cx="4057075" cy="584775"/>
          </a:xfrm>
          <a:prstGeom prst="rect">
            <a:avLst/>
          </a:prstGeom>
          <a:noFill/>
        </p:spPr>
        <p:txBody>
          <a:bodyPr wrap="square" rtlCol="0">
            <a:spAutoFit/>
          </a:bodyPr>
          <a:lstStyle/>
          <a:p>
            <a:r>
              <a:rPr lang="en-US" sz="1600" dirty="0">
                <a:latin typeface="Helvetica" pitchFamily="2" charset="0"/>
              </a:rPr>
              <a:t>Multi-layer “deep” photonic neural  network  </a:t>
            </a:r>
          </a:p>
        </p:txBody>
      </p:sp>
    </p:spTree>
    <p:extLst>
      <p:ext uri="{BB962C8B-B14F-4D97-AF65-F5344CB8AC3E}">
        <p14:creationId xmlns:p14="http://schemas.microsoft.com/office/powerpoint/2010/main" val="719952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C9A672-5CF6-9829-9630-0EF49257738C}"/>
              </a:ext>
            </a:extLst>
          </p:cNvPr>
          <p:cNvSpPr>
            <a:spLocks noGrp="1"/>
          </p:cNvSpPr>
          <p:nvPr>
            <p:ph type="title"/>
          </p:nvPr>
        </p:nvSpPr>
        <p:spPr>
          <a:xfrm>
            <a:off x="92597" y="516017"/>
            <a:ext cx="12201493" cy="618385"/>
          </a:xfrm>
        </p:spPr>
        <p:txBody>
          <a:bodyPr/>
          <a:lstStyle/>
          <a:p>
            <a:r>
              <a:rPr lang="en-US" dirty="0"/>
              <a:t>Results on image classification</a:t>
            </a:r>
          </a:p>
        </p:txBody>
      </p:sp>
      <p:sp>
        <p:nvSpPr>
          <p:cNvPr id="3" name="Segnaposto numero diapositiva 2">
            <a:extLst>
              <a:ext uri="{FF2B5EF4-FFF2-40B4-BE49-F238E27FC236}">
                <a16:creationId xmlns:a16="http://schemas.microsoft.com/office/drawing/2014/main" id="{3C302AA0-E39F-4746-882F-E434D010FE3D}"/>
              </a:ext>
            </a:extLst>
          </p:cNvPr>
          <p:cNvSpPr>
            <a:spLocks noGrp="1"/>
          </p:cNvSpPr>
          <p:nvPr>
            <p:ph type="sldNum" sz="quarter" idx="12"/>
          </p:nvPr>
        </p:nvSpPr>
        <p:spPr/>
        <p:txBody>
          <a:bodyPr/>
          <a:lstStyle/>
          <a:p>
            <a:fld id="{F4C9E3C6-FDB8-E140-B497-619699EA8E32}" type="slidenum">
              <a:rPr lang="en-US" smtClean="0"/>
              <a:t>56</a:t>
            </a:fld>
            <a:endParaRPr lang="en-US" dirty="0"/>
          </a:p>
        </p:txBody>
      </p:sp>
      <p:pic>
        <p:nvPicPr>
          <p:cNvPr id="4" name="Immagine 3">
            <a:extLst>
              <a:ext uri="{FF2B5EF4-FFF2-40B4-BE49-F238E27FC236}">
                <a16:creationId xmlns:a16="http://schemas.microsoft.com/office/drawing/2014/main" id="{9562042D-959F-AB7F-E1AB-E937B94B783C}"/>
              </a:ext>
            </a:extLst>
          </p:cNvPr>
          <p:cNvPicPr>
            <a:picLocks noChangeAspect="1"/>
          </p:cNvPicPr>
          <p:nvPr/>
        </p:nvPicPr>
        <p:blipFill rotWithShape="1">
          <a:blip r:embed="rId3"/>
          <a:srcRect l="4212" r="68660" b="84127"/>
          <a:stretch/>
        </p:blipFill>
        <p:spPr>
          <a:xfrm>
            <a:off x="1020149" y="1285862"/>
            <a:ext cx="2809492" cy="1593814"/>
          </a:xfrm>
          <a:prstGeom prst="rect">
            <a:avLst/>
          </a:prstGeom>
        </p:spPr>
      </p:pic>
      <p:pic>
        <p:nvPicPr>
          <p:cNvPr id="5" name="Immagine 4">
            <a:extLst>
              <a:ext uri="{FF2B5EF4-FFF2-40B4-BE49-F238E27FC236}">
                <a16:creationId xmlns:a16="http://schemas.microsoft.com/office/drawing/2014/main" id="{C9C69241-2460-20B6-CD67-B98146018340}"/>
              </a:ext>
            </a:extLst>
          </p:cNvPr>
          <p:cNvPicPr>
            <a:picLocks noChangeAspect="1"/>
          </p:cNvPicPr>
          <p:nvPr/>
        </p:nvPicPr>
        <p:blipFill rotWithShape="1">
          <a:blip r:embed="rId3"/>
          <a:srcRect l="36295" r="34951" b="84127"/>
          <a:stretch/>
        </p:blipFill>
        <p:spPr>
          <a:xfrm>
            <a:off x="4607073" y="1285862"/>
            <a:ext cx="2977850" cy="1593814"/>
          </a:xfrm>
          <a:prstGeom prst="rect">
            <a:avLst/>
          </a:prstGeom>
        </p:spPr>
      </p:pic>
      <p:pic>
        <p:nvPicPr>
          <p:cNvPr id="6" name="Immagine 5">
            <a:extLst>
              <a:ext uri="{FF2B5EF4-FFF2-40B4-BE49-F238E27FC236}">
                <a16:creationId xmlns:a16="http://schemas.microsoft.com/office/drawing/2014/main" id="{493D35C7-EABE-9346-1226-E36B87293045}"/>
              </a:ext>
            </a:extLst>
          </p:cNvPr>
          <p:cNvPicPr>
            <a:picLocks noChangeAspect="1"/>
          </p:cNvPicPr>
          <p:nvPr/>
        </p:nvPicPr>
        <p:blipFill rotWithShape="1">
          <a:blip r:embed="rId3"/>
          <a:srcRect l="68830" r="2720" b="84127"/>
          <a:stretch/>
        </p:blipFill>
        <p:spPr>
          <a:xfrm>
            <a:off x="8369195" y="1285861"/>
            <a:ext cx="2946283" cy="1593814"/>
          </a:xfrm>
          <a:prstGeom prst="rect">
            <a:avLst/>
          </a:prstGeom>
        </p:spPr>
      </p:pic>
      <p:sp>
        <p:nvSpPr>
          <p:cNvPr id="8" name="Titre 2">
            <a:extLst>
              <a:ext uri="{FF2B5EF4-FFF2-40B4-BE49-F238E27FC236}">
                <a16:creationId xmlns:a16="http://schemas.microsoft.com/office/drawing/2014/main" id="{38A6BE46-BDB2-91E2-993E-90F5DEDBC0F2}"/>
              </a:ext>
            </a:extLst>
          </p:cNvPr>
          <p:cNvSpPr txBox="1">
            <a:spLocks/>
          </p:cNvSpPr>
          <p:nvPr/>
        </p:nvSpPr>
        <p:spPr>
          <a:xfrm>
            <a:off x="2249499" y="5648325"/>
            <a:ext cx="8159639" cy="59559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323296"/>
                </a:solidFill>
                <a:latin typeface="+mj-lt"/>
                <a:ea typeface="+mj-ea"/>
                <a:cs typeface="+mj-cs"/>
              </a:defRPr>
            </a:lvl1pPr>
          </a:lstStyle>
          <a:p>
            <a:r>
              <a:rPr lang="en-GB" sz="1800" dirty="0">
                <a:solidFill>
                  <a:schemeClr val="tx1"/>
                </a:solidFill>
                <a:latin typeface="Avenir Light" panose="020B0402020203020204" pitchFamily="34" charset="77"/>
              </a:rPr>
              <a:t>Improvement in classification accuracy  from 5% to 10% on all image sets</a:t>
            </a:r>
            <a:endParaRPr lang="en-US" sz="1800" dirty="0">
              <a:solidFill>
                <a:schemeClr val="tx1"/>
              </a:solidFill>
              <a:latin typeface="Avenir Light" panose="020B0402020203020204" pitchFamily="34" charset="77"/>
            </a:endParaRPr>
          </a:p>
        </p:txBody>
      </p:sp>
      <p:pic>
        <p:nvPicPr>
          <p:cNvPr id="10" name="Immagine 9">
            <a:extLst>
              <a:ext uri="{FF2B5EF4-FFF2-40B4-BE49-F238E27FC236}">
                <a16:creationId xmlns:a16="http://schemas.microsoft.com/office/drawing/2014/main" id="{B5ED94EA-1A9F-3A72-D680-ED0EA289A621}"/>
              </a:ext>
            </a:extLst>
          </p:cNvPr>
          <p:cNvPicPr>
            <a:picLocks noChangeAspect="1"/>
          </p:cNvPicPr>
          <p:nvPr/>
        </p:nvPicPr>
        <p:blipFill rotWithShape="1">
          <a:blip r:embed="rId3"/>
          <a:srcRect l="68132" t="77601" r="3419"/>
          <a:stretch/>
        </p:blipFill>
        <p:spPr>
          <a:xfrm>
            <a:off x="8187156" y="3039736"/>
            <a:ext cx="3240911" cy="2473891"/>
          </a:xfrm>
          <a:prstGeom prst="rect">
            <a:avLst/>
          </a:prstGeom>
        </p:spPr>
      </p:pic>
      <p:pic>
        <p:nvPicPr>
          <p:cNvPr id="11" name="Immagine 10">
            <a:extLst>
              <a:ext uri="{FF2B5EF4-FFF2-40B4-BE49-F238E27FC236}">
                <a16:creationId xmlns:a16="http://schemas.microsoft.com/office/drawing/2014/main" id="{B47E0693-F68D-47D0-BC6E-E06068D42FAF}"/>
              </a:ext>
            </a:extLst>
          </p:cNvPr>
          <p:cNvPicPr>
            <a:picLocks noChangeAspect="1"/>
          </p:cNvPicPr>
          <p:nvPr/>
        </p:nvPicPr>
        <p:blipFill rotWithShape="1">
          <a:blip r:embed="rId3"/>
          <a:srcRect l="35620" t="77601" r="37397"/>
          <a:stretch/>
        </p:blipFill>
        <p:spPr>
          <a:xfrm>
            <a:off x="4447088" y="3038499"/>
            <a:ext cx="3073895" cy="2473891"/>
          </a:xfrm>
          <a:prstGeom prst="rect">
            <a:avLst/>
          </a:prstGeom>
        </p:spPr>
      </p:pic>
      <p:grpSp>
        <p:nvGrpSpPr>
          <p:cNvPr id="13" name="Gruppo 12">
            <a:extLst>
              <a:ext uri="{FF2B5EF4-FFF2-40B4-BE49-F238E27FC236}">
                <a16:creationId xmlns:a16="http://schemas.microsoft.com/office/drawing/2014/main" id="{E8E581BB-527D-ABEF-A491-9C677708E8D3}"/>
              </a:ext>
            </a:extLst>
          </p:cNvPr>
          <p:cNvGrpSpPr/>
          <p:nvPr/>
        </p:nvGrpSpPr>
        <p:grpSpPr>
          <a:xfrm>
            <a:off x="455814" y="2982971"/>
            <a:ext cx="3421705" cy="2529419"/>
            <a:chOff x="641009" y="3133440"/>
            <a:chExt cx="3421705" cy="2529419"/>
          </a:xfrm>
        </p:grpSpPr>
        <p:pic>
          <p:nvPicPr>
            <p:cNvPr id="9" name="Immagine 8">
              <a:extLst>
                <a:ext uri="{FF2B5EF4-FFF2-40B4-BE49-F238E27FC236}">
                  <a16:creationId xmlns:a16="http://schemas.microsoft.com/office/drawing/2014/main" id="{A34953CB-D3A4-605F-48EE-D28E9EEC9190}"/>
                </a:ext>
              </a:extLst>
            </p:cNvPr>
            <p:cNvPicPr>
              <a:picLocks noChangeAspect="1"/>
            </p:cNvPicPr>
            <p:nvPr/>
          </p:nvPicPr>
          <p:blipFill rotWithShape="1">
            <a:blip r:embed="rId3"/>
            <a:srcRect l="2193" t="77601" r="68850"/>
            <a:stretch/>
          </p:blipFill>
          <p:spPr>
            <a:xfrm>
              <a:off x="763929" y="3188968"/>
              <a:ext cx="3298785" cy="2473891"/>
            </a:xfrm>
            <a:prstGeom prst="rect">
              <a:avLst/>
            </a:prstGeom>
          </p:spPr>
        </p:pic>
        <p:sp>
          <p:nvSpPr>
            <p:cNvPr id="12" name="Rettangolo 11">
              <a:extLst>
                <a:ext uri="{FF2B5EF4-FFF2-40B4-BE49-F238E27FC236}">
                  <a16:creationId xmlns:a16="http://schemas.microsoft.com/office/drawing/2014/main" id="{ACBB6491-0A84-2973-57E6-830E02C2A02F}"/>
                </a:ext>
              </a:extLst>
            </p:cNvPr>
            <p:cNvSpPr/>
            <p:nvPr/>
          </p:nvSpPr>
          <p:spPr>
            <a:xfrm>
              <a:off x="641009" y="3133440"/>
              <a:ext cx="361580" cy="32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9">
            <a:extLst>
              <a:ext uri="{FF2B5EF4-FFF2-40B4-BE49-F238E27FC236}">
                <a16:creationId xmlns:a16="http://schemas.microsoft.com/office/drawing/2014/main" id="{A62AFDFE-263B-B291-7456-D1E7A5FCBC6A}"/>
              </a:ext>
            </a:extLst>
          </p:cNvPr>
          <p:cNvSpPr/>
          <p:nvPr/>
        </p:nvSpPr>
        <p:spPr>
          <a:xfrm>
            <a:off x="7357931" y="6499547"/>
            <a:ext cx="4673164" cy="307777"/>
          </a:xfrm>
          <a:prstGeom prst="rect">
            <a:avLst/>
          </a:prstGeom>
        </p:spPr>
        <p:txBody>
          <a:bodyPr wrap="square">
            <a:spAutoFit/>
          </a:bodyPr>
          <a:lstStyle/>
          <a:p>
            <a:pPr algn="r">
              <a:spcAft>
                <a:spcPts val="521"/>
              </a:spcAft>
              <a:buClr>
                <a:srgbClr val="00B050"/>
              </a:buClr>
              <a:buSzPct val="75000"/>
            </a:pPr>
            <a:r>
              <a:rPr lang="en-US" sz="1400" dirty="0">
                <a:latin typeface="Helvetica" pitchFamily="2" charset="0"/>
                <a:cs typeface="Arial" panose="020B0604020202020204" pitchFamily="34" charset="0"/>
              </a:rPr>
              <a:t>H. Wang, J. Hu*, et al., Nat. Comp. Sci. (2024) </a:t>
            </a:r>
            <a:endParaRPr lang="en-US" sz="1400" baseline="30000"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27993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DA47D-DA29-0DCF-ECC1-6F8561BAB64C}"/>
              </a:ext>
            </a:extLst>
          </p:cNvPr>
          <p:cNvSpPr>
            <a:spLocks noGrp="1"/>
          </p:cNvSpPr>
          <p:nvPr>
            <p:ph type="title"/>
          </p:nvPr>
        </p:nvSpPr>
        <p:spPr/>
        <p:txBody>
          <a:bodyPr/>
          <a:lstStyle/>
          <a:p>
            <a:endParaRPr lang="en-US" dirty="0"/>
          </a:p>
        </p:txBody>
      </p:sp>
      <p:sp>
        <p:nvSpPr>
          <p:cNvPr id="3" name="Segnaposto numero diapositiva 2">
            <a:extLst>
              <a:ext uri="{FF2B5EF4-FFF2-40B4-BE49-F238E27FC236}">
                <a16:creationId xmlns:a16="http://schemas.microsoft.com/office/drawing/2014/main" id="{06415C00-BDBB-3196-0060-0ACD1673047B}"/>
              </a:ext>
            </a:extLst>
          </p:cNvPr>
          <p:cNvSpPr>
            <a:spLocks noGrp="1"/>
          </p:cNvSpPr>
          <p:nvPr>
            <p:ph type="sldNum" sz="quarter" idx="12"/>
          </p:nvPr>
        </p:nvSpPr>
        <p:spPr/>
        <p:txBody>
          <a:bodyPr/>
          <a:lstStyle/>
          <a:p>
            <a:fld id="{F4C9E3C6-FDB8-E140-B497-619699EA8E32}" type="slidenum">
              <a:rPr lang="en-US" smtClean="0"/>
              <a:t>6</a:t>
            </a:fld>
            <a:endParaRPr lang="en-US" dirty="0"/>
          </a:p>
        </p:txBody>
      </p:sp>
      <p:sp>
        <p:nvSpPr>
          <p:cNvPr id="14" name="CasellaDiTesto 13">
            <a:extLst>
              <a:ext uri="{FF2B5EF4-FFF2-40B4-BE49-F238E27FC236}">
                <a16:creationId xmlns:a16="http://schemas.microsoft.com/office/drawing/2014/main" id="{41B08658-81EE-987B-F7B4-4A6F1ED52977}"/>
              </a:ext>
            </a:extLst>
          </p:cNvPr>
          <p:cNvSpPr txBox="1"/>
          <p:nvPr/>
        </p:nvSpPr>
        <p:spPr>
          <a:xfrm>
            <a:off x="471794" y="744324"/>
            <a:ext cx="4526883" cy="369332"/>
          </a:xfrm>
          <a:prstGeom prst="rect">
            <a:avLst/>
          </a:prstGeom>
          <a:noFill/>
          <a:ln>
            <a:noFill/>
          </a:ln>
        </p:spPr>
        <p:txBody>
          <a:bodyPr wrap="square" rtlCol="0">
            <a:spAutoFit/>
          </a:bodyPr>
          <a:lstStyle/>
          <a:p>
            <a:pPr algn="ctr"/>
            <a:r>
              <a:rPr lang="en-US" b="1" dirty="0">
                <a:latin typeface="Avenir Black" panose="02000503020000020003" pitchFamily="2" charset="0"/>
                <a:ea typeface="Helvetica" charset="0"/>
                <a:cs typeface="Helvetica" charset="0"/>
              </a:rPr>
              <a:t>The Photonics Laboratory  (R. Savo) </a:t>
            </a:r>
            <a:endParaRPr lang="en-US" b="1" dirty="0">
              <a:solidFill>
                <a:schemeClr val="tx1"/>
              </a:solidFill>
              <a:latin typeface="Avenir Black" panose="02000503020000020003" pitchFamily="2" charset="0"/>
              <a:ea typeface="Helvetica" charset="0"/>
              <a:cs typeface="Helvetica" charset="0"/>
            </a:endParaRPr>
          </a:p>
        </p:txBody>
      </p:sp>
      <p:sp>
        <p:nvSpPr>
          <p:cNvPr id="15" name="CasellaDiTesto 14">
            <a:extLst>
              <a:ext uri="{FF2B5EF4-FFF2-40B4-BE49-F238E27FC236}">
                <a16:creationId xmlns:a16="http://schemas.microsoft.com/office/drawing/2014/main" id="{11CA65CC-7C1F-AAFA-B3F8-F1E370616F87}"/>
              </a:ext>
            </a:extLst>
          </p:cNvPr>
          <p:cNvSpPr txBox="1"/>
          <p:nvPr/>
        </p:nvSpPr>
        <p:spPr>
          <a:xfrm>
            <a:off x="7129011" y="762293"/>
            <a:ext cx="4979571" cy="369332"/>
          </a:xfrm>
          <a:prstGeom prst="rect">
            <a:avLst/>
          </a:prstGeom>
          <a:noFill/>
          <a:ln>
            <a:noFill/>
          </a:ln>
        </p:spPr>
        <p:txBody>
          <a:bodyPr wrap="square" rtlCol="0">
            <a:spAutoFit/>
          </a:bodyPr>
          <a:lstStyle/>
          <a:p>
            <a:pPr algn="ctr"/>
            <a:r>
              <a:rPr lang="en-US" b="1" dirty="0">
                <a:latin typeface="Avenir Black" panose="02000503020000020003" pitchFamily="2" charset="0"/>
                <a:ea typeface="Helvetica" charset="0"/>
                <a:cs typeface="Helvetica" charset="0"/>
              </a:rPr>
              <a:t>Theoretical activity (M. C. </a:t>
            </a:r>
            <a:r>
              <a:rPr lang="en-US" b="1" dirty="0" err="1">
                <a:latin typeface="Avenir Black" panose="02000503020000020003" pitchFamily="2" charset="0"/>
                <a:ea typeface="Helvetica" charset="0"/>
                <a:cs typeface="Helvetica" charset="0"/>
              </a:rPr>
              <a:t>Strinati</a:t>
            </a:r>
            <a:r>
              <a:rPr lang="en-US" b="1" dirty="0">
                <a:latin typeface="Avenir Black" panose="02000503020000020003" pitchFamily="2" charset="0"/>
                <a:ea typeface="Helvetica" charset="0"/>
                <a:cs typeface="Helvetica" charset="0"/>
              </a:rPr>
              <a:t>) </a:t>
            </a:r>
            <a:endParaRPr lang="en-US" b="1" dirty="0">
              <a:solidFill>
                <a:schemeClr val="tx1"/>
              </a:solidFill>
              <a:latin typeface="Avenir Black" panose="02000503020000020003" pitchFamily="2" charset="0"/>
              <a:ea typeface="Helvetica" charset="0"/>
              <a:cs typeface="Helvetica" charset="0"/>
            </a:endParaRPr>
          </a:p>
        </p:txBody>
      </p:sp>
      <p:pic>
        <p:nvPicPr>
          <p:cNvPr id="17" name="Immagine 16">
            <a:extLst>
              <a:ext uri="{FF2B5EF4-FFF2-40B4-BE49-F238E27FC236}">
                <a16:creationId xmlns:a16="http://schemas.microsoft.com/office/drawing/2014/main" id="{10806AE5-1093-3B05-70E1-4B81EE0B8D07}"/>
              </a:ext>
            </a:extLst>
          </p:cNvPr>
          <p:cNvPicPr>
            <a:picLocks noChangeAspect="1"/>
          </p:cNvPicPr>
          <p:nvPr/>
        </p:nvPicPr>
        <p:blipFill>
          <a:blip r:embed="rId3"/>
          <a:stretch>
            <a:fillRect/>
          </a:stretch>
        </p:blipFill>
        <p:spPr>
          <a:xfrm>
            <a:off x="9361726" y="1378801"/>
            <a:ext cx="2315082" cy="2193235"/>
          </a:xfrm>
          <a:prstGeom prst="rect">
            <a:avLst/>
          </a:prstGeom>
        </p:spPr>
      </p:pic>
      <p:pic>
        <p:nvPicPr>
          <p:cNvPr id="5" name="Immagine 4">
            <a:extLst>
              <a:ext uri="{FF2B5EF4-FFF2-40B4-BE49-F238E27FC236}">
                <a16:creationId xmlns:a16="http://schemas.microsoft.com/office/drawing/2014/main" id="{3A45EDE7-BECF-75B4-22D4-DABA52420F91}"/>
              </a:ext>
            </a:extLst>
          </p:cNvPr>
          <p:cNvPicPr>
            <a:picLocks noChangeAspect="1"/>
          </p:cNvPicPr>
          <p:nvPr/>
        </p:nvPicPr>
        <p:blipFill>
          <a:blip r:embed="rId4"/>
          <a:stretch>
            <a:fillRect/>
          </a:stretch>
        </p:blipFill>
        <p:spPr>
          <a:xfrm>
            <a:off x="3713114" y="3977040"/>
            <a:ext cx="1724648" cy="2296918"/>
          </a:xfrm>
          <a:prstGeom prst="rect">
            <a:avLst/>
          </a:prstGeom>
        </p:spPr>
      </p:pic>
      <p:grpSp>
        <p:nvGrpSpPr>
          <p:cNvPr id="6" name="Gruppo 5">
            <a:extLst>
              <a:ext uri="{FF2B5EF4-FFF2-40B4-BE49-F238E27FC236}">
                <a16:creationId xmlns:a16="http://schemas.microsoft.com/office/drawing/2014/main" id="{DDBA9E82-7696-CDEF-EBA2-DD286AC7B990}"/>
              </a:ext>
            </a:extLst>
          </p:cNvPr>
          <p:cNvGrpSpPr>
            <a:grpSpLocks noChangeAspect="1"/>
          </p:cNvGrpSpPr>
          <p:nvPr/>
        </p:nvGrpSpPr>
        <p:grpSpPr>
          <a:xfrm>
            <a:off x="690275" y="1627020"/>
            <a:ext cx="2724478" cy="4637150"/>
            <a:chOff x="899283" y="1509453"/>
            <a:chExt cx="2724478" cy="4637150"/>
          </a:xfrm>
        </p:grpSpPr>
        <p:pic>
          <p:nvPicPr>
            <p:cNvPr id="11" name="Immagine 10">
              <a:extLst>
                <a:ext uri="{FF2B5EF4-FFF2-40B4-BE49-F238E27FC236}">
                  <a16:creationId xmlns:a16="http://schemas.microsoft.com/office/drawing/2014/main" id="{96FBE291-3C88-4861-742B-EE595E4DE76D}"/>
                </a:ext>
              </a:extLst>
            </p:cNvPr>
            <p:cNvPicPr>
              <a:picLocks noChangeAspect="1"/>
            </p:cNvPicPr>
            <p:nvPr/>
          </p:nvPicPr>
          <p:blipFill>
            <a:blip r:embed="rId5"/>
            <a:stretch>
              <a:fillRect/>
            </a:stretch>
          </p:blipFill>
          <p:spPr>
            <a:xfrm>
              <a:off x="899283" y="3211424"/>
              <a:ext cx="2718186" cy="1532165"/>
            </a:xfrm>
            <a:prstGeom prst="rect">
              <a:avLst/>
            </a:prstGeom>
          </p:spPr>
        </p:pic>
        <p:pic>
          <p:nvPicPr>
            <p:cNvPr id="8" name="Immagine 7">
              <a:extLst>
                <a:ext uri="{FF2B5EF4-FFF2-40B4-BE49-F238E27FC236}">
                  <a16:creationId xmlns:a16="http://schemas.microsoft.com/office/drawing/2014/main" id="{0FF61DA5-91DD-A41F-F81A-D88CD871CBD4}"/>
                </a:ext>
              </a:extLst>
            </p:cNvPr>
            <p:cNvPicPr>
              <a:picLocks noChangeAspect="1"/>
            </p:cNvPicPr>
            <p:nvPr/>
          </p:nvPicPr>
          <p:blipFill rotWithShape="1">
            <a:blip r:embed="rId6"/>
            <a:srcRect b="16156"/>
            <a:stretch/>
          </p:blipFill>
          <p:spPr>
            <a:xfrm>
              <a:off x="899583" y="1509453"/>
              <a:ext cx="2724178" cy="1713041"/>
            </a:xfrm>
            <a:prstGeom prst="rect">
              <a:avLst/>
            </a:prstGeom>
          </p:spPr>
        </p:pic>
        <p:sp>
          <p:nvSpPr>
            <p:cNvPr id="9" name="CasellaDiTesto 8">
              <a:extLst>
                <a:ext uri="{FF2B5EF4-FFF2-40B4-BE49-F238E27FC236}">
                  <a16:creationId xmlns:a16="http://schemas.microsoft.com/office/drawing/2014/main" id="{DA3A088A-86E1-27DD-B7D3-AD673419E9A4}"/>
                </a:ext>
              </a:extLst>
            </p:cNvPr>
            <p:cNvSpPr txBox="1">
              <a:spLocks noChangeAspect="1"/>
            </p:cNvSpPr>
            <p:nvPr/>
          </p:nvSpPr>
          <p:spPr>
            <a:xfrm>
              <a:off x="1187310" y="2290701"/>
              <a:ext cx="2377497" cy="430887"/>
            </a:xfrm>
            <a:prstGeom prst="rect">
              <a:avLst/>
            </a:prstGeom>
            <a:noFill/>
          </p:spPr>
          <p:txBody>
            <a:bodyPr wrap="square">
              <a:spAutoFit/>
            </a:bodyPr>
            <a:lstStyle/>
            <a:p>
              <a:pPr algn="ctr">
                <a:lnSpc>
                  <a:spcPct val="150000"/>
                </a:lnSpc>
              </a:pPr>
              <a:r>
                <a:rPr lang="en-US" sz="1600" dirty="0">
                  <a:solidFill>
                    <a:schemeClr val="bg1"/>
                  </a:solidFill>
                  <a:latin typeface="Bradley Hand" pitchFamily="2" charset="77"/>
                </a:rPr>
                <a:t>Started in 2022</a:t>
              </a:r>
            </a:p>
          </p:txBody>
        </p:sp>
        <p:pic>
          <p:nvPicPr>
            <p:cNvPr id="7" name="Immagine 6">
              <a:extLst>
                <a:ext uri="{FF2B5EF4-FFF2-40B4-BE49-F238E27FC236}">
                  <a16:creationId xmlns:a16="http://schemas.microsoft.com/office/drawing/2014/main" id="{B255B2F3-9DEC-28A8-720E-316E17A0648F}"/>
                </a:ext>
              </a:extLst>
            </p:cNvPr>
            <p:cNvPicPr>
              <a:picLocks noChangeAspect="1"/>
            </p:cNvPicPr>
            <p:nvPr/>
          </p:nvPicPr>
          <p:blipFill rotWithShape="1">
            <a:blip r:embed="rId7"/>
            <a:srcRect t="3165" b="12312"/>
            <a:stretch/>
          </p:blipFill>
          <p:spPr>
            <a:xfrm>
              <a:off x="904970" y="4614438"/>
              <a:ext cx="2718185" cy="1532165"/>
            </a:xfrm>
            <a:prstGeom prst="rect">
              <a:avLst/>
            </a:prstGeom>
          </p:spPr>
        </p:pic>
      </p:grpSp>
      <p:sp>
        <p:nvSpPr>
          <p:cNvPr id="4" name="CasellaDiTesto 3">
            <a:extLst>
              <a:ext uri="{FF2B5EF4-FFF2-40B4-BE49-F238E27FC236}">
                <a16:creationId xmlns:a16="http://schemas.microsoft.com/office/drawing/2014/main" id="{10AC5175-5420-EC7A-60C4-5D66EB4F009E}"/>
              </a:ext>
            </a:extLst>
          </p:cNvPr>
          <p:cNvSpPr txBox="1"/>
          <p:nvPr/>
        </p:nvSpPr>
        <p:spPr>
          <a:xfrm>
            <a:off x="3640202" y="1485510"/>
            <a:ext cx="5662570" cy="4231928"/>
          </a:xfrm>
          <a:prstGeom prst="rect">
            <a:avLst/>
          </a:prstGeom>
          <a:noFill/>
        </p:spPr>
        <p:txBody>
          <a:bodyPr wrap="square">
            <a:spAutoFit/>
          </a:bodyPr>
          <a:lstStyle/>
          <a:p>
            <a:pPr marL="171450" indent="-171450" rtl="0" fontAlgn="base">
              <a:spcBef>
                <a:spcPts val="0"/>
              </a:spcBef>
              <a:spcAft>
                <a:spcPts val="600"/>
              </a:spcAft>
              <a:buFont typeface="Arial" panose="020B0604020202020204" pitchFamily="34" charset="0"/>
              <a:buChar char="•"/>
            </a:pPr>
            <a:r>
              <a:rPr lang="it-CH" sz="1200" u="none" strike="noStrike" dirty="0">
                <a:solidFill>
                  <a:srgbClr val="222222"/>
                </a:solidFill>
                <a:effectLst/>
                <a:latin typeface="Arial" panose="020B0604020202020204" pitchFamily="34" charset="0"/>
                <a:cs typeface="Arial" panose="020B0604020202020204" pitchFamily="34" charset="0"/>
              </a:rPr>
              <a:t>Wang, H., Hu, J., Morandi, A., Nardi, A., Xia, F., Li, X., Savo, R., Liu, Q., Grange, R. and Gigan, S., </a:t>
            </a:r>
            <a:r>
              <a:rPr lang="it-CH" sz="1200" b="1" dirty="0">
                <a:solidFill>
                  <a:srgbClr val="222222"/>
                </a:solidFill>
                <a:latin typeface="Arial" panose="020B0604020202020204" pitchFamily="34" charset="0"/>
                <a:cs typeface="Arial" panose="020B0604020202020204" pitchFamily="34" charset="0"/>
              </a:rPr>
              <a:t> </a:t>
            </a:r>
            <a:r>
              <a:rPr lang="it-CH" sz="1200" b="1" u="none" strike="noStrike" dirty="0">
                <a:solidFill>
                  <a:srgbClr val="222222"/>
                </a:solidFill>
                <a:effectLst/>
                <a:latin typeface="Arial" panose="020B0604020202020204" pitchFamily="34" charset="0"/>
                <a:cs typeface="Arial" panose="020B0604020202020204" pitchFamily="34" charset="0"/>
              </a:rPr>
              <a:t>Nature Computational Science</a:t>
            </a:r>
            <a:r>
              <a:rPr lang="it-CH" sz="1200" u="none" strike="noStrike" dirty="0">
                <a:solidFill>
                  <a:srgbClr val="222222"/>
                </a:solidFill>
                <a:effectLst/>
                <a:latin typeface="Arial" panose="020B0604020202020204" pitchFamily="34" charset="0"/>
                <a:cs typeface="Arial" panose="020B0604020202020204" pitchFamily="34" charset="0"/>
              </a:rPr>
              <a:t>, pp.1-11. (2024).</a:t>
            </a:r>
          </a:p>
          <a:p>
            <a:pPr marL="171450" indent="-171450" rtl="0" fontAlgn="base">
              <a:spcBef>
                <a:spcPts val="0"/>
              </a:spcBef>
              <a:spcAft>
                <a:spcPts val="600"/>
              </a:spcAft>
              <a:buFont typeface="Arial" panose="020B0604020202020204" pitchFamily="34" charset="0"/>
              <a:buChar char="•"/>
            </a:pPr>
            <a:r>
              <a:rPr lang="it-CH" sz="1200" u="none" strike="noStrike" dirty="0">
                <a:solidFill>
                  <a:srgbClr val="222222"/>
                </a:solidFill>
                <a:effectLst/>
                <a:latin typeface="Arial" panose="020B0604020202020204" pitchFamily="34" charset="0"/>
                <a:cs typeface="Arial" panose="020B0604020202020204" pitchFamily="34" charset="0"/>
              </a:rPr>
              <a:t>Savo R..  </a:t>
            </a:r>
            <a:r>
              <a:rPr lang="it-CH" sz="1200" b="1" u="none" strike="noStrike" dirty="0">
                <a:solidFill>
                  <a:srgbClr val="222222"/>
                </a:solidFill>
                <a:effectLst/>
                <a:latin typeface="Arial" panose="020B0604020202020204" pitchFamily="34" charset="0"/>
                <a:cs typeface="Arial" panose="020B0604020202020204" pitchFamily="34" charset="0"/>
              </a:rPr>
              <a:t>IEEE</a:t>
            </a:r>
            <a:r>
              <a:rPr lang="it-CH" sz="1200" u="none" strike="noStrike" dirty="0">
                <a:solidFill>
                  <a:srgbClr val="222222"/>
                </a:solidFill>
                <a:effectLst/>
                <a:latin typeface="Arial" panose="020B0604020202020204" pitchFamily="34" charset="0"/>
                <a:cs typeface="Arial" panose="020B0604020202020204" pitchFamily="34" charset="0"/>
              </a:rPr>
              <a:t> ( 2024).</a:t>
            </a:r>
            <a:endParaRPr lang="it-CH" sz="1200" u="none" strike="noStrike" dirty="0">
              <a:solidFill>
                <a:srgbClr val="000000"/>
              </a:solidFill>
              <a:effectLst/>
              <a:latin typeface="Arial" panose="020B0604020202020204" pitchFamily="34" charset="0"/>
              <a:cs typeface="Arial" panose="020B0604020202020204" pitchFamily="34" charset="0"/>
            </a:endParaRPr>
          </a:p>
          <a:p>
            <a:pPr marL="171450" indent="-171450" rtl="0" fontAlgn="base">
              <a:spcBef>
                <a:spcPts val="0"/>
              </a:spcBef>
              <a:spcAft>
                <a:spcPts val="600"/>
              </a:spcAft>
              <a:buFont typeface="Arial" panose="020B0604020202020204" pitchFamily="34" charset="0"/>
              <a:buChar char="•"/>
            </a:pPr>
            <a:r>
              <a:rPr lang="it-CH" sz="1200" u="none" strike="noStrike" dirty="0">
                <a:solidFill>
                  <a:srgbClr val="222222"/>
                </a:solidFill>
                <a:effectLst/>
                <a:latin typeface="Arial" panose="020B0604020202020204" pitchFamily="34" charset="0"/>
                <a:cs typeface="Arial" panose="020B0604020202020204" pitchFamily="34" charset="0"/>
              </a:rPr>
              <a:t>Savo R. </a:t>
            </a:r>
            <a:r>
              <a:rPr lang="it-CH" sz="1200" b="1" u="none" strike="noStrike" dirty="0">
                <a:solidFill>
                  <a:srgbClr val="222222"/>
                </a:solidFill>
                <a:effectLst/>
                <a:latin typeface="Arial" panose="020B0604020202020204" pitchFamily="34" charset="0"/>
                <a:cs typeface="Arial" panose="020B0604020202020204" pitchFamily="34" charset="0"/>
              </a:rPr>
              <a:t>Emerging Topics in Artificial Intelligence,  SPIE</a:t>
            </a:r>
            <a:r>
              <a:rPr lang="it-CH" sz="1200" u="none" strike="noStrike" dirty="0">
                <a:solidFill>
                  <a:srgbClr val="222222"/>
                </a:solidFill>
                <a:effectLst/>
                <a:latin typeface="Arial" panose="020B0604020202020204" pitchFamily="34" charset="0"/>
                <a:cs typeface="Arial" panose="020B0604020202020204" pitchFamily="34" charset="0"/>
              </a:rPr>
              <a:t>, (2024).</a:t>
            </a:r>
          </a:p>
          <a:p>
            <a:pPr marL="171450" indent="-171450" rtl="0" fontAlgn="base">
              <a:spcBef>
                <a:spcPts val="0"/>
              </a:spcBef>
              <a:spcAft>
                <a:spcPts val="600"/>
              </a:spcAft>
              <a:buFont typeface="Arial" panose="020B0604020202020204" pitchFamily="34" charset="0"/>
              <a:buChar char="•"/>
            </a:pPr>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R. </a:t>
            </a:r>
            <a:r>
              <a:rPr lang="en-US" sz="1200" dirty="0" err="1">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Samanta</a:t>
            </a:r>
            <a:r>
              <a:rPr lang="en-US" sz="1200" dirty="0">
                <a:effectLst/>
                <a:uFill>
                  <a:solidFill>
                    <a:srgbClr val="000000"/>
                  </a:solidFill>
                </a:uFill>
                <a:latin typeface="Arial" panose="020B0604020202020204" pitchFamily="34" charset="0"/>
                <a:ea typeface="Calibri" panose="020F0502020204030204" pitchFamily="34" charset="0"/>
                <a:cs typeface="Arial" panose="020B0604020202020204" pitchFamily="34" charset="0"/>
              </a:rPr>
              <a:t>, R. Savo, C. Conti, S. Mujumdar, </a:t>
            </a:r>
            <a:r>
              <a:rPr lang="it-CH" sz="1200" b="0" i="1" u="none" strike="noStrike" dirty="0">
                <a:effectLst/>
                <a:latin typeface="Arial" panose="020B0604020202020204" pitchFamily="34" charset="0"/>
                <a:cs typeface="Arial" panose="020B0604020202020204" pitchFamily="34" charset="0"/>
              </a:rPr>
              <a:t> </a:t>
            </a:r>
            <a:r>
              <a:rPr lang="it-CH" sz="1200" b="1" u="none" strike="noStrike" dirty="0">
                <a:effectLst/>
                <a:latin typeface="Arial" panose="020B0604020202020204" pitchFamily="34" charset="0"/>
                <a:cs typeface="Arial" panose="020B0604020202020204" pitchFamily="34" charset="0"/>
              </a:rPr>
              <a:t>arXiv:2504.14589 </a:t>
            </a:r>
            <a:r>
              <a:rPr lang="it-CH" sz="1200" u="none" strike="noStrike" dirty="0">
                <a:effectLst/>
                <a:latin typeface="Arial" panose="020B0604020202020204" pitchFamily="34" charset="0"/>
                <a:cs typeface="Arial" panose="020B0604020202020204" pitchFamily="34" charset="0"/>
              </a:rPr>
              <a:t>(2025)</a:t>
            </a:r>
            <a:endParaRPr lang="en-US" sz="1200" dirty="0">
              <a:latin typeface="Arial" panose="020B0604020202020204" pitchFamily="34" charset="0"/>
              <a:cs typeface="Arial" panose="020B0604020202020204" pitchFamily="34" charset="0"/>
            </a:endParaRPr>
          </a:p>
          <a:p>
            <a:pPr marL="171450" indent="-171450" fontAlgn="base">
              <a:spcAft>
                <a:spcPts val="600"/>
              </a:spcAft>
              <a:buFont typeface="Arial" panose="020B0604020202020204" pitchFamily="34" charset="0"/>
              <a:buChar char="•"/>
            </a:pPr>
            <a:r>
              <a:rPr lang="it-CH" sz="1200" dirty="0">
                <a:latin typeface="Arial" panose="020B0604020202020204" pitchFamily="34" charset="0"/>
                <a:cs typeface="Arial" panose="020B0604020202020204" pitchFamily="34" charset="0"/>
              </a:rPr>
              <a:t>H. Tari, M. Raju, F. Coccetti, C. Conti and R. Savo. </a:t>
            </a:r>
            <a:r>
              <a:rPr lang="it-CH" sz="1200" b="1" dirty="0">
                <a:latin typeface="Arial" panose="020B0604020202020204" pitchFamily="34" charset="0"/>
                <a:cs typeface="Arial" panose="020B0604020202020204" pitchFamily="34" charset="0"/>
              </a:rPr>
              <a:t>In preparation</a:t>
            </a:r>
          </a:p>
          <a:p>
            <a:pPr marL="171450" indent="-171450" fontAlgn="base">
              <a:spcAft>
                <a:spcPts val="600"/>
              </a:spcAft>
              <a:buFont typeface="Arial" panose="020B0604020202020204" pitchFamily="34" charset="0"/>
              <a:buChar char="•"/>
            </a:pPr>
            <a:r>
              <a:rPr lang="it-CH" sz="1200" dirty="0">
                <a:latin typeface="Arial" panose="020B0604020202020204" pitchFamily="34" charset="0"/>
                <a:cs typeface="Arial" panose="020B0604020202020204" pitchFamily="34" charset="0"/>
              </a:rPr>
              <a:t>M. Raju, F. Coccetti, Morandi A., Grange R., C. Conti and R. Savo. </a:t>
            </a:r>
            <a:r>
              <a:rPr lang="it-CH" sz="1200" b="1" dirty="0">
                <a:latin typeface="Arial" panose="020B0604020202020204" pitchFamily="34" charset="0"/>
                <a:cs typeface="Arial" panose="020B0604020202020204" pitchFamily="34" charset="0"/>
              </a:rPr>
              <a:t>In preparation</a:t>
            </a:r>
          </a:p>
          <a:p>
            <a:pPr marL="171450" indent="-171450" fontAlgn="base">
              <a:spcAft>
                <a:spcPts val="600"/>
              </a:spcAft>
              <a:buFont typeface="Arial" panose="020B0604020202020204" pitchFamily="34" charset="0"/>
              <a:buChar char="•"/>
            </a:pPr>
            <a:r>
              <a:rPr lang="it-CH" sz="1200" dirty="0">
                <a:latin typeface="Arial" panose="020B0604020202020204" pitchFamily="34" charset="0"/>
                <a:cs typeface="Arial" panose="020B0604020202020204" pitchFamily="34" charset="0"/>
              </a:rPr>
              <a:t>C. Conti, F. Coccetti, R. Savo, M. Calvanese Strinati et al.  </a:t>
            </a:r>
            <a:r>
              <a:rPr lang="it-CH" sz="1200" b="1" dirty="0">
                <a:latin typeface="Arial" panose="020B0604020202020204" pitchFamily="34" charset="0"/>
                <a:cs typeface="Arial" panose="020B0604020202020204" pitchFamily="34" charset="0"/>
              </a:rPr>
              <a:t>Patent submission in proccess</a:t>
            </a:r>
            <a:endParaRPr lang="it-CH" sz="1200" b="1" u="none" strike="noStrike" dirty="0">
              <a:effectLst/>
              <a:latin typeface="Arial" panose="020B0604020202020204" pitchFamily="34" charset="0"/>
              <a:cs typeface="Arial" panose="020B0604020202020204" pitchFamily="34" charset="0"/>
            </a:endParaRPr>
          </a:p>
          <a:p>
            <a:pPr marL="171450" indent="-171450" fontAlgn="base">
              <a:spcAft>
                <a:spcPts val="600"/>
              </a:spcAft>
              <a:buFont typeface="Arial" panose="020B0604020202020204" pitchFamily="34" charset="0"/>
              <a:buChar char="•"/>
            </a:pPr>
            <a:endParaRPr lang="it-CH" sz="1200" b="1" u="none" strike="noStrike" dirty="0">
              <a:effectLst/>
              <a:latin typeface="Arial" panose="020B0604020202020204" pitchFamily="34" charset="0"/>
              <a:cs typeface="Arial" panose="020B0604020202020204" pitchFamily="34" charset="0"/>
            </a:endParaRPr>
          </a:p>
          <a:p>
            <a:pPr marL="171450" indent="-171450" rtl="0" fontAlgn="base">
              <a:spcBef>
                <a:spcPts val="0"/>
              </a:spcBef>
              <a:spcAft>
                <a:spcPts val="600"/>
              </a:spcAft>
              <a:buFont typeface="Arial" panose="020B0604020202020204" pitchFamily="34" charset="0"/>
              <a:buChar char="•"/>
            </a:pPr>
            <a:endParaRPr lang="it-CH" sz="1200" dirty="0">
              <a:solidFill>
                <a:srgbClr val="222222"/>
              </a:solidFill>
              <a:latin typeface="Arial" panose="020B0604020202020204" pitchFamily="34" charset="0"/>
              <a:cs typeface="Arial" panose="020B0604020202020204" pitchFamily="34" charset="0"/>
            </a:endParaRPr>
          </a:p>
          <a:p>
            <a:pPr marL="171450" indent="-171450" rtl="0" fontAlgn="base">
              <a:spcBef>
                <a:spcPts val="0"/>
              </a:spcBef>
              <a:spcAft>
                <a:spcPts val="600"/>
              </a:spcAft>
              <a:buFont typeface="Arial" panose="020B0604020202020204" pitchFamily="34" charset="0"/>
              <a:buChar char="•"/>
            </a:pPr>
            <a:endParaRPr lang="it-CH" sz="1200" dirty="0">
              <a:solidFill>
                <a:srgbClr val="222222"/>
              </a:solidFill>
              <a:latin typeface="Arial" panose="020B0604020202020204" pitchFamily="34" charset="0"/>
              <a:cs typeface="Arial" panose="020B0604020202020204" pitchFamily="34" charset="0"/>
            </a:endParaRPr>
          </a:p>
          <a:p>
            <a:pPr marL="171450" indent="-171450" rtl="0" fontAlgn="base">
              <a:spcBef>
                <a:spcPts val="0"/>
              </a:spcBef>
              <a:spcAft>
                <a:spcPts val="600"/>
              </a:spcAft>
              <a:buFont typeface="Arial" panose="020B0604020202020204" pitchFamily="34" charset="0"/>
              <a:buChar char="•"/>
            </a:pPr>
            <a:endParaRPr lang="it-CH" sz="1200" u="none" strike="noStrike" dirty="0">
              <a:solidFill>
                <a:srgbClr val="222222"/>
              </a:solidFill>
              <a:effectLst/>
              <a:latin typeface="Arial" panose="020B0604020202020204" pitchFamily="34" charset="0"/>
              <a:cs typeface="Arial" panose="020B0604020202020204" pitchFamily="34" charset="0"/>
            </a:endParaRPr>
          </a:p>
          <a:p>
            <a:pPr rtl="0" fontAlgn="base">
              <a:spcBef>
                <a:spcPts val="0"/>
              </a:spcBef>
              <a:spcAft>
                <a:spcPts val="600"/>
              </a:spcAft>
            </a:pPr>
            <a:endParaRPr lang="it-CH" sz="1200" u="none" strike="noStrike" dirty="0">
              <a:solidFill>
                <a:srgbClr val="222222"/>
              </a:solidFill>
              <a:effectLst/>
              <a:latin typeface="Arial" panose="020B0604020202020204" pitchFamily="34" charset="0"/>
              <a:cs typeface="Arial" panose="020B0604020202020204" pitchFamily="34" charset="0"/>
            </a:endParaRPr>
          </a:p>
          <a:p>
            <a:pPr fontAlgn="base">
              <a:spcAft>
                <a:spcPts val="600"/>
              </a:spcAft>
            </a:pPr>
            <a:endParaRPr lang="it-CH" sz="1200" u="none" strike="noStrike" dirty="0">
              <a:solidFill>
                <a:srgbClr val="000000"/>
              </a:solidFill>
              <a:effectLst/>
              <a:latin typeface="Arial" panose="020B0604020202020204" pitchFamily="34" charset="0"/>
              <a:cs typeface="Arial" panose="020B0604020202020204" pitchFamily="34" charset="0"/>
            </a:endParaRPr>
          </a:p>
          <a:p>
            <a:pPr rtl="0" fontAlgn="base">
              <a:spcBef>
                <a:spcPts val="0"/>
              </a:spcBef>
              <a:spcAft>
                <a:spcPts val="600"/>
              </a:spcAft>
            </a:pPr>
            <a:endParaRPr lang="it-CH" sz="1200" u="none" strike="noStrike" dirty="0">
              <a:solidFill>
                <a:srgbClr val="000000"/>
              </a:solidFill>
              <a:effectLst/>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E47FF78C-47C6-CA1F-EC99-8AA61E849395}"/>
              </a:ext>
            </a:extLst>
          </p:cNvPr>
          <p:cNvSpPr txBox="1"/>
          <p:nvPr/>
        </p:nvSpPr>
        <p:spPr>
          <a:xfrm>
            <a:off x="6226518" y="4382581"/>
            <a:ext cx="5882064" cy="2193235"/>
          </a:xfrm>
          <a:prstGeom prst="rect">
            <a:avLst/>
          </a:prstGeom>
          <a:noFill/>
        </p:spPr>
        <p:txBody>
          <a:bodyPr wrap="square">
            <a:spAutoFit/>
          </a:bodyPr>
          <a:lstStyle/>
          <a:p>
            <a:pPr marL="171450" indent="-171450">
              <a:lnSpc>
                <a:spcPct val="150000"/>
              </a:lnSpc>
              <a:buFont typeface="Arial" panose="020B0604020202020204" pitchFamily="34" charset="0"/>
              <a:buChar char="•"/>
            </a:pPr>
            <a:r>
              <a:rPr lang="it-CH" sz="1200" dirty="0">
                <a:solidFill>
                  <a:srgbClr val="000000"/>
                </a:solidFill>
                <a:effectLst/>
                <a:latin typeface="Helvetica" pitchFamily="2" charset="0"/>
              </a:rPr>
              <a:t>M. Calvanese Strinati and C. Conti - </a:t>
            </a:r>
            <a:r>
              <a:rPr lang="it-CH" sz="1200" b="1" dirty="0">
                <a:solidFill>
                  <a:srgbClr val="000000"/>
                </a:solidFill>
                <a:effectLst/>
                <a:latin typeface="Helvetica" pitchFamily="2" charset="0"/>
              </a:rPr>
              <a:t>Phys. Rev. Lett</a:t>
            </a:r>
            <a:r>
              <a:rPr lang="it-CH" sz="1200" dirty="0">
                <a:solidFill>
                  <a:srgbClr val="000000"/>
                </a:solidFill>
                <a:effectLst/>
                <a:latin typeface="Helvetica" pitchFamily="2" charset="0"/>
              </a:rPr>
              <a:t>. </a:t>
            </a:r>
            <a:r>
              <a:rPr lang="it-CH" sz="1200" b="1" dirty="0">
                <a:solidFill>
                  <a:srgbClr val="000000"/>
                </a:solidFill>
                <a:effectLst/>
                <a:latin typeface="Helvetica" pitchFamily="2" charset="0"/>
              </a:rPr>
              <a:t>132</a:t>
            </a:r>
            <a:r>
              <a:rPr lang="it-CH" sz="1200" dirty="0">
                <a:solidFill>
                  <a:srgbClr val="000000"/>
                </a:solidFill>
                <a:effectLst/>
                <a:latin typeface="Helvetica" pitchFamily="2" charset="0"/>
              </a:rPr>
              <a:t>, 017301 (2024)</a:t>
            </a:r>
          </a:p>
          <a:p>
            <a:pPr marL="171450" indent="-171450">
              <a:lnSpc>
                <a:spcPct val="150000"/>
              </a:lnSpc>
              <a:buFont typeface="Arial" panose="020B0604020202020204" pitchFamily="34" charset="0"/>
              <a:buChar char="•"/>
            </a:pPr>
            <a:r>
              <a:rPr lang="it-CH" sz="1200" dirty="0">
                <a:solidFill>
                  <a:srgbClr val="000000"/>
                </a:solidFill>
                <a:effectLst/>
                <a:latin typeface="Helvetica" pitchFamily="2" charset="0"/>
              </a:rPr>
              <a:t>M. Calvanese Strinati and C. Conti </a:t>
            </a:r>
            <a:r>
              <a:rPr lang="it-CH" sz="1200" b="1" dirty="0">
                <a:solidFill>
                  <a:srgbClr val="000000"/>
                </a:solidFill>
                <a:effectLst/>
                <a:latin typeface="Helvetica" pitchFamily="2" charset="0"/>
              </a:rPr>
              <a:t>- Phys. Rev. A 109</a:t>
            </a:r>
            <a:r>
              <a:rPr lang="it-CH" sz="1200" dirty="0">
                <a:solidFill>
                  <a:srgbClr val="000000"/>
                </a:solidFill>
                <a:effectLst/>
                <a:latin typeface="Helvetica" pitchFamily="2" charset="0"/>
              </a:rPr>
              <a:t>, 063519 (2024)</a:t>
            </a:r>
          </a:p>
          <a:p>
            <a:pPr marL="171450" indent="-171450">
              <a:lnSpc>
                <a:spcPct val="150000"/>
              </a:lnSpc>
              <a:buFont typeface="Arial" panose="020B0604020202020204" pitchFamily="34" charset="0"/>
              <a:buChar char="•"/>
            </a:pPr>
            <a:r>
              <a:rPr lang="it-CH" sz="1200" dirty="0">
                <a:solidFill>
                  <a:srgbClr val="000000"/>
                </a:solidFill>
                <a:effectLst/>
                <a:latin typeface="Helvetica Neue" panose="02000503000000020004" pitchFamily="2" charset="0"/>
              </a:rPr>
              <a:t>M. Calvanese Strinati &amp; C. Conti, </a:t>
            </a:r>
            <a:r>
              <a:rPr lang="it-CH" sz="1200" b="1" dirty="0">
                <a:solidFill>
                  <a:srgbClr val="000000"/>
                </a:solidFill>
                <a:effectLst/>
                <a:latin typeface="Helvetica Neue" panose="02000503000000020004" pitchFamily="2" charset="0"/>
              </a:rPr>
              <a:t>Phys. Rev. A 111</a:t>
            </a:r>
            <a:r>
              <a:rPr lang="it-CH" sz="1200" dirty="0">
                <a:solidFill>
                  <a:srgbClr val="000000"/>
                </a:solidFill>
                <a:effectLst/>
                <a:latin typeface="Helvetica Neue" panose="02000503000000020004" pitchFamily="2" charset="0"/>
              </a:rPr>
              <a:t>, 043712 (2025)</a:t>
            </a:r>
          </a:p>
          <a:p>
            <a:pPr marL="171450" indent="-171450">
              <a:lnSpc>
                <a:spcPct val="150000"/>
              </a:lnSpc>
              <a:buFont typeface="Arial" panose="020B0604020202020204" pitchFamily="34" charset="0"/>
              <a:buChar char="•"/>
            </a:pPr>
            <a:r>
              <a:rPr lang="it-CH" sz="1200" dirty="0">
                <a:solidFill>
                  <a:srgbClr val="000000"/>
                </a:solidFill>
                <a:effectLst/>
                <a:latin typeface="Arial" panose="020B0604020202020204" pitchFamily="34" charset="0"/>
                <a:cs typeface="Arial" panose="020B0604020202020204" pitchFamily="34" charset="0"/>
              </a:rPr>
              <a:t>M. Calvanese Strinati &amp; C. Conti, </a:t>
            </a:r>
            <a:r>
              <a:rPr lang="it-CH" sz="1200" b="1" dirty="0">
                <a:solidFill>
                  <a:srgbClr val="000000"/>
                </a:solidFill>
                <a:effectLst/>
                <a:latin typeface="Arial" panose="020B0604020202020204" pitchFamily="34" charset="0"/>
                <a:cs typeface="Arial" panose="020B0604020202020204" pitchFamily="34" charset="0"/>
              </a:rPr>
              <a:t>Phys. Rev. A 112</a:t>
            </a:r>
            <a:r>
              <a:rPr lang="it-CH" sz="1200" dirty="0">
                <a:solidFill>
                  <a:srgbClr val="000000"/>
                </a:solidFill>
                <a:effectLst/>
                <a:latin typeface="Arial" panose="020B0604020202020204" pitchFamily="34" charset="0"/>
                <a:cs typeface="Arial" panose="020B0604020202020204" pitchFamily="34" charset="0"/>
              </a:rPr>
              <a:t>, 053505 (2025)</a:t>
            </a:r>
          </a:p>
          <a:p>
            <a:pPr marL="171450" indent="-171450">
              <a:lnSpc>
                <a:spcPct val="150000"/>
              </a:lnSpc>
              <a:buFont typeface="Arial" panose="020B0604020202020204" pitchFamily="34" charset="0"/>
              <a:buChar char="•"/>
            </a:pPr>
            <a:r>
              <a:rPr lang="it-CH" sz="1200" dirty="0">
                <a:solidFill>
                  <a:srgbClr val="000000"/>
                </a:solidFill>
                <a:effectLst/>
                <a:latin typeface="Arial" panose="020B0604020202020204" pitchFamily="34" charset="0"/>
                <a:cs typeface="Arial" panose="020B0604020202020204" pitchFamily="34" charset="0"/>
              </a:rPr>
              <a:t>J. Tosca, M. Calvanese Strinati, C. Conti, &amp; C. Ciuti</a:t>
            </a:r>
            <a:r>
              <a:rPr lang="it-CH" sz="1200" b="1" dirty="0">
                <a:solidFill>
                  <a:srgbClr val="000000"/>
                </a:solidFill>
                <a:effectLst/>
                <a:latin typeface="Arial" panose="020B0604020202020204" pitchFamily="34" charset="0"/>
                <a:cs typeface="Arial" panose="020B0604020202020204" pitchFamily="34" charset="0"/>
              </a:rPr>
              <a:t>, Phys. Rev. Lett.</a:t>
            </a:r>
            <a:r>
              <a:rPr lang="it-CH" sz="1200" dirty="0">
                <a:solidFill>
                  <a:srgbClr val="000000"/>
                </a:solidFill>
                <a:effectLst/>
                <a:latin typeface="Arial" panose="020B0604020202020204" pitchFamily="34" charset="0"/>
                <a:cs typeface="Arial" panose="020B0604020202020204" pitchFamily="34" charset="0"/>
              </a:rPr>
              <a:t> </a:t>
            </a:r>
            <a:r>
              <a:rPr lang="it-CH" sz="1200" b="1" dirty="0">
                <a:solidFill>
                  <a:srgbClr val="000000"/>
                </a:solidFill>
                <a:effectLst/>
                <a:latin typeface="Arial" panose="020B0604020202020204" pitchFamily="34" charset="0"/>
                <a:cs typeface="Arial" panose="020B0604020202020204" pitchFamily="34" charset="0"/>
              </a:rPr>
              <a:t>134</a:t>
            </a:r>
            <a:r>
              <a:rPr lang="it-CH" sz="1200" dirty="0">
                <a:solidFill>
                  <a:srgbClr val="000000"/>
                </a:solidFill>
                <a:effectLst/>
                <a:latin typeface="Arial" panose="020B0604020202020204" pitchFamily="34" charset="0"/>
                <a:cs typeface="Arial" panose="020B0604020202020204" pitchFamily="34" charset="0"/>
              </a:rPr>
              <a:t>, 230404 (2025)</a:t>
            </a: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it-CH" sz="1200" dirty="0">
              <a:solidFill>
                <a:schemeClr val="tx1">
                  <a:lumMod val="65000"/>
                  <a:lumOff val="35000"/>
                </a:schemeClr>
              </a:solidFill>
              <a:effectLst/>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it-CH" sz="1200" dirty="0">
              <a:solidFill>
                <a:srgbClr val="000000"/>
              </a:solidFill>
              <a:effectLst/>
              <a:latin typeface="Helvetica Neue" panose="02000503000000020004" pitchFamily="2" charset="0"/>
            </a:endParaRPr>
          </a:p>
          <a:p>
            <a:pPr marL="171450" indent="-171450">
              <a:lnSpc>
                <a:spcPct val="150000"/>
              </a:lnSpc>
              <a:buFont typeface="Arial" panose="020B0604020202020204" pitchFamily="34" charset="0"/>
              <a:buChar char="•"/>
            </a:pPr>
            <a:endParaRPr lang="it-CH" sz="1200"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4092549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66FAA-A2A2-7177-C034-9B50DDD8E049}"/>
              </a:ext>
            </a:extLst>
          </p:cNvPr>
          <p:cNvSpPr>
            <a:spLocks noGrp="1"/>
          </p:cNvSpPr>
          <p:nvPr>
            <p:ph type="title"/>
          </p:nvPr>
        </p:nvSpPr>
        <p:spPr/>
        <p:txBody>
          <a:bodyPr/>
          <a:lstStyle/>
          <a:p>
            <a:r>
              <a:rPr lang="en-US" dirty="0">
                <a:latin typeface="Avenir Light" panose="020B0402020203020204" pitchFamily="34" charset="77"/>
              </a:rPr>
              <a:t>Two distinct eras of compute usage in training AI system</a:t>
            </a:r>
          </a:p>
        </p:txBody>
      </p:sp>
      <p:sp>
        <p:nvSpPr>
          <p:cNvPr id="3" name="Segnaposto numero diapositiva 2">
            <a:extLst>
              <a:ext uri="{FF2B5EF4-FFF2-40B4-BE49-F238E27FC236}">
                <a16:creationId xmlns:a16="http://schemas.microsoft.com/office/drawing/2014/main" id="{4B726823-5798-BC71-16B6-F614E3072CAA}"/>
              </a:ext>
            </a:extLst>
          </p:cNvPr>
          <p:cNvSpPr>
            <a:spLocks noGrp="1"/>
          </p:cNvSpPr>
          <p:nvPr>
            <p:ph type="sldNum" sz="quarter" idx="12"/>
          </p:nvPr>
        </p:nvSpPr>
        <p:spPr/>
        <p:txBody>
          <a:bodyPr/>
          <a:lstStyle/>
          <a:p>
            <a:fld id="{F4C9E3C6-FDB8-E140-B497-619699EA8E32}" type="slidenum">
              <a:rPr lang="en-US" smtClean="0"/>
              <a:t>7</a:t>
            </a:fld>
            <a:endParaRPr lang="en-US" dirty="0"/>
          </a:p>
        </p:txBody>
      </p:sp>
      <p:pic>
        <p:nvPicPr>
          <p:cNvPr id="16" name="Immagine 15">
            <a:extLst>
              <a:ext uri="{FF2B5EF4-FFF2-40B4-BE49-F238E27FC236}">
                <a16:creationId xmlns:a16="http://schemas.microsoft.com/office/drawing/2014/main" id="{62E144BC-0F03-30E7-1D15-D5DC6AD190E9}"/>
              </a:ext>
            </a:extLst>
          </p:cNvPr>
          <p:cNvPicPr>
            <a:picLocks noChangeAspect="1"/>
          </p:cNvPicPr>
          <p:nvPr/>
        </p:nvPicPr>
        <p:blipFill>
          <a:blip r:embed="rId3"/>
          <a:stretch>
            <a:fillRect/>
          </a:stretch>
        </p:blipFill>
        <p:spPr>
          <a:xfrm>
            <a:off x="2243180" y="1127229"/>
            <a:ext cx="7772400" cy="5663777"/>
          </a:xfrm>
          <a:prstGeom prst="rect">
            <a:avLst/>
          </a:prstGeom>
        </p:spPr>
      </p:pic>
      <p:cxnSp>
        <p:nvCxnSpPr>
          <p:cNvPr id="11" name="Connettore 1 10">
            <a:extLst>
              <a:ext uri="{FF2B5EF4-FFF2-40B4-BE49-F238E27FC236}">
                <a16:creationId xmlns:a16="http://schemas.microsoft.com/office/drawing/2014/main" id="{681212F6-541C-D05D-15E2-115A80133BAF}"/>
              </a:ext>
            </a:extLst>
          </p:cNvPr>
          <p:cNvCxnSpPr>
            <a:cxnSpLocks/>
          </p:cNvCxnSpPr>
          <p:nvPr/>
        </p:nvCxnSpPr>
        <p:spPr>
          <a:xfrm flipV="1">
            <a:off x="3048000" y="4094480"/>
            <a:ext cx="5279948" cy="1899920"/>
          </a:xfrm>
          <a:prstGeom prst="line">
            <a:avLst/>
          </a:prstGeom>
          <a:ln w="19050">
            <a:solidFill>
              <a:schemeClr val="bg1">
                <a:lumMod val="50000"/>
              </a:schemeClr>
            </a:solidFill>
            <a:prstDash val="solid"/>
          </a:ln>
        </p:spPr>
        <p:style>
          <a:lnRef idx="1">
            <a:schemeClr val="dk1"/>
          </a:lnRef>
          <a:fillRef idx="0">
            <a:schemeClr val="dk1"/>
          </a:fillRef>
          <a:effectRef idx="0">
            <a:schemeClr val="dk1"/>
          </a:effectRef>
          <a:fontRef idx="minor">
            <a:schemeClr val="tx1"/>
          </a:fontRef>
        </p:style>
      </p:cxnSp>
      <p:cxnSp>
        <p:nvCxnSpPr>
          <p:cNvPr id="15" name="Connettore 1 14">
            <a:extLst>
              <a:ext uri="{FF2B5EF4-FFF2-40B4-BE49-F238E27FC236}">
                <a16:creationId xmlns:a16="http://schemas.microsoft.com/office/drawing/2014/main" id="{C840AFAE-3FB5-5687-AA09-4116F9FB2B8B}"/>
              </a:ext>
            </a:extLst>
          </p:cNvPr>
          <p:cNvCxnSpPr>
            <a:cxnSpLocks/>
          </p:cNvCxnSpPr>
          <p:nvPr/>
        </p:nvCxnSpPr>
        <p:spPr>
          <a:xfrm flipV="1">
            <a:off x="8348268" y="1889760"/>
            <a:ext cx="795732" cy="2052320"/>
          </a:xfrm>
          <a:prstGeom prst="line">
            <a:avLst/>
          </a:prstGeom>
          <a:ln w="19050">
            <a:solidFill>
              <a:schemeClr val="bg1">
                <a:lumMod val="50000"/>
              </a:schemeClr>
            </a:solidFill>
            <a:prstDash val="solid"/>
          </a:ln>
        </p:spPr>
        <p:style>
          <a:lnRef idx="1">
            <a:schemeClr val="dk1"/>
          </a:lnRef>
          <a:fillRef idx="0">
            <a:schemeClr val="dk1"/>
          </a:fillRef>
          <a:effectRef idx="0">
            <a:schemeClr val="dk1"/>
          </a:effectRef>
          <a:fontRef idx="minor">
            <a:schemeClr val="tx1"/>
          </a:fontRef>
        </p:style>
      </p:cxnSp>
      <p:cxnSp>
        <p:nvCxnSpPr>
          <p:cNvPr id="20" name="Connettore 1 19">
            <a:extLst>
              <a:ext uri="{FF2B5EF4-FFF2-40B4-BE49-F238E27FC236}">
                <a16:creationId xmlns:a16="http://schemas.microsoft.com/office/drawing/2014/main" id="{04A6B028-512C-E2E8-2DFC-076DCB333C3A}"/>
              </a:ext>
            </a:extLst>
          </p:cNvPr>
          <p:cNvCxnSpPr>
            <a:cxnSpLocks/>
          </p:cNvCxnSpPr>
          <p:nvPr/>
        </p:nvCxnSpPr>
        <p:spPr>
          <a:xfrm flipH="1" flipV="1">
            <a:off x="8348268" y="1889760"/>
            <a:ext cx="27764" cy="4258837"/>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25" name="CasellaDiTesto 24">
            <a:extLst>
              <a:ext uri="{FF2B5EF4-FFF2-40B4-BE49-F238E27FC236}">
                <a16:creationId xmlns:a16="http://schemas.microsoft.com/office/drawing/2014/main" id="{DEE61D7A-508F-9B2F-1E27-6B8A726351FE}"/>
              </a:ext>
            </a:extLst>
          </p:cNvPr>
          <p:cNvSpPr txBox="1"/>
          <p:nvPr/>
        </p:nvSpPr>
        <p:spPr>
          <a:xfrm>
            <a:off x="9773998" y="6327081"/>
            <a:ext cx="2587454" cy="400110"/>
          </a:xfrm>
          <a:prstGeom prst="rect">
            <a:avLst/>
          </a:prstGeom>
          <a:noFill/>
        </p:spPr>
        <p:txBody>
          <a:bodyPr wrap="square">
            <a:spAutoFit/>
          </a:bodyPr>
          <a:lstStyle/>
          <a:p>
            <a:r>
              <a:rPr lang="en-US" sz="1000" dirty="0">
                <a:hlinkClick r:id="rId4"/>
              </a:rPr>
              <a:t>https://openai.com/index/ai-and-compute/</a:t>
            </a:r>
            <a:endParaRPr lang="en-US" sz="1000" dirty="0"/>
          </a:p>
          <a:p>
            <a:endParaRPr lang="en-US" sz="1000" dirty="0"/>
          </a:p>
        </p:txBody>
      </p:sp>
      <p:sp>
        <p:nvSpPr>
          <p:cNvPr id="26" name="CasellaDiTesto 25">
            <a:extLst>
              <a:ext uri="{FF2B5EF4-FFF2-40B4-BE49-F238E27FC236}">
                <a16:creationId xmlns:a16="http://schemas.microsoft.com/office/drawing/2014/main" id="{7E963627-B17B-3944-4D2C-3E2268ECC776}"/>
              </a:ext>
            </a:extLst>
          </p:cNvPr>
          <p:cNvSpPr txBox="1"/>
          <p:nvPr/>
        </p:nvSpPr>
        <p:spPr>
          <a:xfrm>
            <a:off x="2490073" y="1194482"/>
            <a:ext cx="6395802" cy="338554"/>
          </a:xfrm>
          <a:prstGeom prst="rect">
            <a:avLst/>
          </a:prstGeom>
          <a:solidFill>
            <a:schemeClr val="bg1"/>
          </a:solidFill>
        </p:spPr>
        <p:txBody>
          <a:bodyPr wrap="square" rtlCol="0">
            <a:spAutoFit/>
          </a:bodyPr>
          <a:lstStyle/>
          <a:p>
            <a:pPr algn="ctr"/>
            <a:r>
              <a:rPr lang="en-US" sz="1600" dirty="0">
                <a:latin typeface="Avenir Light" panose="020B0402020203020204" pitchFamily="34" charset="77"/>
                <a:ea typeface="Helvetica Light" charset="0"/>
                <a:cs typeface="Helvetica Light" charset="0"/>
              </a:rPr>
              <a:t>Need for a change of paradigm in computing architectures</a:t>
            </a:r>
          </a:p>
        </p:txBody>
      </p:sp>
    </p:spTree>
    <p:extLst>
      <p:ext uri="{BB962C8B-B14F-4D97-AF65-F5344CB8AC3E}">
        <p14:creationId xmlns:p14="http://schemas.microsoft.com/office/powerpoint/2010/main" val="136177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C80001C-C2CC-06E2-8706-B58E4DE01594}"/>
              </a:ext>
            </a:extLst>
          </p:cNvPr>
          <p:cNvSpPr>
            <a:spLocks noGrp="1"/>
          </p:cNvSpPr>
          <p:nvPr>
            <p:ph type="title"/>
          </p:nvPr>
        </p:nvSpPr>
        <p:spPr/>
        <p:txBody>
          <a:bodyPr/>
          <a:lstStyle/>
          <a:p>
            <a:r>
              <a:rPr lang="en-US" dirty="0">
                <a:latin typeface="Avenir Light" panose="020B0402020203020204" pitchFamily="34" charset="77"/>
              </a:rPr>
              <a:t>Von Neuman architecture</a:t>
            </a:r>
            <a:endParaRPr lang="en-US" dirty="0">
              <a:latin typeface="Avenir Medium" panose="02000503020000020003" pitchFamily="2" charset="0"/>
            </a:endParaRPr>
          </a:p>
        </p:txBody>
      </p:sp>
      <p:sp>
        <p:nvSpPr>
          <p:cNvPr id="3" name="Segnaposto numero diapositiva 2">
            <a:extLst>
              <a:ext uri="{FF2B5EF4-FFF2-40B4-BE49-F238E27FC236}">
                <a16:creationId xmlns:a16="http://schemas.microsoft.com/office/drawing/2014/main" id="{5A302C5F-89CD-9568-B777-452C10E1C4A3}"/>
              </a:ext>
            </a:extLst>
          </p:cNvPr>
          <p:cNvSpPr>
            <a:spLocks noGrp="1"/>
          </p:cNvSpPr>
          <p:nvPr>
            <p:ph type="sldNum" sz="quarter" idx="12"/>
          </p:nvPr>
        </p:nvSpPr>
        <p:spPr>
          <a:xfrm>
            <a:off x="6088753" y="6136783"/>
            <a:ext cx="481131" cy="365125"/>
          </a:xfrm>
        </p:spPr>
        <p:txBody>
          <a:bodyPr/>
          <a:lstStyle/>
          <a:p>
            <a:fld id="{F4C9E3C6-FDB8-E140-B497-619699EA8E32}" type="slidenum">
              <a:rPr lang="en-US" smtClean="0"/>
              <a:t>8</a:t>
            </a:fld>
            <a:endParaRPr lang="en-US" dirty="0"/>
          </a:p>
        </p:txBody>
      </p:sp>
      <p:pic>
        <p:nvPicPr>
          <p:cNvPr id="9" name="Immagine 8">
            <a:extLst>
              <a:ext uri="{FF2B5EF4-FFF2-40B4-BE49-F238E27FC236}">
                <a16:creationId xmlns:a16="http://schemas.microsoft.com/office/drawing/2014/main" id="{8E61C956-686C-C7FF-C5A1-2D94C067602A}"/>
              </a:ext>
            </a:extLst>
          </p:cNvPr>
          <p:cNvPicPr>
            <a:picLocks noChangeAspect="1"/>
          </p:cNvPicPr>
          <p:nvPr/>
        </p:nvPicPr>
        <p:blipFill>
          <a:blip r:embed="rId3"/>
          <a:stretch>
            <a:fillRect/>
          </a:stretch>
        </p:blipFill>
        <p:spPr>
          <a:xfrm>
            <a:off x="3457886" y="2068295"/>
            <a:ext cx="5578221" cy="3216774"/>
          </a:xfrm>
          <a:prstGeom prst="rect">
            <a:avLst/>
          </a:prstGeom>
        </p:spPr>
      </p:pic>
      <p:sp>
        <p:nvSpPr>
          <p:cNvPr id="12" name="CasellaDiTesto 11">
            <a:extLst>
              <a:ext uri="{FF2B5EF4-FFF2-40B4-BE49-F238E27FC236}">
                <a16:creationId xmlns:a16="http://schemas.microsoft.com/office/drawing/2014/main" id="{EA955303-BC2C-F86D-3E55-9EBA3020F9FA}"/>
              </a:ext>
            </a:extLst>
          </p:cNvPr>
          <p:cNvSpPr txBox="1"/>
          <p:nvPr/>
        </p:nvSpPr>
        <p:spPr>
          <a:xfrm>
            <a:off x="7210490" y="4741781"/>
            <a:ext cx="5718494" cy="58477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Avenir Light" panose="020B0402020203020204" pitchFamily="34" charset="77"/>
              <a:ea typeface="Helvetica Light" charset="0"/>
              <a:cs typeface="Helvetica Light" charset="0"/>
            </a:endParaRPr>
          </a:p>
          <a:p>
            <a:pPr marL="285750" indent="-285750">
              <a:buFont typeface="Arial" panose="020B0604020202020204" pitchFamily="34" charset="0"/>
              <a:buChar char="•"/>
            </a:pPr>
            <a:endParaRPr lang="en-US" sz="1600" dirty="0">
              <a:latin typeface="Avenir Light" panose="020B0402020203020204" pitchFamily="34" charset="77"/>
              <a:ea typeface="Helvetica Light" charset="0"/>
              <a:cs typeface="Helvetica Light" charset="0"/>
            </a:endParaRPr>
          </a:p>
        </p:txBody>
      </p:sp>
      <p:sp>
        <p:nvSpPr>
          <p:cNvPr id="41" name="CasellaDiTesto 40">
            <a:extLst>
              <a:ext uri="{FF2B5EF4-FFF2-40B4-BE49-F238E27FC236}">
                <a16:creationId xmlns:a16="http://schemas.microsoft.com/office/drawing/2014/main" id="{77BBA459-8190-ACF5-EA8C-8DD819D2CC8C}"/>
              </a:ext>
            </a:extLst>
          </p:cNvPr>
          <p:cNvSpPr txBox="1"/>
          <p:nvPr/>
        </p:nvSpPr>
        <p:spPr>
          <a:xfrm>
            <a:off x="4039022" y="5365826"/>
            <a:ext cx="4431595" cy="830997"/>
          </a:xfrm>
          <a:prstGeom prst="rect">
            <a:avLst/>
          </a:prstGeom>
          <a:noFill/>
        </p:spPr>
        <p:txBody>
          <a:bodyPr wrap="square" rtlCol="0">
            <a:spAutoFit/>
          </a:bodyPr>
          <a:lstStyle/>
          <a:p>
            <a:r>
              <a:rPr lang="en-US" sz="1600" dirty="0">
                <a:solidFill>
                  <a:sysClr val="windowText" lastClr="000000"/>
                </a:solidFill>
                <a:latin typeface="Avenir Light" panose="020B0402020203020204" pitchFamily="34" charset="77"/>
                <a:ea typeface="Helvetica Light" charset="0"/>
                <a:cs typeface="Helvetica Light" charset="0"/>
              </a:rPr>
              <a:t>Similar for multi-processor, GPU, TPU (google) </a:t>
            </a:r>
          </a:p>
          <a:p>
            <a:pPr marL="285750" indent="-285750">
              <a:buFont typeface="Arial" panose="020B0604020202020204" pitchFamily="34" charset="0"/>
              <a:buChar char="•"/>
            </a:pPr>
            <a:endParaRPr lang="en-US" sz="1600" dirty="0">
              <a:solidFill>
                <a:sysClr val="windowText" lastClr="000000"/>
              </a:solidFill>
              <a:latin typeface="Avenir Light" panose="020B0402020203020204" pitchFamily="34" charset="77"/>
              <a:ea typeface="Helvetica Light" charset="0"/>
              <a:cs typeface="Helvetica Light" charset="0"/>
            </a:endParaRPr>
          </a:p>
        </p:txBody>
      </p:sp>
      <p:pic>
        <p:nvPicPr>
          <p:cNvPr id="43" name="Immagine 42">
            <a:extLst>
              <a:ext uri="{FF2B5EF4-FFF2-40B4-BE49-F238E27FC236}">
                <a16:creationId xmlns:a16="http://schemas.microsoft.com/office/drawing/2014/main" id="{EDF8AAD3-8D7F-327E-D29F-3D982ACAA86B}"/>
              </a:ext>
            </a:extLst>
          </p:cNvPr>
          <p:cNvPicPr>
            <a:picLocks noChangeAspect="1"/>
          </p:cNvPicPr>
          <p:nvPr/>
        </p:nvPicPr>
        <p:blipFill>
          <a:blip r:embed="rId4"/>
          <a:stretch>
            <a:fillRect/>
          </a:stretch>
        </p:blipFill>
        <p:spPr>
          <a:xfrm>
            <a:off x="3419738" y="1492174"/>
            <a:ext cx="947945" cy="1415990"/>
          </a:xfrm>
          <a:prstGeom prst="rect">
            <a:avLst/>
          </a:prstGeom>
        </p:spPr>
      </p:pic>
      <p:sp>
        <p:nvSpPr>
          <p:cNvPr id="44" name="CasellaDiTesto 43">
            <a:extLst>
              <a:ext uri="{FF2B5EF4-FFF2-40B4-BE49-F238E27FC236}">
                <a16:creationId xmlns:a16="http://schemas.microsoft.com/office/drawing/2014/main" id="{AE5BF743-EE0D-85D5-8239-85F978DE3B1E}"/>
              </a:ext>
            </a:extLst>
          </p:cNvPr>
          <p:cNvSpPr txBox="1"/>
          <p:nvPr/>
        </p:nvSpPr>
        <p:spPr>
          <a:xfrm>
            <a:off x="7407289" y="4144973"/>
            <a:ext cx="2394098" cy="1015663"/>
          </a:xfrm>
          <a:prstGeom prst="rect">
            <a:avLst/>
          </a:prstGeom>
          <a:noFill/>
        </p:spPr>
        <p:txBody>
          <a:bodyPr wrap="square" rtlCol="0">
            <a:spAutoFit/>
          </a:bodyPr>
          <a:lstStyle/>
          <a:p>
            <a:pPr algn="ctr"/>
            <a:r>
              <a:rPr lang="en-US" sz="2000" dirty="0">
                <a:solidFill>
                  <a:srgbClr val="FF0000"/>
                </a:solidFill>
                <a:latin typeface="Bradley Hand" pitchFamily="2" charset="77"/>
                <a:ea typeface="Helvetica Light" charset="0"/>
                <a:cs typeface="Helvetica Light" charset="0"/>
              </a:rPr>
              <a:t>The Von Neumann bottleneck !</a:t>
            </a:r>
          </a:p>
          <a:p>
            <a:pPr marL="285750" indent="-285750" algn="ctr">
              <a:buFont typeface="Arial" panose="020B0604020202020204" pitchFamily="34" charset="0"/>
              <a:buChar char="•"/>
            </a:pPr>
            <a:endParaRPr lang="en-US" sz="2000" dirty="0">
              <a:solidFill>
                <a:srgbClr val="FF0000"/>
              </a:solidFill>
              <a:latin typeface="Bradley Hand" pitchFamily="2" charset="77"/>
              <a:ea typeface="Helvetica Light" charset="0"/>
              <a:cs typeface="Helvetica Light" charset="0"/>
            </a:endParaRPr>
          </a:p>
        </p:txBody>
      </p:sp>
      <p:sp>
        <p:nvSpPr>
          <p:cNvPr id="45" name="Ovale 44">
            <a:extLst>
              <a:ext uri="{FF2B5EF4-FFF2-40B4-BE49-F238E27FC236}">
                <a16:creationId xmlns:a16="http://schemas.microsoft.com/office/drawing/2014/main" id="{111D795F-15E8-F20F-725F-D86525ED39A9}"/>
              </a:ext>
            </a:extLst>
          </p:cNvPr>
          <p:cNvSpPr/>
          <p:nvPr/>
        </p:nvSpPr>
        <p:spPr>
          <a:xfrm>
            <a:off x="5791833" y="3971516"/>
            <a:ext cx="925975" cy="7022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Connettore 1 46">
            <a:extLst>
              <a:ext uri="{FF2B5EF4-FFF2-40B4-BE49-F238E27FC236}">
                <a16:creationId xmlns:a16="http://schemas.microsoft.com/office/drawing/2014/main" id="{CD734C11-9C52-B8D3-BE24-D72972A72B5F}"/>
              </a:ext>
            </a:extLst>
          </p:cNvPr>
          <p:cNvCxnSpPr/>
          <p:nvPr/>
        </p:nvCxnSpPr>
        <p:spPr>
          <a:xfrm>
            <a:off x="6727358" y="4322661"/>
            <a:ext cx="7609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B04D3946-F856-78AB-D304-A61C6415B66F}"/>
              </a:ext>
            </a:extLst>
          </p:cNvPr>
          <p:cNvSpPr txBox="1"/>
          <p:nvPr/>
        </p:nvSpPr>
        <p:spPr>
          <a:xfrm>
            <a:off x="4039022" y="5518368"/>
            <a:ext cx="4874755" cy="830997"/>
          </a:xfrm>
          <a:prstGeom prst="rect">
            <a:avLst/>
          </a:prstGeom>
          <a:noFill/>
        </p:spPr>
        <p:txBody>
          <a:bodyPr wrap="square" rtlCol="0" anchor="ctr">
            <a:spAutoFit/>
          </a:bodyPr>
          <a:lstStyle/>
          <a:p>
            <a:pPr algn="ctr"/>
            <a:endParaRPr lang="en-US" sz="1600" dirty="0">
              <a:latin typeface="Avenir Light" panose="020B0402020203020204" pitchFamily="34" charset="77"/>
              <a:ea typeface="Helvetica Light" charset="0"/>
              <a:cs typeface="Helvetica Light" charset="0"/>
            </a:endParaRPr>
          </a:p>
          <a:p>
            <a:pPr algn="ctr"/>
            <a:r>
              <a:rPr lang="en-US" sz="1600" dirty="0">
                <a:latin typeface="Avenir Light" panose="020B0402020203020204" pitchFamily="34" charset="77"/>
                <a:ea typeface="Helvetica Light" charset="0"/>
                <a:cs typeface="Helvetica Light" charset="0"/>
              </a:rPr>
              <a:t>General-purpose, </a:t>
            </a:r>
            <a:r>
              <a:rPr lang="en-US" sz="1600" u="sng" dirty="0">
                <a:latin typeface="Avenir Light" panose="020B0402020203020204" pitchFamily="34" charset="77"/>
                <a:ea typeface="Helvetica Light" charset="0"/>
                <a:cs typeface="Helvetica Light" charset="0"/>
              </a:rPr>
              <a:t>not good for AI</a:t>
            </a:r>
            <a:r>
              <a:rPr lang="en-US" sz="1600" dirty="0">
                <a:latin typeface="Avenir Light" panose="020B0402020203020204" pitchFamily="34" charset="77"/>
                <a:ea typeface="Helvetica Light" charset="0"/>
                <a:cs typeface="Helvetica Light" charset="0"/>
              </a:rPr>
              <a:t>!</a:t>
            </a:r>
          </a:p>
          <a:p>
            <a:pPr marL="285750" indent="-285750" algn="ctr">
              <a:buFont typeface="Arial" panose="020B0604020202020204" pitchFamily="34" charset="0"/>
              <a:buChar char="•"/>
            </a:pPr>
            <a:endParaRPr lang="en-US" sz="1600" dirty="0">
              <a:latin typeface="Avenir Light" panose="020B0402020203020204" pitchFamily="34" charset="77"/>
              <a:ea typeface="Helvetica Light" charset="0"/>
              <a:cs typeface="Helvetica Light" charset="0"/>
            </a:endParaRPr>
          </a:p>
        </p:txBody>
      </p:sp>
    </p:spTree>
    <p:extLst>
      <p:ext uri="{BB962C8B-B14F-4D97-AF65-F5344CB8AC3E}">
        <p14:creationId xmlns:p14="http://schemas.microsoft.com/office/powerpoint/2010/main" val="417867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C80001C-C2CC-06E2-8706-B58E4DE01594}"/>
              </a:ext>
            </a:extLst>
          </p:cNvPr>
          <p:cNvSpPr>
            <a:spLocks noGrp="1"/>
          </p:cNvSpPr>
          <p:nvPr>
            <p:ph type="title"/>
          </p:nvPr>
        </p:nvSpPr>
        <p:spPr/>
        <p:txBody>
          <a:bodyPr/>
          <a:lstStyle/>
          <a:p>
            <a:r>
              <a:rPr lang="en-US" dirty="0">
                <a:latin typeface="Avenir Light" panose="020B0402020203020204" pitchFamily="34" charset="77"/>
              </a:rPr>
              <a:t>Neuromorphic architectures</a:t>
            </a:r>
            <a:endParaRPr lang="en-US" dirty="0">
              <a:latin typeface="Avenir Medium" panose="02000503020000020003" pitchFamily="2" charset="0"/>
            </a:endParaRPr>
          </a:p>
        </p:txBody>
      </p:sp>
      <p:sp>
        <p:nvSpPr>
          <p:cNvPr id="3" name="Segnaposto numero diapositiva 2">
            <a:extLst>
              <a:ext uri="{FF2B5EF4-FFF2-40B4-BE49-F238E27FC236}">
                <a16:creationId xmlns:a16="http://schemas.microsoft.com/office/drawing/2014/main" id="{5A302C5F-89CD-9568-B777-452C10E1C4A3}"/>
              </a:ext>
            </a:extLst>
          </p:cNvPr>
          <p:cNvSpPr>
            <a:spLocks noGrp="1"/>
          </p:cNvSpPr>
          <p:nvPr>
            <p:ph type="sldNum" sz="quarter" idx="12"/>
          </p:nvPr>
        </p:nvSpPr>
        <p:spPr>
          <a:xfrm>
            <a:off x="6088753" y="6216295"/>
            <a:ext cx="481131" cy="365125"/>
          </a:xfrm>
        </p:spPr>
        <p:txBody>
          <a:bodyPr/>
          <a:lstStyle/>
          <a:p>
            <a:fld id="{F4C9E3C6-FDB8-E140-B497-619699EA8E32}" type="slidenum">
              <a:rPr lang="en-US" smtClean="0"/>
              <a:t>9</a:t>
            </a:fld>
            <a:endParaRPr lang="en-US" dirty="0"/>
          </a:p>
        </p:txBody>
      </p:sp>
      <p:pic>
        <p:nvPicPr>
          <p:cNvPr id="2" name="Immagine 1">
            <a:extLst>
              <a:ext uri="{FF2B5EF4-FFF2-40B4-BE49-F238E27FC236}">
                <a16:creationId xmlns:a16="http://schemas.microsoft.com/office/drawing/2014/main" id="{D50BF118-A491-0FFC-F667-E02292859292}"/>
              </a:ext>
            </a:extLst>
          </p:cNvPr>
          <p:cNvPicPr>
            <a:picLocks noChangeAspect="1"/>
          </p:cNvPicPr>
          <p:nvPr/>
        </p:nvPicPr>
        <p:blipFill>
          <a:blip r:embed="rId3"/>
          <a:stretch>
            <a:fillRect/>
          </a:stretch>
        </p:blipFill>
        <p:spPr>
          <a:xfrm>
            <a:off x="3575061" y="2084387"/>
            <a:ext cx="5378450" cy="2689226"/>
          </a:xfrm>
          <a:prstGeom prst="rect">
            <a:avLst/>
          </a:prstGeom>
        </p:spPr>
      </p:pic>
      <p:sp>
        <p:nvSpPr>
          <p:cNvPr id="7" name="CasellaDiTesto 6">
            <a:extLst>
              <a:ext uri="{FF2B5EF4-FFF2-40B4-BE49-F238E27FC236}">
                <a16:creationId xmlns:a16="http://schemas.microsoft.com/office/drawing/2014/main" id="{48BE09EB-9B91-5CFB-F251-6517BC5713E7}"/>
              </a:ext>
            </a:extLst>
          </p:cNvPr>
          <p:cNvSpPr txBox="1"/>
          <p:nvPr/>
        </p:nvSpPr>
        <p:spPr>
          <a:xfrm>
            <a:off x="3261986" y="2319933"/>
            <a:ext cx="797061" cy="584775"/>
          </a:xfrm>
          <a:prstGeom prst="rect">
            <a:avLst/>
          </a:prstGeom>
          <a:noFill/>
        </p:spPr>
        <p:txBody>
          <a:bodyPr wrap="square" rtlCol="0">
            <a:spAutoFit/>
          </a:bodyPr>
          <a:lstStyle/>
          <a:p>
            <a:r>
              <a:rPr lang="en-US" sz="1600" dirty="0">
                <a:solidFill>
                  <a:srgbClr val="0432FF"/>
                </a:solidFill>
                <a:latin typeface="Avenir Light" panose="020B0402020203020204" pitchFamily="34" charset="77"/>
                <a:ea typeface="Helvetica Light" charset="0"/>
                <a:cs typeface="Helvetica Light" charset="0"/>
              </a:rPr>
              <a:t>INPUT</a:t>
            </a:r>
          </a:p>
          <a:p>
            <a:pPr marL="285750" indent="-285750">
              <a:buFont typeface="Arial" panose="020B0604020202020204" pitchFamily="34" charset="0"/>
              <a:buChar char="•"/>
            </a:pPr>
            <a:endParaRPr lang="en-US" sz="1600" dirty="0">
              <a:solidFill>
                <a:srgbClr val="0432FF"/>
              </a:solidFill>
              <a:latin typeface="Avenir Light" panose="020B0402020203020204" pitchFamily="34" charset="77"/>
              <a:ea typeface="Helvetica Light" charset="0"/>
              <a:cs typeface="Helvetica Light" charset="0"/>
            </a:endParaRPr>
          </a:p>
        </p:txBody>
      </p:sp>
      <p:sp>
        <p:nvSpPr>
          <p:cNvPr id="8" name="CasellaDiTesto 7">
            <a:extLst>
              <a:ext uri="{FF2B5EF4-FFF2-40B4-BE49-F238E27FC236}">
                <a16:creationId xmlns:a16="http://schemas.microsoft.com/office/drawing/2014/main" id="{77595A9F-5E69-F6D3-8077-0B0605ECCC72}"/>
              </a:ext>
            </a:extLst>
          </p:cNvPr>
          <p:cNvSpPr txBox="1"/>
          <p:nvPr/>
        </p:nvSpPr>
        <p:spPr>
          <a:xfrm>
            <a:off x="8101714" y="2390363"/>
            <a:ext cx="1060888" cy="584775"/>
          </a:xfrm>
          <a:prstGeom prst="rect">
            <a:avLst/>
          </a:prstGeom>
          <a:noFill/>
        </p:spPr>
        <p:txBody>
          <a:bodyPr wrap="square" rtlCol="0">
            <a:spAutoFit/>
          </a:bodyPr>
          <a:lstStyle/>
          <a:p>
            <a:r>
              <a:rPr lang="en-US" sz="1600" dirty="0">
                <a:solidFill>
                  <a:srgbClr val="92D050"/>
                </a:solidFill>
                <a:latin typeface="Avenir Light" panose="020B0402020203020204" pitchFamily="34" charset="77"/>
                <a:ea typeface="Helvetica Light" charset="0"/>
                <a:cs typeface="Helvetica Light" charset="0"/>
              </a:rPr>
              <a:t>OUTPUT</a:t>
            </a:r>
          </a:p>
          <a:p>
            <a:pPr marL="285750" indent="-285750">
              <a:buFont typeface="Arial" panose="020B0604020202020204" pitchFamily="34" charset="0"/>
              <a:buChar char="•"/>
            </a:pPr>
            <a:endParaRPr lang="en-US" sz="1600" dirty="0">
              <a:solidFill>
                <a:srgbClr val="92D050"/>
              </a:solidFill>
              <a:latin typeface="Avenir Light" panose="020B0402020203020204" pitchFamily="34" charset="77"/>
              <a:ea typeface="Helvetica Light" charset="0"/>
              <a:cs typeface="Helvetica Light" charset="0"/>
            </a:endParaRPr>
          </a:p>
        </p:txBody>
      </p:sp>
      <p:sp>
        <p:nvSpPr>
          <p:cNvPr id="10" name="CasellaDiTesto 9">
            <a:extLst>
              <a:ext uri="{FF2B5EF4-FFF2-40B4-BE49-F238E27FC236}">
                <a16:creationId xmlns:a16="http://schemas.microsoft.com/office/drawing/2014/main" id="{A86F25E0-931E-3399-B8D5-EBE716236342}"/>
              </a:ext>
            </a:extLst>
          </p:cNvPr>
          <p:cNvSpPr txBox="1"/>
          <p:nvPr/>
        </p:nvSpPr>
        <p:spPr>
          <a:xfrm>
            <a:off x="5932104" y="4703975"/>
            <a:ext cx="2983707" cy="584775"/>
          </a:xfrm>
          <a:prstGeom prst="rect">
            <a:avLst/>
          </a:prstGeom>
          <a:noFill/>
        </p:spPr>
        <p:txBody>
          <a:bodyPr wrap="square" rtlCol="0">
            <a:spAutoFit/>
          </a:bodyPr>
          <a:lstStyle/>
          <a:p>
            <a:pPr algn="ctr"/>
            <a:r>
              <a:rPr lang="en-US" sz="1600" dirty="0">
                <a:latin typeface="Avenir Light" panose="020B0402020203020204" pitchFamily="34" charset="77"/>
                <a:ea typeface="Helvetica Light" charset="0"/>
                <a:cs typeface="Helvetica Light" charset="0"/>
              </a:rPr>
              <a:t>COMPUTING UNITS</a:t>
            </a:r>
          </a:p>
          <a:p>
            <a:pPr marL="285750" indent="-285750" algn="ctr">
              <a:buFont typeface="Arial" panose="020B0604020202020204" pitchFamily="34" charset="0"/>
              <a:buChar char="•"/>
            </a:pPr>
            <a:endParaRPr lang="en-US" sz="1600" dirty="0">
              <a:latin typeface="Avenir Light" panose="020B0402020203020204" pitchFamily="34" charset="77"/>
              <a:ea typeface="Helvetica Light" charset="0"/>
              <a:cs typeface="Helvetica Light" charset="0"/>
            </a:endParaRPr>
          </a:p>
        </p:txBody>
      </p:sp>
      <p:sp>
        <p:nvSpPr>
          <p:cNvPr id="11" name="CasellaDiTesto 10">
            <a:extLst>
              <a:ext uri="{FF2B5EF4-FFF2-40B4-BE49-F238E27FC236}">
                <a16:creationId xmlns:a16="http://schemas.microsoft.com/office/drawing/2014/main" id="{B7836932-E8F8-A646-294F-7D211673275C}"/>
              </a:ext>
            </a:extLst>
          </p:cNvPr>
          <p:cNvSpPr txBox="1"/>
          <p:nvPr/>
        </p:nvSpPr>
        <p:spPr>
          <a:xfrm>
            <a:off x="3835403" y="4517615"/>
            <a:ext cx="2713369" cy="584775"/>
          </a:xfrm>
          <a:prstGeom prst="rect">
            <a:avLst/>
          </a:prstGeom>
          <a:noFill/>
        </p:spPr>
        <p:txBody>
          <a:bodyPr wrap="square" rtlCol="0">
            <a:spAutoFit/>
          </a:bodyPr>
          <a:lstStyle/>
          <a:p>
            <a:pPr algn="ctr"/>
            <a:endParaRPr lang="en-US" sz="1600" dirty="0">
              <a:latin typeface="Avenir Light" panose="020B0402020203020204" pitchFamily="34" charset="77"/>
              <a:ea typeface="Helvetica Light" charset="0"/>
              <a:cs typeface="Helvetica Light" charset="0"/>
            </a:endParaRPr>
          </a:p>
          <a:p>
            <a:pPr marL="285750" indent="-285750" algn="ctr">
              <a:buFont typeface="Arial" panose="020B0604020202020204" pitchFamily="34" charset="0"/>
              <a:buChar char="•"/>
            </a:pPr>
            <a:endParaRPr lang="en-US" sz="1600" dirty="0">
              <a:latin typeface="Avenir Light" panose="020B0402020203020204" pitchFamily="34" charset="77"/>
              <a:ea typeface="Helvetica Light" charset="0"/>
              <a:cs typeface="Helvetica Light" charset="0"/>
            </a:endParaRPr>
          </a:p>
        </p:txBody>
      </p:sp>
      <p:sp>
        <p:nvSpPr>
          <p:cNvPr id="13" name="CasellaDiTesto 12">
            <a:extLst>
              <a:ext uri="{FF2B5EF4-FFF2-40B4-BE49-F238E27FC236}">
                <a16:creationId xmlns:a16="http://schemas.microsoft.com/office/drawing/2014/main" id="{1F882546-70D3-6AE9-56D5-6F347987A981}"/>
              </a:ext>
            </a:extLst>
          </p:cNvPr>
          <p:cNvSpPr txBox="1"/>
          <p:nvPr/>
        </p:nvSpPr>
        <p:spPr>
          <a:xfrm>
            <a:off x="3623177" y="4703975"/>
            <a:ext cx="2466699" cy="338554"/>
          </a:xfrm>
          <a:prstGeom prst="rect">
            <a:avLst/>
          </a:prstGeom>
          <a:noFill/>
        </p:spPr>
        <p:txBody>
          <a:bodyPr wrap="square" rtlCol="0">
            <a:spAutoFit/>
          </a:bodyPr>
          <a:lstStyle/>
          <a:p>
            <a:pPr algn="ctr"/>
            <a:r>
              <a:rPr lang="en-US" sz="1600" dirty="0">
                <a:latin typeface="Avenir Light" panose="020B0402020203020204" pitchFamily="34" charset="77"/>
                <a:ea typeface="Helvetica Light" charset="0"/>
                <a:cs typeface="Helvetica Light" charset="0"/>
              </a:rPr>
              <a:t>MEMORY</a:t>
            </a:r>
          </a:p>
        </p:txBody>
      </p:sp>
      <p:cxnSp>
        <p:nvCxnSpPr>
          <p:cNvPr id="14" name="Connettore 2 13">
            <a:extLst>
              <a:ext uri="{FF2B5EF4-FFF2-40B4-BE49-F238E27FC236}">
                <a16:creationId xmlns:a16="http://schemas.microsoft.com/office/drawing/2014/main" id="{3AB5CC31-1BD0-8F75-E48E-EC1F7BEB43C9}"/>
              </a:ext>
            </a:extLst>
          </p:cNvPr>
          <p:cNvCxnSpPr/>
          <p:nvPr/>
        </p:nvCxnSpPr>
        <p:spPr>
          <a:xfrm flipV="1">
            <a:off x="4798401" y="4290635"/>
            <a:ext cx="0" cy="4364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nettore 2 14">
            <a:extLst>
              <a:ext uri="{FF2B5EF4-FFF2-40B4-BE49-F238E27FC236}">
                <a16:creationId xmlns:a16="http://schemas.microsoft.com/office/drawing/2014/main" id="{C35947D2-1270-86BB-7FAB-EB7434CDB85B}"/>
              </a:ext>
            </a:extLst>
          </p:cNvPr>
          <p:cNvCxnSpPr>
            <a:cxnSpLocks/>
          </p:cNvCxnSpPr>
          <p:nvPr/>
        </p:nvCxnSpPr>
        <p:spPr>
          <a:xfrm flipH="1" flipV="1">
            <a:off x="7158625" y="4528796"/>
            <a:ext cx="244996" cy="189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CasellaDiTesto 15">
            <a:extLst>
              <a:ext uri="{FF2B5EF4-FFF2-40B4-BE49-F238E27FC236}">
                <a16:creationId xmlns:a16="http://schemas.microsoft.com/office/drawing/2014/main" id="{35D3A8FC-4B05-45B8-973D-39F6D5E839D3}"/>
              </a:ext>
            </a:extLst>
          </p:cNvPr>
          <p:cNvSpPr txBox="1"/>
          <p:nvPr/>
        </p:nvSpPr>
        <p:spPr>
          <a:xfrm>
            <a:off x="4017356" y="5089643"/>
            <a:ext cx="4798524" cy="1077218"/>
          </a:xfrm>
          <a:prstGeom prst="rect">
            <a:avLst/>
          </a:prstGeom>
          <a:noFill/>
        </p:spPr>
        <p:txBody>
          <a:bodyPr wrap="square" rtlCol="0" anchor="ctr">
            <a:spAutoFit/>
          </a:bodyPr>
          <a:lstStyle/>
          <a:p>
            <a:pPr algn="ctr"/>
            <a:endParaRPr lang="en-US" sz="1600" b="1" dirty="0">
              <a:latin typeface="Avenir Black" panose="02000503020000020003" pitchFamily="2" charset="0"/>
              <a:ea typeface="Helvetica Light" charset="0"/>
              <a:cs typeface="Helvetica Light" charset="0"/>
            </a:endParaRPr>
          </a:p>
          <a:p>
            <a:pPr algn="ctr"/>
            <a:r>
              <a:rPr lang="en-US" sz="1600" dirty="0">
                <a:latin typeface="Avenir Light" panose="020B0402020203020204" pitchFamily="34" charset="77"/>
                <a:ea typeface="Helvetica Light" charset="0"/>
                <a:cs typeface="Helvetica Light" charset="0"/>
              </a:rPr>
              <a:t>Parallel processing , task-specific architecture</a:t>
            </a:r>
          </a:p>
          <a:p>
            <a:pPr algn="ctr"/>
            <a:r>
              <a:rPr lang="en-US" sz="1600" b="1" dirty="0">
                <a:latin typeface="Avenir Black" panose="02000503020000020003" pitchFamily="2" charset="0"/>
                <a:ea typeface="Helvetica Light" charset="0"/>
                <a:cs typeface="Helvetica Light" charset="0"/>
              </a:rPr>
              <a:t>Good for AI!  </a:t>
            </a:r>
          </a:p>
          <a:p>
            <a:pPr marL="285750" indent="-285750" algn="ctr">
              <a:buFont typeface="Arial" panose="020B0604020202020204" pitchFamily="34" charset="0"/>
              <a:buChar char="•"/>
            </a:pPr>
            <a:endParaRPr lang="en-US" sz="1600" b="1" dirty="0">
              <a:latin typeface="Avenir Black" panose="02000503020000020003" pitchFamily="2" charset="0"/>
              <a:ea typeface="Helvetica Light" charset="0"/>
              <a:cs typeface="Helvetica Light" charset="0"/>
            </a:endParaRPr>
          </a:p>
        </p:txBody>
      </p:sp>
      <p:sp>
        <p:nvSpPr>
          <p:cNvPr id="17" name="CasellaDiTesto 16">
            <a:extLst>
              <a:ext uri="{FF2B5EF4-FFF2-40B4-BE49-F238E27FC236}">
                <a16:creationId xmlns:a16="http://schemas.microsoft.com/office/drawing/2014/main" id="{05472CC1-4945-027C-2E55-085ED3842D7D}"/>
              </a:ext>
            </a:extLst>
          </p:cNvPr>
          <p:cNvSpPr txBox="1"/>
          <p:nvPr/>
        </p:nvSpPr>
        <p:spPr>
          <a:xfrm>
            <a:off x="4443607" y="1648520"/>
            <a:ext cx="3320260" cy="369332"/>
          </a:xfrm>
          <a:prstGeom prst="rect">
            <a:avLst/>
          </a:prstGeom>
          <a:noFill/>
        </p:spPr>
        <p:txBody>
          <a:bodyPr wrap="square">
            <a:spAutoFit/>
          </a:bodyPr>
          <a:lstStyle/>
          <a:p>
            <a:pPr algn="ctr"/>
            <a:r>
              <a:rPr lang="en-US" sz="1800" dirty="0">
                <a:latin typeface="Avenir Light" panose="020B0402020203020204" pitchFamily="34" charset="77"/>
                <a:ea typeface="Helvetica Light" charset="0"/>
                <a:cs typeface="Helvetica Light" charset="0"/>
              </a:rPr>
              <a:t>Artificial Neural Networks </a:t>
            </a:r>
          </a:p>
        </p:txBody>
      </p:sp>
    </p:spTree>
    <p:extLst>
      <p:ext uri="{BB962C8B-B14F-4D97-AF65-F5344CB8AC3E}">
        <p14:creationId xmlns:p14="http://schemas.microsoft.com/office/powerpoint/2010/main" val="181154750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up_meeting_photonics_20230112_Savo_2" id="{EC2EE506-085A-224D-B3E6-62E2D55D4E60}" vid="{913FA250-0CFA-034C-A050-E0D8142AED6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94122</TotalTime>
  <Words>5075</Words>
  <Application>Microsoft Macintosh PowerPoint</Application>
  <PresentationFormat>Widescreen</PresentationFormat>
  <Paragraphs>714</Paragraphs>
  <Slides>56</Slides>
  <Notes>39</Notes>
  <HiddenSlides>0</HiddenSlides>
  <MMClips>0</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56</vt:i4>
      </vt:variant>
    </vt:vector>
  </HeadingPairs>
  <TitlesOfParts>
    <vt:vector size="76" baseType="lpstr">
      <vt:lpstr>Arial</vt:lpstr>
      <vt:lpstr>Avenir Black</vt:lpstr>
      <vt:lpstr>Avenir Book</vt:lpstr>
      <vt:lpstr>Avenir Light</vt:lpstr>
      <vt:lpstr>Avenir Medium</vt:lpstr>
      <vt:lpstr>Avenir Next</vt:lpstr>
      <vt:lpstr>Bradley Hand</vt:lpstr>
      <vt:lpstr>Calibri</vt:lpstr>
      <vt:lpstr>Calibri Light</vt:lpstr>
      <vt:lpstr>Cambria Math</vt:lpstr>
      <vt:lpstr>Harding</vt:lpstr>
      <vt:lpstr>Helvetica</vt:lpstr>
      <vt:lpstr>Helvetica Light</vt:lpstr>
      <vt:lpstr>Helvetica Light</vt:lpstr>
      <vt:lpstr>Helvetica Light Oblique</vt:lpstr>
      <vt:lpstr>Helvetica Neue</vt:lpstr>
      <vt:lpstr>Times</vt:lpstr>
      <vt:lpstr>Times New Roman</vt:lpstr>
      <vt:lpstr>Wingdings</vt:lpstr>
      <vt:lpstr>Tema di Office</vt:lpstr>
      <vt:lpstr> </vt:lpstr>
      <vt:lpstr>Photonic computing</vt:lpstr>
      <vt:lpstr>Photonic computing</vt:lpstr>
      <vt:lpstr>Presentazione standard di PowerPoint</vt:lpstr>
      <vt:lpstr>Presentazione standard di PowerPoint</vt:lpstr>
      <vt:lpstr>Presentazione standard di PowerPoint</vt:lpstr>
      <vt:lpstr>Two distinct eras of compute usage in training AI system</vt:lpstr>
      <vt:lpstr>Von Neuman architecture</vt:lpstr>
      <vt:lpstr>Neuromorphic architectures</vt:lpstr>
      <vt:lpstr>Neuromorphic photonics</vt:lpstr>
      <vt:lpstr>Manipulating optical information in free-space</vt:lpstr>
      <vt:lpstr>Outline</vt:lpstr>
      <vt:lpstr>Outline</vt:lpstr>
      <vt:lpstr>Photonic extreme learning machine (PELM)</vt:lpstr>
      <vt:lpstr>Photonic extreme learning machine (PELM)</vt:lpstr>
      <vt:lpstr>Interferometric PELM </vt:lpstr>
      <vt:lpstr>Interferometric PELM </vt:lpstr>
      <vt:lpstr>IPELM: sensitivity to complex-value information</vt:lpstr>
      <vt:lpstr>IPELM: sensitivity to complex-value information</vt:lpstr>
      <vt:lpstr>IPELM: sensitivity to complex-value information</vt:lpstr>
      <vt:lpstr>IPELM: complex-value classification capability</vt:lpstr>
      <vt:lpstr>IPELM: complex-value classification capability</vt:lpstr>
      <vt:lpstr>IPELM: compute resource and energy efficiency </vt:lpstr>
      <vt:lpstr>Outline</vt:lpstr>
      <vt:lpstr>Photonic detection of numerical proximity </vt:lpstr>
      <vt:lpstr>Photonic detection of numerical proximity </vt:lpstr>
      <vt:lpstr>Photonic detection of numerical proximity </vt:lpstr>
      <vt:lpstr>Photonic detection of numerical proximity </vt:lpstr>
      <vt:lpstr>Photonic detection of numerical proximity </vt:lpstr>
      <vt:lpstr>Outline</vt:lpstr>
      <vt:lpstr>Spatial Photonic Ising Machine (SPIM)</vt:lpstr>
      <vt:lpstr>Theoretical research on generalized spin models</vt:lpstr>
      <vt:lpstr>Theoretical research on generalized spin models</vt:lpstr>
      <vt:lpstr>Theoretical research on generalized spin models</vt:lpstr>
      <vt:lpstr>Outline</vt:lpstr>
      <vt:lpstr>Photonic computing with χ^((2)) nonlinear disorder</vt:lpstr>
      <vt:lpstr>Photonic computing with χ^((2)) nonlinear disorder</vt:lpstr>
      <vt:lpstr>Photonic computing with χ^((2)) nonlinear disorder</vt:lpstr>
      <vt:lpstr>Assembling disordered nonlinear suprastructures</vt:lpstr>
      <vt:lpstr>Assembling disordered nonlinear suprastructures</vt:lpstr>
      <vt:lpstr>Photonic computing with χ^((2)) nonlinear disorder</vt:lpstr>
      <vt:lpstr>Photonic computing with χ^((2)) nonlinear disorder</vt:lpstr>
      <vt:lpstr>Information processing with χ^((2))  nonlinear disorder </vt:lpstr>
      <vt:lpstr>Information processing with χ^((2))  nonlinear disorder </vt:lpstr>
      <vt:lpstr>Focusing nonlinear light via wavefront shaping</vt:lpstr>
      <vt:lpstr>Focusing nonlinear light via wavefront shaping</vt:lpstr>
      <vt:lpstr>Focusing nonlinear light via wavefront shaping</vt:lpstr>
      <vt:lpstr>Outlook: SPIM with nonlinear χ^((2)) photonic disorder</vt:lpstr>
      <vt:lpstr>Conclusions and Outlook</vt:lpstr>
      <vt:lpstr>Presentazione standard di PowerPoint</vt:lpstr>
      <vt:lpstr>Photonic computing: why?</vt:lpstr>
      <vt:lpstr>Elaborating optical information with  multiple light scattering</vt:lpstr>
      <vt:lpstr>Elaborating optical information with  multiple light scattering</vt:lpstr>
      <vt:lpstr>Artificial NN with χ^((2)) photonic disorder</vt:lpstr>
      <vt:lpstr>Artificial NN with χ^((2)) photonic disorder</vt:lpstr>
      <vt:lpstr>Results on image classification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Romolo Savo</dc:creator>
  <cp:lastModifiedBy>Romolo Savo</cp:lastModifiedBy>
  <cp:revision>148</cp:revision>
  <cp:lastPrinted>2019-09-11T11:06:04Z</cp:lastPrinted>
  <dcterms:created xsi:type="dcterms:W3CDTF">2024-07-10T14:47:06Z</dcterms:created>
  <dcterms:modified xsi:type="dcterms:W3CDTF">2026-02-19T10:03:23Z</dcterms:modified>
</cp:coreProperties>
</file>