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9"/>
  </p:notesMasterIdLst>
  <p:sldIdLst>
    <p:sldId id="256" r:id="rId2"/>
    <p:sldId id="267" r:id="rId3"/>
    <p:sldId id="277" r:id="rId4"/>
    <p:sldId id="268" r:id="rId5"/>
    <p:sldId id="275" r:id="rId6"/>
    <p:sldId id="281" r:id="rId7"/>
    <p:sldId id="284" r:id="rId8"/>
    <p:sldId id="283" r:id="rId9"/>
    <p:sldId id="269" r:id="rId10"/>
    <p:sldId id="270" r:id="rId11"/>
    <p:sldId id="280" r:id="rId12"/>
    <p:sldId id="286" r:id="rId13"/>
    <p:sldId id="285" r:id="rId14"/>
    <p:sldId id="271" r:id="rId15"/>
    <p:sldId id="272" r:id="rId16"/>
    <p:sldId id="282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7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78"/>
    <p:restoredTop sz="94606"/>
  </p:normalViewPr>
  <p:slideViewPr>
    <p:cSldViewPr snapToGrid="0">
      <p:cViewPr varScale="1">
        <p:scale>
          <a:sx n="86" d="100"/>
          <a:sy n="86" d="100"/>
        </p:scale>
        <p:origin x="240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33BC2-8DBB-1941-B751-A2DD448A55BC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AA0E9-8CB9-5042-A748-A183FF8C559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2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A0E9-8CB9-5042-A748-A183FF8C55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0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A0E9-8CB9-5042-A748-A183FF8C55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3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A0E9-8CB9-5042-A748-A183FF8C55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8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A0E9-8CB9-5042-A748-A183FF8C55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40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A0E9-8CB9-5042-A748-A183FF8C55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9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A0E9-8CB9-5042-A748-A183FF8C55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28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A0E9-8CB9-5042-A748-A183FF8C55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69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A0E9-8CB9-5042-A748-A183FF8C55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37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A0E9-8CB9-5042-A748-A183FF8C55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7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8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7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4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9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8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2/19/26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2/19/26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9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0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6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25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7.jpeg"/><Relationship Id="rId16" Type="http://schemas.openxmlformats.org/officeDocument/2006/relationships/image" Target="../media/image60.pn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B8F29-251E-AFE5-9AA8-3529FA88E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9"/>
            <a:ext cx="5815734" cy="1785375"/>
          </a:xfrm>
        </p:spPr>
        <p:txBody>
          <a:bodyPr>
            <a:normAutofit/>
          </a:bodyPr>
          <a:lstStyle/>
          <a:p>
            <a:r>
              <a:rPr lang="en-GB" noProof="1"/>
              <a:t>Quantitative MRI of the brain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72864-1C99-843E-0055-D3F428B78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9" y="4385735"/>
            <a:ext cx="4409112" cy="1557862"/>
          </a:xfrm>
        </p:spPr>
        <p:txBody>
          <a:bodyPr>
            <a:normAutofit/>
          </a:bodyPr>
          <a:lstStyle/>
          <a:p>
            <a:r>
              <a:rPr lang="en-GB" noProof="1"/>
              <a:t>Matteo Mancini</a:t>
            </a:r>
          </a:p>
          <a:p>
            <a:r>
              <a:rPr lang="en-GB" noProof="1"/>
              <a:t>CREF Activities Presentation Day</a:t>
            </a:r>
          </a:p>
          <a:p>
            <a:r>
              <a:rPr lang="en-GB" noProof="1"/>
              <a:t>19/02/2026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158F3FF-BE5B-697D-C228-FF5F775E7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97975" y="1727205"/>
            <a:ext cx="6594023" cy="5130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A252CC-FFC8-0D5E-4B72-0046F0482D70}"/>
              </a:ext>
            </a:extLst>
          </p:cNvPr>
          <p:cNvSpPr/>
          <p:nvPr/>
        </p:nvSpPr>
        <p:spPr>
          <a:xfrm>
            <a:off x="9082446" y="5737453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C7F0FF-DCD3-0DE1-73DD-2A33CC94D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950" y="5849624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F0ED89-A967-887B-69FC-6F1E846292CC}"/>
              </a:ext>
            </a:extLst>
          </p:cNvPr>
          <p:cNvSpPr txBox="1">
            <a:spLocks/>
          </p:cNvSpPr>
          <p:nvPr/>
        </p:nvSpPr>
        <p:spPr>
          <a:xfrm>
            <a:off x="703400" y="2657134"/>
            <a:ext cx="6353616" cy="12826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1"/>
              <a:t>Probing structure, function and energy landscapes in the ageing population</a:t>
            </a:r>
          </a:p>
        </p:txBody>
      </p:sp>
    </p:spTree>
    <p:extLst>
      <p:ext uri="{BB962C8B-B14F-4D97-AF65-F5344CB8AC3E}">
        <p14:creationId xmlns:p14="http://schemas.microsoft.com/office/powerpoint/2010/main" val="2102065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E8AF7-F633-BBED-D892-8E9A809D0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912D3D-EBF0-D8D7-F660-B43623FE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1"/>
              <a:t>Beyond the brain:</a:t>
            </a:r>
            <a:br>
              <a:rPr lang="en-GB" noProof="1"/>
            </a:br>
            <a:r>
              <a:rPr lang="en-GB" noProof="1"/>
              <a:t>characterising the Spinal cord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C5491F-D2FA-5762-C6F4-0D358F292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4092746" cy="3739896"/>
          </a:xfrm>
        </p:spPr>
        <p:txBody>
          <a:bodyPr>
            <a:normAutofit fontScale="92500" lnSpcReduction="20000"/>
          </a:bodyPr>
          <a:lstStyle/>
          <a:p>
            <a:r>
              <a:rPr lang="en-GB" noProof="1"/>
              <a:t>Optimized experimental and spinal cord data analysis protocol for study patients with traumatic and inflammatory spinal cord injuries, both cervical and dorsal;</a:t>
            </a:r>
          </a:p>
          <a:p>
            <a:r>
              <a:rPr lang="en-GB" noProof="1"/>
              <a:t>To characterize the extent of the damage and predict clinical outcomes, lesion segmentation is currently under development;</a:t>
            </a:r>
          </a:p>
          <a:p>
            <a:r>
              <a:rPr lang="en-GB" noProof="1"/>
              <a:t>Lesion segmentation will allow for precise localization of the damage, enabling morphometric measurements.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CA49530-F9F5-DCFE-EFCA-78E45DE348E0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F10CFE-BCDE-C3F7-3AFA-010B9FC48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6185E2C-3F05-6B1C-F220-8D822B327B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r="16058"/>
          <a:stretch/>
        </p:blipFill>
        <p:spPr bwMode="auto">
          <a:xfrm>
            <a:off x="8324289" y="2029676"/>
            <a:ext cx="2976245" cy="1958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 descr="PTCSA_T2w">
            <a:extLst>
              <a:ext uri="{FF2B5EF4-FFF2-40B4-BE49-F238E27FC236}">
                <a16:creationId xmlns:a16="http://schemas.microsoft.com/office/drawing/2014/main" id="{442758C1-B13A-64BF-8493-4A4C806B52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7692"/>
          <a:stretch/>
        </p:blipFill>
        <p:spPr bwMode="auto">
          <a:xfrm>
            <a:off x="8323019" y="3988016"/>
            <a:ext cx="2978785" cy="1885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" descr="Fig. 1">
            <a:extLst>
              <a:ext uri="{FF2B5EF4-FFF2-40B4-BE49-F238E27FC236}">
                <a16:creationId xmlns:a16="http://schemas.microsoft.com/office/drawing/2014/main" id="{62A7E6B3-48D7-EA9C-DAD3-F03DFE29F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1949" r="59113" b="44952"/>
          <a:stretch/>
        </p:blipFill>
        <p:spPr bwMode="auto">
          <a:xfrm>
            <a:off x="4699494" y="2111563"/>
            <a:ext cx="3624795" cy="387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32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E974-A065-A672-60D6-8ACB7888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C1A311F1-4B5B-2BC1-678A-25F74A5E67CF}"/>
              </a:ext>
            </a:extLst>
          </p:cNvPr>
          <p:cNvSpPr/>
          <p:nvPr/>
        </p:nvSpPr>
        <p:spPr>
          <a:xfrm>
            <a:off x="1054987" y="1953928"/>
            <a:ext cx="10254697" cy="362034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DD2B96D-0DA6-FF6F-439A-E3880B86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Towards multimodal efforts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7CEF9D-F804-D81A-19DC-844C3020D8AE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65A353-1EE4-AC47-AEC1-009E8EEE1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1586_2025_9708_MOESM9_ESM">
            <a:hlinkClick r:id="" action="ppaction://media"/>
            <a:extLst>
              <a:ext uri="{FF2B5EF4-FFF2-40B4-BE49-F238E27FC236}">
                <a16:creationId xmlns:a16="http://schemas.microsoft.com/office/drawing/2014/main" id="{CA33F677-889E-EF5B-6A1A-1DE1A864E1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11.432" end="2255.0206"/>
                </p14:media>
              </p:ext>
            </p:extLst>
          </p:nvPr>
        </p:nvPicPr>
        <p:blipFill>
          <a:blip r:embed="rId5"/>
          <a:srcRect l="18332" t="-52" r="21636" b="52"/>
          <a:stretch>
            <a:fillRect/>
          </a:stretch>
        </p:blipFill>
        <p:spPr>
          <a:xfrm>
            <a:off x="7526344" y="2037600"/>
            <a:ext cx="3610669" cy="3383216"/>
          </a:xfrm>
          <a:prstGeom prst="rect">
            <a:avLst/>
          </a:prstGeom>
        </p:spPr>
      </p:pic>
      <p:pic>
        <p:nvPicPr>
          <p:cNvPr id="13" name="Segnaposto contenuto 12" descr="Immagine che contiene cerchio, arte&#10;&#10;Il contenuto generato dall'IA potrebbe non essere corretto.">
            <a:extLst>
              <a:ext uri="{FF2B5EF4-FFF2-40B4-BE49-F238E27FC236}">
                <a16:creationId xmlns:a16="http://schemas.microsoft.com/office/drawing/2014/main" id="{3027B268-DA68-8670-8D4D-3063CAFD9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127808" y="2039350"/>
            <a:ext cx="6398536" cy="3386360"/>
          </a:xfr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7FD9C479-2978-7C76-E517-06BCC0C2451D}"/>
              </a:ext>
            </a:extLst>
          </p:cNvPr>
          <p:cNvSpPr txBox="1"/>
          <p:nvPr/>
        </p:nvSpPr>
        <p:spPr>
          <a:xfrm>
            <a:off x="3595396" y="5574268"/>
            <a:ext cx="5001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noProof="1">
                <a:solidFill>
                  <a:srgbClr val="4A4A4A"/>
                </a:solidFill>
                <a:effectLst/>
                <a:latin typeface="Iowan Old Style"/>
              </a:rPr>
              <a:t>Casamitjana, Mancini, Robinson et al., Nature 2025</a:t>
            </a:r>
            <a:endParaRPr lang="en-GB" noProof="1">
              <a:solidFill>
                <a:srgbClr val="4A4A4A"/>
              </a:solidFill>
              <a:effectLst/>
              <a:latin typeface="Iow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97098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E974-A065-A672-60D6-8ACB7888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D2B96D-0DA6-FF6F-439A-E3880B86F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Towards multimodal efforts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7CEF9D-F804-D81A-19DC-844C3020D8AE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65A353-1EE4-AC47-AEC1-009E8EEE1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656;p56">
            <a:extLst>
              <a:ext uri="{FF2B5EF4-FFF2-40B4-BE49-F238E27FC236}">
                <a16:creationId xmlns:a16="http://schemas.microsoft.com/office/drawing/2014/main" id="{C9991AC5-DC79-A45D-D8DB-F1F8E8C34443}"/>
              </a:ext>
            </a:extLst>
          </p:cNvPr>
          <p:cNvSpPr/>
          <p:nvPr/>
        </p:nvSpPr>
        <p:spPr>
          <a:xfrm>
            <a:off x="362419" y="1680265"/>
            <a:ext cx="11361151" cy="418342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lang="en-GB" sz="1867" noProof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657;p56">
            <a:extLst>
              <a:ext uri="{FF2B5EF4-FFF2-40B4-BE49-F238E27FC236}">
                <a16:creationId xmlns:a16="http://schemas.microsoft.com/office/drawing/2014/main" id="{7A5E83E0-00B4-AD85-F06B-4542666ACA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747" t="4152" r="17781" b="2945"/>
          <a:stretch/>
        </p:blipFill>
        <p:spPr>
          <a:xfrm>
            <a:off x="4519930" y="3647719"/>
            <a:ext cx="1464242" cy="15847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58;p56">
            <a:extLst>
              <a:ext uri="{FF2B5EF4-FFF2-40B4-BE49-F238E27FC236}">
                <a16:creationId xmlns:a16="http://schemas.microsoft.com/office/drawing/2014/main" id="{B0D1B7D6-B798-0A7A-322F-2715FA70753F}"/>
              </a:ext>
            </a:extLst>
          </p:cNvPr>
          <p:cNvSpPr txBox="1"/>
          <p:nvPr/>
        </p:nvSpPr>
        <p:spPr>
          <a:xfrm>
            <a:off x="560459" y="5522256"/>
            <a:ext cx="3486038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GB" sz="1867" b="1" noProof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MRI metrics in SC injury</a:t>
            </a:r>
          </a:p>
        </p:txBody>
      </p:sp>
      <p:pic>
        <p:nvPicPr>
          <p:cNvPr id="15" name="Google Shape;659;p56">
            <a:extLst>
              <a:ext uri="{FF2B5EF4-FFF2-40B4-BE49-F238E27FC236}">
                <a16:creationId xmlns:a16="http://schemas.microsoft.com/office/drawing/2014/main" id="{F14AB096-4713-ADF4-A7C7-164A55A2F2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081" t="5799" b="3299"/>
          <a:stretch/>
        </p:blipFill>
        <p:spPr>
          <a:xfrm>
            <a:off x="560459" y="1916891"/>
            <a:ext cx="3486038" cy="36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660;p56">
            <a:extLst>
              <a:ext uri="{FF2B5EF4-FFF2-40B4-BE49-F238E27FC236}">
                <a16:creationId xmlns:a16="http://schemas.microsoft.com/office/drawing/2014/main" id="{D7D0F29E-431B-3A21-428A-05044678191F}"/>
              </a:ext>
            </a:extLst>
          </p:cNvPr>
          <p:cNvSpPr/>
          <p:nvPr/>
        </p:nvSpPr>
        <p:spPr>
          <a:xfrm>
            <a:off x="4874894" y="3128627"/>
            <a:ext cx="754315" cy="3461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lang="en-GB" sz="1867" noProof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661;p56">
            <a:extLst>
              <a:ext uri="{FF2B5EF4-FFF2-40B4-BE49-F238E27FC236}">
                <a16:creationId xmlns:a16="http://schemas.microsoft.com/office/drawing/2014/main" id="{E780CD66-4AA4-9260-AB3A-29C1D5A6FA41}"/>
              </a:ext>
            </a:extLst>
          </p:cNvPr>
          <p:cNvSpPr txBox="1"/>
          <p:nvPr/>
        </p:nvSpPr>
        <p:spPr>
          <a:xfrm>
            <a:off x="4360790" y="1910856"/>
            <a:ext cx="1794386" cy="124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GB" sz="1867" noProof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HR XPCT, Hysto </a:t>
            </a:r>
            <a:endParaRPr lang="en-GB" sz="1467" noProof="1"/>
          </a:p>
          <a:p>
            <a:pPr algn="ctr"/>
            <a:r>
              <a:rPr lang="en-GB" sz="1867" noProof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&amp; models </a:t>
            </a:r>
            <a:endParaRPr lang="en-GB" sz="1467" noProof="1"/>
          </a:p>
          <a:p>
            <a:pPr algn="ctr"/>
            <a:r>
              <a:rPr lang="en-GB" sz="1867" noProof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for metrics validation</a:t>
            </a:r>
          </a:p>
        </p:txBody>
      </p:sp>
      <p:pic>
        <p:nvPicPr>
          <p:cNvPr id="19" name="Google Shape;663;p56">
            <a:extLst>
              <a:ext uri="{FF2B5EF4-FFF2-40B4-BE49-F238E27FC236}">
                <a16:creationId xmlns:a16="http://schemas.microsoft.com/office/drawing/2014/main" id="{D6BA2CB6-75B6-AFAE-BDE8-E2C6D5795C6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5041" y="1782513"/>
            <a:ext cx="4752498" cy="241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64;p56">
            <a:extLst>
              <a:ext uri="{FF2B5EF4-FFF2-40B4-BE49-F238E27FC236}">
                <a16:creationId xmlns:a16="http://schemas.microsoft.com/office/drawing/2014/main" id="{B26C6E05-E90A-803D-F91C-9B7F4CD14EF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887" t="21654" r="13503"/>
          <a:stretch/>
        </p:blipFill>
        <p:spPr>
          <a:xfrm>
            <a:off x="7020655" y="4254515"/>
            <a:ext cx="2367354" cy="15257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949DC823-871B-E861-1EB3-132A9B5DF5EC}"/>
              </a:ext>
            </a:extLst>
          </p:cNvPr>
          <p:cNvSpPr txBox="1"/>
          <p:nvPr/>
        </p:nvSpPr>
        <p:spPr>
          <a:xfrm>
            <a:off x="5507202" y="5840184"/>
            <a:ext cx="5941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noProof="1">
                <a:solidFill>
                  <a:srgbClr val="4A4A4A"/>
                </a:solidFill>
                <a:effectLst/>
                <a:latin typeface="Iowan Old Style"/>
              </a:rPr>
              <a:t>2024-2026 NextGenerationEU and MOH PNRR, “MULTISPINE’’</a:t>
            </a:r>
          </a:p>
        </p:txBody>
      </p:sp>
    </p:spTree>
    <p:extLst>
      <p:ext uri="{BB962C8B-B14F-4D97-AF65-F5344CB8AC3E}">
        <p14:creationId xmlns:p14="http://schemas.microsoft.com/office/powerpoint/2010/main" val="2263395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6A336-E560-9FFB-D5C6-FE5B73E70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812D6-77F7-FB1C-5CF4-77B9F855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1"/>
              <a:t>Main Research outputs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DFC8C5-C2C6-2518-D225-D0C734BC2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1506353"/>
            <a:ext cx="3505604" cy="44757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900" b="1" noProof="1"/>
              <a:t>Highlights</a:t>
            </a:r>
          </a:p>
          <a:p>
            <a:r>
              <a:rPr lang="en-GB" sz="900" noProof="1"/>
              <a:t>M. Guidi et al. Impact of thermal and physiological denoising on laminar functional connectivity. Scientific Reports (2026). In press.</a:t>
            </a:r>
          </a:p>
          <a:p>
            <a:r>
              <a:rPr lang="en-GB" sz="900" noProof="1"/>
              <a:t>A. Casamitjana et al. A probabilistic histological atlas of the human brain for MRI segmentation. Nature 648, 678–685 (2025). </a:t>
            </a:r>
          </a:p>
          <a:p>
            <a:r>
              <a:rPr lang="en-GB" sz="900" noProof="1"/>
              <a:t>F. Mangini et al. Towards whole brain mapping of the hemodynamic response function. Journal of Cerebral Blood Flow and Metabolism (2025), 45(9):1731-1747. </a:t>
            </a:r>
          </a:p>
          <a:p>
            <a:pPr marL="0" indent="0">
              <a:buNone/>
            </a:pPr>
            <a:r>
              <a:rPr lang="en-GB" sz="900" b="1" noProof="1"/>
              <a:t>Preprints</a:t>
            </a:r>
          </a:p>
          <a:p>
            <a:r>
              <a:rPr lang="en-GB" sz="900" noProof="1"/>
              <a:t>M. Guidi et al. Non-neuronal signal fluctuations in Alzheimer's disease and in mild cognitive impairment. bioRxiv (2025). </a:t>
            </a:r>
          </a:p>
          <a:p>
            <a:r>
              <a:rPr lang="en-GB" sz="900" noProof="1"/>
              <a:t>M. DiNuzzo et al. Cerebrovascular response dynamics to hypercapnia in healthy aging. bioRxiv (2025).</a:t>
            </a:r>
          </a:p>
          <a:p>
            <a:pPr marL="0" indent="0">
              <a:buNone/>
            </a:pPr>
            <a:r>
              <a:rPr lang="en-GB" sz="900" b="1" noProof="1"/>
              <a:t>Journal papers</a:t>
            </a:r>
          </a:p>
          <a:p>
            <a:r>
              <a:rPr lang="en-GB" sz="900" noProof="1"/>
              <a:t>F. Bencivenga et al. MOTUM. A system for motion online tracking under MRI. Imaging Neuroscience 4 :IMAG.a.1081 (2026).</a:t>
            </a:r>
          </a:p>
          <a:p>
            <a:r>
              <a:rPr lang="en-GB" sz="900" noProof="1"/>
              <a:t>L. Serra et al. Surface­-based but not voxel-­based morphometry reveals structural abnormalities in individuals with subjective cognitive decline. Journal of Alzheimer’s Disease 109 (2026).</a:t>
            </a:r>
          </a:p>
          <a:p>
            <a:endParaRPr lang="en-GB" sz="900" noProof="1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78F4BA-91FB-6B00-DC59-AFAC72053C26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E051CF-4723-455E-9ADC-0072C7665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F4FB41A-8C82-6711-82ED-366DC4FBDE8B}"/>
              </a:ext>
            </a:extLst>
          </p:cNvPr>
          <p:cNvSpPr txBox="1">
            <a:spLocks/>
          </p:cNvSpPr>
          <p:nvPr/>
        </p:nvSpPr>
        <p:spPr>
          <a:xfrm>
            <a:off x="4129238" y="1568196"/>
            <a:ext cx="3635946" cy="4475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 noProof="1"/>
              <a:t>L. Serra et al. Bridging Cognitive Reserve and Cerebellar Networks: Counteracting brain damage in patients with Alzheimer’s disease at different clinical stages. Frontiers in Cellular Neuroscience (2026). In press.</a:t>
            </a:r>
          </a:p>
          <a:p>
            <a:r>
              <a:rPr lang="en-GB" sz="850" noProof="1"/>
              <a:t>S. Bonarota et al. Integration of automatic MRI segmentation techniques with neuropsychological assessments for early diagnosis and prognosis of Alzheimer’s disease. A systematic review. Neuroimage 314 :121264 (2025). </a:t>
            </a:r>
          </a:p>
          <a:p>
            <a:r>
              <a:rPr lang="en-GB" sz="850" noProof="1"/>
              <a:t>M.S. De Simone et al. Long-term associative memory and spatial pattern separation impairments in individuals with subjective cognitive decline: A neuropsychological and medial temporal lobe subregions volumetric analysis. Cortex (2025), 192:196-212.</a:t>
            </a:r>
          </a:p>
          <a:p>
            <a:r>
              <a:rPr lang="en-GB" sz="850" noProof="1"/>
              <a:t>I. Egidi et al. Compartmentalisation of sodium in the human brain: a mini­review of 23Na MRI methods. Frontiers in Physics 13 (2025), 1487822. </a:t>
            </a:r>
          </a:p>
          <a:p>
            <a:r>
              <a:rPr lang="en-GB" sz="850" noProof="1"/>
              <a:t>M. Fratini, et al. Optimising sample preparation to enhance Contrast to Noise ratio in Xray Phase contrast Tomography White Matter Imaging of the Central Nervous System. Frontiers in Physics 13 (2025), 1479573.</a:t>
            </a:r>
          </a:p>
          <a:p>
            <a:r>
              <a:rPr lang="en-GB" sz="850" noProof="1"/>
              <a:t>R. Labounek et al. Body size and intracranial volume interact with the structure of the central nervous system: A multi­center in vivo neuroimaging study. Imaging Neuroscience 3:imag_a_00559 (2025).</a:t>
            </a:r>
          </a:p>
          <a:p>
            <a:r>
              <a:rPr lang="en-GB" sz="850" noProof="1"/>
              <a:t>S. Lasaponara et al. Changes in brain functional connectivity underlying the Space-Number Association. Journal of Cognitive Neuroscience 37 (2025), 210–226.</a:t>
            </a:r>
          </a:p>
          <a:p>
            <a:endParaRPr lang="en-GB" sz="850" noProof="1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61EEE93B-AE9C-FD20-0AEE-77EE98CF3FB3}"/>
              </a:ext>
            </a:extLst>
          </p:cNvPr>
          <p:cNvSpPr txBox="1">
            <a:spLocks/>
          </p:cNvSpPr>
          <p:nvPr/>
        </p:nvSpPr>
        <p:spPr>
          <a:xfrm>
            <a:off x="7726685" y="1568196"/>
            <a:ext cx="3665215" cy="4475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50" noProof="1"/>
              <a:t>A. Maiuro et al. New functional MRI experiments based on fractional diffusion representation show independent and complementary contrast to diffusion­-weighted and BOLD functional MRI. Applied Sciences 15 :4930 (2025). </a:t>
            </a:r>
          </a:p>
          <a:p>
            <a:r>
              <a:rPr lang="en-GB" sz="850" noProof="1"/>
              <a:t>S. Mangia et al. Reduced removal of energy metabolism waste takes center stage in human brain aging. Scientific Reports 15 (2025), 8127. </a:t>
            </a:r>
          </a:p>
          <a:p>
            <a:r>
              <a:rPr lang="en-GB" sz="850" noProof="1"/>
              <a:t>M. Moraschi et al. Influence of scanning plane on human spinal cord functional Magnetic Resonance echo planar imaging. PLOS One (2025), 20(5). </a:t>
            </a:r>
          </a:p>
          <a:p>
            <a:r>
              <a:rPr lang="en-GB" sz="850" noProof="1"/>
              <a:t>C. Pellicano et al. Contribution of cerebellar Glutamatergic and GABAergic systems in Premotor and Early Stages of Parkinson’s Disease. International Journal of Molecular Sciences 26 :10754 (2025). </a:t>
            </a:r>
          </a:p>
          <a:p>
            <a:r>
              <a:rPr lang="en-GB" sz="850" noProof="1"/>
              <a:t>C. Perciballi et al. How spontaneous brain activity encodes the observation of grasping movements. Neuroimage 318 :121396 (2025). </a:t>
            </a:r>
          </a:p>
          <a:p>
            <a:r>
              <a:rPr lang="en-GB" sz="850" noProof="1"/>
              <a:t>M. Schettino et al. Predicting repetitive negative thinking in daily life: Insights from the brain­-based graph-­theoretical predictive modeling. Biological Psychiatry: Cognitive Neuroscience and Neuroimaging (2025). </a:t>
            </a:r>
          </a:p>
          <a:p>
            <a:r>
              <a:rPr lang="en-GB" sz="850" noProof="1"/>
              <a:t>M. Schettino et al. State-­dependent reactivity of anterior cingulate cortex neurochemistry and downstream autonomic arousal in intrusive thinking. Journal of Neural Transmission 132 (2025), 1363–1378. </a:t>
            </a:r>
          </a:p>
          <a:p>
            <a:r>
              <a:rPr lang="en-GB" sz="850" noProof="1"/>
              <a:t>V. Sulpizio et al. Unveiling the neural network involved in mentally projecting the self through episodic autobiographical memories. Scientific Reports 15 :12781 (2025). </a:t>
            </a:r>
          </a:p>
        </p:txBody>
      </p:sp>
    </p:spTree>
    <p:extLst>
      <p:ext uri="{BB962C8B-B14F-4D97-AF65-F5344CB8AC3E}">
        <p14:creationId xmlns:p14="http://schemas.microsoft.com/office/powerpoint/2010/main" val="525479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B60D6-8BD3-DF72-38B2-2433FAB66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77D08E-1893-11FC-4566-C81968EB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1"/>
              <a:t>Networking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F1CC33-2EEE-3530-2767-0B4FDF7BA3CA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FE1630A-D811-A268-CE1C-3521C68A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persone, vestiti, finestra, aria aperta&#10;&#10;Il contenuto generato dall'IA potrebbe non essere corretto.">
            <a:extLst>
              <a:ext uri="{FF2B5EF4-FFF2-40B4-BE49-F238E27FC236}">
                <a16:creationId xmlns:a16="http://schemas.microsoft.com/office/drawing/2014/main" id="{72450AEA-C898-964C-31A3-705EB9D7DD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16" t="36981" r="8470" b="23374"/>
          <a:stretch>
            <a:fillRect/>
          </a:stretch>
        </p:blipFill>
        <p:spPr>
          <a:xfrm>
            <a:off x="7935110" y="1172117"/>
            <a:ext cx="3493537" cy="2367149"/>
          </a:xfrm>
          <a:prstGeom prst="rect">
            <a:avLst/>
          </a:prstGeom>
        </p:spPr>
      </p:pic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901C888E-314A-0253-36F2-D16C8CC9D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3185122" cy="3739896"/>
          </a:xfrm>
        </p:spPr>
        <p:txBody>
          <a:bodyPr>
            <a:normAutofit fontScale="77500" lnSpcReduction="20000"/>
          </a:bodyPr>
          <a:lstStyle/>
          <a:p>
            <a:r>
              <a:rPr lang="en-GB" noProof="1"/>
              <a:t>Brainhack (8</a:t>
            </a:r>
            <a:r>
              <a:rPr lang="en-GB" baseline="30000" noProof="1"/>
              <a:t>th</a:t>
            </a:r>
            <a:r>
              <a:rPr lang="en-GB" noProof="1"/>
              <a:t>-11</a:t>
            </a:r>
            <a:r>
              <a:rPr lang="en-GB" baseline="30000" noProof="1"/>
              <a:t>th</a:t>
            </a:r>
            <a:r>
              <a:rPr lang="en-GB" noProof="1"/>
              <a:t> April): a hackathon-like event to start new bottom-up collaborations;</a:t>
            </a:r>
          </a:p>
          <a:p>
            <a:r>
              <a:rPr lang="en-GB" noProof="1"/>
              <a:t>40 participants from all over Italy, working together for four intensive days;</a:t>
            </a:r>
          </a:p>
          <a:p>
            <a:r>
              <a:rPr lang="en-GB" noProof="1"/>
              <a:t>Six projects on several topics:</a:t>
            </a:r>
          </a:p>
          <a:p>
            <a:pPr lvl="1"/>
            <a:r>
              <a:rPr lang="en-GB" noProof="1"/>
              <a:t>brain connectivity;</a:t>
            </a:r>
          </a:p>
          <a:p>
            <a:pPr lvl="1"/>
            <a:r>
              <a:rPr lang="en-GB" noProof="1"/>
              <a:t>microstructure;</a:t>
            </a:r>
          </a:p>
          <a:p>
            <a:pPr lvl="1"/>
            <a:r>
              <a:rPr lang="en-GB" noProof="1"/>
              <a:t>functional states;</a:t>
            </a:r>
          </a:p>
          <a:p>
            <a:pPr lvl="1"/>
            <a:r>
              <a:rPr lang="en-GB" noProof="1"/>
              <a:t>multimodal imaging;</a:t>
            </a:r>
          </a:p>
          <a:p>
            <a:r>
              <a:rPr lang="en-GB" noProof="1"/>
              <a:t>Proceedings submitted to Brain Structure and Function;</a:t>
            </a:r>
          </a:p>
        </p:txBody>
      </p:sp>
      <p:pic>
        <p:nvPicPr>
          <p:cNvPr id="15" name="Segnaposto contenuto 6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CD2F6F32-23FB-BD24-F7A2-B0A947E1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04" t="111" r="545" b="1335"/>
          <a:stretch>
            <a:fillRect/>
          </a:stretch>
        </p:blipFill>
        <p:spPr>
          <a:xfrm>
            <a:off x="3922506" y="1172116"/>
            <a:ext cx="4071505" cy="2367149"/>
          </a:xfrm>
          <a:prstGeom prst="rect">
            <a:avLst/>
          </a:prstGeom>
        </p:spPr>
      </p:pic>
      <p:pic>
        <p:nvPicPr>
          <p:cNvPr id="17" name="Immagine 16" descr="Immagine che contiene vestiti, cielo, calzature, persona&#10;&#10;Il contenuto generato dall'IA potrebbe non essere corretto.">
            <a:extLst>
              <a:ext uri="{FF2B5EF4-FFF2-40B4-BE49-F238E27FC236}">
                <a16:creationId xmlns:a16="http://schemas.microsoft.com/office/drawing/2014/main" id="{5963A872-AD69-F560-4C90-DE8449B289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973"/>
          <a:stretch>
            <a:fillRect/>
          </a:stretch>
        </p:blipFill>
        <p:spPr>
          <a:xfrm>
            <a:off x="9060168" y="3505021"/>
            <a:ext cx="2366667" cy="2493746"/>
          </a:xfrm>
          <a:prstGeom prst="rect">
            <a:avLst/>
          </a:prstGeom>
        </p:spPr>
      </p:pic>
      <p:pic>
        <p:nvPicPr>
          <p:cNvPr id="21" name="Immagine 20" descr="Immagine che contiene interno, Sala conferenze, muro, presentazione&#10;&#10;Il contenuto generato dall'IA potrebbe non essere corretto.">
            <a:extLst>
              <a:ext uri="{FF2B5EF4-FFF2-40B4-BE49-F238E27FC236}">
                <a16:creationId xmlns:a16="http://schemas.microsoft.com/office/drawing/2014/main" id="{C99B8F43-668A-7182-7478-6FF7BCAEC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984" y="3536646"/>
            <a:ext cx="2533734" cy="24621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AEBCC42-95D0-511E-AEB2-7AC474C7C4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312" t="1086" r="9816"/>
          <a:stretch>
            <a:fillRect/>
          </a:stretch>
        </p:blipFill>
        <p:spPr>
          <a:xfrm>
            <a:off x="3922505" y="2700998"/>
            <a:ext cx="2736479" cy="32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0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6C945-AFC7-1DE4-AF70-1262E0840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65481D-44BA-FCEE-9910-B18C76FCD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6" y="914400"/>
            <a:ext cx="8226860" cy="1307592"/>
          </a:xfrm>
        </p:spPr>
        <p:txBody>
          <a:bodyPr>
            <a:normAutofit/>
          </a:bodyPr>
          <a:lstStyle/>
          <a:p>
            <a:r>
              <a:rPr lang="en-GB" noProof="1"/>
              <a:t>Dissemination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F4CEE8-97D5-4EE4-81CC-F9874F36A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4374637" cy="3739896"/>
          </a:xfrm>
        </p:spPr>
        <p:txBody>
          <a:bodyPr>
            <a:normAutofit fontScale="92500" lnSpcReduction="20000"/>
          </a:bodyPr>
          <a:lstStyle/>
          <a:p>
            <a:r>
              <a:rPr lang="en-GB" noProof="1"/>
              <a:t>International School on Magnetic Resonance and Brain Function (24</a:t>
            </a:r>
            <a:r>
              <a:rPr lang="en-GB" baseline="30000" noProof="1"/>
              <a:t>th</a:t>
            </a:r>
            <a:r>
              <a:rPr lang="en-GB" noProof="1"/>
              <a:t> -29</a:t>
            </a:r>
            <a:r>
              <a:rPr lang="en-GB" baseline="30000" noProof="1"/>
              <a:t>th</a:t>
            </a:r>
            <a:r>
              <a:rPr lang="en-GB" noProof="1"/>
              <a:t> October):</a:t>
            </a:r>
          </a:p>
          <a:p>
            <a:pPr lvl="1"/>
            <a:r>
              <a:rPr lang="en-GB" noProof="1"/>
              <a:t>Organised at the Centre for Scientific Culture of the Ettore Majorana Foundation in Erice, Sicily;</a:t>
            </a:r>
          </a:p>
          <a:p>
            <a:pPr lvl="1"/>
            <a:r>
              <a:rPr lang="en-GB" noProof="1"/>
              <a:t>30 participants and 25 speakers for an intensive four-day schedule with lectures and poster sessions, covering:</a:t>
            </a:r>
          </a:p>
          <a:p>
            <a:pPr lvl="2"/>
            <a:r>
              <a:rPr lang="en-GB" noProof="1"/>
              <a:t>MRI functional and metabolic techniques;</a:t>
            </a:r>
          </a:p>
          <a:p>
            <a:pPr lvl="2"/>
            <a:r>
              <a:rPr lang="en-GB" noProof="1"/>
              <a:t>Microstructural modelling;</a:t>
            </a:r>
          </a:p>
          <a:p>
            <a:pPr lvl="2"/>
            <a:r>
              <a:rPr lang="en-GB" noProof="1"/>
              <a:t>Complex system-based approaches;</a:t>
            </a:r>
          </a:p>
          <a:p>
            <a:pPr lvl="1"/>
            <a:endParaRPr lang="en-GB" noProof="1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A7CAC22-BFA9-1000-F5B6-4279B0309304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8C99C7-44CE-E6F7-1A8B-AD602583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 descr="Immagine che contiene cielo, nuvola, vestiti, persona&#10;&#10;Il contenuto generato dall'IA potrebbe non essere corretto.">
            <a:extLst>
              <a:ext uri="{FF2B5EF4-FFF2-40B4-BE49-F238E27FC236}">
                <a16:creationId xmlns:a16="http://schemas.microsoft.com/office/drawing/2014/main" id="{79E87B6A-73A6-D2AA-FE4E-B35CAE24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419"/>
          <a:stretch>
            <a:fillRect/>
          </a:stretch>
        </p:blipFill>
        <p:spPr>
          <a:xfrm>
            <a:off x="5232400" y="2516495"/>
            <a:ext cx="6159500" cy="1665552"/>
          </a:xfrm>
          <a:prstGeom prst="rect">
            <a:avLst/>
          </a:prstGeom>
        </p:spPr>
      </p:pic>
      <p:pic>
        <p:nvPicPr>
          <p:cNvPr id="8" name="Immagine 7" descr="Immagine che contiene albero, cielo, panorama, aria aperta&#10;&#10;Il contenuto generato dall'IA potrebbe non essere corretto.">
            <a:extLst>
              <a:ext uri="{FF2B5EF4-FFF2-40B4-BE49-F238E27FC236}">
                <a16:creationId xmlns:a16="http://schemas.microsoft.com/office/drawing/2014/main" id="{AE0238B7-2E2B-279C-9546-846CDD2EC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1576695"/>
            <a:ext cx="6159500" cy="939800"/>
          </a:xfrm>
          <a:prstGeom prst="rect">
            <a:avLst/>
          </a:prstGeom>
        </p:spPr>
      </p:pic>
      <p:pic>
        <p:nvPicPr>
          <p:cNvPr id="13" name="Immagine 12" descr="Immagine che contiene mappa, atlante, testo, World&#10;&#10;Il contenuto generato dall'IA potrebbe non essere corretto.">
            <a:extLst>
              <a:ext uri="{FF2B5EF4-FFF2-40B4-BE49-F238E27FC236}">
                <a16:creationId xmlns:a16="http://schemas.microsoft.com/office/drawing/2014/main" id="{44134755-869D-0A5D-C790-5D9CAE16B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399" y="4182047"/>
            <a:ext cx="6159500" cy="173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63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91866-7676-64CC-89DD-78389AC6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672621-6BA6-B131-9684-26324827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6" y="914400"/>
            <a:ext cx="8226860" cy="1307592"/>
          </a:xfrm>
        </p:spPr>
        <p:txBody>
          <a:bodyPr>
            <a:normAutofit/>
          </a:bodyPr>
          <a:lstStyle/>
          <a:p>
            <a:r>
              <a:rPr lang="en-GB" noProof="1"/>
              <a:t>Outreach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9983C4-0336-3CBF-AC7A-168C7647D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09" y="1902642"/>
            <a:ext cx="2992360" cy="3311994"/>
          </a:xfrm>
        </p:spPr>
        <p:txBody>
          <a:bodyPr>
            <a:normAutofit fontScale="85000" lnSpcReduction="10000"/>
          </a:bodyPr>
          <a:lstStyle/>
          <a:p>
            <a:r>
              <a:rPr lang="en-GB" noProof="1"/>
              <a:t>Neuroimaging Laboratory Open Day (10</a:t>
            </a:r>
            <a:r>
              <a:rPr lang="en-GB" baseline="30000" noProof="1"/>
              <a:t>th</a:t>
            </a:r>
            <a:r>
              <a:rPr lang="en-GB" noProof="1"/>
              <a:t> March) to celebrate the Brain Awareness Week;</a:t>
            </a:r>
          </a:p>
          <a:p>
            <a:r>
              <a:rPr lang="en-GB" noProof="1"/>
              <a:t>European Researchers’ Night (26</a:t>
            </a:r>
            <a:r>
              <a:rPr lang="en-GB" baseline="30000" noProof="1"/>
              <a:t>th</a:t>
            </a:r>
            <a:r>
              <a:rPr lang="en-GB" noProof="1"/>
              <a:t>-27</a:t>
            </a:r>
            <a:r>
              <a:rPr lang="en-GB" baseline="30000" noProof="1"/>
              <a:t>th</a:t>
            </a:r>
            <a:r>
              <a:rPr lang="en-GB" noProof="1"/>
              <a:t> September);</a:t>
            </a:r>
          </a:p>
          <a:p>
            <a:r>
              <a:rPr lang="en-GB" noProof="1"/>
              <a:t>A big “thank you” to Anna Lo Piano and Marta Pepe for the networking/ dissemination/outreach support!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D193C78-C23E-8E08-79A8-672C9F711983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3A0EF4-F298-60D2-CF63-30898939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testo, interno, persona, computer&#10;&#10;Il contenuto generato dall'IA potrebbe non essere corretto.">
            <a:extLst>
              <a:ext uri="{FF2B5EF4-FFF2-40B4-BE49-F238E27FC236}">
                <a16:creationId xmlns:a16="http://schemas.microsoft.com/office/drawing/2014/main" id="{2744A2F3-4784-3DAD-FAB0-70A35D61E7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67" t="5887"/>
          <a:stretch>
            <a:fillRect/>
          </a:stretch>
        </p:blipFill>
        <p:spPr>
          <a:xfrm>
            <a:off x="7393963" y="1317791"/>
            <a:ext cx="1917986" cy="2840375"/>
          </a:xfrm>
          <a:prstGeom prst="rect">
            <a:avLst/>
          </a:prstGeom>
        </p:spPr>
      </p:pic>
      <p:pic>
        <p:nvPicPr>
          <p:cNvPr id="13" name="Immagine 12" descr="Immagine che contiene interno, vestiti, persona, computer&#10;&#10;Il contenuto generato dall'IA potrebbe non essere corretto.">
            <a:extLst>
              <a:ext uri="{FF2B5EF4-FFF2-40B4-BE49-F238E27FC236}">
                <a16:creationId xmlns:a16="http://schemas.microsoft.com/office/drawing/2014/main" id="{E0C32C9F-55C5-C971-1035-218F686608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133" b="22222"/>
          <a:stretch>
            <a:fillRect/>
          </a:stretch>
        </p:blipFill>
        <p:spPr>
          <a:xfrm>
            <a:off x="7363388" y="4157371"/>
            <a:ext cx="3933671" cy="1719829"/>
          </a:xfrm>
          <a:prstGeom prst="rect">
            <a:avLst/>
          </a:prstGeom>
        </p:spPr>
      </p:pic>
      <p:pic>
        <p:nvPicPr>
          <p:cNvPr id="9" name="Immagine 8" descr="Immagine che contiene persona, vestiti, muro, interno&#10;&#10;Il contenuto generato dall'IA potrebbe non essere corretto.">
            <a:extLst>
              <a:ext uri="{FF2B5EF4-FFF2-40B4-BE49-F238E27FC236}">
                <a16:creationId xmlns:a16="http://schemas.microsoft.com/office/drawing/2014/main" id="{9040E243-D3AB-F29C-6760-C6AE105FDD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591" b="10722"/>
          <a:stretch>
            <a:fillRect/>
          </a:stretch>
        </p:blipFill>
        <p:spPr>
          <a:xfrm rot="5400000">
            <a:off x="8893260" y="1735686"/>
            <a:ext cx="2841966" cy="2004586"/>
          </a:xfrm>
          <a:prstGeom prst="rect">
            <a:avLst/>
          </a:prstGeom>
        </p:spPr>
      </p:pic>
      <p:pic>
        <p:nvPicPr>
          <p:cNvPr id="17" name="Immagine 16" descr="Immagine che contiene testo, schizzo, disegno, diagramma&#10;&#10;Il contenuto generato dall'IA potrebbe non essere corretto.">
            <a:extLst>
              <a:ext uri="{FF2B5EF4-FFF2-40B4-BE49-F238E27FC236}">
                <a16:creationId xmlns:a16="http://schemas.microsoft.com/office/drawing/2014/main" id="{49F83277-925B-11DA-F926-A6DBC4209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997" y="1316996"/>
            <a:ext cx="3444093" cy="2565090"/>
          </a:xfrm>
          <a:prstGeom prst="rect">
            <a:avLst/>
          </a:prstGeom>
        </p:spPr>
      </p:pic>
      <p:pic>
        <p:nvPicPr>
          <p:cNvPr id="15" name="Immagine 14" descr="Immagine che contiene vestiti, interno, persona, muro&#10;&#10;Il contenuto generato dall'IA potrebbe non essere corretto.">
            <a:extLst>
              <a:ext uri="{FF2B5EF4-FFF2-40B4-BE49-F238E27FC236}">
                <a16:creationId xmlns:a16="http://schemas.microsoft.com/office/drawing/2014/main" id="{2617F3CC-2B94-0965-53DC-D20CEE9B00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98"/>
          <a:stretch>
            <a:fillRect/>
          </a:stretch>
        </p:blipFill>
        <p:spPr>
          <a:xfrm>
            <a:off x="3573300" y="3312111"/>
            <a:ext cx="3820662" cy="2565090"/>
          </a:xfrm>
          <a:prstGeom prst="rect">
            <a:avLst/>
          </a:prstGeom>
        </p:spPr>
      </p:pic>
      <p:pic>
        <p:nvPicPr>
          <p:cNvPr id="7" name="Immagine 6" descr="Immagine che contiene Viso umano, persona, sorriso, vestiti&#10;&#10;Il contenuto generato dall'IA potrebbe non essere corretto.">
            <a:extLst>
              <a:ext uri="{FF2B5EF4-FFF2-40B4-BE49-F238E27FC236}">
                <a16:creationId xmlns:a16="http://schemas.microsoft.com/office/drawing/2014/main" id="{C5AABB69-E538-A4EC-5135-D72F1048D2F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7739"/>
          <a:stretch>
            <a:fillRect/>
          </a:stretch>
        </p:blipFill>
        <p:spPr>
          <a:xfrm>
            <a:off x="1228787" y="5190625"/>
            <a:ext cx="822369" cy="750829"/>
          </a:xfrm>
          <a:prstGeom prst="rect">
            <a:avLst/>
          </a:prstGeom>
        </p:spPr>
      </p:pic>
      <p:pic>
        <p:nvPicPr>
          <p:cNvPr id="10" name="Immagine 9" descr="Immagine che contiene Viso umano, persona, Accessorio di moda, vestiti&#10;&#10;Il contenuto generato dall'IA potrebbe non essere corretto.">
            <a:extLst>
              <a:ext uri="{FF2B5EF4-FFF2-40B4-BE49-F238E27FC236}">
                <a16:creationId xmlns:a16="http://schemas.microsoft.com/office/drawing/2014/main" id="{4CFDE4F6-2EA8-3BB5-F6ED-CD53851B84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8596" y="5185912"/>
            <a:ext cx="822369" cy="7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41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A8C4F8-261C-7C98-9585-431358419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9585C-168D-237E-89F8-3605D2BD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9"/>
            <a:ext cx="3996872" cy="357291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GB" sz="8000" cap="none" noProof="1">
                <a:latin typeface="Univers Condensed" panose="020B0506020202050204" pitchFamily="34" charset="0"/>
              </a:rPr>
              <a:t>Thank you for the attention!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AFE2CA-5B3A-141B-BA1D-064BC79E6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8DA081B7-7013-6CF3-B2B1-977B544FD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5732" r="17280" b="12322"/>
          <a:stretch/>
        </p:blipFill>
        <p:spPr bwMode="auto">
          <a:xfrm>
            <a:off x="4930352" y="997967"/>
            <a:ext cx="1066800" cy="13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C32302-9969-DA02-C125-D50AB4E8984F}"/>
              </a:ext>
            </a:extLst>
          </p:cNvPr>
          <p:cNvSpPr/>
          <p:nvPr/>
        </p:nvSpPr>
        <p:spPr>
          <a:xfrm>
            <a:off x="800100" y="5646630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7E05908-E200-F36A-32B8-358CC2393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04" y="5758801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ederico Giove - CREF - Centro Ricerche Enrico Fermi">
            <a:extLst>
              <a:ext uri="{FF2B5EF4-FFF2-40B4-BE49-F238E27FC236}">
                <a16:creationId xmlns:a16="http://schemas.microsoft.com/office/drawing/2014/main" id="{9463DD43-E96B-BB6E-86A2-84ECBAD7E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01" y="55872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ichela Fratini">
            <a:extLst>
              <a:ext uri="{FF2B5EF4-FFF2-40B4-BE49-F238E27FC236}">
                <a16:creationId xmlns:a16="http://schemas.microsoft.com/office/drawing/2014/main" id="{711E3678-8B17-4B21-2831-EFBB8DD9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294" y="5587283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aria Guidi">
            <a:extLst>
              <a:ext uri="{FF2B5EF4-FFF2-40B4-BE49-F238E27FC236}">
                <a16:creationId xmlns:a16="http://schemas.microsoft.com/office/drawing/2014/main" id="{99292F27-512B-AEBD-50BE-02D926C66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t="19458" r="21094" b="25932"/>
          <a:stretch/>
        </p:blipFill>
        <p:spPr bwMode="auto">
          <a:xfrm>
            <a:off x="6909887" y="5587283"/>
            <a:ext cx="667675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20">
            <a:extLst>
              <a:ext uri="{FF2B5EF4-FFF2-40B4-BE49-F238E27FC236}">
                <a16:creationId xmlns:a16="http://schemas.microsoft.com/office/drawing/2014/main" id="{3D284D7F-D883-7C68-6EB7-D8E03E4D8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3034" y="5587283"/>
            <a:ext cx="788713" cy="792000"/>
          </a:xfrm>
          <a:prstGeom prst="rect">
            <a:avLst/>
          </a:prstGeom>
        </p:spPr>
      </p:pic>
      <p:pic>
        <p:nvPicPr>
          <p:cNvPr id="16" name="Immagine 14">
            <a:extLst>
              <a:ext uri="{FF2B5EF4-FFF2-40B4-BE49-F238E27FC236}">
                <a16:creationId xmlns:a16="http://schemas.microsoft.com/office/drawing/2014/main" id="{557A7B01-D97D-B99A-40F3-654AF7652C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3975" y="5587283"/>
            <a:ext cx="739335" cy="792000"/>
          </a:xfrm>
          <a:prstGeom prst="rect">
            <a:avLst/>
          </a:prstGeom>
        </p:spPr>
      </p:pic>
      <p:pic>
        <p:nvPicPr>
          <p:cNvPr id="17" name="Immagine 15">
            <a:extLst>
              <a:ext uri="{FF2B5EF4-FFF2-40B4-BE49-F238E27FC236}">
                <a16:creationId xmlns:a16="http://schemas.microsoft.com/office/drawing/2014/main" id="{82B87AFB-CB60-111C-5BF5-6FA5AE4416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6155" y="5587283"/>
            <a:ext cx="688286" cy="792000"/>
          </a:xfrm>
          <a:prstGeom prst="rect">
            <a:avLst/>
          </a:prstGeom>
        </p:spPr>
      </p:pic>
      <p:pic>
        <p:nvPicPr>
          <p:cNvPr id="18" name="Picture 17" descr="A person smiling for a selfie&#10;&#10;Description automatically generated">
            <a:extLst>
              <a:ext uri="{FF2B5EF4-FFF2-40B4-BE49-F238E27FC236}">
                <a16:creationId xmlns:a16="http://schemas.microsoft.com/office/drawing/2014/main" id="{C0AF22A0-56F6-93D4-5D2E-440335FA4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0518" y="5591047"/>
            <a:ext cx="655353" cy="788236"/>
          </a:xfrm>
          <a:prstGeom prst="rect">
            <a:avLst/>
          </a:prstGeom>
        </p:spPr>
      </p:pic>
      <p:pic>
        <p:nvPicPr>
          <p:cNvPr id="19" name="Picture 18" descr="A person with a beard&#10;&#10;Description automatically generated">
            <a:extLst>
              <a:ext uri="{FF2B5EF4-FFF2-40B4-BE49-F238E27FC236}">
                <a16:creationId xmlns:a16="http://schemas.microsoft.com/office/drawing/2014/main" id="{8F23E4F6-D636-CAA2-0D02-1CC0D0C141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5733" y="5587284"/>
            <a:ext cx="641665" cy="7919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1937E7-6EB2-6132-0387-C64BB377BF6C}"/>
              </a:ext>
            </a:extLst>
          </p:cNvPr>
          <p:cNvSpPr txBox="1"/>
          <p:nvPr/>
        </p:nvSpPr>
        <p:spPr>
          <a:xfrm>
            <a:off x="5404584" y="630419"/>
            <a:ext cx="293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1"/>
              <a:t>Collaborations:</a:t>
            </a:r>
          </a:p>
        </p:txBody>
      </p:sp>
      <p:pic>
        <p:nvPicPr>
          <p:cNvPr id="1030" name="Picture 6" descr="UniRoma1 Università La Sapienza di Roma | Guida di ateneo - UnidTest">
            <a:extLst>
              <a:ext uri="{FF2B5EF4-FFF2-40B4-BE49-F238E27FC236}">
                <a16:creationId xmlns:a16="http://schemas.microsoft.com/office/drawing/2014/main" id="{C6149F4D-CE25-07E4-B990-E4CA4553E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48" y="1022841"/>
            <a:ext cx="2671953" cy="85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NR-Nanotec |">
            <a:extLst>
              <a:ext uri="{FF2B5EF4-FFF2-40B4-BE49-F238E27FC236}">
                <a16:creationId xmlns:a16="http://schemas.microsoft.com/office/drawing/2014/main" id="{0A4EEB1B-CF53-E25B-627C-267940C9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94" y="1898539"/>
            <a:ext cx="2671953" cy="46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D1DF15F-4F35-2F1A-8978-8272821642BA}"/>
              </a:ext>
            </a:extLst>
          </p:cNvPr>
          <p:cNvSpPr txBox="1"/>
          <p:nvPr/>
        </p:nvSpPr>
        <p:spPr>
          <a:xfrm>
            <a:off x="5333822" y="3367002"/>
            <a:ext cx="6317401" cy="164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GB" sz="1100" noProof="1">
                <a:solidFill>
                  <a:srgbClr val="000000"/>
                </a:solidFill>
                <a:latin typeface="+mj-lt"/>
                <a:ea typeface="Noto Sans Symbols"/>
                <a:cs typeface="Cambria" panose="02040503050406030204" pitchFamily="18" charset="0"/>
              </a:rPr>
              <a:t>2025-2027 NextGenerationEU and MUR PNRR, Education and Research “From Research to Enterprise”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GB" sz="1100" kern="1200" noProof="1">
                <a:solidFill>
                  <a:srgbClr val="000000"/>
                </a:solidFill>
                <a:effectLst/>
                <a:latin typeface="+mj-lt"/>
                <a:ea typeface="Noto Sans Symbols"/>
                <a:cs typeface="Cambria" panose="02040503050406030204" pitchFamily="18" charset="0"/>
              </a:rPr>
              <a:t>2024-2026 NextGenerationEU and MOH PNRR, “MULTISPINE’’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GB" sz="1100" kern="1200" noProof="1">
                <a:solidFill>
                  <a:srgbClr val="000000"/>
                </a:solidFill>
                <a:effectLst/>
                <a:latin typeface="+mj-lt"/>
                <a:ea typeface="Noto Sans Symbols"/>
                <a:cs typeface="Cambria" panose="02040503050406030204" pitchFamily="18" charset="0"/>
              </a:rPr>
              <a:t>2024-2025 NextGenerationEU </a:t>
            </a:r>
            <a:r>
              <a:rPr lang="en-GB" sz="1100" noProof="1">
                <a:solidFill>
                  <a:srgbClr val="000000"/>
                </a:solidFill>
                <a:latin typeface="+mj-lt"/>
                <a:ea typeface="Noto Sans Symbols"/>
                <a:cs typeface="Cambria" panose="02040503050406030204" pitchFamily="18" charset="0"/>
              </a:rPr>
              <a:t>and</a:t>
            </a:r>
            <a:r>
              <a:rPr lang="en-GB" sz="1100" kern="1200" noProof="1">
                <a:solidFill>
                  <a:srgbClr val="000000"/>
                </a:solidFill>
                <a:effectLst/>
                <a:latin typeface="+mj-lt"/>
                <a:ea typeface="Noto Sans Symbols"/>
                <a:cs typeface="Cambria" panose="02040503050406030204" pitchFamily="18" charset="0"/>
              </a:rPr>
              <a:t> MUR PNRR, ‘‘MNESYS SINVASC’’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GB" sz="1100" kern="1200" noProof="1">
                <a:solidFill>
                  <a:srgbClr val="000000"/>
                </a:solidFill>
                <a:effectLst/>
                <a:latin typeface="+mj-lt"/>
                <a:ea typeface="Noto Sans Symbols"/>
                <a:cs typeface="Cambria" panose="02040503050406030204" pitchFamily="18" charset="0"/>
              </a:rPr>
              <a:t>2023-2025 MUR PRIN 2022 ‘’RECENTRE’’</a:t>
            </a:r>
            <a:endParaRPr lang="en-GB" sz="1100" kern="1200" noProof="1">
              <a:effectLst/>
              <a:latin typeface="+mj-lt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GB" sz="1100" kern="1200" noProof="1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  <a:cs typeface="Cambria" panose="02040503050406030204" pitchFamily="18" charset="0"/>
              </a:rPr>
              <a:t>2023-2025 NextGenerationEU PNRR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F82D2-4708-305F-156A-09C37F6AF099}"/>
              </a:ext>
            </a:extLst>
          </p:cNvPr>
          <p:cNvSpPr txBox="1"/>
          <p:nvPr/>
        </p:nvSpPr>
        <p:spPr>
          <a:xfrm>
            <a:off x="5368701" y="3025306"/>
            <a:ext cx="293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1"/>
              <a:t>Funding:</a:t>
            </a:r>
          </a:p>
        </p:txBody>
      </p:sp>
      <p:pic>
        <p:nvPicPr>
          <p:cNvPr id="20" name="Immagine 19" descr="Immagine che contiene vestiti, testo, Viso umano, persona&#10;&#10;Il contenuto generato dall'IA potrebbe non essere corretto.">
            <a:extLst>
              <a:ext uri="{FF2B5EF4-FFF2-40B4-BE49-F238E27FC236}">
                <a16:creationId xmlns:a16="http://schemas.microsoft.com/office/drawing/2014/main" id="{902D978D-1ED0-EDE9-0096-837A6179EED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1740" t="19957" r="7233" b="48462"/>
          <a:stretch>
            <a:fillRect/>
          </a:stretch>
        </p:blipFill>
        <p:spPr>
          <a:xfrm>
            <a:off x="10995871" y="5591047"/>
            <a:ext cx="655353" cy="78823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ED5F027-8746-9B02-8904-1929BD31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901" y="1039377"/>
            <a:ext cx="2643110" cy="68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647C82A-3252-AFEF-7893-46ACEDAF7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55" y="2326261"/>
            <a:ext cx="1519000" cy="6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PRS at MPI CBS">
            <a:extLst>
              <a:ext uri="{FF2B5EF4-FFF2-40B4-BE49-F238E27FC236}">
                <a16:creationId xmlns:a16="http://schemas.microsoft.com/office/drawing/2014/main" id="{0271B9CA-4D07-D15F-9850-9E9DA328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605" y="2524836"/>
            <a:ext cx="2199740" cy="42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3216A9E-3B34-B9DC-7065-B15A75E4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279" y="2339831"/>
            <a:ext cx="2199741" cy="5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43C013A-DDDA-43C9-2C48-C037237DA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518" y="1798108"/>
            <a:ext cx="1690092" cy="42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 ISS – Biblioteca Virtuale per la Salute – Piemonte">
            <a:extLst>
              <a:ext uri="{FF2B5EF4-FFF2-40B4-BE49-F238E27FC236}">
                <a16:creationId xmlns:a16="http://schemas.microsoft.com/office/drawing/2014/main" id="{D8B00EF3-CC83-CD3E-F72F-BACE5FDA6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38" y="1694853"/>
            <a:ext cx="774914" cy="68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34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3884-A1D0-470D-C2A6-6BBB4B82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A9A9-9A2E-98F7-18F7-DFD7784D2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 ageing brain: challenges and opportunities</a:t>
            </a:r>
          </a:p>
          <a:p>
            <a:r>
              <a:rPr lang="en-GB" noProof="1"/>
              <a:t>Goals and impact</a:t>
            </a:r>
          </a:p>
          <a:p>
            <a:r>
              <a:rPr lang="en-GB" noProof="1"/>
              <a:t>Updates on current research lines</a:t>
            </a:r>
          </a:p>
          <a:p>
            <a:r>
              <a:rPr lang="en-GB" noProof="1"/>
              <a:t>Next efforts</a:t>
            </a:r>
          </a:p>
          <a:p>
            <a:r>
              <a:rPr lang="en-GB" noProof="1"/>
              <a:t>Research outputs</a:t>
            </a:r>
          </a:p>
          <a:p>
            <a:r>
              <a:rPr lang="en-GB" noProof="1"/>
              <a:t>Networking</a:t>
            </a:r>
          </a:p>
          <a:p>
            <a:r>
              <a:rPr lang="en-GB" noProof="1"/>
              <a:t>Dissemination</a:t>
            </a:r>
          </a:p>
          <a:p>
            <a:r>
              <a:rPr lang="en-GB" noProof="1"/>
              <a:t>Outreach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8093C9-D18E-AE7C-8545-969B4299AC46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EE766B9-BDD5-0DF5-4D37-51C92593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395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029B9-5CD8-6B06-A906-E318417B1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68FDD-49C2-8728-495E-2B462EF74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1"/>
              <a:t>The ageing Brain:</a:t>
            </a:r>
            <a:br>
              <a:rPr lang="en-GB" noProof="1"/>
            </a:br>
            <a:r>
              <a:rPr lang="en-GB" noProof="1"/>
              <a:t>challenges and opportunities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6E52BE9-B90F-EDF9-C200-16772D47A8BD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2366E0-3242-D04B-0444-EB304CA44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rain aging mechanisms with mechanical manifestations - ScienceDirect">
            <a:extLst>
              <a:ext uri="{FF2B5EF4-FFF2-40B4-BE49-F238E27FC236}">
                <a16:creationId xmlns:a16="http://schemas.microsoft.com/office/drawing/2014/main" id="{DA258FD7-127B-2AE6-78F9-D16E9DE20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" b="33895"/>
          <a:stretch>
            <a:fillRect/>
          </a:stretch>
        </p:blipFill>
        <p:spPr bwMode="auto">
          <a:xfrm>
            <a:off x="6175735" y="2664806"/>
            <a:ext cx="3564675" cy="26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ece of food&#10;&#10;Description generated with high confidence">
            <a:extLst>
              <a:ext uri="{FF2B5EF4-FFF2-40B4-BE49-F238E27FC236}">
                <a16:creationId xmlns:a16="http://schemas.microsoft.com/office/drawing/2014/main" id="{D4FFC2FF-4F0F-B9A6-385F-26DDC13E5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0100" y="2203545"/>
            <a:ext cx="3559155" cy="3896639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8879758-730F-C667-DBEF-0A36ADB627DE}"/>
              </a:ext>
            </a:extLst>
          </p:cNvPr>
          <p:cNvSpPr txBox="1"/>
          <p:nvPr/>
        </p:nvSpPr>
        <p:spPr>
          <a:xfrm>
            <a:off x="4524246" y="5558873"/>
            <a:ext cx="6867654" cy="646331"/>
          </a:xfrm>
          <a:prstGeom prst="rect">
            <a:avLst/>
          </a:prstGeom>
          <a:solidFill>
            <a:srgbClr val="00B050">
              <a:alpha val="31000"/>
            </a:srgbClr>
          </a:solidFill>
        </p:spPr>
        <p:txBody>
          <a:bodyPr wrap="square">
            <a:spAutoFit/>
          </a:bodyPr>
          <a:lstStyle/>
          <a:p>
            <a:r>
              <a:rPr lang="en-GB" noProof="1"/>
              <a:t>There is a growing need for non‑invasive biomarkers to detect these changes early and to better understand their underlying mechanisms.</a:t>
            </a:r>
          </a:p>
        </p:txBody>
      </p:sp>
      <p:pic>
        <p:nvPicPr>
          <p:cNvPr id="7" name="Immagine 6" descr="Immagine che contiene testo, schermata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AAA91A87-A939-3F93-EFBD-2CFC47075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951" y="2090525"/>
            <a:ext cx="6000242" cy="34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8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E986D-A262-15D0-23E1-8713D0B9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Goals and Impact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4FE9CC-F726-FCFD-0EAF-C5388CC3F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3554962"/>
            <a:ext cx="3308501" cy="2406925"/>
          </a:xfrm>
        </p:spPr>
        <p:txBody>
          <a:bodyPr>
            <a:normAutofit fontScale="92500"/>
          </a:bodyPr>
          <a:lstStyle/>
          <a:p>
            <a:r>
              <a:rPr lang="en-GB" u="sng" noProof="1"/>
              <a:t>Why MRI</a:t>
            </a:r>
            <a:r>
              <a:rPr lang="en-GB" noProof="1"/>
              <a:t>? The magnetic resonance phenomenon offers an irreplaceable way to probe non-invasively microstructural features and physiological mechanisms in living biological tissues;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C9F7376-54ED-8AFD-6887-CA3F435E3DE2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C445E4-BD6C-8F7B-4E7A-B46DBF36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25A4A7BB-801C-E13E-5C3F-53BE9CBED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137" y="2019108"/>
            <a:ext cx="4291243" cy="3313793"/>
          </a:xfrm>
          <a:prstGeom prst="rect">
            <a:avLst/>
          </a:prstGeom>
        </p:spPr>
      </p:pic>
      <p:pic>
        <p:nvPicPr>
          <p:cNvPr id="6" name="Picture 10" descr="A diagram of blood types&#10;&#10;Description automatically generated with medium confidence">
            <a:extLst>
              <a:ext uri="{FF2B5EF4-FFF2-40B4-BE49-F238E27FC236}">
                <a16:creationId xmlns:a16="http://schemas.microsoft.com/office/drawing/2014/main" id="{A364BEB7-5916-D082-12B9-DD2FEEA198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0" r="3050"/>
          <a:stretch/>
        </p:blipFill>
        <p:spPr>
          <a:xfrm>
            <a:off x="6203623" y="3234645"/>
            <a:ext cx="5287741" cy="2802728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73AF2E03-7EB3-833E-7555-5749321E17A0}"/>
              </a:ext>
            </a:extLst>
          </p:cNvPr>
          <p:cNvSpPr txBox="1"/>
          <p:nvPr/>
        </p:nvSpPr>
        <p:spPr>
          <a:xfrm>
            <a:off x="700635" y="1757317"/>
            <a:ext cx="3190984" cy="1477328"/>
          </a:xfrm>
          <a:prstGeom prst="rect">
            <a:avLst/>
          </a:prstGeom>
          <a:solidFill>
            <a:srgbClr val="0070C0">
              <a:alpha val="31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1800" u="sng" kern="1200" noProof="1">
                <a:effectLst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Main goal</a:t>
            </a:r>
            <a:r>
              <a:rPr lang="en-GB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: understanding the link between </a:t>
            </a:r>
            <a:r>
              <a:rPr lang="en-GB" b="1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metabolism</a:t>
            </a:r>
            <a:r>
              <a:rPr lang="en-GB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and brain </a:t>
            </a:r>
            <a:r>
              <a:rPr lang="en-GB" b="1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function</a:t>
            </a:r>
            <a:r>
              <a:rPr lang="en-GB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and leveraging this knowledge to characterize </a:t>
            </a:r>
            <a:r>
              <a:rPr lang="en-GB" b="1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neurodegenerative</a:t>
            </a:r>
            <a:r>
              <a:rPr lang="en-GB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diseases.</a:t>
            </a:r>
            <a:endParaRPr lang="en-GB" noProof="1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09FA3058-DD69-47F0-9C04-C20D9294FA33}"/>
              </a:ext>
            </a:extLst>
          </p:cNvPr>
          <p:cNvSpPr txBox="1"/>
          <p:nvPr/>
        </p:nvSpPr>
        <p:spPr>
          <a:xfrm>
            <a:off x="8300379" y="1761315"/>
            <a:ext cx="3308501" cy="1200329"/>
          </a:xfrm>
          <a:prstGeom prst="rect">
            <a:avLst/>
          </a:prstGeom>
          <a:solidFill>
            <a:srgbClr val="00B050">
              <a:alpha val="31000"/>
            </a:srgbClr>
          </a:solidFill>
        </p:spPr>
        <p:txBody>
          <a:bodyPr wrap="square">
            <a:spAutoFit/>
          </a:bodyPr>
          <a:lstStyle/>
          <a:p>
            <a:r>
              <a:rPr lang="en-GB" sz="1800" u="sng" kern="1200" noProof="1">
                <a:effectLst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Impact</a:t>
            </a:r>
            <a:r>
              <a:rPr lang="en-GB" sz="1800" kern="1200" noProof="1">
                <a:effectLst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: overall </a:t>
            </a:r>
            <a:r>
              <a:rPr lang="en-GB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characterization of brain </a:t>
            </a:r>
            <a:r>
              <a:rPr lang="en-GB" b="1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physiology</a:t>
            </a:r>
            <a:r>
              <a:rPr lang="en-GB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and its modulations associated with </a:t>
            </a:r>
            <a:r>
              <a:rPr lang="en-GB" b="1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pathologies</a:t>
            </a:r>
            <a:r>
              <a:rPr lang="en-GB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and </a:t>
            </a:r>
            <a:r>
              <a:rPr lang="en-GB" b="1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healthy</a:t>
            </a:r>
            <a:r>
              <a:rPr lang="en-GB" noProof="1"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aging.</a:t>
            </a:r>
            <a:endParaRPr lang="en-GB" sz="1800" kern="1200" noProof="1">
              <a:effectLst/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70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B831B-43DA-4318-9AD0-7305306FA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F331C-A2DF-05A9-1183-4D2CE4B2E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1"/>
              <a:t>Brain function:</a:t>
            </a:r>
            <a:br>
              <a:rPr lang="en-GB" noProof="1"/>
            </a:br>
            <a:r>
              <a:rPr lang="en-GB" noProof="1"/>
              <a:t>addressing physiological NOISE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10AA91-0234-1C17-490D-12565ABED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3416136" cy="3739896"/>
          </a:xfrm>
        </p:spPr>
        <p:txBody>
          <a:bodyPr>
            <a:normAutofit fontScale="92500" lnSpcReduction="20000"/>
          </a:bodyPr>
          <a:lstStyle/>
          <a:p>
            <a:r>
              <a:rPr lang="en-GB" noProof="1"/>
              <a:t>Functional high‑resolution imaging is strongly affected by noise;</a:t>
            </a:r>
          </a:p>
          <a:p>
            <a:r>
              <a:rPr lang="en-GB" noProof="1"/>
              <a:t>We tested whether removing thermal and physiological noise improves specific measures of brain activity and connectivity;</a:t>
            </a:r>
          </a:p>
          <a:p>
            <a:r>
              <a:rPr lang="en-GB" noProof="1"/>
              <a:t>Reducing both types of noise produced clearer, less biased connectivity patterns across cortical layers;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3F80580-BA5F-DBA5-7166-B7F9AC508A84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7C83E04-E976-142C-6E37-7ED07D4F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E616EDF-6361-E50E-5E56-4CE8FE48BDF5}"/>
              </a:ext>
            </a:extLst>
          </p:cNvPr>
          <p:cNvSpPr txBox="1"/>
          <p:nvPr/>
        </p:nvSpPr>
        <p:spPr>
          <a:xfrm>
            <a:off x="8504492" y="5372295"/>
            <a:ext cx="324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noProof="1">
                <a:solidFill>
                  <a:srgbClr val="4A4A4A"/>
                </a:solidFill>
                <a:effectLst/>
                <a:latin typeface="Iowan Old Style"/>
              </a:rPr>
              <a:t>Guidi, Giulietti et al., SciRep 2026</a:t>
            </a:r>
            <a:endParaRPr lang="en-GB" noProof="1">
              <a:solidFill>
                <a:srgbClr val="4A4A4A"/>
              </a:solidFill>
              <a:effectLst/>
              <a:latin typeface="Iowan Old Style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306B3B2A-000D-7B6B-D5F4-E2CBC46A5243}"/>
              </a:ext>
            </a:extLst>
          </p:cNvPr>
          <p:cNvSpPr txBox="1"/>
          <p:nvPr/>
        </p:nvSpPr>
        <p:spPr>
          <a:xfrm>
            <a:off x="4907226" y="5372295"/>
            <a:ext cx="3069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noProof="1">
                <a:solidFill>
                  <a:srgbClr val="4A4A4A"/>
                </a:solidFill>
                <a:effectLst/>
                <a:latin typeface="Iowan Old Style"/>
              </a:rPr>
              <a:t>Giulietti, Guidi et al., submitted</a:t>
            </a:r>
            <a:endParaRPr lang="en-GB" noProof="1">
              <a:solidFill>
                <a:srgbClr val="4A4A4A"/>
              </a:solidFill>
              <a:effectLst/>
              <a:latin typeface="Iowan Old Style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FEED319-BC58-F0D9-7A3B-63D57E85F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03" y="2211684"/>
            <a:ext cx="4436866" cy="3160611"/>
          </a:xfrm>
          <a:prstGeom prst="rect">
            <a:avLst/>
          </a:prstGeom>
        </p:spPr>
      </p:pic>
      <p:pic>
        <p:nvPicPr>
          <p:cNvPr id="10" name="Immagine 9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A1E99D74-FFBB-A900-9C3D-A586E4348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901" y="2678887"/>
            <a:ext cx="2724464" cy="253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7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CE455-5195-D861-11EB-6B3EBB82E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4CBC2-EBF1-9878-7C6B-28E81824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8109878" cy="1307592"/>
          </a:xfrm>
        </p:spPr>
        <p:txBody>
          <a:bodyPr>
            <a:normAutofit fontScale="90000"/>
          </a:bodyPr>
          <a:lstStyle/>
          <a:p>
            <a:r>
              <a:rPr lang="en-GB" noProof="1"/>
              <a:t>Beyond function:</a:t>
            </a:r>
            <a:br>
              <a:rPr lang="en-GB" noProof="1"/>
            </a:br>
            <a:r>
              <a:rPr lang="en-GB" noProof="1"/>
              <a:t>energy and metabolism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7F836C-7D6D-4F68-E82B-61A8FC62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4177225" cy="639195"/>
          </a:xfrm>
        </p:spPr>
        <p:txBody>
          <a:bodyPr>
            <a:normAutofit fontScale="92500" lnSpcReduction="20000"/>
          </a:bodyPr>
          <a:lstStyle/>
          <a:p>
            <a:r>
              <a:rPr lang="en-GB" noProof="1"/>
              <a:t>How to disentangle most of the factors underlying function?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676226-BE7B-531E-C389-F128EAAB2EB8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273118-0F0F-C0AD-AFEE-636DB7CE9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17">
            <a:extLst>
              <a:ext uri="{FF2B5EF4-FFF2-40B4-BE49-F238E27FC236}">
                <a16:creationId xmlns:a16="http://schemas.microsoft.com/office/drawing/2014/main" id="{9F5A9350-B7EE-6450-0683-6ACAD09A8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610"/>
          <a:stretch/>
        </p:blipFill>
        <p:spPr>
          <a:xfrm>
            <a:off x="7522110" y="3440250"/>
            <a:ext cx="3377451" cy="2610973"/>
          </a:xfrm>
          <a:prstGeom prst="rect">
            <a:avLst/>
          </a:prstGeom>
        </p:spPr>
      </p:pic>
      <p:pic>
        <p:nvPicPr>
          <p:cNvPr id="11" name="Image3">
            <a:extLst>
              <a:ext uri="{FF2B5EF4-FFF2-40B4-BE49-F238E27FC236}">
                <a16:creationId xmlns:a16="http://schemas.microsoft.com/office/drawing/2014/main" id="{35258426-D80D-1766-FC5E-98BE3C127C3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8189169" y="1771185"/>
            <a:ext cx="2710392" cy="1566595"/>
          </a:xfrm>
          <a:prstGeom prst="rect">
            <a:avLst/>
          </a:prstGeom>
        </p:spPr>
      </p:pic>
      <p:pic>
        <p:nvPicPr>
          <p:cNvPr id="12" name="Picture 10" descr="A diagram of blood types&#10;&#10;Description automatically generated with medium confidence">
            <a:extLst>
              <a:ext uri="{FF2B5EF4-FFF2-40B4-BE49-F238E27FC236}">
                <a16:creationId xmlns:a16="http://schemas.microsoft.com/office/drawing/2014/main" id="{711C111B-4515-2E41-8CE1-39FC06174A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0" r="3050"/>
          <a:stretch/>
        </p:blipFill>
        <p:spPr>
          <a:xfrm>
            <a:off x="4877860" y="2092961"/>
            <a:ext cx="2710392" cy="1436623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959B692B-C1F2-5AAB-6865-90E5CA8BA8D9}"/>
              </a:ext>
            </a:extLst>
          </p:cNvPr>
          <p:cNvSpPr txBox="1"/>
          <p:nvPr/>
        </p:nvSpPr>
        <p:spPr>
          <a:xfrm>
            <a:off x="4877860" y="3913240"/>
            <a:ext cx="2411328" cy="2031325"/>
          </a:xfrm>
          <a:prstGeom prst="rect">
            <a:avLst/>
          </a:prstGeom>
          <a:solidFill>
            <a:srgbClr val="0070C0">
              <a:alpha val="31000"/>
            </a:srgbClr>
          </a:solidFill>
        </p:spPr>
        <p:txBody>
          <a:bodyPr wrap="square">
            <a:spAutoFit/>
          </a:bodyPr>
          <a:lstStyle/>
          <a:p>
            <a:r>
              <a:rPr lang="en-GB" u="sng" noProof="1">
                <a:latin typeface="Cambria" panose="02040503050406030204" pitchFamily="18" charset="0"/>
                <a:cs typeface="Verdana" panose="020B0604030504040204" pitchFamily="34" charset="0"/>
              </a:rPr>
              <a:t>Dataset</a:t>
            </a:r>
          </a:p>
          <a:p>
            <a:r>
              <a:rPr lang="en-GB" noProof="1">
                <a:latin typeface="Cambria" panose="02040503050406030204" pitchFamily="18" charset="0"/>
                <a:cs typeface="Verdana" panose="020B0604030504040204" pitchFamily="34" charset="0"/>
              </a:rPr>
              <a:t>100 participants: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>
                <a:latin typeface="Cambria" panose="02040503050406030204" pitchFamily="18" charset="0"/>
                <a:cs typeface="Verdana" panose="020B0604030504040204" pitchFamily="34" charset="0"/>
              </a:rPr>
              <a:t>45 healthy controls;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>
                <a:latin typeface="Cambria" panose="02040503050406030204" pitchFamily="18" charset="0"/>
                <a:cs typeface="Verdana" panose="020B0604030504040204" pitchFamily="34" charset="0"/>
              </a:rPr>
              <a:t>32 mild cognitive impaired patients;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>
                <a:latin typeface="Cambria" panose="02040503050406030204" pitchFamily="18" charset="0"/>
                <a:cs typeface="Verdana" panose="020B0604030504040204" pitchFamily="34" charset="0"/>
              </a:rPr>
              <a:t>23 Alzheimer’s patients</a:t>
            </a:r>
            <a:endParaRPr lang="en-GB" noProof="1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505801-69F3-CD9D-2A77-4ED298DD8FCB}"/>
              </a:ext>
            </a:extLst>
          </p:cNvPr>
          <p:cNvSpPr txBox="1"/>
          <p:nvPr/>
        </p:nvSpPr>
        <p:spPr>
          <a:xfrm>
            <a:off x="8751561" y="1468863"/>
            <a:ext cx="1585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1"/>
              <a:t>End-tidal CO</a:t>
            </a:r>
            <a:r>
              <a:rPr lang="en-GB" sz="1200" baseline="-25000" noProof="1"/>
              <a:t>2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BF4B8000-4E2E-DF7B-9018-47318826AB15}"/>
              </a:ext>
            </a:extLst>
          </p:cNvPr>
          <p:cNvSpPr txBox="1">
            <a:spLocks/>
          </p:cNvSpPr>
          <p:nvPr/>
        </p:nvSpPr>
        <p:spPr>
          <a:xfrm>
            <a:off x="578349" y="2899764"/>
            <a:ext cx="4177225" cy="1396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noProof="1"/>
              <a:t>Different techniques for different targets:</a:t>
            </a:r>
          </a:p>
          <a:p>
            <a:pPr lvl="2"/>
            <a:r>
              <a:rPr lang="en-GB" noProof="1"/>
              <a:t>BOLD – overall effect;</a:t>
            </a:r>
          </a:p>
          <a:p>
            <a:pPr lvl="2"/>
            <a:r>
              <a:rPr lang="en-GB" noProof="1"/>
              <a:t>ASL – cerebrovascular flow;</a:t>
            </a:r>
          </a:p>
          <a:p>
            <a:pPr lvl="2"/>
            <a:r>
              <a:rPr lang="en-GB" noProof="1"/>
              <a:t>VASO – cerebrovascular volume;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57F8A3B-C251-06EA-FB77-90F48D07178E}"/>
              </a:ext>
            </a:extLst>
          </p:cNvPr>
          <p:cNvSpPr txBox="1">
            <a:spLocks/>
          </p:cNvSpPr>
          <p:nvPr/>
        </p:nvSpPr>
        <p:spPr>
          <a:xfrm>
            <a:off x="578350" y="4345858"/>
            <a:ext cx="4293686" cy="17993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noProof="1"/>
              <a:t>Tailored experimental protocol:</a:t>
            </a:r>
          </a:p>
          <a:p>
            <a:pPr lvl="2"/>
            <a:r>
              <a:rPr lang="en-GB" noProof="1"/>
              <a:t>Vasodilatory stimulus that does not affect (relevantly) oxygen consumption;</a:t>
            </a:r>
          </a:p>
          <a:p>
            <a:pPr lvl="2"/>
            <a:r>
              <a:rPr lang="en-GB" noProof="1"/>
              <a:t>Achieved through hypercapnia – administering carbon dioxide with a block experimental design;</a:t>
            </a:r>
          </a:p>
        </p:txBody>
      </p:sp>
      <p:pic>
        <p:nvPicPr>
          <p:cNvPr id="14" name="Immagine 13" descr="Immagine che contiene Imaging medicale, radiologia, lastra dei raggi X, medico&#10;&#10;Il contenuto generato dall'IA potrebbe non essere corretto.">
            <a:extLst>
              <a:ext uri="{FF2B5EF4-FFF2-40B4-BE49-F238E27FC236}">
                <a16:creationId xmlns:a16="http://schemas.microsoft.com/office/drawing/2014/main" id="{D011A4A4-A622-B0A4-A062-AB0953232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232" y="3569421"/>
            <a:ext cx="3165122" cy="2441965"/>
          </a:xfrm>
          <a:prstGeom prst="rect">
            <a:avLst/>
          </a:prstGeom>
        </p:spPr>
      </p:pic>
      <p:pic>
        <p:nvPicPr>
          <p:cNvPr id="16" name="Immagine 15" descr="Immagine che contiene schermata, testo, fumetto&#10;&#10;Il contenuto generato dall'IA potrebbe non essere corretto.">
            <a:extLst>
              <a:ext uri="{FF2B5EF4-FFF2-40B4-BE49-F238E27FC236}">
                <a16:creationId xmlns:a16="http://schemas.microsoft.com/office/drawing/2014/main" id="{48197CF6-6198-1FCE-6AEF-0D6BACF9B4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705"/>
          <a:stretch>
            <a:fillRect/>
          </a:stretch>
        </p:blipFill>
        <p:spPr>
          <a:xfrm>
            <a:off x="8066313" y="1758698"/>
            <a:ext cx="2833247" cy="22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539A9-AAAB-71E4-2CA6-925E5ADCE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92669-3148-1686-7DF1-992A8402C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7356843" cy="1307592"/>
          </a:xfrm>
        </p:spPr>
        <p:txBody>
          <a:bodyPr>
            <a:normAutofit fontScale="90000"/>
          </a:bodyPr>
          <a:lstStyle/>
          <a:p>
            <a:r>
              <a:rPr lang="en-GB" noProof="1"/>
              <a:t>Assessing the cerebrovascular substrate: reactivity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0062A6A-F48C-145F-E88C-D4E74A9996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0636" y="2221992"/>
                <a:ext cx="3974002" cy="373989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noProof="1"/>
                  <a:t>With this experimental setup and approach, we can estimate the cerebrovascular reactivity: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𝐶𝑉𝑅</m:t>
                      </m:r>
                      <m:r>
                        <a:rPr lang="en-GB" b="0" i="1" noProof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noProof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GB" b="0" i="1" noProof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b="0" i="1" noProof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noProof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𝑃𝑒𝑡𝐶𝑂</m:t>
                              </m:r>
                            </m:e>
                            <m:sub>
                              <m:r>
                                <a:rPr lang="en-GB" b="0" i="1" noProof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noProof="1"/>
              </a:p>
              <a:p>
                <a:r>
                  <a:rPr lang="en-GB" noProof="1"/>
                  <a:t>Using different techniques, we obtained distinct patterns comparing patients and healthy controls;</a:t>
                </a:r>
              </a:p>
              <a:p>
                <a:r>
                  <a:rPr lang="en-GB" noProof="1"/>
                  <a:t>We also observed differences in the relationships between each CVR measure and the non-neuronal components estimated from functional resting-state data;</a:t>
                </a:r>
              </a:p>
              <a:p>
                <a:endParaRPr lang="en-GB" noProof="1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0062A6A-F48C-145F-E88C-D4E74A9996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0636" y="2221992"/>
                <a:ext cx="3974002" cy="3739896"/>
              </a:xfrm>
              <a:blipFill>
                <a:blip r:embed="rId2"/>
                <a:stretch>
                  <a:fillRect l="-955" t="-1356" r="-12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>
            <a:extLst>
              <a:ext uri="{FF2B5EF4-FFF2-40B4-BE49-F238E27FC236}">
                <a16:creationId xmlns:a16="http://schemas.microsoft.com/office/drawing/2014/main" id="{E7BD9B35-1AD8-39C0-5EDC-7DBD69A3C862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CC4B93B-1598-F16F-1FED-EDBFD0BF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Immagine che contiene schermata, Policromia, Caratte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6882D35D-5F4B-ABB2-3B83-924C54C02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397" y="2221992"/>
            <a:ext cx="6496311" cy="1696850"/>
          </a:xfrm>
          <a:prstGeom prst="rect">
            <a:avLst/>
          </a:prstGeom>
        </p:spPr>
      </p:pic>
      <p:pic>
        <p:nvPicPr>
          <p:cNvPr id="9" name="Immagine 8" descr="Immagine che contiene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1DDEB0D5-541D-65D0-4B29-16272B75E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753" y="4050106"/>
            <a:ext cx="6431611" cy="1696850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A20DCDBE-0E5C-4D82-E796-3976A81782AC}"/>
              </a:ext>
            </a:extLst>
          </p:cNvPr>
          <p:cNvSpPr txBox="1"/>
          <p:nvPr/>
        </p:nvSpPr>
        <p:spPr>
          <a:xfrm>
            <a:off x="7050541" y="5663324"/>
            <a:ext cx="2535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noProof="1">
                <a:solidFill>
                  <a:srgbClr val="4A4A4A"/>
                </a:solidFill>
                <a:effectLst/>
                <a:latin typeface="Iowan Old Style"/>
              </a:rPr>
              <a:t>Guidi et al., bioRxiv 2025</a:t>
            </a:r>
            <a:endParaRPr lang="en-GB" noProof="1">
              <a:solidFill>
                <a:srgbClr val="4A4A4A"/>
              </a:solidFill>
              <a:effectLst/>
              <a:latin typeface="Iow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631507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2197FA-4948-76AB-08F8-C097C92B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1"/>
              <a:t>Assessing the cerebrovascular substrate:</a:t>
            </a:r>
            <a:br>
              <a:rPr lang="en-GB" noProof="1"/>
            </a:br>
            <a:r>
              <a:rPr lang="en-GB" noProof="1"/>
              <a:t>approaches from complex systems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897495-D3CA-538A-6102-8DF9C182D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319" y="2221992"/>
            <a:ext cx="3968640" cy="3739896"/>
          </a:xfrm>
        </p:spPr>
        <p:txBody>
          <a:bodyPr/>
          <a:lstStyle/>
          <a:p>
            <a:r>
              <a:rPr lang="en-GB" noProof="1"/>
              <a:t>Global functional and metabolic measures carry information about the overall organization of the brain in terms of:</a:t>
            </a:r>
          </a:p>
          <a:p>
            <a:pPr lvl="1"/>
            <a:r>
              <a:rPr lang="en-GB" noProof="1"/>
              <a:t>Network structure;</a:t>
            </a:r>
          </a:p>
          <a:p>
            <a:pPr lvl="1"/>
            <a:r>
              <a:rPr lang="en-GB" noProof="1"/>
              <a:t>Intrinsic timescales;</a:t>
            </a:r>
          </a:p>
          <a:p>
            <a:pPr lvl="1"/>
            <a:r>
              <a:rPr lang="en-GB" noProof="1"/>
              <a:t>Multiscale structure;</a:t>
            </a:r>
          </a:p>
          <a:p>
            <a:pPr lvl="1"/>
            <a:endParaRPr lang="en-GB" noProof="1"/>
          </a:p>
          <a:p>
            <a:pPr lvl="1"/>
            <a:endParaRPr lang="en-GB" noProof="1"/>
          </a:p>
        </p:txBody>
      </p:sp>
      <p:pic>
        <p:nvPicPr>
          <p:cNvPr id="5" name="Immagine 4" descr="Immagine che contiene testo, schermata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282FE85C-7335-6313-59B6-F1637F9C1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64"/>
          <a:stretch>
            <a:fillRect/>
          </a:stretch>
        </p:blipFill>
        <p:spPr>
          <a:xfrm>
            <a:off x="4884835" y="2221992"/>
            <a:ext cx="6731000" cy="3835240"/>
          </a:xfrm>
          <a:prstGeom prst="rect">
            <a:avLst/>
          </a:prstGeom>
        </p:spPr>
      </p:pic>
      <p:pic>
        <p:nvPicPr>
          <p:cNvPr id="6" name="Immagine 5" descr="Immagine che contiene testo, schermata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163FC853-DF9F-09CB-5145-3BCDAD28D7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95" b="65517"/>
          <a:stretch>
            <a:fillRect/>
          </a:stretch>
        </p:blipFill>
        <p:spPr>
          <a:xfrm>
            <a:off x="521349" y="4749639"/>
            <a:ext cx="4363486" cy="1307593"/>
          </a:xfrm>
          <a:prstGeom prst="rect">
            <a:avLst/>
          </a:prstGeom>
        </p:spPr>
      </p:pic>
      <p:pic>
        <p:nvPicPr>
          <p:cNvPr id="7" name="Immagine 6" descr="Immagine che contiene Viso umano, uomo, calligrafia, persona&#10;&#10;Il contenuto generato dall'IA potrebbe non essere corretto.">
            <a:extLst>
              <a:ext uri="{FF2B5EF4-FFF2-40B4-BE49-F238E27FC236}">
                <a16:creationId xmlns:a16="http://schemas.microsoft.com/office/drawing/2014/main" id="{EA55297C-E2BB-6180-4741-A6ABFFA38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08" y="2221992"/>
            <a:ext cx="512325" cy="499980"/>
          </a:xfrm>
          <a:prstGeom prst="rect">
            <a:avLst/>
          </a:prstGeom>
        </p:spPr>
      </p:pic>
      <p:pic>
        <p:nvPicPr>
          <p:cNvPr id="9" name="Immagine 8" descr="Immagine che contiene Viso umano, persona, vestiti, sorriso&#10;&#10;Il contenuto generato dall'IA potrebbe non essere corretto.">
            <a:extLst>
              <a:ext uri="{FF2B5EF4-FFF2-40B4-BE49-F238E27FC236}">
                <a16:creationId xmlns:a16="http://schemas.microsoft.com/office/drawing/2014/main" id="{DD0D8635-7AB8-A0BF-64B7-98B222499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49" y="2762517"/>
            <a:ext cx="517984" cy="463139"/>
          </a:xfrm>
          <a:prstGeom prst="rect">
            <a:avLst/>
          </a:prstGeom>
        </p:spPr>
      </p:pic>
      <p:pic>
        <p:nvPicPr>
          <p:cNvPr id="11" name="Immagine 10" descr="Immagine che contiene Viso umano, calligrafia, occhiali, persona&#10;&#10;Il contenuto generato dall'IA potrebbe non essere corretto.">
            <a:extLst>
              <a:ext uri="{FF2B5EF4-FFF2-40B4-BE49-F238E27FC236}">
                <a16:creationId xmlns:a16="http://schemas.microsoft.com/office/drawing/2014/main" id="{98AC0C11-1B55-DE77-5090-6ED81FFE6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49" y="3249893"/>
            <a:ext cx="522736" cy="5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05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05553-DA92-ED3A-7292-E20C4F064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7C253C-0C82-FB8D-5DB5-21E01C0E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6" y="914400"/>
            <a:ext cx="8226860" cy="1307592"/>
          </a:xfrm>
        </p:spPr>
        <p:txBody>
          <a:bodyPr>
            <a:normAutofit fontScale="90000"/>
          </a:bodyPr>
          <a:lstStyle/>
          <a:p>
            <a:r>
              <a:rPr lang="en-GB" noProof="1"/>
              <a:t>From assessing to Predicting:</a:t>
            </a:r>
            <a:br>
              <a:rPr lang="en-GB" noProof="1"/>
            </a:br>
            <a:r>
              <a:rPr lang="en-GB" noProof="1"/>
              <a:t>Modelling cerebrovascular dynamics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9599F0-A2B2-045C-6B26-B2C0F7FF0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637322"/>
            <a:ext cx="4882018" cy="3452276"/>
          </a:xfrm>
        </p:spPr>
        <p:txBody>
          <a:bodyPr>
            <a:normAutofit fontScale="85000" lnSpcReduction="20000"/>
          </a:bodyPr>
          <a:lstStyle/>
          <a:p>
            <a:r>
              <a:rPr lang="en-GB" noProof="1"/>
              <a:t>Using the acquired data and a physiologically validated computational model, we estimated delay, time constant, and gain by optimizing the mapping of end-tidal gases to their arterial counterparts;</a:t>
            </a:r>
          </a:p>
          <a:p>
            <a:r>
              <a:rPr lang="en-GB" noProof="1"/>
              <a:t>Once parametrized using CBF, the model successfully predicted CBV and BOLD responses in independent experimental sessions;</a:t>
            </a:r>
          </a:p>
          <a:p>
            <a:r>
              <a:rPr lang="en-GB" noProof="1"/>
              <a:t>Aging was associated with heterogeneous region-specific changes in delay and substantial reductions in gain and time constant, indicating that cerebrovascular responses become weaker and less adaptable with age;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A009DC-95A1-1641-0B90-1BBBD7D29406}"/>
              </a:ext>
            </a:extLst>
          </p:cNvPr>
          <p:cNvSpPr/>
          <p:nvPr/>
        </p:nvSpPr>
        <p:spPr>
          <a:xfrm>
            <a:off x="9084624" y="359414"/>
            <a:ext cx="2307276" cy="7326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7D99639-8074-CCEA-1508-856EEE9E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128" y="471585"/>
            <a:ext cx="2010643" cy="4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5286FAE-52B0-3C55-A20E-8DF87A96A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70" y="1126623"/>
            <a:ext cx="3219188" cy="48525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AFDA23B4-C926-82A1-9877-BB262EFFF920}"/>
              </a:ext>
            </a:extLst>
          </p:cNvPr>
          <p:cNvSpPr txBox="1"/>
          <p:nvPr/>
        </p:nvSpPr>
        <p:spPr>
          <a:xfrm>
            <a:off x="8272176" y="5794500"/>
            <a:ext cx="2758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noProof="1">
                <a:solidFill>
                  <a:srgbClr val="4A4A4A"/>
                </a:solidFill>
                <a:effectLst/>
                <a:latin typeface="Iowan Old Style"/>
              </a:rPr>
              <a:t>DiNuzzo et al., bioRxiv 2025</a:t>
            </a:r>
            <a:endParaRPr lang="en-GB" noProof="1">
              <a:solidFill>
                <a:srgbClr val="4A4A4A"/>
              </a:solidFill>
              <a:effectLst/>
              <a:latin typeface="Iowan Old Style"/>
            </a:endParaRPr>
          </a:p>
        </p:txBody>
      </p:sp>
      <p:pic>
        <p:nvPicPr>
          <p:cNvPr id="10" name="Immagine 9" descr="Immagine che contiene disegno, diagramma, testo, design&#10;&#10;Il contenuto generato dall'IA potrebbe non essere corretto.">
            <a:extLst>
              <a:ext uri="{FF2B5EF4-FFF2-40B4-BE49-F238E27FC236}">
                <a16:creationId xmlns:a16="http://schemas.microsoft.com/office/drawing/2014/main" id="{BC245E5F-2BBB-B4E3-2A21-BA7375429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444" y="2221992"/>
            <a:ext cx="2079534" cy="1471483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6EA22451-8DCA-DB50-DEA3-61B87FECD5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2" t="52" r="38" b="-52"/>
          <a:stretch>
            <a:fillRect/>
          </a:stretch>
        </p:blipFill>
        <p:spPr bwMode="auto">
          <a:xfrm>
            <a:off x="5789278" y="4031741"/>
            <a:ext cx="2045867" cy="2099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C586AA-5DF8-A125-DE7F-638E8EFFE032}"/>
              </a:ext>
            </a:extLst>
          </p:cNvPr>
          <p:cNvSpPr txBox="1"/>
          <p:nvPr/>
        </p:nvSpPr>
        <p:spPr>
          <a:xfrm>
            <a:off x="5770900" y="3615831"/>
            <a:ext cx="728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1"/>
              <a:t>Neurons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BFF0FC-3F11-D8E3-B2AB-40F8359320E8}"/>
              </a:ext>
            </a:extLst>
          </p:cNvPr>
          <p:cNvSpPr txBox="1"/>
          <p:nvPr/>
        </p:nvSpPr>
        <p:spPr>
          <a:xfrm>
            <a:off x="7210234" y="3615831"/>
            <a:ext cx="814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1"/>
              <a:t>Astrocytes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568C4B-7FF2-40BB-8F56-2A7FF8C121A9}"/>
              </a:ext>
            </a:extLst>
          </p:cNvPr>
          <p:cNvSpPr txBox="1"/>
          <p:nvPr/>
        </p:nvSpPr>
        <p:spPr>
          <a:xfrm>
            <a:off x="6499123" y="1998710"/>
            <a:ext cx="6148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1"/>
              <a:t>Vessels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ACEC40-CC64-62DE-AF31-E8B1D9711228}"/>
              </a:ext>
            </a:extLst>
          </p:cNvPr>
          <p:cNvSpPr txBox="1"/>
          <p:nvPr/>
        </p:nvSpPr>
        <p:spPr>
          <a:xfrm rot="16200000">
            <a:off x="6327495" y="2938537"/>
            <a:ext cx="9671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1"/>
              <a:t>Extracellular</a:t>
            </a:r>
          </a:p>
        </p:txBody>
      </p:sp>
    </p:spTree>
    <p:extLst>
      <p:ext uri="{BB962C8B-B14F-4D97-AF65-F5344CB8AC3E}">
        <p14:creationId xmlns:p14="http://schemas.microsoft.com/office/powerpoint/2010/main" val="3420446034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LightSeedLeftStep">
      <a:dk1>
        <a:srgbClr val="000000"/>
      </a:dk1>
      <a:lt1>
        <a:srgbClr val="FFFFFF"/>
      </a:lt1>
      <a:dk2>
        <a:srgbClr val="3C2441"/>
      </a:dk2>
      <a:lt2>
        <a:srgbClr val="E2E5E8"/>
      </a:lt2>
      <a:accent1>
        <a:srgbClr val="C49B6D"/>
      </a:accent1>
      <a:accent2>
        <a:srgbClr val="C67B72"/>
      </a:accent2>
      <a:accent3>
        <a:srgbClr val="D18CA1"/>
      </a:accent3>
      <a:accent4>
        <a:srgbClr val="C672B0"/>
      </a:accent4>
      <a:accent5>
        <a:srgbClr val="C78CD1"/>
      </a:accent5>
      <a:accent6>
        <a:srgbClr val="9772C6"/>
      </a:accent6>
      <a:hlink>
        <a:srgbClr val="6184AA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4249</TotalTime>
  <Words>1514</Words>
  <Application>Microsoft Macintosh PowerPoint</Application>
  <PresentationFormat>Widescreen</PresentationFormat>
  <Paragraphs>136</Paragraphs>
  <Slides>17</Slides>
  <Notes>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Calisto MT</vt:lpstr>
      <vt:lpstr>Cambria</vt:lpstr>
      <vt:lpstr>Cambria Math</vt:lpstr>
      <vt:lpstr>Iowan Old Style</vt:lpstr>
      <vt:lpstr>Univers Condensed</vt:lpstr>
      <vt:lpstr>ChronicleVTI</vt:lpstr>
      <vt:lpstr>Quantitative MRI of the brain</vt:lpstr>
      <vt:lpstr>Outline</vt:lpstr>
      <vt:lpstr>The ageing Brain: challenges and opportunities</vt:lpstr>
      <vt:lpstr>Goals and Impact</vt:lpstr>
      <vt:lpstr>Brain function: addressing physiological NOISE</vt:lpstr>
      <vt:lpstr>Beyond function: energy and metabolism</vt:lpstr>
      <vt:lpstr>Assessing the cerebrovascular substrate: reactivity measures</vt:lpstr>
      <vt:lpstr>Assessing the cerebrovascular substrate: approaches from complex systems</vt:lpstr>
      <vt:lpstr>From assessing to Predicting: Modelling cerebrovascular dynamics</vt:lpstr>
      <vt:lpstr>Beyond the brain: characterising the Spinal cord</vt:lpstr>
      <vt:lpstr>Towards multimodal efforts</vt:lpstr>
      <vt:lpstr>Towards multimodal efforts</vt:lpstr>
      <vt:lpstr>Main Research outputs</vt:lpstr>
      <vt:lpstr>Networking</vt:lpstr>
      <vt:lpstr>Dissemination</vt:lpstr>
      <vt:lpstr>Outreach</vt:lpstr>
      <vt:lpstr>Thank you for the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Neuroscience and quantitative neuroimaging</dc:title>
  <dc:creator>Mancini Matteo</dc:creator>
  <cp:lastModifiedBy>Matteo Mancini</cp:lastModifiedBy>
  <cp:revision>45</cp:revision>
  <dcterms:created xsi:type="dcterms:W3CDTF">2025-02-12T08:55:13Z</dcterms:created>
  <dcterms:modified xsi:type="dcterms:W3CDTF">2026-02-19T08:13:51Z</dcterms:modified>
</cp:coreProperties>
</file>