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EB Garamond"/>
      <p:regular r:id="rId18"/>
      <p:bold r:id="rId19"/>
      <p:italic r:id="rId20"/>
      <p:boldItalic r:id="rId21"/>
    </p:embeddedFon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italic.fntdata"/><Relationship Id="rId22" Type="http://schemas.openxmlformats.org/officeDocument/2006/relationships/font" Target="fonts/OpenSans-regular.fntdata"/><Relationship Id="rId21" Type="http://schemas.openxmlformats.org/officeDocument/2006/relationships/font" Target="fonts/EBGaramond-boldItalic.fntdata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EBGaramond-bold.fntdata"/><Relationship Id="rId18" Type="http://schemas.openxmlformats.org/officeDocument/2006/relationships/font" Target="fonts/EBGaramon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c86e37b405_1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c86e37b405_1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c86e37b405_1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c86e37b405_1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c86e37b405_1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c86e37b405_1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c86e37b40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c86e37b40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86e37b4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c86e37b4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c86e37b405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c86e37b405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c86e37b405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c86e37b405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c86e37b405_1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c86e37b405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c86e37b405_1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c86e37b405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c86e37b405_1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c86e37b405_1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c86e37b405_1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c86e37b405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5.gif"/><Relationship Id="rId6" Type="http://schemas.openxmlformats.org/officeDocument/2006/relationships/image" Target="../media/image42.gif"/><Relationship Id="rId7" Type="http://schemas.openxmlformats.org/officeDocument/2006/relationships/image" Target="../media/image36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Relationship Id="rId7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11" Type="http://schemas.openxmlformats.org/officeDocument/2006/relationships/image" Target="../media/image1.png"/><Relationship Id="rId10" Type="http://schemas.openxmlformats.org/officeDocument/2006/relationships/image" Target="../media/image8.png"/><Relationship Id="rId12" Type="http://schemas.openxmlformats.org/officeDocument/2006/relationships/image" Target="../media/image5.png"/><Relationship Id="rId9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11" Type="http://schemas.openxmlformats.org/officeDocument/2006/relationships/image" Target="../media/image45.png"/><Relationship Id="rId10" Type="http://schemas.openxmlformats.org/officeDocument/2006/relationships/image" Target="../media/image27.png"/><Relationship Id="rId12" Type="http://schemas.openxmlformats.org/officeDocument/2006/relationships/image" Target="../media/image33.png"/><Relationship Id="rId9" Type="http://schemas.openxmlformats.org/officeDocument/2006/relationships/image" Target="../media/image46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26.png"/><Relationship Id="rId8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10" Type="http://schemas.openxmlformats.org/officeDocument/2006/relationships/image" Target="../media/image29.png"/><Relationship Id="rId9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8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4.png"/><Relationship Id="rId6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Towards a Creativity Augmentation in AI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B Garamond"/>
                <a:ea typeface="EB Garamond"/>
                <a:cs typeface="EB Garamond"/>
                <a:sym typeface="EB Garamond"/>
              </a:rPr>
              <a:t>Alessandro Londei</a:t>
            </a:r>
            <a:endParaRPr b="1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alessandro.londei@sony.com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75" y="4120550"/>
            <a:ext cx="1046250" cy="9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3125" y="4322350"/>
            <a:ext cx="2459175" cy="5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/>
          <p:nvPr>
            <p:ph type="title"/>
          </p:nvPr>
        </p:nvSpPr>
        <p:spPr>
          <a:xfrm>
            <a:off x="95575" y="35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Human/AI Creativity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60" name="Google Shape;2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0623" y="268263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4113" y="268323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p22"/>
          <p:cNvSpPr/>
          <p:nvPr/>
        </p:nvSpPr>
        <p:spPr>
          <a:xfrm>
            <a:off x="6282548" y="585158"/>
            <a:ext cx="2067900" cy="228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36725" lIns="36725" spcFirstLastPara="1" rIns="36725" wrap="square" tIns="36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2"/>
          </a:p>
        </p:txBody>
      </p:sp>
      <p:sp>
        <p:nvSpPr>
          <p:cNvPr id="263" name="Google Shape;263;p22"/>
          <p:cNvSpPr txBox="1"/>
          <p:nvPr/>
        </p:nvSpPr>
        <p:spPr>
          <a:xfrm>
            <a:off x="6981830" y="394921"/>
            <a:ext cx="829800" cy="408000"/>
          </a:xfrm>
          <a:prstGeom prst="rect">
            <a:avLst/>
          </a:prstGeom>
          <a:solidFill>
            <a:schemeClr val="lt1"/>
          </a:solidFill>
          <a:ln cap="flat" cmpd="sng" w="114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6981829" y="120936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Human/AI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creativity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5" name="Google Shape;265;p22"/>
          <p:cNvSpPr txBox="1"/>
          <p:nvPr>
            <p:ph type="title"/>
          </p:nvPr>
        </p:nvSpPr>
        <p:spPr>
          <a:xfrm>
            <a:off x="422175" y="1007150"/>
            <a:ext cx="447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(Large) Movement Model</a:t>
            </a:r>
            <a:endParaRPr b="1" sz="28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7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The Duetto project</a:t>
            </a:r>
            <a:endParaRPr b="1" sz="37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6" name="Google Shape;266;p22"/>
          <p:cNvSpPr/>
          <p:nvPr/>
        </p:nvSpPr>
        <p:spPr>
          <a:xfrm>
            <a:off x="6731625" y="61475"/>
            <a:ext cx="1332000" cy="1004100"/>
          </a:xfrm>
          <a:prstGeom prst="rect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22" title="generated_motion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9875" y="2659900"/>
            <a:ext cx="4762325" cy="2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2" title="D6_M14_T1_Frontal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879818"/>
            <a:ext cx="3196178" cy="17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2" title="video_som_and_audio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7725" y="2879818"/>
            <a:ext cx="1797850" cy="17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2"/>
          <p:cNvSpPr txBox="1"/>
          <p:nvPr>
            <p:ph type="title"/>
          </p:nvPr>
        </p:nvSpPr>
        <p:spPr>
          <a:xfrm>
            <a:off x="221075" y="2223393"/>
            <a:ext cx="27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>
                <a:latin typeface="EB Garamond"/>
                <a:ea typeface="EB Garamond"/>
                <a:cs typeface="EB Garamond"/>
                <a:sym typeface="EB Garamond"/>
              </a:rPr>
              <a:t>Data collection</a:t>
            </a:r>
            <a:endParaRPr sz="222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1" name="Google Shape;271;p22"/>
          <p:cNvSpPr txBox="1"/>
          <p:nvPr>
            <p:ph type="title"/>
          </p:nvPr>
        </p:nvSpPr>
        <p:spPr>
          <a:xfrm>
            <a:off x="2759650" y="2223393"/>
            <a:ext cx="27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>
                <a:latin typeface="EB Garamond"/>
                <a:ea typeface="EB Garamond"/>
                <a:cs typeface="EB Garamond"/>
                <a:sym typeface="EB Garamond"/>
              </a:rPr>
              <a:t>AI Model</a:t>
            </a:r>
            <a:endParaRPr sz="222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2" name="Google Shape;272;p22"/>
          <p:cNvSpPr txBox="1"/>
          <p:nvPr>
            <p:ph type="title"/>
          </p:nvPr>
        </p:nvSpPr>
        <p:spPr>
          <a:xfrm>
            <a:off x="5712788" y="2223393"/>
            <a:ext cx="27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>
                <a:latin typeface="EB Garamond"/>
                <a:ea typeface="EB Garamond"/>
                <a:cs typeface="EB Garamond"/>
                <a:sym typeface="EB Garamond"/>
              </a:rPr>
              <a:t>AI Generation</a:t>
            </a:r>
            <a:endParaRPr sz="222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3" name="Google Shape;273;p22"/>
          <p:cNvSpPr txBox="1"/>
          <p:nvPr>
            <p:ph type="title"/>
          </p:nvPr>
        </p:nvSpPr>
        <p:spPr>
          <a:xfrm>
            <a:off x="5035575" y="1298813"/>
            <a:ext cx="4050900" cy="8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>
                <a:latin typeface="EB Garamond"/>
                <a:ea typeface="EB Garamond"/>
                <a:cs typeface="EB Garamond"/>
                <a:sym typeface="EB Garamond"/>
              </a:rPr>
              <a:t>LLM: tokens (words) → phrase</a:t>
            </a:r>
            <a:endParaRPr sz="222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>
                <a:latin typeface="EB Garamond"/>
                <a:ea typeface="EB Garamond"/>
                <a:cs typeface="EB Garamond"/>
                <a:sym typeface="EB Garamond"/>
              </a:rPr>
              <a:t>LMM: human poses → movement</a:t>
            </a:r>
            <a:endParaRPr sz="222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3" y="61918"/>
            <a:ext cx="3749276" cy="20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300" y="61925"/>
            <a:ext cx="4126805" cy="20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38" y="2859650"/>
            <a:ext cx="3819388" cy="17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0875" y="3121375"/>
            <a:ext cx="4629426" cy="14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3"/>
          <p:cNvSpPr txBox="1"/>
          <p:nvPr/>
        </p:nvSpPr>
        <p:spPr>
          <a:xfrm>
            <a:off x="1092621" y="1878215"/>
            <a:ext cx="134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Matteo BRUNO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2432725" y="1878215"/>
            <a:ext cx="134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Hygor MELO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5110394" y="183476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Emanuele BRUGNOLI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5" name="Google Shape;285;p23"/>
          <p:cNvSpPr txBox="1"/>
          <p:nvPr/>
        </p:nvSpPr>
        <p:spPr>
          <a:xfrm>
            <a:off x="6625725" y="183476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Ruggiero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 SARDO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6" name="Google Shape;286;p23"/>
          <p:cNvSpPr txBox="1"/>
          <p:nvPr/>
        </p:nvSpPr>
        <p:spPr>
          <a:xfrm>
            <a:off x="1007946" y="45348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Alessandro LONDEI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7" name="Google Shape;287;p23"/>
          <p:cNvSpPr txBox="1"/>
          <p:nvPr/>
        </p:nvSpPr>
        <p:spPr>
          <a:xfrm>
            <a:off x="2432725" y="45348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Denise LANZIERI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8" name="Google Shape;288;p23"/>
          <p:cNvSpPr txBox="1"/>
          <p:nvPr/>
        </p:nvSpPr>
        <p:spPr>
          <a:xfrm>
            <a:off x="4322433" y="46110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Milena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DI CANIO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9" name="Google Shape;289;p23"/>
          <p:cNvSpPr txBox="1"/>
          <p:nvPr/>
        </p:nvSpPr>
        <p:spPr>
          <a:xfrm>
            <a:off x="5915525" y="46110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Elisabetta FALIVENE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7508625" y="46110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Cinzia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DI SALVIO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91" name="Google Shape;291;p23"/>
          <p:cNvSpPr txBox="1"/>
          <p:nvPr/>
        </p:nvSpPr>
        <p:spPr>
          <a:xfrm>
            <a:off x="4174569" y="2572188"/>
            <a:ext cx="16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Communication</a:t>
            </a:r>
            <a:endParaRPr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and events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5754153" y="2572188"/>
            <a:ext cx="16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System mgt and development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93" name="Google Shape;293;p23"/>
          <p:cNvSpPr txBox="1"/>
          <p:nvPr/>
        </p:nvSpPr>
        <p:spPr>
          <a:xfrm>
            <a:off x="7362678" y="2596838"/>
            <a:ext cx="16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Admin and Financial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94" name="Google Shape;294;p23"/>
          <p:cNvSpPr/>
          <p:nvPr/>
        </p:nvSpPr>
        <p:spPr>
          <a:xfrm>
            <a:off x="4143650" y="2525375"/>
            <a:ext cx="4937400" cy="2618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3"/>
          <p:cNvSpPr/>
          <p:nvPr/>
        </p:nvSpPr>
        <p:spPr>
          <a:xfrm rot="2700000">
            <a:off x="3437057" y="263576"/>
            <a:ext cx="523966" cy="733553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3"/>
          <p:cNvSpPr txBox="1"/>
          <p:nvPr/>
        </p:nvSpPr>
        <p:spPr>
          <a:xfrm>
            <a:off x="3590925" y="61925"/>
            <a:ext cx="408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61C00"/>
                </a:solidFill>
              </a:rPr>
              <a:t>Moved (back) to Brazil</a:t>
            </a:r>
            <a:endParaRPr sz="1100">
              <a:solidFill>
                <a:srgbClr val="A61C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3" y="61918"/>
            <a:ext cx="3749276" cy="20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300" y="61925"/>
            <a:ext cx="4126805" cy="20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38" y="2859650"/>
            <a:ext cx="3819388" cy="17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0875" y="3121375"/>
            <a:ext cx="4629426" cy="14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4"/>
          <p:cNvSpPr txBox="1"/>
          <p:nvPr/>
        </p:nvSpPr>
        <p:spPr>
          <a:xfrm>
            <a:off x="1092621" y="1878215"/>
            <a:ext cx="134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Matteo BRUNO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2432725" y="1878215"/>
            <a:ext cx="134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Hygor MELO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5110394" y="183476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Emanuele BRUGNOLI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08" name="Google Shape;308;p24"/>
          <p:cNvSpPr txBox="1"/>
          <p:nvPr/>
        </p:nvSpPr>
        <p:spPr>
          <a:xfrm>
            <a:off x="6625725" y="183476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Ruggiero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 SARDO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09" name="Google Shape;309;p24"/>
          <p:cNvSpPr txBox="1"/>
          <p:nvPr/>
        </p:nvSpPr>
        <p:spPr>
          <a:xfrm>
            <a:off x="1007946" y="45348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Alessandro LONDEI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10" name="Google Shape;310;p24"/>
          <p:cNvSpPr txBox="1"/>
          <p:nvPr/>
        </p:nvSpPr>
        <p:spPr>
          <a:xfrm>
            <a:off x="2432725" y="45348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Denise LANZIERI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4322433" y="46110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Milena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DI CANIO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12" name="Google Shape;312;p24"/>
          <p:cNvSpPr txBox="1"/>
          <p:nvPr/>
        </p:nvSpPr>
        <p:spPr>
          <a:xfrm>
            <a:off x="5915525" y="46110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Elisabetta FALIVENE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13" name="Google Shape;313;p24"/>
          <p:cNvSpPr txBox="1"/>
          <p:nvPr/>
        </p:nvSpPr>
        <p:spPr>
          <a:xfrm>
            <a:off x="7508625" y="4611025"/>
            <a:ext cx="13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Cinzia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DI SALVIO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14" name="Google Shape;314;p24"/>
          <p:cNvSpPr txBox="1"/>
          <p:nvPr/>
        </p:nvSpPr>
        <p:spPr>
          <a:xfrm>
            <a:off x="4174569" y="2572188"/>
            <a:ext cx="16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Communication</a:t>
            </a:r>
            <a:endParaRPr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and events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5754153" y="2572188"/>
            <a:ext cx="16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System mgt and development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7362678" y="2596838"/>
            <a:ext cx="16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Admin and Financial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4143650" y="2525375"/>
            <a:ext cx="4937400" cy="2618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4"/>
          <p:cNvSpPr/>
          <p:nvPr/>
        </p:nvSpPr>
        <p:spPr>
          <a:xfrm>
            <a:off x="25" y="8650"/>
            <a:ext cx="9144000" cy="5143500"/>
          </a:xfrm>
          <a:prstGeom prst="rect">
            <a:avLst/>
          </a:prstGeom>
          <a:solidFill>
            <a:srgbClr val="909090">
              <a:alpha val="5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4"/>
          <p:cNvSpPr/>
          <p:nvPr/>
        </p:nvSpPr>
        <p:spPr>
          <a:xfrm>
            <a:off x="2359675" y="1294450"/>
            <a:ext cx="4424700" cy="2571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6336" y="1704713"/>
            <a:ext cx="1751375" cy="17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 txBox="1"/>
          <p:nvPr/>
        </p:nvSpPr>
        <p:spPr>
          <a:xfrm>
            <a:off x="2078275" y="3371125"/>
            <a:ext cx="498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Vittorio Loreto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2" name="Google Shape;322;p24"/>
          <p:cNvSpPr txBox="1"/>
          <p:nvPr/>
        </p:nvSpPr>
        <p:spPr>
          <a:xfrm>
            <a:off x="2078250" y="1294450"/>
            <a:ext cx="498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Director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941000" y="3528750"/>
            <a:ext cx="2085900" cy="1455000"/>
          </a:xfrm>
          <a:prstGeom prst="rect">
            <a:avLst/>
          </a:prstGeom>
          <a:noFill/>
          <a:ln cap="flat" cmpd="sng" w="1905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129333" y="349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Creativity @ CSL Rome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72" y="1754400"/>
            <a:ext cx="1634700" cy="1634700"/>
          </a:xfrm>
          <a:prstGeom prst="ellipse">
            <a:avLst/>
          </a:prstGeom>
          <a:noFill/>
          <a:ln cap="flat" cmpd="sng" w="3810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7750" y="1754550"/>
            <a:ext cx="1634400" cy="1634400"/>
          </a:xfrm>
          <a:prstGeom prst="ellipse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" name="Google Shape;66;p14"/>
          <p:cNvSpPr txBox="1"/>
          <p:nvPr/>
        </p:nvSpPr>
        <p:spPr>
          <a:xfrm>
            <a:off x="446575" y="3388950"/>
            <a:ext cx="129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A2273"/>
                </a:solidFill>
                <a:latin typeface="EB Garamond"/>
                <a:ea typeface="EB Garamond"/>
                <a:cs typeface="EB Garamond"/>
                <a:sym typeface="EB Garamond"/>
              </a:rPr>
              <a:t>Intuition</a:t>
            </a:r>
            <a:endParaRPr sz="1800">
              <a:solidFill>
                <a:srgbClr val="CA227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A2273"/>
                </a:solidFill>
                <a:latin typeface="EB Garamond"/>
                <a:ea typeface="EB Garamond"/>
                <a:cs typeface="EB Garamond"/>
                <a:sym typeface="EB Garamond"/>
              </a:rPr>
              <a:t>Inspiration</a:t>
            </a:r>
            <a:endParaRPr sz="1800">
              <a:solidFill>
                <a:srgbClr val="CA227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A2273"/>
                </a:solidFill>
                <a:latin typeface="EB Garamond"/>
                <a:ea typeface="EB Garamond"/>
                <a:cs typeface="EB Garamond"/>
                <a:sym typeface="EB Garamond"/>
              </a:rPr>
              <a:t>Dreaming</a:t>
            </a:r>
            <a:endParaRPr sz="1800">
              <a:solidFill>
                <a:srgbClr val="CA227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674100" y="3388950"/>
            <a:ext cx="2501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EB Garamond"/>
                <a:ea typeface="EB Garamond"/>
                <a:cs typeface="EB Garamond"/>
                <a:sym typeface="EB Garamond"/>
              </a:rPr>
              <a:t>Recombining information</a:t>
            </a:r>
            <a:endParaRPr sz="1800">
              <a:solidFill>
                <a:srgbClr val="0000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EB Garamond"/>
                <a:ea typeface="EB Garamond"/>
                <a:cs typeface="EB Garamond"/>
                <a:sym typeface="EB Garamond"/>
              </a:rPr>
              <a:t>Exploration of novelties</a:t>
            </a:r>
            <a:endParaRPr sz="1800">
              <a:solidFill>
                <a:srgbClr val="0000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EB Garamond"/>
                <a:ea typeface="EB Garamond"/>
                <a:cs typeface="EB Garamond"/>
                <a:sym typeface="EB Garamond"/>
              </a:rPr>
              <a:t>Adjacent possible</a:t>
            </a:r>
            <a:endParaRPr sz="1800">
              <a:solidFill>
                <a:srgbClr val="0000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EB Garamond"/>
                <a:ea typeface="EB Garamond"/>
                <a:cs typeface="EB Garamond"/>
                <a:sym typeface="EB Garamond"/>
              </a:rPr>
              <a:t>(Dreaming Learning)</a:t>
            </a:r>
            <a:endParaRPr sz="1800">
              <a:solidFill>
                <a:srgbClr val="0000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1950922" y="2543250"/>
            <a:ext cx="5147400" cy="570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1950925" y="3477569"/>
            <a:ext cx="206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S+T+ARTS Projects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1728" y="4141301"/>
            <a:ext cx="851025" cy="68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 rot="10800000">
            <a:off x="2983825" y="2543250"/>
            <a:ext cx="0" cy="985500"/>
          </a:xfrm>
          <a:prstGeom prst="straightConnector1">
            <a:avLst/>
          </a:prstGeom>
          <a:noFill/>
          <a:ln cap="flat" cmpd="sng" w="28575">
            <a:solidFill>
              <a:srgbClr val="CA227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" name="Google Shape;72;p14"/>
          <p:cNvSpPr txBox="1"/>
          <p:nvPr/>
        </p:nvSpPr>
        <p:spPr>
          <a:xfrm>
            <a:off x="1951720" y="1882629"/>
            <a:ext cx="20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Arts &amp;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Science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5432420" y="2530131"/>
            <a:ext cx="20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Theoretical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foundations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5432420" y="94431"/>
            <a:ext cx="2065800" cy="1569900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Novelties exploration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Dreaming Learning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Chaotic Training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Model collapse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Continual learning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75" name="Google Shape;75;p14"/>
          <p:cNvCxnSpPr>
            <a:stCxn id="74" idx="2"/>
            <a:endCxn id="73" idx="0"/>
          </p:cNvCxnSpPr>
          <p:nvPr/>
        </p:nvCxnSpPr>
        <p:spPr>
          <a:xfrm>
            <a:off x="6465320" y="1664331"/>
            <a:ext cx="0" cy="8658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" name="Google Shape;76;p14"/>
          <p:cNvSpPr txBox="1"/>
          <p:nvPr/>
        </p:nvSpPr>
        <p:spPr>
          <a:xfrm>
            <a:off x="3691670" y="2069692"/>
            <a:ext cx="2065800" cy="1015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1800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1800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1800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3691670" y="1387658"/>
            <a:ext cx="20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Human/AI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creativity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990" y="3929604"/>
            <a:ext cx="1369325" cy="21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65375" y="4331344"/>
            <a:ext cx="1040748" cy="3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900" y="1745969"/>
            <a:ext cx="3129125" cy="10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>
            <p:ph type="title"/>
          </p:nvPr>
        </p:nvSpPr>
        <p:spPr>
          <a:xfrm>
            <a:off x="95575" y="1963169"/>
            <a:ext cx="10524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600">
                <a:latin typeface="EB Garamond"/>
                <a:ea typeface="EB Garamond"/>
                <a:cs typeface="EB Garamond"/>
                <a:sym typeface="EB Garamond"/>
              </a:rPr>
              <a:t>2021-2023</a:t>
            </a:r>
            <a:endParaRPr sz="1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6" name="Google Shape;86;p15"/>
          <p:cNvSpPr txBox="1"/>
          <p:nvPr>
            <p:ph type="title"/>
          </p:nvPr>
        </p:nvSpPr>
        <p:spPr>
          <a:xfrm>
            <a:off x="1147963" y="2389869"/>
            <a:ext cx="3129000" cy="4191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rPr lang="en" sz="1820">
                <a:solidFill>
                  <a:srgbClr val="CC4125"/>
                </a:solidFill>
                <a:latin typeface="EB Garamond"/>
                <a:ea typeface="EB Garamond"/>
                <a:cs typeface="EB Garamond"/>
                <a:sym typeface="EB Garamond"/>
              </a:rPr>
              <a:t>S+T+ARTS Repairing the Present</a:t>
            </a:r>
            <a:endParaRPr sz="1820">
              <a:solidFill>
                <a:srgbClr val="CC4125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2050" y="1745969"/>
            <a:ext cx="1063000" cy="10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075" y="1745969"/>
            <a:ext cx="1063000" cy="10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>
            <p:ph type="title"/>
          </p:nvPr>
        </p:nvSpPr>
        <p:spPr>
          <a:xfrm>
            <a:off x="95575" y="3257838"/>
            <a:ext cx="10524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600">
                <a:latin typeface="EB Garamond"/>
                <a:ea typeface="EB Garamond"/>
                <a:cs typeface="EB Garamond"/>
                <a:sym typeface="EB Garamond"/>
              </a:rPr>
              <a:t>2023-2024</a:t>
            </a:r>
            <a:endParaRPr sz="1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0" name="Google Shape;90;p15"/>
          <p:cNvSpPr txBox="1"/>
          <p:nvPr>
            <p:ph type="title"/>
          </p:nvPr>
        </p:nvSpPr>
        <p:spPr>
          <a:xfrm>
            <a:off x="1281152" y="2875875"/>
            <a:ext cx="3129000" cy="4191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rPr lang="en" sz="1820">
                <a:solidFill>
                  <a:srgbClr val="CC4125"/>
                </a:solidFill>
                <a:latin typeface="EB Garamond"/>
                <a:ea typeface="EB Garamond"/>
                <a:cs typeface="EB Garamond"/>
                <a:sym typeface="EB Garamond"/>
              </a:rPr>
              <a:t>S+T+ARTS AIR</a:t>
            </a:r>
            <a:endParaRPr sz="1820">
              <a:solidFill>
                <a:srgbClr val="CC4125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6725" y="2875875"/>
            <a:ext cx="2293344" cy="12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973" y="2786200"/>
            <a:ext cx="1623370" cy="13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7174" y="2875876"/>
            <a:ext cx="2173324" cy="12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>
            <p:ph type="title"/>
          </p:nvPr>
        </p:nvSpPr>
        <p:spPr>
          <a:xfrm>
            <a:off x="95575" y="4409738"/>
            <a:ext cx="10524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600">
                <a:latin typeface="EB Garamond"/>
                <a:ea typeface="EB Garamond"/>
                <a:cs typeface="EB Garamond"/>
                <a:sym typeface="EB Garamond"/>
              </a:rPr>
              <a:t>2025-2026</a:t>
            </a:r>
            <a:endParaRPr sz="16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1150" y="4159186"/>
            <a:ext cx="2770350" cy="8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>
            <p:ph type="title"/>
          </p:nvPr>
        </p:nvSpPr>
        <p:spPr>
          <a:xfrm>
            <a:off x="4141475" y="4660300"/>
            <a:ext cx="20265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000"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" sz="2000">
                <a:latin typeface="EB Garamond"/>
                <a:ea typeface="EB Garamond"/>
                <a:cs typeface="EB Garamond"/>
                <a:sym typeface="EB Garamond"/>
              </a:rPr>
              <a:t>till ongoing…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7" name="Google Shape;97;p15"/>
          <p:cNvSpPr txBox="1"/>
          <p:nvPr>
            <p:ph type="title"/>
          </p:nvPr>
        </p:nvSpPr>
        <p:spPr>
          <a:xfrm>
            <a:off x="95575" y="35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Human </a:t>
            </a: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Creativity - S+T+ARTS Projects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8" name="Google Shape;98;p15"/>
          <p:cNvSpPr/>
          <p:nvPr/>
        </p:nvSpPr>
        <p:spPr>
          <a:xfrm>
            <a:off x="6605299" y="701222"/>
            <a:ext cx="752100" cy="524700"/>
          </a:xfrm>
          <a:prstGeom prst="rect">
            <a:avLst/>
          </a:prstGeom>
          <a:noFill/>
          <a:ln cap="flat" cmpd="sng" w="6875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2975" lIns="32975" spcFirstLastPara="1" rIns="32975" wrap="square" tIns="32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4"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05798" y="61476"/>
            <a:ext cx="589500" cy="589500"/>
          </a:xfrm>
          <a:prstGeom prst="ellipse">
            <a:avLst/>
          </a:prstGeom>
          <a:noFill/>
          <a:ln cap="flat" cmpd="sng" w="13725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68185" y="61530"/>
            <a:ext cx="589200" cy="589200"/>
          </a:xfrm>
          <a:prstGeom prst="ellipse">
            <a:avLst/>
          </a:prstGeom>
          <a:noFill/>
          <a:ln cap="flat" cmpd="sng" w="137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p15"/>
          <p:cNvSpPr txBox="1"/>
          <p:nvPr/>
        </p:nvSpPr>
        <p:spPr>
          <a:xfrm>
            <a:off x="6066480" y="650817"/>
            <a:ext cx="4680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975" lIns="32975" spcFirstLastPara="1" rIns="32975" wrap="square" tIns="32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8">
                <a:solidFill>
                  <a:srgbClr val="CA2273"/>
                </a:solidFill>
                <a:latin typeface="EB Garamond"/>
                <a:ea typeface="EB Garamond"/>
                <a:cs typeface="EB Garamond"/>
                <a:sym typeface="EB Garamond"/>
              </a:rPr>
              <a:t>Intuition</a:t>
            </a:r>
            <a:endParaRPr sz="648">
              <a:solidFill>
                <a:srgbClr val="CA227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8">
                <a:solidFill>
                  <a:srgbClr val="CA2273"/>
                </a:solidFill>
                <a:latin typeface="EB Garamond"/>
                <a:ea typeface="EB Garamond"/>
                <a:cs typeface="EB Garamond"/>
                <a:sym typeface="EB Garamond"/>
              </a:rPr>
              <a:t>Inspiration</a:t>
            </a:r>
            <a:endParaRPr sz="648">
              <a:solidFill>
                <a:srgbClr val="CA227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8">
                <a:solidFill>
                  <a:srgbClr val="CA2273"/>
                </a:solidFill>
                <a:latin typeface="EB Garamond"/>
                <a:ea typeface="EB Garamond"/>
                <a:cs typeface="EB Garamond"/>
                <a:sym typeface="EB Garamond"/>
              </a:rPr>
              <a:t>Dreaming</a:t>
            </a:r>
            <a:endParaRPr sz="648">
              <a:solidFill>
                <a:srgbClr val="CA227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6608877" y="345898"/>
            <a:ext cx="1855800" cy="207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32975" lIns="32975" spcFirstLastPara="1" rIns="32975" wrap="square" tIns="32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4"/>
          </a:p>
        </p:txBody>
      </p:sp>
      <p:sp>
        <p:nvSpPr>
          <p:cNvPr id="103" name="Google Shape;103;p15"/>
          <p:cNvSpPr txBox="1"/>
          <p:nvPr/>
        </p:nvSpPr>
        <p:spPr>
          <a:xfrm>
            <a:off x="6608878" y="682769"/>
            <a:ext cx="7449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2975" lIns="32975" spcFirstLastPara="1" rIns="32975" wrap="square" tIns="32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8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S+T+ARTS Projects</a:t>
            </a:r>
            <a:endParaRPr sz="648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9167" y="922079"/>
            <a:ext cx="306839" cy="248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15"/>
          <p:cNvCxnSpPr/>
          <p:nvPr/>
        </p:nvCxnSpPr>
        <p:spPr>
          <a:xfrm rot="10800000">
            <a:off x="6981293" y="346022"/>
            <a:ext cx="0" cy="355200"/>
          </a:xfrm>
          <a:prstGeom prst="straightConnector1">
            <a:avLst/>
          </a:prstGeom>
          <a:noFill/>
          <a:ln cap="flat" cmpd="sng" w="10300">
            <a:solidFill>
              <a:srgbClr val="CA227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" name="Google Shape;106;p15"/>
          <p:cNvSpPr txBox="1"/>
          <p:nvPr/>
        </p:nvSpPr>
        <p:spPr>
          <a:xfrm>
            <a:off x="6609164" y="107709"/>
            <a:ext cx="7449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2975" lIns="32975" spcFirstLastPara="1" rIns="32975" wrap="square" tIns="32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8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Arts &amp;</a:t>
            </a:r>
            <a:endParaRPr sz="648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8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Science</a:t>
            </a:r>
            <a:endParaRPr sz="648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7236508" y="175156"/>
            <a:ext cx="744900" cy="366300"/>
          </a:xfrm>
          <a:prstGeom prst="rect">
            <a:avLst/>
          </a:prstGeom>
          <a:solidFill>
            <a:schemeClr val="lt1"/>
          </a:solidFill>
          <a:ln cap="flat" cmpd="sng" w="103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2975" lIns="32975" spcFirstLastPara="1" rIns="32975" wrap="square" tIns="32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8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648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8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648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8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648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93631" y="845751"/>
            <a:ext cx="493714" cy="7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8585" y="990599"/>
            <a:ext cx="375244" cy="118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>
            <p:ph type="title"/>
          </p:nvPr>
        </p:nvSpPr>
        <p:spPr>
          <a:xfrm>
            <a:off x="4757350" y="1426699"/>
            <a:ext cx="10524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200">
                <a:latin typeface="EB Garamond"/>
                <a:ea typeface="EB Garamond"/>
                <a:cs typeface="EB Garamond"/>
                <a:sym typeface="EB Garamond"/>
              </a:rPr>
              <a:t>Olga Kisseleva</a:t>
            </a:r>
            <a:endParaRPr sz="1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1" name="Google Shape;111;p15"/>
          <p:cNvSpPr txBox="1"/>
          <p:nvPr>
            <p:ph type="title"/>
          </p:nvPr>
        </p:nvSpPr>
        <p:spPr>
          <a:xfrm>
            <a:off x="6295375" y="1436924"/>
            <a:ext cx="10524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200">
                <a:latin typeface="EB Garamond"/>
                <a:ea typeface="EB Garamond"/>
                <a:cs typeface="EB Garamond"/>
                <a:sym typeface="EB Garamond"/>
              </a:rPr>
              <a:t>Susi Gutsche</a:t>
            </a:r>
            <a:endParaRPr sz="1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2" name="Google Shape;112;p15"/>
          <p:cNvSpPr txBox="1"/>
          <p:nvPr>
            <p:ph type="title"/>
          </p:nvPr>
        </p:nvSpPr>
        <p:spPr>
          <a:xfrm>
            <a:off x="4519088" y="4028253"/>
            <a:ext cx="1248600" cy="3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200">
                <a:latin typeface="EB Garamond"/>
                <a:ea typeface="EB Garamond"/>
                <a:cs typeface="EB Garamond"/>
                <a:sym typeface="EB Garamond"/>
              </a:rPr>
              <a:t>Michail Rybakov</a:t>
            </a:r>
            <a:endParaRPr sz="1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3" name="Google Shape;113;p15"/>
          <p:cNvSpPr txBox="1"/>
          <p:nvPr>
            <p:ph type="title"/>
          </p:nvPr>
        </p:nvSpPr>
        <p:spPr>
          <a:xfrm>
            <a:off x="6912463" y="4028253"/>
            <a:ext cx="1248600" cy="3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200">
                <a:latin typeface="EB Garamond"/>
                <a:ea typeface="EB Garamond"/>
                <a:cs typeface="EB Garamond"/>
                <a:sym typeface="EB Garamond"/>
              </a:rPr>
              <a:t>Filippo Gregoretti</a:t>
            </a:r>
            <a:endParaRPr sz="12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type="title"/>
          </p:nvPr>
        </p:nvSpPr>
        <p:spPr>
          <a:xfrm>
            <a:off x="95575" y="35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Theoretical Foundations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798" y="66683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7288" y="66689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" name="Google Shape;121;p16"/>
          <p:cNvSpPr/>
          <p:nvPr/>
        </p:nvSpPr>
        <p:spPr>
          <a:xfrm>
            <a:off x="6415723" y="983733"/>
            <a:ext cx="2067900" cy="228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36725" lIns="36725" spcFirstLastPara="1" rIns="36725" wrap="square" tIns="36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2"/>
          </a:p>
        </p:txBody>
      </p:sp>
      <p:sp>
        <p:nvSpPr>
          <p:cNvPr id="122" name="Google Shape;122;p16"/>
          <p:cNvSpPr txBox="1"/>
          <p:nvPr/>
        </p:nvSpPr>
        <p:spPr>
          <a:xfrm>
            <a:off x="7814287" y="978462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Theoretical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foundations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7814287" y="0"/>
            <a:ext cx="829800" cy="630600"/>
          </a:xfrm>
          <a:prstGeom prst="rect">
            <a:avLst/>
          </a:prstGeom>
          <a:noFill/>
          <a:ln cap="flat" cmpd="sng" w="76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Novelties exploration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Dreaming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Chaotic Training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Model collapse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Continual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124" name="Google Shape;124;p16"/>
          <p:cNvCxnSpPr>
            <a:stCxn id="123" idx="2"/>
            <a:endCxn id="122" idx="0"/>
          </p:cNvCxnSpPr>
          <p:nvPr/>
        </p:nvCxnSpPr>
        <p:spPr>
          <a:xfrm>
            <a:off x="8229187" y="630600"/>
            <a:ext cx="0" cy="348000"/>
          </a:xfrm>
          <a:prstGeom prst="straightConnector1">
            <a:avLst/>
          </a:prstGeom>
          <a:noFill/>
          <a:ln cap="flat" cmpd="sng" w="114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" name="Google Shape;125;p16"/>
          <p:cNvSpPr txBox="1"/>
          <p:nvPr/>
        </p:nvSpPr>
        <p:spPr>
          <a:xfrm>
            <a:off x="7115005" y="793496"/>
            <a:ext cx="829800" cy="408000"/>
          </a:xfrm>
          <a:prstGeom prst="rect">
            <a:avLst/>
          </a:prstGeom>
          <a:solidFill>
            <a:schemeClr val="lt1"/>
          </a:solidFill>
          <a:ln cap="flat" cmpd="sng" w="114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7115004" y="519511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Human/AI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creativity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7" name="Google Shape;127;p16"/>
          <p:cNvSpPr txBox="1"/>
          <p:nvPr>
            <p:ph type="title"/>
          </p:nvPr>
        </p:nvSpPr>
        <p:spPr>
          <a:xfrm>
            <a:off x="442650" y="1068519"/>
            <a:ext cx="505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Innovation dynamics</a:t>
            </a:r>
            <a:endParaRPr b="1" sz="28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8" name="Google Shape;12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22" y="1724075"/>
            <a:ext cx="4890793" cy="134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/>
          <p:nvPr>
            <p:ph type="title"/>
          </p:nvPr>
        </p:nvSpPr>
        <p:spPr>
          <a:xfrm>
            <a:off x="1232900" y="3006045"/>
            <a:ext cx="2804100" cy="4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600">
                <a:latin typeface="EB Garamond"/>
                <a:ea typeface="EB Garamond"/>
                <a:cs typeface="EB Garamond"/>
                <a:sym typeface="EB Garamond"/>
              </a:rPr>
              <a:t>Polya’s triggered urn</a:t>
            </a:r>
            <a:endParaRPr sz="16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9127" y="1472450"/>
            <a:ext cx="4194876" cy="278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1125" y="3504050"/>
            <a:ext cx="2863132" cy="15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/>
        </p:nvSpPr>
        <p:spPr>
          <a:xfrm>
            <a:off x="3616850" y="4312200"/>
            <a:ext cx="548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dynamics of correlated novelties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F. Tria, V. Loreto, V. D. P. Servedio &amp; S. H. Strogatz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Scientific Reports</a:t>
            </a:r>
            <a:r>
              <a:rPr lang="en"/>
              <a:t> volume 4, Article number: 5890 (2014)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/>
          <p:nvPr>
            <p:ph type="title"/>
          </p:nvPr>
        </p:nvSpPr>
        <p:spPr>
          <a:xfrm>
            <a:off x="95575" y="35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Theoretical Foundations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798" y="66683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7288" y="66689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" name="Google Shape;140;p17"/>
          <p:cNvSpPr/>
          <p:nvPr/>
        </p:nvSpPr>
        <p:spPr>
          <a:xfrm>
            <a:off x="6415723" y="983733"/>
            <a:ext cx="2067900" cy="228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36725" lIns="36725" spcFirstLastPara="1" rIns="36725" wrap="square" tIns="36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2"/>
          </a:p>
        </p:txBody>
      </p:sp>
      <p:sp>
        <p:nvSpPr>
          <p:cNvPr id="141" name="Google Shape;141;p17"/>
          <p:cNvSpPr txBox="1"/>
          <p:nvPr/>
        </p:nvSpPr>
        <p:spPr>
          <a:xfrm>
            <a:off x="7814287" y="978462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Theoretical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foundations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7814287" y="0"/>
            <a:ext cx="829800" cy="630600"/>
          </a:xfrm>
          <a:prstGeom prst="rect">
            <a:avLst/>
          </a:prstGeom>
          <a:noFill/>
          <a:ln cap="flat" cmpd="sng" w="76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Novelties exploration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Dreaming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Chaotic Training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Model collapse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Continual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143" name="Google Shape;143;p17"/>
          <p:cNvCxnSpPr>
            <a:stCxn id="142" idx="2"/>
            <a:endCxn id="141" idx="0"/>
          </p:cNvCxnSpPr>
          <p:nvPr/>
        </p:nvCxnSpPr>
        <p:spPr>
          <a:xfrm>
            <a:off x="8229187" y="630600"/>
            <a:ext cx="0" cy="348000"/>
          </a:xfrm>
          <a:prstGeom prst="straightConnector1">
            <a:avLst/>
          </a:prstGeom>
          <a:noFill/>
          <a:ln cap="flat" cmpd="sng" w="114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" name="Google Shape;144;p17"/>
          <p:cNvSpPr txBox="1"/>
          <p:nvPr/>
        </p:nvSpPr>
        <p:spPr>
          <a:xfrm>
            <a:off x="7115005" y="793496"/>
            <a:ext cx="829800" cy="408000"/>
          </a:xfrm>
          <a:prstGeom prst="rect">
            <a:avLst/>
          </a:prstGeom>
          <a:solidFill>
            <a:schemeClr val="lt1"/>
          </a:solidFill>
          <a:ln cap="flat" cmpd="sng" w="114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7115004" y="519511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Human/AI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creativity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6" name="Google Shape;146;p17"/>
          <p:cNvSpPr txBox="1"/>
          <p:nvPr>
            <p:ph type="title"/>
          </p:nvPr>
        </p:nvSpPr>
        <p:spPr>
          <a:xfrm>
            <a:off x="442650" y="1068519"/>
            <a:ext cx="505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Dreaming Learning</a:t>
            </a:r>
            <a:endParaRPr b="1" sz="28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3416400" y="3926900"/>
            <a:ext cx="5727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Dreaming Learning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 Londei, M. Benati, D. Lanzieri &amp; V. Loreto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i="1" lang="en"/>
              <a:t>onference on Neural Information Processing Systems NeurIPS</a:t>
            </a:r>
            <a:r>
              <a:rPr i="1" lang="en"/>
              <a:t> 2024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https://openreview.net/pdf?id=yR6U57TjvZ</a:t>
            </a:r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70673"/>
            <a:ext cx="4997499" cy="182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8094" y="1544675"/>
            <a:ext cx="3857556" cy="23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494" y="3465164"/>
            <a:ext cx="2671081" cy="1581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374908" y="4987192"/>
            <a:ext cx="2624400" cy="1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6">
                <a:latin typeface="Open Sans"/>
                <a:ea typeface="Open Sans"/>
                <a:cs typeface="Open Sans"/>
                <a:sym typeface="Open Sans"/>
              </a:rPr>
              <a:t>Sampling Temperature</a:t>
            </a:r>
            <a:endParaRPr sz="54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 rot="-5400000">
            <a:off x="-202175" y="4104869"/>
            <a:ext cx="997800" cy="1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6">
                <a:latin typeface="Open Sans"/>
                <a:ea typeface="Open Sans"/>
                <a:cs typeface="Open Sans"/>
                <a:sym typeface="Open Sans"/>
              </a:rPr>
              <a:t>MSE</a:t>
            </a:r>
            <a:endParaRPr sz="54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1382348" y="3560519"/>
            <a:ext cx="421200" cy="1331100"/>
          </a:xfrm>
          <a:prstGeom prst="rect">
            <a:avLst/>
          </a:prstGeom>
          <a:solidFill>
            <a:srgbClr val="F88383">
              <a:alpha val="39870"/>
            </a:srgbClr>
          </a:solidFill>
          <a:ln>
            <a:noFill/>
          </a:ln>
        </p:spPr>
        <p:txBody>
          <a:bodyPr anchorCtr="0" anchor="ctr" bIns="35725" lIns="35725" spcFirstLastPara="1" rIns="35725" wrap="square" tIns="3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>
            <p:ph type="title"/>
          </p:nvPr>
        </p:nvSpPr>
        <p:spPr>
          <a:xfrm>
            <a:off x="95575" y="35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Theoretical Foundations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9" name="Google Shape;15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798" y="66683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7288" y="66689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1" name="Google Shape;161;p18"/>
          <p:cNvSpPr/>
          <p:nvPr/>
        </p:nvSpPr>
        <p:spPr>
          <a:xfrm>
            <a:off x="6415723" y="983733"/>
            <a:ext cx="2067900" cy="228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36725" lIns="36725" spcFirstLastPara="1" rIns="36725" wrap="square" tIns="36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2"/>
          </a:p>
        </p:txBody>
      </p:sp>
      <p:sp>
        <p:nvSpPr>
          <p:cNvPr id="162" name="Google Shape;162;p18"/>
          <p:cNvSpPr txBox="1"/>
          <p:nvPr/>
        </p:nvSpPr>
        <p:spPr>
          <a:xfrm>
            <a:off x="7814287" y="978462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Theoretical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foundations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7814287" y="0"/>
            <a:ext cx="829800" cy="630600"/>
          </a:xfrm>
          <a:prstGeom prst="rect">
            <a:avLst/>
          </a:prstGeom>
          <a:noFill/>
          <a:ln cap="flat" cmpd="sng" w="76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Novelties exploration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Dreaming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Chaotic Training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Model collapse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Continual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164" name="Google Shape;164;p18"/>
          <p:cNvCxnSpPr>
            <a:stCxn id="163" idx="2"/>
            <a:endCxn id="162" idx="0"/>
          </p:cNvCxnSpPr>
          <p:nvPr/>
        </p:nvCxnSpPr>
        <p:spPr>
          <a:xfrm>
            <a:off x="8229187" y="630600"/>
            <a:ext cx="0" cy="348000"/>
          </a:xfrm>
          <a:prstGeom prst="straightConnector1">
            <a:avLst/>
          </a:prstGeom>
          <a:noFill/>
          <a:ln cap="flat" cmpd="sng" w="114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" name="Google Shape;165;p18"/>
          <p:cNvSpPr txBox="1"/>
          <p:nvPr/>
        </p:nvSpPr>
        <p:spPr>
          <a:xfrm>
            <a:off x="7115005" y="793496"/>
            <a:ext cx="829800" cy="408000"/>
          </a:xfrm>
          <a:prstGeom prst="rect">
            <a:avLst/>
          </a:prstGeom>
          <a:solidFill>
            <a:schemeClr val="lt1"/>
          </a:solidFill>
          <a:ln cap="flat" cmpd="sng" w="114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7115004" y="519511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Human/AI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creativity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7" name="Google Shape;167;p18"/>
          <p:cNvSpPr txBox="1"/>
          <p:nvPr>
            <p:ph type="title"/>
          </p:nvPr>
        </p:nvSpPr>
        <p:spPr>
          <a:xfrm>
            <a:off x="422175" y="1007150"/>
            <a:ext cx="323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Lyapunov Learning</a:t>
            </a:r>
            <a:endParaRPr b="1" sz="28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3527375" y="4183150"/>
            <a:ext cx="556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Lyapunov Learning at the Onset of Chaos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M. Benati, A. Londei, D. Lanzieri &amp; V. Loreto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International Conference on Machine Learning ICML 2025</a:t>
            </a:r>
            <a:endParaRPr i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https://openreview.net/pdf/b4ba221cdb8879b96aef693472a01cb64c7db693.pdf</a:t>
            </a:r>
            <a:endParaRPr sz="1200"/>
          </a:p>
        </p:txBody>
      </p:sp>
      <p:grpSp>
        <p:nvGrpSpPr>
          <p:cNvPr id="169" name="Google Shape;169;p18"/>
          <p:cNvGrpSpPr/>
          <p:nvPr/>
        </p:nvGrpSpPr>
        <p:grpSpPr>
          <a:xfrm>
            <a:off x="95596" y="2960706"/>
            <a:ext cx="1566952" cy="901652"/>
            <a:chOff x="467577" y="2065300"/>
            <a:chExt cx="2999525" cy="1725650"/>
          </a:xfrm>
        </p:grpSpPr>
        <p:sp>
          <p:nvSpPr>
            <p:cNvPr id="170" name="Google Shape;170;p18"/>
            <p:cNvSpPr/>
            <p:nvPr/>
          </p:nvSpPr>
          <p:spPr>
            <a:xfrm rot="5400000">
              <a:off x="1193842" y="2157250"/>
              <a:ext cx="1357800" cy="1173900"/>
            </a:xfrm>
            <a:prstGeom prst="trapezoid">
              <a:avLst>
                <a:gd fmla="val 25000" name="adj"/>
              </a:avLst>
            </a:prstGeom>
            <a:solidFill>
              <a:srgbClr val="EEEEEE"/>
            </a:solidFill>
            <a:ln cap="flat" cmpd="sng" w="42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1000" lIns="41000" spcFirstLastPara="1" rIns="41000" wrap="square" tIns="41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27"/>
                <a:t>Neural Network</a:t>
              </a:r>
              <a:endParaRPr sz="627"/>
            </a:p>
          </p:txBody>
        </p:sp>
        <p:pic>
          <p:nvPicPr>
            <p:cNvPr descr="\bold x_k" id="171" name="Google Shape;171;p18" title="MathEquation,#00000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7577" y="2640608"/>
              <a:ext cx="317710" cy="20730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2" name="Google Shape;172;p18"/>
            <p:cNvCxnSpPr>
              <a:stCxn id="171" idx="3"/>
              <a:endCxn id="170" idx="2"/>
            </p:cNvCxnSpPr>
            <p:nvPr/>
          </p:nvCxnSpPr>
          <p:spPr>
            <a:xfrm>
              <a:off x="785287" y="2744260"/>
              <a:ext cx="500400" cy="0"/>
            </a:xfrm>
            <a:prstGeom prst="straightConnector1">
              <a:avLst/>
            </a:prstGeom>
            <a:noFill/>
            <a:ln cap="flat" cmpd="sng" w="17075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3" name="Google Shape;173;p18"/>
            <p:cNvCxnSpPr/>
            <p:nvPr/>
          </p:nvCxnSpPr>
          <p:spPr>
            <a:xfrm>
              <a:off x="2459692" y="2744260"/>
              <a:ext cx="435300" cy="0"/>
            </a:xfrm>
            <a:prstGeom prst="straightConnector1">
              <a:avLst/>
            </a:prstGeom>
            <a:noFill/>
            <a:ln cap="flat" cmpd="sng" w="17075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descr="\bold x_{k+1}" id="174" name="Google Shape;174;p18" title="MathEquation,#00000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24278" y="2640616"/>
              <a:ext cx="542824" cy="20728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5" name="Google Shape;175;p18"/>
            <p:cNvCxnSpPr/>
            <p:nvPr/>
          </p:nvCxnSpPr>
          <p:spPr>
            <a:xfrm>
              <a:off x="3195690" y="2883796"/>
              <a:ext cx="0" cy="895200"/>
            </a:xfrm>
            <a:prstGeom prst="straightConnector1">
              <a:avLst/>
            </a:prstGeom>
            <a:noFill/>
            <a:ln cap="flat" cmpd="sng" w="8550">
              <a:solidFill>
                <a:srgbClr val="59595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76" name="Google Shape;176;p18"/>
            <p:cNvCxnSpPr/>
            <p:nvPr/>
          </p:nvCxnSpPr>
          <p:spPr>
            <a:xfrm rot="10800000">
              <a:off x="604532" y="3785069"/>
              <a:ext cx="2588700" cy="0"/>
            </a:xfrm>
            <a:prstGeom prst="straightConnector1">
              <a:avLst/>
            </a:prstGeom>
            <a:noFill/>
            <a:ln cap="flat" cmpd="sng" w="8550">
              <a:solidFill>
                <a:srgbClr val="59595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77" name="Google Shape;177;p18"/>
            <p:cNvCxnSpPr/>
            <p:nvPr/>
          </p:nvCxnSpPr>
          <p:spPr>
            <a:xfrm flipH="1" rot="10800000">
              <a:off x="617621" y="2883750"/>
              <a:ext cx="8700" cy="907200"/>
            </a:xfrm>
            <a:prstGeom prst="straightConnector1">
              <a:avLst/>
            </a:prstGeom>
            <a:noFill/>
            <a:ln cap="flat" cmpd="sng" w="8550">
              <a:solidFill>
                <a:srgbClr val="595959"/>
              </a:solidFill>
              <a:prstDash val="dot"/>
              <a:round/>
              <a:headEnd len="med" w="med" type="none"/>
              <a:tailEnd len="med" w="med" type="triangle"/>
            </a:ln>
          </p:spPr>
        </p:cxnSp>
      </p:grpSp>
      <p:pic>
        <p:nvPicPr>
          <p:cNvPr id="178" name="Google Shape;17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4773" y="1661976"/>
            <a:ext cx="3093913" cy="16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7">
            <a:alphaModFix/>
          </a:blip>
          <a:srcRect b="78306" l="87390" r="1582" t="14324"/>
          <a:stretch/>
        </p:blipFill>
        <p:spPr>
          <a:xfrm>
            <a:off x="3325330" y="2299151"/>
            <a:ext cx="1711327" cy="608193"/>
          </a:xfrm>
          <a:prstGeom prst="rect">
            <a:avLst/>
          </a:prstGeom>
          <a:noFill/>
          <a:ln cap="flat" cmpd="sng" w="6175">
            <a:solidFill>
              <a:srgbClr val="ABB2B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0" name="Google Shape;180;p18"/>
          <p:cNvSpPr/>
          <p:nvPr/>
        </p:nvSpPr>
        <p:spPr>
          <a:xfrm>
            <a:off x="4742518" y="1901440"/>
            <a:ext cx="354600" cy="118500"/>
          </a:xfrm>
          <a:prstGeom prst="rect">
            <a:avLst/>
          </a:prstGeom>
          <a:noFill/>
          <a:ln cap="flat" cmpd="sng" w="6175">
            <a:solidFill>
              <a:srgbClr val="ABB2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00" lIns="59300" spcFirstLastPara="1" rIns="59300" wrap="square" tIns="59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7"/>
          </a:p>
        </p:txBody>
      </p:sp>
      <p:cxnSp>
        <p:nvCxnSpPr>
          <p:cNvPr id="181" name="Google Shape;181;p18"/>
          <p:cNvCxnSpPr>
            <a:stCxn id="180" idx="1"/>
          </p:cNvCxnSpPr>
          <p:nvPr/>
        </p:nvCxnSpPr>
        <p:spPr>
          <a:xfrm flipH="1">
            <a:off x="3328918" y="1960690"/>
            <a:ext cx="1413600" cy="341700"/>
          </a:xfrm>
          <a:prstGeom prst="straightConnector1">
            <a:avLst/>
          </a:prstGeom>
          <a:noFill/>
          <a:ln cap="flat" cmpd="sng" w="617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18"/>
          <p:cNvCxnSpPr>
            <a:stCxn id="180" idx="3"/>
          </p:cNvCxnSpPr>
          <p:nvPr/>
        </p:nvCxnSpPr>
        <p:spPr>
          <a:xfrm flipH="1">
            <a:off x="5040718" y="1960690"/>
            <a:ext cx="56400" cy="336600"/>
          </a:xfrm>
          <a:prstGeom prst="straightConnector1">
            <a:avLst/>
          </a:prstGeom>
          <a:noFill/>
          <a:ln cap="flat" cmpd="sng" w="617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183" name="Google Shape;183;p18"/>
          <p:cNvGrpSpPr/>
          <p:nvPr/>
        </p:nvGrpSpPr>
        <p:grpSpPr>
          <a:xfrm>
            <a:off x="95571" y="1580006"/>
            <a:ext cx="2228247" cy="1380731"/>
            <a:chOff x="303500" y="1170106"/>
            <a:chExt cx="2936928" cy="1846144"/>
          </a:xfrm>
        </p:grpSpPr>
        <p:pic>
          <p:nvPicPr>
            <p:cNvPr id="184" name="Google Shape;184;p18"/>
            <p:cNvPicPr preferRelativeResize="0"/>
            <p:nvPr/>
          </p:nvPicPr>
          <p:blipFill rotWithShape="1">
            <a:blip r:embed="rId8">
              <a:alphaModFix/>
            </a:blip>
            <a:srcRect b="2287" l="7146" r="21383" t="17164"/>
            <a:stretch/>
          </p:blipFill>
          <p:spPr>
            <a:xfrm>
              <a:off x="303500" y="1259425"/>
              <a:ext cx="2238050" cy="1756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5" name="Google Shape;185;p18"/>
            <p:cNvCxnSpPr/>
            <p:nvPr/>
          </p:nvCxnSpPr>
          <p:spPr>
            <a:xfrm flipH="1" rot="10800000">
              <a:off x="1714500" y="1259425"/>
              <a:ext cx="603300" cy="645600"/>
            </a:xfrm>
            <a:prstGeom prst="straightConnector1">
              <a:avLst/>
            </a:prstGeom>
            <a:noFill/>
            <a:ln cap="flat" cmpd="sng" w="6900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86" name="Google Shape;186;p18"/>
            <p:cNvSpPr txBox="1"/>
            <p:nvPr/>
          </p:nvSpPr>
          <p:spPr>
            <a:xfrm rot="-2852943">
              <a:off x="1513520" y="1398900"/>
              <a:ext cx="763158" cy="325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6250" lIns="66250" spcFirstLastPara="1" rIns="66250" wrap="square" tIns="662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24">
                  <a:solidFill>
                    <a:srgbClr val="000000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divergence</a:t>
              </a:r>
              <a:endParaRPr sz="724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cxnSp>
          <p:nvCxnSpPr>
            <p:cNvPr id="187" name="Google Shape;187;p18"/>
            <p:cNvCxnSpPr/>
            <p:nvPr/>
          </p:nvCxnSpPr>
          <p:spPr>
            <a:xfrm flipH="1" rot="-8418453">
              <a:off x="757623" y="1768477"/>
              <a:ext cx="603132" cy="645538"/>
            </a:xfrm>
            <a:prstGeom prst="straightConnector1">
              <a:avLst/>
            </a:prstGeom>
            <a:noFill/>
            <a:ln cap="flat" cmpd="sng" w="6900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88" name="Google Shape;188;p18"/>
            <p:cNvSpPr txBox="1"/>
            <p:nvPr/>
          </p:nvSpPr>
          <p:spPr>
            <a:xfrm rot="-471405">
              <a:off x="597569" y="1817961"/>
              <a:ext cx="853714" cy="327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6250" lIns="66250" spcFirstLastPara="1" rIns="66250" wrap="square" tIns="662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24">
                  <a:solidFill>
                    <a:srgbClr val="000000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convergence</a:t>
              </a:r>
              <a:endParaRPr sz="724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cxnSp>
          <p:nvCxnSpPr>
            <p:cNvPr id="189" name="Google Shape;189;p18"/>
            <p:cNvCxnSpPr/>
            <p:nvPr/>
          </p:nvCxnSpPr>
          <p:spPr>
            <a:xfrm flipH="1" rot="10800000">
              <a:off x="1848088" y="1809875"/>
              <a:ext cx="649500" cy="359700"/>
            </a:xfrm>
            <a:prstGeom prst="straightConnector1">
              <a:avLst/>
            </a:prstGeom>
            <a:noFill/>
            <a:ln cap="flat" cmpd="sng" w="6900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90" name="Google Shape;190;p18"/>
            <p:cNvSpPr txBox="1"/>
            <p:nvPr/>
          </p:nvSpPr>
          <p:spPr>
            <a:xfrm rot="-1721449">
              <a:off x="2360926" y="1432906"/>
              <a:ext cx="853603" cy="327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6250" lIns="66250" spcFirstLastPara="1" rIns="66250" wrap="square" tIns="662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24">
                  <a:solidFill>
                    <a:srgbClr val="000000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time</a:t>
              </a:r>
              <a:endParaRPr sz="724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pic>
        <p:nvPicPr>
          <p:cNvPr id="191" name="Google Shape;191;p18" title="Fig_StrangeAttractor0.10450078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4750" y="4073274"/>
            <a:ext cx="1076429" cy="109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 title="Fig_StrangeAttractor0.19199148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11172" y="4073274"/>
            <a:ext cx="1094400" cy="10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 title="Fig_StrangeAttractor0.23575342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220" y="4073274"/>
            <a:ext cx="1119728" cy="109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88675" y="1486076"/>
            <a:ext cx="3657948" cy="269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 txBox="1"/>
          <p:nvPr>
            <p:ph type="title"/>
          </p:nvPr>
        </p:nvSpPr>
        <p:spPr>
          <a:xfrm>
            <a:off x="95575" y="35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Theoretical Foundations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00" name="Google Shape;2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798" y="66683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7288" y="66689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p19"/>
          <p:cNvSpPr/>
          <p:nvPr/>
        </p:nvSpPr>
        <p:spPr>
          <a:xfrm>
            <a:off x="6415723" y="983733"/>
            <a:ext cx="2067900" cy="228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36725" lIns="36725" spcFirstLastPara="1" rIns="36725" wrap="square" tIns="36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2"/>
          </a:p>
        </p:txBody>
      </p:sp>
      <p:sp>
        <p:nvSpPr>
          <p:cNvPr id="203" name="Google Shape;203;p19"/>
          <p:cNvSpPr txBox="1"/>
          <p:nvPr/>
        </p:nvSpPr>
        <p:spPr>
          <a:xfrm>
            <a:off x="7814287" y="978462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Theoretical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foundations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7814287" y="0"/>
            <a:ext cx="829800" cy="630600"/>
          </a:xfrm>
          <a:prstGeom prst="rect">
            <a:avLst/>
          </a:prstGeom>
          <a:noFill/>
          <a:ln cap="flat" cmpd="sng" w="76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Novelties exploration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Dreaming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Chaotic Training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Model collapse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Continual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205" name="Google Shape;205;p19"/>
          <p:cNvCxnSpPr>
            <a:stCxn id="204" idx="2"/>
            <a:endCxn id="203" idx="0"/>
          </p:cNvCxnSpPr>
          <p:nvPr/>
        </p:nvCxnSpPr>
        <p:spPr>
          <a:xfrm>
            <a:off x="8229187" y="630600"/>
            <a:ext cx="0" cy="348000"/>
          </a:xfrm>
          <a:prstGeom prst="straightConnector1">
            <a:avLst/>
          </a:prstGeom>
          <a:noFill/>
          <a:ln cap="flat" cmpd="sng" w="114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" name="Google Shape;206;p19"/>
          <p:cNvSpPr txBox="1"/>
          <p:nvPr/>
        </p:nvSpPr>
        <p:spPr>
          <a:xfrm>
            <a:off x="7115005" y="793496"/>
            <a:ext cx="829800" cy="408000"/>
          </a:xfrm>
          <a:prstGeom prst="rect">
            <a:avLst/>
          </a:prstGeom>
          <a:solidFill>
            <a:schemeClr val="lt1"/>
          </a:solidFill>
          <a:ln cap="flat" cmpd="sng" w="114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7" name="Google Shape;207;p19"/>
          <p:cNvSpPr txBox="1"/>
          <p:nvPr/>
        </p:nvSpPr>
        <p:spPr>
          <a:xfrm>
            <a:off x="7115004" y="519511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Human/AI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creativity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8" name="Google Shape;208;p19"/>
          <p:cNvSpPr txBox="1"/>
          <p:nvPr>
            <p:ph type="title"/>
          </p:nvPr>
        </p:nvSpPr>
        <p:spPr>
          <a:xfrm>
            <a:off x="422175" y="1007150"/>
            <a:ext cx="5008200" cy="11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Model Collapse Mitigation</a:t>
            </a:r>
            <a:endParaRPr b="1" sz="28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8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Applying Dreaming Learning over Generations</a:t>
            </a:r>
            <a:endParaRPr b="1" sz="18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9" name="Google Shape;209;p19"/>
          <p:cNvSpPr txBox="1"/>
          <p:nvPr/>
        </p:nvSpPr>
        <p:spPr>
          <a:xfrm>
            <a:off x="4665225" y="4183125"/>
            <a:ext cx="43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Mitigating Model Collapse Through Dreaming Learning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A. Londei, </a:t>
            </a:r>
            <a:r>
              <a:rPr lang="en" sz="1200">
                <a:solidFill>
                  <a:schemeClr val="dk1"/>
                </a:solidFill>
              </a:rPr>
              <a:t>M. Benati, </a:t>
            </a:r>
            <a:r>
              <a:rPr lang="en" sz="1200"/>
              <a:t>D. Lanzieri &amp; V. Loreto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To be published</a:t>
            </a:r>
            <a:endParaRPr i="1" sz="1200"/>
          </a:p>
        </p:txBody>
      </p:sp>
      <p:pic>
        <p:nvPicPr>
          <p:cNvPr id="210" name="Google Shape;2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175" y="1931713"/>
            <a:ext cx="3538825" cy="7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138" y="2571750"/>
            <a:ext cx="3418889" cy="8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150" y="3389029"/>
            <a:ext cx="365314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2150" y="3986975"/>
            <a:ext cx="1750988" cy="4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9075" y="1933662"/>
            <a:ext cx="1989026" cy="1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86176" y="1931723"/>
            <a:ext cx="2671100" cy="207295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9"/>
          <p:cNvSpPr txBox="1"/>
          <p:nvPr/>
        </p:nvSpPr>
        <p:spPr>
          <a:xfrm>
            <a:off x="926482" y="4526525"/>
            <a:ext cx="2530200" cy="369300"/>
          </a:xfrm>
          <a:prstGeom prst="rect">
            <a:avLst/>
          </a:prstGeom>
          <a:noFill/>
          <a:ln cap="flat" cmpd="sng" w="952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Currently being tested on GPT3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 txBox="1"/>
          <p:nvPr>
            <p:ph type="title"/>
          </p:nvPr>
        </p:nvSpPr>
        <p:spPr>
          <a:xfrm>
            <a:off x="95575" y="35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Theoretical Foundations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22" name="Google Shape;2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798" y="66683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3" name="Google Shape;2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7288" y="66689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4" name="Google Shape;224;p20"/>
          <p:cNvSpPr/>
          <p:nvPr/>
        </p:nvSpPr>
        <p:spPr>
          <a:xfrm>
            <a:off x="6415723" y="983733"/>
            <a:ext cx="2067900" cy="228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36725" lIns="36725" spcFirstLastPara="1" rIns="36725" wrap="square" tIns="36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2"/>
          </a:p>
        </p:txBody>
      </p:sp>
      <p:sp>
        <p:nvSpPr>
          <p:cNvPr id="225" name="Google Shape;225;p20"/>
          <p:cNvSpPr txBox="1"/>
          <p:nvPr/>
        </p:nvSpPr>
        <p:spPr>
          <a:xfrm>
            <a:off x="7814287" y="978462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Theoretical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foundations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6" name="Google Shape;226;p20"/>
          <p:cNvSpPr txBox="1"/>
          <p:nvPr/>
        </p:nvSpPr>
        <p:spPr>
          <a:xfrm>
            <a:off x="7814287" y="0"/>
            <a:ext cx="829800" cy="630600"/>
          </a:xfrm>
          <a:prstGeom prst="rect">
            <a:avLst/>
          </a:prstGeom>
          <a:noFill/>
          <a:ln cap="flat" cmpd="sng" w="76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Novelties exploration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Dreaming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Chaotic Training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Model collapse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Continual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227" name="Google Shape;227;p20"/>
          <p:cNvCxnSpPr>
            <a:stCxn id="226" idx="2"/>
            <a:endCxn id="225" idx="0"/>
          </p:cNvCxnSpPr>
          <p:nvPr/>
        </p:nvCxnSpPr>
        <p:spPr>
          <a:xfrm>
            <a:off x="8229187" y="630600"/>
            <a:ext cx="0" cy="348000"/>
          </a:xfrm>
          <a:prstGeom prst="straightConnector1">
            <a:avLst/>
          </a:prstGeom>
          <a:noFill/>
          <a:ln cap="flat" cmpd="sng" w="114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20"/>
          <p:cNvSpPr txBox="1"/>
          <p:nvPr/>
        </p:nvSpPr>
        <p:spPr>
          <a:xfrm>
            <a:off x="7115005" y="793496"/>
            <a:ext cx="829800" cy="408000"/>
          </a:xfrm>
          <a:prstGeom prst="rect">
            <a:avLst/>
          </a:prstGeom>
          <a:solidFill>
            <a:schemeClr val="lt1"/>
          </a:solidFill>
          <a:ln cap="flat" cmpd="sng" w="114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9" name="Google Shape;229;p20"/>
          <p:cNvSpPr txBox="1"/>
          <p:nvPr/>
        </p:nvSpPr>
        <p:spPr>
          <a:xfrm>
            <a:off x="7115004" y="519511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Human/AI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creativity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30" name="Google Shape;230;p20"/>
          <p:cNvSpPr txBox="1"/>
          <p:nvPr>
            <p:ph type="title"/>
          </p:nvPr>
        </p:nvSpPr>
        <p:spPr>
          <a:xfrm>
            <a:off x="201775" y="1314750"/>
            <a:ext cx="844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First-Extinction Law for Resampling Processes</a:t>
            </a:r>
            <a:endParaRPr b="1" sz="28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5936600" y="4088225"/>
            <a:ext cx="318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First-Extinction Law for Resampling Processes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M. Benati, A. Londei, D. Lanzieri &amp; V. Loreto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Submitted to </a:t>
            </a:r>
            <a:r>
              <a:rPr i="1" lang="en" sz="1200"/>
              <a:t>Physical Review Letters</a:t>
            </a:r>
            <a:endParaRPr i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https://arxiv.org/pdf/2509.20101</a:t>
            </a:r>
            <a:endParaRPr sz="1200"/>
          </a:p>
        </p:txBody>
      </p:sp>
      <p:pic>
        <p:nvPicPr>
          <p:cNvPr id="232" name="Google Shape;2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575" y="1802025"/>
            <a:ext cx="2306650" cy="23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149651"/>
            <a:ext cx="2883174" cy="7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6750" y="1887451"/>
            <a:ext cx="2835849" cy="203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 txBox="1"/>
          <p:nvPr>
            <p:ph type="title"/>
          </p:nvPr>
        </p:nvSpPr>
        <p:spPr>
          <a:xfrm>
            <a:off x="2883167" y="4201625"/>
            <a:ext cx="3079500" cy="881400"/>
          </a:xfrm>
          <a:prstGeom prst="rect">
            <a:avLst/>
          </a:prstGeom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>
                <a:latin typeface="EB Garamond"/>
                <a:ea typeface="EB Garamond"/>
                <a:cs typeface="EB Garamond"/>
                <a:sym typeface="EB Garamond"/>
              </a:rPr>
              <a:t>Baxter’s formula scales as </a:t>
            </a:r>
            <a:r>
              <a:rPr i="1" lang="en" sz="1820">
                <a:latin typeface="EB Garamond"/>
                <a:ea typeface="EB Garamond"/>
                <a:cs typeface="EB Garamond"/>
                <a:sym typeface="EB Garamond"/>
              </a:rPr>
              <a:t>O(2</a:t>
            </a:r>
            <a:r>
              <a:rPr baseline="30000" i="1" lang="en" sz="1820">
                <a:latin typeface="EB Garamond"/>
                <a:ea typeface="EB Garamond"/>
                <a:cs typeface="EB Garamond"/>
                <a:sym typeface="EB Garamond"/>
              </a:rPr>
              <a:t>M</a:t>
            </a:r>
            <a:r>
              <a:rPr i="1" lang="en" sz="1820">
                <a:latin typeface="EB Garamond"/>
                <a:ea typeface="EB Garamond"/>
                <a:cs typeface="EB Garamond"/>
                <a:sym typeface="EB Garamond"/>
              </a:rPr>
              <a:t>)</a:t>
            </a:r>
            <a:endParaRPr sz="182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>
                <a:latin typeface="EB Garamond"/>
                <a:ea typeface="EB Garamond"/>
                <a:cs typeface="EB Garamond"/>
                <a:sym typeface="EB Garamond"/>
              </a:rPr>
              <a:t>Our method scales as </a:t>
            </a:r>
            <a:r>
              <a:rPr i="1" lang="en" sz="1820">
                <a:latin typeface="EB Garamond"/>
                <a:ea typeface="EB Garamond"/>
                <a:cs typeface="EB Garamond"/>
                <a:sym typeface="EB Garamond"/>
              </a:rPr>
              <a:t>O(M)</a:t>
            </a:r>
            <a:endParaRPr i="1" sz="1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60150" y="1927050"/>
            <a:ext cx="2785017" cy="199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 txBox="1"/>
          <p:nvPr>
            <p:ph type="title"/>
          </p:nvPr>
        </p:nvSpPr>
        <p:spPr>
          <a:xfrm>
            <a:off x="95575" y="35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EB Garamond"/>
                <a:ea typeface="EB Garamond"/>
                <a:cs typeface="EB Garamond"/>
                <a:sym typeface="EB Garamond"/>
              </a:rPr>
              <a:t>Theoretical Foundations</a:t>
            </a:r>
            <a:endParaRPr sz="28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42" name="Google Shape;2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798" y="66683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CA22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7288" y="666898"/>
            <a:ext cx="656700" cy="656700"/>
          </a:xfrm>
          <a:prstGeom prst="ellipse">
            <a:avLst/>
          </a:prstGeom>
          <a:noFill/>
          <a:ln cap="flat" cmpd="sng" w="153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4" name="Google Shape;244;p21"/>
          <p:cNvSpPr/>
          <p:nvPr/>
        </p:nvSpPr>
        <p:spPr>
          <a:xfrm>
            <a:off x="6415723" y="983733"/>
            <a:ext cx="2067900" cy="22800"/>
          </a:xfrm>
          <a:prstGeom prst="rect">
            <a:avLst/>
          </a:prstGeom>
          <a:gradFill>
            <a:gsLst>
              <a:gs pos="0">
                <a:srgbClr val="CA2273"/>
              </a:gs>
              <a:gs pos="100000">
                <a:srgbClr val="1155CC"/>
              </a:gs>
            </a:gsLst>
            <a:lin ang="0" scaled="0"/>
          </a:gradFill>
          <a:ln>
            <a:noFill/>
          </a:ln>
        </p:spPr>
        <p:txBody>
          <a:bodyPr anchorCtr="0" anchor="ctr" bIns="36725" lIns="36725" spcFirstLastPara="1" rIns="36725" wrap="square" tIns="36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2"/>
          </a:p>
        </p:txBody>
      </p:sp>
      <p:sp>
        <p:nvSpPr>
          <p:cNvPr id="245" name="Google Shape;245;p21"/>
          <p:cNvSpPr txBox="1"/>
          <p:nvPr/>
        </p:nvSpPr>
        <p:spPr>
          <a:xfrm>
            <a:off x="7814287" y="978462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Theoretical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foundations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46" name="Google Shape;246;p21"/>
          <p:cNvSpPr txBox="1"/>
          <p:nvPr/>
        </p:nvSpPr>
        <p:spPr>
          <a:xfrm>
            <a:off x="7814287" y="0"/>
            <a:ext cx="829800" cy="630600"/>
          </a:xfrm>
          <a:prstGeom prst="rect">
            <a:avLst/>
          </a:prstGeom>
          <a:noFill/>
          <a:ln cap="flat" cmpd="sng" w="76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Novelties exploration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Dreaming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Chaotic Training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Model collapse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Continual learning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247" name="Google Shape;247;p21"/>
          <p:cNvCxnSpPr>
            <a:stCxn id="246" idx="2"/>
            <a:endCxn id="245" idx="0"/>
          </p:cNvCxnSpPr>
          <p:nvPr/>
        </p:nvCxnSpPr>
        <p:spPr>
          <a:xfrm>
            <a:off x="8229187" y="630600"/>
            <a:ext cx="0" cy="348000"/>
          </a:xfrm>
          <a:prstGeom prst="straightConnector1">
            <a:avLst/>
          </a:prstGeom>
          <a:noFill/>
          <a:ln cap="flat" cmpd="sng" w="114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8" name="Google Shape;248;p21"/>
          <p:cNvSpPr txBox="1"/>
          <p:nvPr/>
        </p:nvSpPr>
        <p:spPr>
          <a:xfrm>
            <a:off x="7115005" y="793496"/>
            <a:ext cx="829800" cy="408000"/>
          </a:xfrm>
          <a:prstGeom prst="rect">
            <a:avLst/>
          </a:prstGeom>
          <a:solidFill>
            <a:schemeClr val="lt1"/>
          </a:solidFill>
          <a:ln cap="flat" cmpd="sng" w="114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(Large)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Movement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3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Model</a:t>
            </a:r>
            <a:endParaRPr b="1" sz="723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49" name="Google Shape;249;p21"/>
          <p:cNvSpPr txBox="1"/>
          <p:nvPr/>
        </p:nvSpPr>
        <p:spPr>
          <a:xfrm>
            <a:off x="7115004" y="519511"/>
            <a:ext cx="829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725" lIns="36725" spcFirstLastPara="1" rIns="36725" wrap="square" tIns="367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Human/AI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3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creativity</a:t>
            </a:r>
            <a:endParaRPr sz="723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0" name="Google Shape;250;p21"/>
          <p:cNvSpPr txBox="1"/>
          <p:nvPr>
            <p:ph type="title"/>
          </p:nvPr>
        </p:nvSpPr>
        <p:spPr>
          <a:xfrm>
            <a:off x="422175" y="1007150"/>
            <a:ext cx="447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Human in the Loop</a:t>
            </a:r>
            <a:endParaRPr b="1" sz="282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1" name="Google Shape;251;p21"/>
          <p:cNvSpPr txBox="1"/>
          <p:nvPr/>
        </p:nvSpPr>
        <p:spPr>
          <a:xfrm>
            <a:off x="6400500" y="3795550"/>
            <a:ext cx="2695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SOM-VQ: Topology-Aware Tokenization for Interactive Generative Models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A. Londei, </a:t>
            </a:r>
            <a:r>
              <a:rPr lang="en" sz="1200">
                <a:solidFill>
                  <a:schemeClr val="dk1"/>
                </a:solidFill>
              </a:rPr>
              <a:t>M. Benati,</a:t>
            </a:r>
            <a:r>
              <a:rPr lang="en" sz="1200"/>
              <a:t> D. Lanzieri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Ongoing </a:t>
            </a:r>
            <a:r>
              <a:rPr lang="en" sz="1200"/>
              <a:t>analysis</a:t>
            </a:r>
            <a:r>
              <a:rPr lang="en" sz="1200"/>
              <a:t> and </a:t>
            </a:r>
            <a:r>
              <a:rPr lang="en" sz="1200"/>
              <a:t>experiments</a:t>
            </a:r>
            <a:endParaRPr sz="1200"/>
          </a:p>
        </p:txBody>
      </p:sp>
      <p:sp>
        <p:nvSpPr>
          <p:cNvPr id="252" name="Google Shape;252;p21"/>
          <p:cNvSpPr txBox="1"/>
          <p:nvPr>
            <p:ph type="title"/>
          </p:nvPr>
        </p:nvSpPr>
        <p:spPr>
          <a:xfrm>
            <a:off x="176625" y="1661975"/>
            <a:ext cx="623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6870" lvl="0" marL="457200" rtl="0" algn="l">
              <a:spcBef>
                <a:spcPts val="0"/>
              </a:spcBef>
              <a:spcAft>
                <a:spcPts val="0"/>
              </a:spcAft>
              <a:buSzPts val="2020"/>
              <a:buFont typeface="EB Garamond"/>
              <a:buChar char="●"/>
            </a:pPr>
            <a:r>
              <a:rPr b="1" lang="en" sz="2020">
                <a:latin typeface="EB Garamond"/>
                <a:ea typeface="EB Garamond"/>
                <a:cs typeface="EB Garamond"/>
                <a:sym typeface="EB Garamond"/>
              </a:rPr>
              <a:t>SOM-based Vector Quantization Tokenizer</a:t>
            </a:r>
            <a:endParaRPr b="1" sz="2020">
              <a:latin typeface="EB Garamond"/>
              <a:ea typeface="EB Garamond"/>
              <a:cs typeface="EB Garamond"/>
              <a:sym typeface="EB Garamond"/>
            </a:endParaRPr>
          </a:p>
          <a:p>
            <a:pPr indent="-356870" lvl="0" marL="457200" rtl="0" algn="l">
              <a:spcBef>
                <a:spcPts val="0"/>
              </a:spcBef>
              <a:spcAft>
                <a:spcPts val="0"/>
              </a:spcAft>
              <a:buSzPts val="2020"/>
              <a:buFont typeface="EB Garamond"/>
              <a:buChar char="●"/>
            </a:pPr>
            <a:r>
              <a:rPr lang="en" sz="2020">
                <a:latin typeface="EB Garamond"/>
                <a:ea typeface="EB Garamond"/>
                <a:cs typeface="EB Garamond"/>
                <a:sym typeface="EB Garamond"/>
              </a:rPr>
              <a:t>Tokens optimization and data manifold topology preservation</a:t>
            </a:r>
            <a:endParaRPr sz="2020">
              <a:latin typeface="EB Garamond"/>
              <a:ea typeface="EB Garamond"/>
              <a:cs typeface="EB Garamond"/>
              <a:sym typeface="EB Garamond"/>
            </a:endParaRPr>
          </a:p>
          <a:p>
            <a:pPr indent="-356870" lvl="0" marL="457200" rtl="0" algn="l">
              <a:spcBef>
                <a:spcPts val="0"/>
              </a:spcBef>
              <a:spcAft>
                <a:spcPts val="0"/>
              </a:spcAft>
              <a:buSzPts val="2020"/>
              <a:buFont typeface="EB Garamond"/>
              <a:buChar char="●"/>
            </a:pPr>
            <a:r>
              <a:rPr lang="en" sz="2020">
                <a:latin typeface="EB Garamond"/>
                <a:ea typeface="EB Garamond"/>
                <a:cs typeface="EB Garamond"/>
                <a:sym typeface="EB Garamond"/>
              </a:rPr>
              <a:t>Handling distance between humans and AI </a:t>
            </a:r>
            <a:endParaRPr sz="20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53" name="Google Shape;25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3525" y="1504625"/>
            <a:ext cx="3530476" cy="179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25" y="3256399"/>
            <a:ext cx="6325673" cy="185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