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3" r:id="rId3"/>
    <p:sldId id="257" r:id="rId4"/>
    <p:sldId id="262" r:id="rId5"/>
    <p:sldId id="263" r:id="rId6"/>
    <p:sldId id="261" r:id="rId7"/>
    <p:sldId id="258" r:id="rId8"/>
    <p:sldId id="260" r:id="rId9"/>
    <p:sldId id="265" r:id="rId10"/>
    <p:sldId id="264" r:id="rId11"/>
    <p:sldId id="266" r:id="rId12"/>
    <p:sldId id="267" r:id="rId13"/>
    <p:sldId id="268" r:id="rId14"/>
    <p:sldId id="270" r:id="rId15"/>
    <p:sldId id="275" r:id="rId16"/>
    <p:sldId id="276" r:id="rId17"/>
    <p:sldId id="269" r:id="rId18"/>
    <p:sldId id="271" r:id="rId19"/>
    <p:sldId id="272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8630"/>
    <a:srgbClr val="FF0000"/>
    <a:srgbClr val="32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60" autoAdjust="0"/>
    <p:restoredTop sz="94660"/>
  </p:normalViewPr>
  <p:slideViewPr>
    <p:cSldViewPr snapToGrid="0">
      <p:cViewPr>
        <p:scale>
          <a:sx n="125" d="100"/>
          <a:sy n="125" d="100"/>
        </p:scale>
        <p:origin x="63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E909A-F49A-4D1D-B060-3D1A0EE83710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53AF0-8CE3-4338-9918-26F46954EDC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4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AF0-8CE3-4338-9918-26F46954ED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8278-8B93-425F-BFD3-E3C274EFD2C6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1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7999-E48F-4B4A-B461-F07CBC49F619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4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22-516F-4C17-97A8-FEA802FDE229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4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937-0594-48E5-80D1-FD69711D16B4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3F80-B051-44C7-A0D4-A7FF75857A27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4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377E-7C1B-4004-8185-2F8AEBDEAACE}" type="datetime1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6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1EC-0364-48CB-8E0F-A07A035902B3}" type="datetime1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7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74E-D929-4153-9F7D-0BC0B1E7C921}" type="datetime1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6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1982-F0BF-4F6E-9ACE-C6DAE51A0D44}" type="datetime1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7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0FA-8B56-43EC-84B4-A00082E56DF4}" type="datetime1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2075-932D-46E2-BF19-BC8581B0AE2E}" type="datetime1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EA77C-6371-4162-9DB1-CC3EBED76FD0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1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on coincidences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F. Coccetti, M. Garbini</a:t>
            </a:r>
            <a:r>
              <a:rPr lang="it-IT" dirty="0" smtClean="0"/>
              <a:t>, </a:t>
            </a:r>
            <a:r>
              <a:rPr lang="it-IT" u="sng" dirty="0"/>
              <a:t>F. Noferini</a:t>
            </a:r>
            <a:endParaRPr lang="en-US" u="sng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448" y="5691034"/>
            <a:ext cx="18383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banner C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76" b="19022"/>
          <a:stretch>
            <a:fillRect/>
          </a:stretch>
        </p:blipFill>
        <p:spPr bwMode="auto">
          <a:xfrm>
            <a:off x="0" y="5713413"/>
            <a:ext cx="2560638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35747" y="80962"/>
            <a:ext cx="1091226" cy="107315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297" y="137887"/>
            <a:ext cx="2962817" cy="111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079921" cy="1325563"/>
          </a:xfrm>
        </p:spPr>
        <p:txBody>
          <a:bodyPr/>
          <a:lstStyle/>
          <a:p>
            <a:r>
              <a:rPr lang="it-IT" dirty="0" smtClean="0"/>
              <a:t>SAVO-01/SAVO-02 (nov14 – jun17)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203200" y="1560569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SETTINGS</a:t>
            </a:r>
          </a:p>
          <a:p>
            <a:r>
              <a:rPr lang="en-US" sz="1200" dirty="0" smtClean="0"/>
              <a:t>Analyze output from new Analyzer</a:t>
            </a:r>
          </a:p>
          <a:p>
            <a:r>
              <a:rPr lang="en-US" sz="1200" dirty="0" smtClean="0"/>
              <a:t>Input file = coincSAVO_0102n.root</a:t>
            </a:r>
          </a:p>
          <a:p>
            <a:r>
              <a:rPr lang="en-US" sz="1200" dirty="0" smtClean="0"/>
              <a:t>School distance = 1182.0 m, angle = -18.90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School orientation: tel1=56.00 </a:t>
            </a:r>
            <a:r>
              <a:rPr lang="en-US" sz="1200" dirty="0" err="1" smtClean="0"/>
              <a:t>deg</a:t>
            </a:r>
            <a:r>
              <a:rPr lang="en-US" sz="1200" dirty="0" smtClean="0"/>
              <a:t>, tel2=170.00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Max Chi2 = 50</a:t>
            </a:r>
          </a:p>
          <a:p>
            <a:r>
              <a:rPr lang="en-US" sz="1200" dirty="0" smtClean="0"/>
              <a:t>Theta </a:t>
            </a:r>
            <a:r>
              <a:rPr lang="en-US" sz="1200" dirty="0" err="1" smtClean="0"/>
              <a:t>Rel</a:t>
            </a:r>
            <a:r>
              <a:rPr lang="en-US" sz="1200" dirty="0" smtClean="0"/>
              <a:t> Range = 0.00 - 60.00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Range for N </a:t>
            </a:r>
            <a:r>
              <a:rPr lang="en-US" sz="1200" dirty="0" err="1" smtClean="0"/>
              <a:t>sattellite</a:t>
            </a:r>
            <a:r>
              <a:rPr lang="en-US" sz="1200" dirty="0" smtClean="0"/>
              <a:t> in each run = (tel1) 4 - 10, (tel2) 4 - 10</a:t>
            </a:r>
          </a:p>
          <a:p>
            <a:r>
              <a:rPr lang="en-US" sz="1200" dirty="0" smtClean="0"/>
              <a:t>Min N satellite in a single event = 0</a:t>
            </a:r>
            <a:endParaRPr lang="it-IT" sz="1200" dirty="0" smtClean="0"/>
          </a:p>
          <a:p>
            <a:endParaRPr lang="it-IT" sz="1200" dirty="0" smtClean="0"/>
          </a:p>
          <a:p>
            <a:r>
              <a:rPr lang="it-IT" sz="1200" dirty="0" err="1" smtClean="0"/>
              <a:t>Telescope</a:t>
            </a:r>
            <a:r>
              <a:rPr lang="it-IT" sz="1200" dirty="0" smtClean="0"/>
              <a:t> </a:t>
            </a:r>
            <a:r>
              <a:rPr lang="it-IT" sz="1200" dirty="0" err="1" smtClean="0"/>
              <a:t>parameters</a:t>
            </a:r>
            <a:r>
              <a:rPr lang="it-IT" sz="1200" dirty="0" smtClean="0"/>
              <a:t>:</a:t>
            </a:r>
          </a:p>
          <a:p>
            <a:r>
              <a:rPr lang="it-IT" sz="1200" dirty="0" smtClean="0"/>
              <a:t>SAVO-01: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92 cm </a:t>
            </a:r>
          </a:p>
          <a:p>
            <a:r>
              <a:rPr lang="it-IT" sz="1200" dirty="0" smtClean="0"/>
              <a:t>SAVO-02: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87 cm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3202" y="5094513"/>
            <a:ext cx="42018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STATS</a:t>
            </a:r>
          </a:p>
          <a:p>
            <a:r>
              <a:rPr lang="it-IT" sz="1200" dirty="0" err="1" smtClean="0"/>
              <a:t>Good</a:t>
            </a:r>
            <a:r>
              <a:rPr lang="it-IT" sz="1200" dirty="0" smtClean="0"/>
              <a:t> </a:t>
            </a:r>
            <a:r>
              <a:rPr lang="it-IT" sz="1200" dirty="0" err="1" smtClean="0"/>
              <a:t>days</a:t>
            </a:r>
            <a:r>
              <a:rPr lang="it-IT" sz="1200" dirty="0" smtClean="0"/>
              <a:t>: 394.7</a:t>
            </a:r>
          </a:p>
          <a:p>
            <a:r>
              <a:rPr lang="it-IT" sz="1200" dirty="0" err="1" smtClean="0"/>
              <a:t>Counts</a:t>
            </a:r>
            <a:r>
              <a:rPr lang="it-IT" sz="1200" dirty="0" smtClean="0"/>
              <a:t> (bin </a:t>
            </a:r>
            <a:r>
              <a:rPr lang="it-IT" sz="1200" dirty="0" err="1" smtClean="0"/>
              <a:t>counting</a:t>
            </a:r>
            <a:r>
              <a:rPr lang="it-IT" sz="1200" dirty="0" smtClean="0"/>
              <a:t>): 2430 +/- 420</a:t>
            </a:r>
          </a:p>
          <a:p>
            <a:r>
              <a:rPr lang="it-IT" sz="1200" dirty="0" smtClean="0"/>
              <a:t>Rate:  6.2 +/- 1.1</a:t>
            </a:r>
          </a:p>
          <a:p>
            <a:r>
              <a:rPr lang="it-IT" sz="1200" dirty="0" smtClean="0"/>
              <a:t>Rate/</a:t>
            </a:r>
            <a:r>
              <a:rPr lang="it-IT" sz="1200" dirty="0" err="1" smtClean="0"/>
              <a:t>acc</a:t>
            </a:r>
            <a:r>
              <a:rPr lang="it-IT" sz="1200" dirty="0" smtClean="0"/>
              <a:t> = 7.1 +/- 1.2</a:t>
            </a:r>
          </a:p>
          <a:p>
            <a:r>
              <a:rPr lang="it-IT" sz="1200" dirty="0" err="1" smtClean="0"/>
              <a:t>Acc</a:t>
            </a:r>
            <a:r>
              <a:rPr lang="it-IT" sz="1200" dirty="0" smtClean="0"/>
              <a:t> = 0.86 </a:t>
            </a:r>
            <a:r>
              <a:rPr lang="en-US" sz="1200" dirty="0" smtClean="0"/>
              <a:t>m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 err="1" smtClean="0"/>
              <a:t>sr</a:t>
            </a:r>
            <a:endParaRPr lang="it-IT" sz="1200" dirty="0" smtClean="0"/>
          </a:p>
          <a:p>
            <a:endParaRPr lang="it-IT" sz="1200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2686" y="1594303"/>
            <a:ext cx="4765448" cy="3366231"/>
          </a:xfrm>
          <a:prstGeom prst="rect">
            <a:avLst/>
          </a:prstGeom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magin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120" y="1690914"/>
            <a:ext cx="6562154" cy="481352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Status</a:t>
            </a:r>
            <a:endParaRPr lang="en-US" dirty="0"/>
          </a:p>
        </p:txBody>
      </p:sp>
      <p:sp>
        <p:nvSpPr>
          <p:cNvPr id="6" name="Ovale 5"/>
          <p:cNvSpPr/>
          <p:nvPr/>
        </p:nvSpPr>
        <p:spPr>
          <a:xfrm>
            <a:off x="3439885" y="4833257"/>
            <a:ext cx="355600" cy="5878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onnettore 2 9"/>
          <p:cNvCxnSpPr/>
          <p:nvPr/>
        </p:nvCxnSpPr>
        <p:spPr>
          <a:xfrm flipH="1">
            <a:off x="3664857" y="3243943"/>
            <a:ext cx="725714" cy="15457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4223657" y="2895600"/>
            <a:ext cx="1508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To be </a:t>
            </a:r>
            <a:r>
              <a:rPr lang="it-IT" dirty="0" err="1" smtClean="0">
                <a:solidFill>
                  <a:srgbClr val="FF0000"/>
                </a:solidFill>
              </a:rPr>
              <a:t>checked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4949372" y="5007429"/>
            <a:ext cx="609600" cy="5152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Connettore 2 18"/>
          <p:cNvCxnSpPr/>
          <p:nvPr/>
        </p:nvCxnSpPr>
        <p:spPr>
          <a:xfrm flipH="1">
            <a:off x="5377543" y="4528457"/>
            <a:ext cx="5588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5232400" y="4216400"/>
            <a:ext cx="177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SALE-01/SALE-02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4" name="Segnaposto numero diapositiva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8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96612"/>
            <a:ext cx="8839200" cy="1325563"/>
          </a:xfrm>
        </p:spPr>
        <p:txBody>
          <a:bodyPr>
            <a:normAutofit fontScale="90000"/>
          </a:bodyPr>
          <a:lstStyle/>
          <a:p>
            <a:r>
              <a:rPr lang="it-IT" b="1" dirty="0" err="1" smtClean="0"/>
              <a:t>Old</a:t>
            </a:r>
            <a:r>
              <a:rPr lang="it-IT" dirty="0" smtClean="0"/>
              <a:t> vs </a:t>
            </a:r>
            <a:r>
              <a:rPr lang="it-IT" b="1" dirty="0" smtClean="0">
                <a:solidFill>
                  <a:srgbClr val="FF0000"/>
                </a:solidFill>
              </a:rPr>
              <a:t>New</a:t>
            </a:r>
            <a:r>
              <a:rPr lang="it-IT" dirty="0"/>
              <a:t/>
            </a:r>
            <a:br>
              <a:rPr lang="it-IT" dirty="0"/>
            </a:br>
            <a:r>
              <a:rPr lang="it-IT" sz="4000" dirty="0" smtClean="0"/>
              <a:t>(new </a:t>
            </a:r>
            <a:r>
              <a:rPr lang="it-IT" sz="4000" dirty="0" smtClean="0">
                <a:sym typeface="Wingdings" panose="05000000000000000000" pitchFamily="2" charset="2"/>
              </a:rPr>
              <a:t> new </a:t>
            </a:r>
            <a:r>
              <a:rPr lang="it-IT" sz="4000" dirty="0" err="1" smtClean="0">
                <a:sym typeface="Wingdings" panose="05000000000000000000" pitchFamily="2" charset="2"/>
              </a:rPr>
              <a:t>analyzer</a:t>
            </a:r>
            <a:r>
              <a:rPr lang="it-IT" sz="4000" dirty="0" smtClean="0">
                <a:sym typeface="Wingdings" panose="05000000000000000000" pitchFamily="2" charset="2"/>
              </a:rPr>
              <a:t> + new T-B </a:t>
            </a:r>
            <a:r>
              <a:rPr lang="it-IT" sz="4000" dirty="0" err="1" smtClean="0">
                <a:sym typeface="Wingdings" panose="05000000000000000000" pitchFamily="2" charset="2"/>
              </a:rPr>
              <a:t>dist</a:t>
            </a:r>
            <a:r>
              <a:rPr lang="it-IT" sz="4000" dirty="0" smtClean="0">
                <a:sym typeface="Wingdings" panose="05000000000000000000" pitchFamily="2" charset="2"/>
              </a:rPr>
              <a:t> + Run-3)</a:t>
            </a:r>
            <a:endParaRPr lang="en-US" sz="4000" dirty="0"/>
          </a:p>
        </p:txBody>
      </p:sp>
      <p:grpSp>
        <p:nvGrpSpPr>
          <p:cNvPr id="17" name="Gruppo 16"/>
          <p:cNvGrpSpPr/>
          <p:nvPr/>
        </p:nvGrpSpPr>
        <p:grpSpPr>
          <a:xfrm>
            <a:off x="1391423" y="1807029"/>
            <a:ext cx="6513250" cy="4789714"/>
            <a:chOff x="1391423" y="1807029"/>
            <a:chExt cx="6513250" cy="4789714"/>
          </a:xfrm>
        </p:grpSpPr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91423" y="1807029"/>
              <a:ext cx="6513250" cy="4789714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5367" t="8074" r="5413" b="13838"/>
            <a:stretch/>
          </p:blipFill>
          <p:spPr>
            <a:xfrm>
              <a:off x="2358571" y="2387600"/>
              <a:ext cx="5203372" cy="3439886"/>
            </a:xfrm>
            <a:prstGeom prst="rect">
              <a:avLst/>
            </a:prstGeom>
          </p:spPr>
        </p:pic>
      </p:grpSp>
      <p:sp>
        <p:nvSpPr>
          <p:cNvPr id="10" name="Ovale 9"/>
          <p:cNvSpPr/>
          <p:nvPr/>
        </p:nvSpPr>
        <p:spPr>
          <a:xfrm>
            <a:off x="3795485" y="4709885"/>
            <a:ext cx="355600" cy="5878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4005942" y="3243942"/>
            <a:ext cx="595086" cy="14949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4034970" y="2888342"/>
            <a:ext cx="1508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To be </a:t>
            </a:r>
            <a:r>
              <a:rPr lang="it-IT" dirty="0" err="1" smtClean="0">
                <a:solidFill>
                  <a:srgbClr val="FF0000"/>
                </a:solidFill>
              </a:rPr>
              <a:t>checked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Extrapolation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higher</a:t>
            </a:r>
            <a:r>
              <a:rPr lang="it-IT" dirty="0" smtClean="0"/>
              <a:t> </a:t>
            </a:r>
            <a:r>
              <a:rPr lang="it-IT" dirty="0" err="1" smtClean="0"/>
              <a:t>distances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13</a:t>
            </a:fld>
            <a:endParaRPr lang="en-US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421" y="1388609"/>
            <a:ext cx="7171859" cy="509202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334001" y="2133600"/>
            <a:ext cx="1950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3232FF"/>
                </a:solidFill>
              </a:rPr>
              <a:t>F(x) = A e</a:t>
            </a:r>
            <a:r>
              <a:rPr lang="it-IT" sz="2400" b="1" baseline="30000" dirty="0" smtClean="0">
                <a:solidFill>
                  <a:srgbClr val="3232FF"/>
                </a:solidFill>
              </a:rPr>
              <a:t>-</a:t>
            </a:r>
            <a:r>
              <a:rPr lang="it-IT" sz="2400" b="1" baseline="30000" dirty="0" err="1" smtClean="0">
                <a:solidFill>
                  <a:srgbClr val="3232FF"/>
                </a:solidFill>
              </a:rPr>
              <a:t>Bx</a:t>
            </a:r>
            <a:r>
              <a:rPr lang="it-IT" sz="2400" b="1" dirty="0" smtClean="0">
                <a:solidFill>
                  <a:srgbClr val="3232FF"/>
                </a:solidFill>
              </a:rPr>
              <a:t> </a:t>
            </a:r>
            <a:r>
              <a:rPr lang="it-IT" sz="2400" b="1" dirty="0" err="1" smtClean="0">
                <a:solidFill>
                  <a:srgbClr val="3232FF"/>
                </a:solidFill>
              </a:rPr>
              <a:t>x</a:t>
            </a:r>
            <a:r>
              <a:rPr lang="it-IT" sz="2400" b="1" baseline="30000" dirty="0" err="1" smtClean="0">
                <a:solidFill>
                  <a:srgbClr val="3232FF"/>
                </a:solidFill>
              </a:rPr>
              <a:t>C</a:t>
            </a:r>
            <a:endParaRPr lang="en-US" sz="2400" b="1" baseline="30000" dirty="0">
              <a:solidFill>
                <a:srgbClr val="32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3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Corsika</a:t>
            </a:r>
            <a:r>
              <a:rPr lang="it-IT" dirty="0" smtClean="0"/>
              <a:t> </a:t>
            </a:r>
            <a:r>
              <a:rPr lang="it-IT" dirty="0" err="1" smtClean="0"/>
              <a:t>simulations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838962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INPUT</a:t>
            </a:r>
          </a:p>
          <a:p>
            <a:r>
              <a:rPr lang="en-US" dirty="0" smtClean="0"/>
              <a:t>Realistic flux of cosmic rays</a:t>
            </a:r>
          </a:p>
          <a:p>
            <a:r>
              <a:rPr lang="en-US" dirty="0" smtClean="0"/>
              <a:t>10</a:t>
            </a:r>
            <a:r>
              <a:rPr lang="en-US" baseline="30000" dirty="0" smtClean="0"/>
              <a:t>14</a:t>
            </a:r>
            <a:r>
              <a:rPr lang="en-US" dirty="0" smtClean="0"/>
              <a:t> &lt; E &lt; 10</a:t>
            </a:r>
            <a:r>
              <a:rPr lang="en-US" baseline="30000" dirty="0" smtClean="0"/>
              <a:t>16</a:t>
            </a:r>
            <a:r>
              <a:rPr lang="en-US" dirty="0" smtClean="0"/>
              <a:t> eV</a:t>
            </a:r>
          </a:p>
          <a:p>
            <a:r>
              <a:rPr lang="en-US" dirty="0" smtClean="0"/>
              <a:t>T-B distance for all telescopes = 100 cm</a:t>
            </a:r>
          </a:p>
          <a:p>
            <a:r>
              <a:rPr lang="en-US" dirty="0" smtClean="0"/>
              <a:t>11 telescope 200m-spaced</a:t>
            </a:r>
          </a:p>
          <a:p>
            <a:r>
              <a:rPr lang="en-US" dirty="0" smtClean="0"/>
              <a:t>No simulation of the material in front of the telescopes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magin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 b="66294"/>
          <a:stretch/>
        </p:blipFill>
        <p:spPr bwMode="auto">
          <a:xfrm rot="3406840">
            <a:off x="5235255" y="2179674"/>
            <a:ext cx="3526744" cy="2823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magin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 b="66294"/>
          <a:stretch/>
        </p:blipFill>
        <p:spPr bwMode="auto">
          <a:xfrm rot="1226642">
            <a:off x="1379086" y="3507732"/>
            <a:ext cx="3526744" cy="2823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7850" y="53069"/>
            <a:ext cx="7886700" cy="1325563"/>
          </a:xfrm>
        </p:spPr>
        <p:txBody>
          <a:bodyPr/>
          <a:lstStyle/>
          <a:p>
            <a:r>
              <a:rPr lang="it-IT" dirty="0" err="1" smtClean="0"/>
              <a:t>Simulation</a:t>
            </a:r>
            <a:r>
              <a:rPr lang="it-IT" dirty="0" smtClean="0"/>
              <a:t> setup</a:t>
            </a:r>
            <a:br>
              <a:rPr lang="it-IT" dirty="0" smtClean="0"/>
            </a:br>
            <a:r>
              <a:rPr lang="it-IT" dirty="0" smtClean="0"/>
              <a:t>(20 </a:t>
            </a:r>
            <a:r>
              <a:rPr lang="it-IT" dirty="0" err="1" smtClean="0"/>
              <a:t>days</a:t>
            </a:r>
            <a:r>
              <a:rPr lang="it-IT" dirty="0" smtClean="0"/>
              <a:t> of </a:t>
            </a:r>
            <a:r>
              <a:rPr lang="it-IT" dirty="0" err="1" smtClean="0"/>
              <a:t>cosmic</a:t>
            </a:r>
            <a:r>
              <a:rPr lang="it-IT" dirty="0" smtClean="0"/>
              <a:t> </a:t>
            </a:r>
            <a:r>
              <a:rPr lang="it-IT" dirty="0" err="1" smtClean="0"/>
              <a:t>flux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15</a:t>
            </a:fld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79829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Tel-1</a:t>
            </a:r>
            <a:endParaRPr lang="en-US" sz="600" dirty="0"/>
          </a:p>
        </p:txBody>
      </p:sp>
      <p:sp>
        <p:nvSpPr>
          <p:cNvPr id="6" name="Rettangolo 5"/>
          <p:cNvSpPr/>
          <p:nvPr/>
        </p:nvSpPr>
        <p:spPr>
          <a:xfrm>
            <a:off x="924560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Tel-2</a:t>
            </a:r>
            <a:endParaRPr lang="en-US" sz="600" dirty="0"/>
          </a:p>
        </p:txBody>
      </p:sp>
      <p:sp>
        <p:nvSpPr>
          <p:cNvPr id="7" name="Rettangolo 6"/>
          <p:cNvSpPr/>
          <p:nvPr/>
        </p:nvSpPr>
        <p:spPr>
          <a:xfrm>
            <a:off x="1769291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Tel-3</a:t>
            </a:r>
            <a:endParaRPr lang="en-US" sz="600" dirty="0"/>
          </a:p>
        </p:txBody>
      </p:sp>
      <p:sp>
        <p:nvSpPr>
          <p:cNvPr id="8" name="Rettangolo 7"/>
          <p:cNvSpPr/>
          <p:nvPr/>
        </p:nvSpPr>
        <p:spPr>
          <a:xfrm>
            <a:off x="2614022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Tel-4</a:t>
            </a:r>
            <a:endParaRPr lang="en-US" sz="600" dirty="0"/>
          </a:p>
        </p:txBody>
      </p:sp>
      <p:sp>
        <p:nvSpPr>
          <p:cNvPr id="9" name="Rettangolo 8"/>
          <p:cNvSpPr/>
          <p:nvPr/>
        </p:nvSpPr>
        <p:spPr>
          <a:xfrm>
            <a:off x="3458753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Tel-5</a:t>
            </a:r>
            <a:endParaRPr lang="en-US" sz="600" dirty="0"/>
          </a:p>
        </p:txBody>
      </p:sp>
      <p:sp>
        <p:nvSpPr>
          <p:cNvPr id="10" name="Rettangolo 9"/>
          <p:cNvSpPr/>
          <p:nvPr/>
        </p:nvSpPr>
        <p:spPr>
          <a:xfrm>
            <a:off x="4303484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Tel-6</a:t>
            </a:r>
            <a:endParaRPr lang="en-US" sz="600" dirty="0"/>
          </a:p>
        </p:txBody>
      </p:sp>
      <p:sp>
        <p:nvSpPr>
          <p:cNvPr id="11" name="Rettangolo 10"/>
          <p:cNvSpPr/>
          <p:nvPr/>
        </p:nvSpPr>
        <p:spPr>
          <a:xfrm>
            <a:off x="5148215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Tel-7</a:t>
            </a:r>
            <a:endParaRPr lang="en-US" sz="600" dirty="0"/>
          </a:p>
        </p:txBody>
      </p:sp>
      <p:sp>
        <p:nvSpPr>
          <p:cNvPr id="12" name="Rettangolo 11"/>
          <p:cNvSpPr/>
          <p:nvPr/>
        </p:nvSpPr>
        <p:spPr>
          <a:xfrm>
            <a:off x="5992946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Tel-8</a:t>
            </a:r>
            <a:endParaRPr lang="en-US" sz="600" dirty="0"/>
          </a:p>
        </p:txBody>
      </p:sp>
      <p:sp>
        <p:nvSpPr>
          <p:cNvPr id="13" name="Rettangolo 12"/>
          <p:cNvSpPr/>
          <p:nvPr/>
        </p:nvSpPr>
        <p:spPr>
          <a:xfrm>
            <a:off x="6837677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Tel-9</a:t>
            </a:r>
            <a:endParaRPr lang="en-US" sz="600" dirty="0"/>
          </a:p>
        </p:txBody>
      </p:sp>
      <p:sp>
        <p:nvSpPr>
          <p:cNvPr id="14" name="Rettangolo 13"/>
          <p:cNvSpPr/>
          <p:nvPr/>
        </p:nvSpPr>
        <p:spPr>
          <a:xfrm>
            <a:off x="7682408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Tel-10</a:t>
            </a:r>
            <a:endParaRPr lang="en-US" sz="600" dirty="0"/>
          </a:p>
        </p:txBody>
      </p:sp>
      <p:sp>
        <p:nvSpPr>
          <p:cNvPr id="15" name="Rettangolo 14"/>
          <p:cNvSpPr/>
          <p:nvPr/>
        </p:nvSpPr>
        <p:spPr>
          <a:xfrm>
            <a:off x="8527143" y="3773715"/>
            <a:ext cx="391885" cy="24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" dirty="0" smtClean="0"/>
              <a:t>Tel-11</a:t>
            </a:r>
            <a:endParaRPr lang="en-US" sz="600" dirty="0"/>
          </a:p>
        </p:txBody>
      </p:sp>
      <p:sp>
        <p:nvSpPr>
          <p:cNvPr id="17" name="Parentesi graffa aperta 16"/>
          <p:cNvSpPr/>
          <p:nvPr/>
        </p:nvSpPr>
        <p:spPr>
          <a:xfrm rot="5400000">
            <a:off x="522515" y="3149601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sellaDiTesto 17"/>
          <p:cNvSpPr txBox="1"/>
          <p:nvPr/>
        </p:nvSpPr>
        <p:spPr>
          <a:xfrm>
            <a:off x="283030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19" name="Parentesi graffa aperta 18"/>
          <p:cNvSpPr/>
          <p:nvPr/>
        </p:nvSpPr>
        <p:spPr>
          <a:xfrm rot="5400000">
            <a:off x="1386115" y="3149601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1146630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21" name="Parentesi graffa aperta 20"/>
          <p:cNvSpPr/>
          <p:nvPr/>
        </p:nvSpPr>
        <p:spPr>
          <a:xfrm rot="5400000">
            <a:off x="2242458" y="3149600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/>
          <p:nvPr/>
        </p:nvSpPr>
        <p:spPr>
          <a:xfrm>
            <a:off x="2002973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23" name="Parentesi graffa aperta 22"/>
          <p:cNvSpPr/>
          <p:nvPr/>
        </p:nvSpPr>
        <p:spPr>
          <a:xfrm rot="5400000">
            <a:off x="3098801" y="3149600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/>
          <p:nvPr/>
        </p:nvSpPr>
        <p:spPr>
          <a:xfrm>
            <a:off x="2859316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25" name="Parentesi graffa aperta 24"/>
          <p:cNvSpPr/>
          <p:nvPr/>
        </p:nvSpPr>
        <p:spPr>
          <a:xfrm rot="5400000">
            <a:off x="3933372" y="3149600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sellaDiTesto 25"/>
          <p:cNvSpPr txBox="1"/>
          <p:nvPr/>
        </p:nvSpPr>
        <p:spPr>
          <a:xfrm>
            <a:off x="3693887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27" name="Parentesi graffa aperta 26"/>
          <p:cNvSpPr/>
          <p:nvPr/>
        </p:nvSpPr>
        <p:spPr>
          <a:xfrm rot="5400000">
            <a:off x="4796972" y="3149601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asellaDiTesto 27"/>
          <p:cNvSpPr txBox="1"/>
          <p:nvPr/>
        </p:nvSpPr>
        <p:spPr>
          <a:xfrm>
            <a:off x="4557487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29" name="Parentesi graffa aperta 28"/>
          <p:cNvSpPr/>
          <p:nvPr/>
        </p:nvSpPr>
        <p:spPr>
          <a:xfrm rot="5400000">
            <a:off x="5653315" y="3149601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asellaDiTesto 29"/>
          <p:cNvSpPr txBox="1"/>
          <p:nvPr/>
        </p:nvSpPr>
        <p:spPr>
          <a:xfrm>
            <a:off x="5413830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31" name="Parentesi graffa aperta 30"/>
          <p:cNvSpPr/>
          <p:nvPr/>
        </p:nvSpPr>
        <p:spPr>
          <a:xfrm rot="5400000">
            <a:off x="6509658" y="3149601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asellaDiTesto 31"/>
          <p:cNvSpPr txBox="1"/>
          <p:nvPr/>
        </p:nvSpPr>
        <p:spPr>
          <a:xfrm>
            <a:off x="6270173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33" name="Parentesi graffa aperta 32"/>
          <p:cNvSpPr/>
          <p:nvPr/>
        </p:nvSpPr>
        <p:spPr>
          <a:xfrm rot="5400000">
            <a:off x="7336973" y="3149601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sellaDiTesto 33"/>
          <p:cNvSpPr txBox="1"/>
          <p:nvPr/>
        </p:nvSpPr>
        <p:spPr>
          <a:xfrm>
            <a:off x="7097488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35" name="Parentesi graffa aperta 34"/>
          <p:cNvSpPr/>
          <p:nvPr/>
        </p:nvSpPr>
        <p:spPr>
          <a:xfrm rot="5400000">
            <a:off x="8200573" y="3149601"/>
            <a:ext cx="239485" cy="856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asellaDiTesto 35"/>
          <p:cNvSpPr txBox="1"/>
          <p:nvPr/>
        </p:nvSpPr>
        <p:spPr>
          <a:xfrm>
            <a:off x="7961088" y="3113314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 m</a:t>
            </a:r>
            <a:endParaRPr lang="en-US" dirty="0"/>
          </a:p>
        </p:txBody>
      </p:sp>
      <p:sp>
        <p:nvSpPr>
          <p:cNvPr id="37" name="Parentesi graffa aperta 36"/>
          <p:cNvSpPr/>
          <p:nvPr/>
        </p:nvSpPr>
        <p:spPr>
          <a:xfrm rot="5400000">
            <a:off x="4205514" y="-1353456"/>
            <a:ext cx="497112" cy="84509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sellaDiTesto 37"/>
          <p:cNvSpPr txBox="1"/>
          <p:nvPr/>
        </p:nvSpPr>
        <p:spPr>
          <a:xfrm>
            <a:off x="4034973" y="224245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2000 m</a:t>
            </a:r>
            <a:endParaRPr lang="en-US" dirty="0"/>
          </a:p>
        </p:txBody>
      </p:sp>
      <p:cxnSp>
        <p:nvCxnSpPr>
          <p:cNvPr id="41" name="Connettore 2 40"/>
          <p:cNvCxnSpPr/>
          <p:nvPr/>
        </p:nvCxnSpPr>
        <p:spPr>
          <a:xfrm flipH="1" flipV="1">
            <a:off x="4303486" y="5167086"/>
            <a:ext cx="1291771" cy="362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7017657" y="4274457"/>
            <a:ext cx="79829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/>
          <p:cNvSpPr txBox="1"/>
          <p:nvPr/>
        </p:nvSpPr>
        <p:spPr>
          <a:xfrm>
            <a:off x="6226629" y="5174343"/>
            <a:ext cx="2908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Shower</a:t>
            </a:r>
            <a:r>
              <a:rPr lang="it-IT" dirty="0" smtClean="0"/>
              <a:t> </a:t>
            </a:r>
            <a:r>
              <a:rPr lang="it-IT" dirty="0" err="1" smtClean="0"/>
              <a:t>generated</a:t>
            </a:r>
            <a:r>
              <a:rPr lang="it-IT" dirty="0" smtClean="0"/>
              <a:t> </a:t>
            </a:r>
            <a:r>
              <a:rPr lang="it-IT" dirty="0" err="1" smtClean="0"/>
              <a:t>randomly</a:t>
            </a:r>
            <a:r>
              <a:rPr lang="it-IT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/>
              <a:t>Direction</a:t>
            </a:r>
            <a:r>
              <a:rPr lang="it-IT" dirty="0" smtClean="0"/>
              <a:t> (</a:t>
            </a:r>
            <a:r>
              <a:rPr lang="it-IT" dirty="0" smtClean="0">
                <a:sym typeface="Symbol" panose="05050102010706020507" pitchFamily="18" charset="2"/>
              </a:rPr>
              <a:t>,</a:t>
            </a:r>
            <a:r>
              <a:rPr lang="it-IT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Position core (</a:t>
            </a:r>
            <a:r>
              <a:rPr lang="it-IT" dirty="0" err="1" smtClean="0"/>
              <a:t>x,y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1582057" y="1494972"/>
            <a:ext cx="5645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telescopes 200m-spaced to cover from 200m to 2000m</a:t>
            </a:r>
          </a:p>
          <a:p>
            <a:r>
              <a:rPr lang="en-US" dirty="0" smtClean="0"/>
              <a:t>Statistics for 200 m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10 pairs </a:t>
            </a:r>
            <a:r>
              <a:rPr lang="en-US" dirty="0" smtClean="0">
                <a:sym typeface="Wingdings" panose="05000000000000000000" pitchFamily="2" charset="2"/>
              </a:rPr>
              <a:t> 200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64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magin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909" y="2698911"/>
            <a:ext cx="4114120" cy="388218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7850" y="53069"/>
            <a:ext cx="7886700" cy="1325563"/>
          </a:xfrm>
        </p:spPr>
        <p:txBody>
          <a:bodyPr/>
          <a:lstStyle/>
          <a:p>
            <a:r>
              <a:rPr lang="it-IT" dirty="0" err="1" smtClean="0"/>
              <a:t>Simulation</a:t>
            </a:r>
            <a:r>
              <a:rPr lang="it-IT" dirty="0" smtClean="0"/>
              <a:t> setup</a:t>
            </a:r>
            <a:br>
              <a:rPr lang="it-IT" dirty="0" smtClean="0"/>
            </a:br>
            <a:r>
              <a:rPr lang="it-IT" dirty="0" smtClean="0"/>
              <a:t>(20 </a:t>
            </a:r>
            <a:r>
              <a:rPr lang="it-IT" dirty="0" err="1" smtClean="0"/>
              <a:t>days</a:t>
            </a:r>
            <a:r>
              <a:rPr lang="it-IT" dirty="0" smtClean="0"/>
              <a:t> of </a:t>
            </a:r>
            <a:r>
              <a:rPr lang="it-IT" dirty="0" err="1" smtClean="0"/>
              <a:t>cosmic</a:t>
            </a:r>
            <a:r>
              <a:rPr lang="it-IT" dirty="0" smtClean="0"/>
              <a:t> </a:t>
            </a:r>
            <a:r>
              <a:rPr lang="it-IT" dirty="0" err="1" smtClean="0"/>
              <a:t>flux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16</a:t>
            </a:fld>
            <a:endParaRPr lang="en-US"/>
          </a:p>
        </p:txBody>
      </p:sp>
      <p:sp>
        <p:nvSpPr>
          <p:cNvPr id="44" name="CasellaDiTesto 43"/>
          <p:cNvSpPr txBox="1"/>
          <p:nvPr/>
        </p:nvSpPr>
        <p:spPr>
          <a:xfrm>
            <a:off x="5929449" y="4900023"/>
            <a:ext cx="2908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Shower</a:t>
            </a:r>
            <a:r>
              <a:rPr lang="it-IT" dirty="0" smtClean="0"/>
              <a:t> </a:t>
            </a:r>
            <a:r>
              <a:rPr lang="it-IT" dirty="0" err="1" smtClean="0"/>
              <a:t>generated</a:t>
            </a:r>
            <a:r>
              <a:rPr lang="it-IT" dirty="0" smtClean="0"/>
              <a:t> </a:t>
            </a:r>
            <a:r>
              <a:rPr lang="it-IT" dirty="0" err="1" smtClean="0"/>
              <a:t>randomly</a:t>
            </a:r>
            <a:r>
              <a:rPr lang="it-IT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/>
              <a:t>Direction</a:t>
            </a:r>
            <a:r>
              <a:rPr lang="it-IT" dirty="0" smtClean="0"/>
              <a:t> (</a:t>
            </a:r>
            <a:r>
              <a:rPr lang="it-IT" dirty="0" smtClean="0">
                <a:sym typeface="Symbol" panose="05050102010706020507" pitchFamily="18" charset="2"/>
              </a:rPr>
              <a:t>,</a:t>
            </a:r>
            <a:r>
              <a:rPr lang="it-IT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Position core (</a:t>
            </a:r>
            <a:r>
              <a:rPr lang="it-IT" b="1" dirty="0" err="1" smtClean="0"/>
              <a:t>x,y</a:t>
            </a:r>
            <a:r>
              <a:rPr lang="it-IT" b="1" dirty="0" smtClean="0"/>
              <a:t>)</a:t>
            </a:r>
            <a:endParaRPr lang="en-US" b="1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1582057" y="1494972"/>
            <a:ext cx="5645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telescopes 200m-spaced to cover from 200m to 2000m</a:t>
            </a:r>
          </a:p>
        </p:txBody>
      </p:sp>
      <p:pic>
        <p:nvPicPr>
          <p:cNvPr id="40" name="Immagine 3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7248" y="4539631"/>
            <a:ext cx="733877" cy="45719"/>
          </a:xfrm>
          <a:prstGeom prst="rect">
            <a:avLst/>
          </a:prstGeom>
        </p:spPr>
      </p:pic>
      <p:cxnSp>
        <p:nvCxnSpPr>
          <p:cNvPr id="47" name="Connettore 2 46"/>
          <p:cNvCxnSpPr/>
          <p:nvPr/>
        </p:nvCxnSpPr>
        <p:spPr>
          <a:xfrm flipH="1" flipV="1">
            <a:off x="3573780" y="5265420"/>
            <a:ext cx="2491740" cy="6553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>
            <a:off x="1912620" y="1805940"/>
            <a:ext cx="495300" cy="2705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114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Comparison</a:t>
            </a:r>
            <a:r>
              <a:rPr lang="it-IT" dirty="0" smtClean="0"/>
              <a:t> with </a:t>
            </a:r>
            <a:r>
              <a:rPr lang="it-IT" dirty="0" err="1" smtClean="0"/>
              <a:t>Corsika</a:t>
            </a:r>
            <a:r>
              <a:rPr lang="it-IT" dirty="0" smtClean="0"/>
              <a:t> </a:t>
            </a:r>
            <a:r>
              <a:rPr lang="it-IT" dirty="0" err="1" smtClean="0"/>
              <a:t>sims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17</a:t>
            </a:fld>
            <a:endParaRPr lang="en-US"/>
          </a:p>
        </p:txBody>
      </p:sp>
      <p:grpSp>
        <p:nvGrpSpPr>
          <p:cNvPr id="7" name="Gruppo 6"/>
          <p:cNvGrpSpPr/>
          <p:nvPr/>
        </p:nvGrpSpPr>
        <p:grpSpPr>
          <a:xfrm>
            <a:off x="904421" y="1388609"/>
            <a:ext cx="7171859" cy="5092020"/>
            <a:chOff x="904421" y="1388609"/>
            <a:chExt cx="7171859" cy="5092020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4421" y="1388609"/>
              <a:ext cx="7171859" cy="5092020"/>
            </a:xfrm>
            <a:prstGeom prst="rect">
              <a:avLst/>
            </a:prstGeom>
          </p:spPr>
        </p:pic>
        <p:sp>
          <p:nvSpPr>
            <p:cNvPr id="6" name="CasellaDiTesto 5"/>
            <p:cNvSpPr txBox="1"/>
            <p:nvPr/>
          </p:nvSpPr>
          <p:spPr>
            <a:xfrm>
              <a:off x="5334001" y="2133600"/>
              <a:ext cx="19502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dirty="0" smtClean="0">
                  <a:solidFill>
                    <a:srgbClr val="3232FF"/>
                  </a:solidFill>
                </a:rPr>
                <a:t>F(x) = A e</a:t>
              </a:r>
              <a:r>
                <a:rPr lang="it-IT" sz="2400" b="1" baseline="30000" dirty="0" smtClean="0">
                  <a:solidFill>
                    <a:srgbClr val="3232FF"/>
                  </a:solidFill>
                </a:rPr>
                <a:t>-</a:t>
              </a:r>
              <a:r>
                <a:rPr lang="it-IT" sz="2400" b="1" baseline="30000" dirty="0" err="1" smtClean="0">
                  <a:solidFill>
                    <a:srgbClr val="3232FF"/>
                  </a:solidFill>
                </a:rPr>
                <a:t>Bx</a:t>
              </a:r>
              <a:r>
                <a:rPr lang="it-IT" sz="2400" b="1" dirty="0" smtClean="0">
                  <a:solidFill>
                    <a:srgbClr val="3232FF"/>
                  </a:solidFill>
                </a:rPr>
                <a:t> </a:t>
              </a:r>
              <a:r>
                <a:rPr lang="it-IT" sz="2400" b="1" dirty="0" err="1" smtClean="0">
                  <a:solidFill>
                    <a:srgbClr val="3232FF"/>
                  </a:solidFill>
                </a:rPr>
                <a:t>x</a:t>
              </a:r>
              <a:r>
                <a:rPr lang="it-IT" sz="2400" b="1" baseline="30000" dirty="0" err="1" smtClean="0">
                  <a:solidFill>
                    <a:srgbClr val="3232FF"/>
                  </a:solidFill>
                </a:rPr>
                <a:t>C</a:t>
              </a:r>
              <a:endParaRPr lang="en-US" sz="2400" b="1" baseline="30000" dirty="0">
                <a:solidFill>
                  <a:srgbClr val="3232FF"/>
                </a:solidFill>
              </a:endParaRPr>
            </a:p>
          </p:txBody>
        </p:sp>
        <p:pic>
          <p:nvPicPr>
            <p:cNvPr id="5" name="Immagine 4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0539" t="13244" r="7754" b="17226"/>
            <a:stretch/>
          </p:blipFill>
          <p:spPr>
            <a:xfrm>
              <a:off x="1995714" y="3280228"/>
              <a:ext cx="3976915" cy="2286001"/>
            </a:xfrm>
            <a:prstGeom prst="rect">
              <a:avLst/>
            </a:prstGeom>
          </p:spPr>
        </p:pic>
      </p:grpSp>
      <p:sp>
        <p:nvSpPr>
          <p:cNvPr id="3" name="Ovale 2"/>
          <p:cNvSpPr/>
          <p:nvPr/>
        </p:nvSpPr>
        <p:spPr>
          <a:xfrm>
            <a:off x="2997200" y="2293257"/>
            <a:ext cx="152400" cy="14514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sellaDiTesto 8"/>
          <p:cNvSpPr txBox="1"/>
          <p:nvPr/>
        </p:nvSpPr>
        <p:spPr>
          <a:xfrm>
            <a:off x="3164115" y="2177143"/>
            <a:ext cx="132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Corsika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sims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 rot="20374710">
            <a:off x="6545942" y="6045200"/>
            <a:ext cx="271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 smtClean="0">
                <a:solidFill>
                  <a:srgbClr val="FF0000"/>
                </a:solidFill>
              </a:rPr>
              <a:t>Very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preliminary</a:t>
            </a:r>
            <a:r>
              <a:rPr lang="it-IT" sz="2400" b="1" dirty="0" smtClean="0">
                <a:solidFill>
                  <a:srgbClr val="FF0000"/>
                </a:solidFill>
              </a:rPr>
              <a:t>!!!!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178707" y="1526722"/>
            <a:ext cx="4171950" cy="2979964"/>
            <a:chOff x="178707" y="1526722"/>
            <a:chExt cx="4171950" cy="2979964"/>
          </a:xfrm>
        </p:grpSpPr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8707" y="1526722"/>
              <a:ext cx="4171950" cy="2979964"/>
            </a:xfrm>
            <a:prstGeom prst="rect">
              <a:avLst/>
            </a:prstGeom>
          </p:spPr>
        </p:pic>
        <p:cxnSp>
          <p:nvCxnSpPr>
            <p:cNvPr id="10" name="Connettore 1 9"/>
            <p:cNvCxnSpPr/>
            <p:nvPr/>
          </p:nvCxnSpPr>
          <p:spPr>
            <a:xfrm flipV="1">
              <a:off x="994229" y="3570514"/>
              <a:ext cx="2286000" cy="159657"/>
            </a:xfrm>
            <a:prstGeom prst="line">
              <a:avLst/>
            </a:prstGeom>
            <a:ln w="38100">
              <a:solidFill>
                <a:srgbClr val="0F86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Mean</a:t>
            </a:r>
            <a:r>
              <a:rPr lang="it-IT" dirty="0" smtClean="0"/>
              <a:t> </a:t>
            </a:r>
            <a:r>
              <a:rPr lang="it-IT" dirty="0" err="1" smtClean="0"/>
              <a:t>energy</a:t>
            </a:r>
            <a:r>
              <a:rPr lang="it-IT" dirty="0" smtClean="0"/>
              <a:t> vs </a:t>
            </a:r>
            <a:r>
              <a:rPr lang="it-IT" dirty="0" err="1" smtClean="0"/>
              <a:t>distance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18</a:t>
            </a:fld>
            <a:endParaRPr lang="en-US"/>
          </a:p>
        </p:txBody>
      </p:sp>
      <p:sp>
        <p:nvSpPr>
          <p:cNvPr id="6" name="CasellaDiTesto 5"/>
          <p:cNvSpPr txBox="1"/>
          <p:nvPr/>
        </p:nvSpPr>
        <p:spPr>
          <a:xfrm>
            <a:off x="899887" y="1981200"/>
            <a:ext cx="244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&lt;E&gt; </a:t>
            </a:r>
            <a:r>
              <a:rPr lang="it-IT" dirty="0" smtClean="0">
                <a:solidFill>
                  <a:srgbClr val="FF0000"/>
                </a:solidFill>
                <a:sym typeface="Symbol" panose="05050102010706020507" pitchFamily="18" charset="2"/>
              </a:rPr>
              <a:t> 2.5 10</a:t>
            </a:r>
            <a:r>
              <a:rPr lang="it-IT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15</a:t>
            </a:r>
            <a:r>
              <a:rPr lang="it-IT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eV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Immagin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403" y="1625600"/>
            <a:ext cx="3440225" cy="28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5791201" y="4390572"/>
            <a:ext cx="2369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Old</a:t>
            </a:r>
            <a:r>
              <a:rPr lang="it-IT" dirty="0" smtClean="0"/>
              <a:t> </a:t>
            </a:r>
            <a:r>
              <a:rPr lang="it-IT" dirty="0" err="1" smtClean="0"/>
              <a:t>Corsika</a:t>
            </a:r>
            <a:r>
              <a:rPr lang="it-IT" dirty="0" smtClean="0"/>
              <a:t> </a:t>
            </a:r>
            <a:r>
              <a:rPr lang="it-IT" dirty="0" err="1" smtClean="0"/>
              <a:t>simulations</a:t>
            </a:r>
            <a:endParaRPr lang="en-US" dirty="0"/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979714" y="3461657"/>
            <a:ext cx="4811486" cy="283029"/>
          </a:xfrm>
          <a:prstGeom prst="straightConnector1">
            <a:avLst/>
          </a:prstGeom>
          <a:ln>
            <a:solidFill>
              <a:srgbClr val="0F86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950686" y="4934858"/>
            <a:ext cx="76562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simulations differs by a factor </a:t>
            </a:r>
            <a:r>
              <a:rPr lang="en-US" dirty="0" smtClean="0">
                <a:sym typeface="Symbol" panose="05050102010706020507" pitchFamily="18" charset="2"/>
              </a:rPr>
              <a:t></a:t>
            </a:r>
            <a:r>
              <a:rPr lang="en-US" dirty="0" smtClean="0"/>
              <a:t>1.7 w.r.t. older ones</a:t>
            </a:r>
          </a:p>
          <a:p>
            <a:r>
              <a:rPr lang="en-US" dirty="0" smtClean="0"/>
              <a:t>(it may be due to low energy cutoff in the newest).</a:t>
            </a:r>
          </a:p>
          <a:p>
            <a:endParaRPr lang="en-US" dirty="0" smtClean="0"/>
          </a:p>
          <a:p>
            <a:r>
              <a:rPr lang="en-US" dirty="0" smtClean="0"/>
              <a:t>In both cases no significant dependence on the distance observed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 The shape of the lateral distribution has a small dependence on the energy.</a:t>
            </a:r>
            <a:endParaRPr lang="en-US" dirty="0"/>
          </a:p>
        </p:txBody>
      </p:sp>
      <p:cxnSp>
        <p:nvCxnSpPr>
          <p:cNvPr id="16" name="Connettore 2 15"/>
          <p:cNvCxnSpPr/>
          <p:nvPr/>
        </p:nvCxnSpPr>
        <p:spPr>
          <a:xfrm flipH="1">
            <a:off x="3251200" y="2540000"/>
            <a:ext cx="4172858" cy="1037771"/>
          </a:xfrm>
          <a:prstGeom prst="straightConnector1">
            <a:avLst/>
          </a:prstGeom>
          <a:ln>
            <a:solidFill>
              <a:srgbClr val="0F86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0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8821" y="53069"/>
            <a:ext cx="7886700" cy="1325563"/>
          </a:xfrm>
        </p:spPr>
        <p:txBody>
          <a:bodyPr/>
          <a:lstStyle/>
          <a:p>
            <a:r>
              <a:rPr lang="it-IT" dirty="0" smtClean="0"/>
              <a:t>Energy vs multi-</a:t>
            </a:r>
            <a:r>
              <a:rPr lang="it-IT" dirty="0" err="1" smtClean="0"/>
              <a:t>track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r>
              <a:rPr lang="it-IT" dirty="0" smtClean="0"/>
              <a:t> in a single </a:t>
            </a:r>
            <a:r>
              <a:rPr lang="it-IT" dirty="0" err="1" smtClean="0"/>
              <a:t>telescope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19</a:t>
            </a:fld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" y="1633074"/>
            <a:ext cx="7258050" cy="4698393"/>
          </a:xfrm>
          <a:prstGeom prst="rect">
            <a:avLst/>
          </a:prstGeom>
        </p:spPr>
      </p:pic>
      <p:cxnSp>
        <p:nvCxnSpPr>
          <p:cNvPr id="7" name="Connettore 2 6"/>
          <p:cNvCxnSpPr/>
          <p:nvPr/>
        </p:nvCxnSpPr>
        <p:spPr>
          <a:xfrm flipH="1">
            <a:off x="3309257" y="1480457"/>
            <a:ext cx="834572" cy="217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4107543" y="1291771"/>
            <a:ext cx="237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 </a:t>
            </a:r>
            <a:r>
              <a:rPr lang="it-IT" dirty="0" err="1" smtClean="0"/>
              <a:t>days</a:t>
            </a:r>
            <a:r>
              <a:rPr lang="it-IT" dirty="0" smtClean="0"/>
              <a:t> x 11 </a:t>
            </a:r>
            <a:r>
              <a:rPr lang="it-IT" dirty="0" err="1" smtClean="0"/>
              <a:t>telescopes</a:t>
            </a:r>
            <a:endParaRPr lang="en-US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235372" y="2881086"/>
            <a:ext cx="16401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Track density has a strong dependence on the energy of the primary cosmic ray.</a:t>
            </a:r>
            <a:endParaRPr lang="en-US" dirty="0"/>
          </a:p>
        </p:txBody>
      </p:sp>
      <p:sp>
        <p:nvSpPr>
          <p:cNvPr id="10" name="CasellaDiTesto 9"/>
          <p:cNvSpPr txBox="1"/>
          <p:nvPr/>
        </p:nvSpPr>
        <p:spPr>
          <a:xfrm rot="20374710">
            <a:off x="6545942" y="6045200"/>
            <a:ext cx="271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 smtClean="0">
                <a:solidFill>
                  <a:srgbClr val="FF0000"/>
                </a:solidFill>
              </a:rPr>
              <a:t>Very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preliminary</a:t>
            </a:r>
            <a:r>
              <a:rPr lang="it-IT" sz="2400" b="1" dirty="0" smtClean="0">
                <a:solidFill>
                  <a:srgbClr val="FF0000"/>
                </a:solidFill>
              </a:rPr>
              <a:t>!!!!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3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 of coincidence studies after Run-3</a:t>
            </a:r>
          </a:p>
          <a:p>
            <a:pPr lvl="1"/>
            <a:r>
              <a:rPr lang="en-US" dirty="0" smtClean="0"/>
              <a:t>Report on the status of all our Clusters</a:t>
            </a:r>
          </a:p>
          <a:p>
            <a:pPr lvl="1"/>
            <a:r>
              <a:rPr lang="en-US" dirty="0" smtClean="0"/>
              <a:t>Comparison with previous results after:</a:t>
            </a:r>
          </a:p>
          <a:p>
            <a:pPr lvl="2"/>
            <a:r>
              <a:rPr lang="en-US" dirty="0" smtClean="0"/>
              <a:t>Changes in the analyzers</a:t>
            </a:r>
          </a:p>
          <a:p>
            <a:pPr lvl="2"/>
            <a:r>
              <a:rPr lang="en-US" dirty="0" smtClean="0"/>
              <a:t>Changes in the Top-Bottom (T-B) distances</a:t>
            </a:r>
          </a:p>
          <a:p>
            <a:r>
              <a:rPr lang="en-US" dirty="0" smtClean="0"/>
              <a:t>Results from preliminary study with </a:t>
            </a:r>
            <a:r>
              <a:rPr lang="en-US" dirty="0" err="1" smtClean="0"/>
              <a:t>Corsika</a:t>
            </a:r>
            <a:r>
              <a:rPr lang="en-US" dirty="0" smtClean="0"/>
              <a:t> MC</a:t>
            </a:r>
          </a:p>
          <a:p>
            <a:pPr lvl="1"/>
            <a:r>
              <a:rPr lang="en-US" dirty="0" smtClean="0"/>
              <a:t>Energy dependence vs distance in </a:t>
            </a:r>
            <a:r>
              <a:rPr lang="en-US" dirty="0" err="1" smtClean="0"/>
              <a:t>coincs</a:t>
            </a:r>
            <a:r>
              <a:rPr lang="en-US" dirty="0" smtClean="0"/>
              <a:t> studies</a:t>
            </a:r>
          </a:p>
          <a:p>
            <a:pPr lvl="1"/>
            <a:r>
              <a:rPr lang="en-US" dirty="0" smtClean="0"/>
              <a:t>Energy dependence vs multi-track events in a single Tel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32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Combining</a:t>
            </a:r>
            <a:r>
              <a:rPr lang="it-IT" dirty="0" smtClean="0"/>
              <a:t> </a:t>
            </a:r>
            <a:r>
              <a:rPr lang="it-IT" dirty="0" err="1" smtClean="0"/>
              <a:t>coincs</a:t>
            </a:r>
            <a:r>
              <a:rPr lang="it-IT" dirty="0" smtClean="0"/>
              <a:t> and multi-</a:t>
            </a:r>
            <a:r>
              <a:rPr lang="it-IT" dirty="0" err="1" smtClean="0"/>
              <a:t>track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20</a:t>
            </a:fld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8" y="1864000"/>
            <a:ext cx="6362020" cy="4542469"/>
          </a:xfrm>
          <a:prstGeom prst="rect">
            <a:avLst/>
          </a:prstGeom>
        </p:spPr>
      </p:pic>
      <p:cxnSp>
        <p:nvCxnSpPr>
          <p:cNvPr id="7" name="Connettore 2 6"/>
          <p:cNvCxnSpPr/>
          <p:nvPr/>
        </p:nvCxnSpPr>
        <p:spPr>
          <a:xfrm flipH="1">
            <a:off x="4361543" y="1574800"/>
            <a:ext cx="762000" cy="341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203371" y="1378857"/>
            <a:ext cx="3239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(20 </a:t>
            </a:r>
            <a:r>
              <a:rPr lang="it-IT" dirty="0" err="1" smtClean="0"/>
              <a:t>days</a:t>
            </a:r>
            <a:r>
              <a:rPr lang="it-IT" dirty="0" smtClean="0"/>
              <a:t>) x (10 </a:t>
            </a:r>
            <a:r>
              <a:rPr lang="it-IT" dirty="0" err="1" smtClean="0"/>
              <a:t>tel</a:t>
            </a:r>
            <a:r>
              <a:rPr lang="it-IT" dirty="0" smtClean="0"/>
              <a:t> </a:t>
            </a:r>
            <a:r>
              <a:rPr lang="it-IT" dirty="0" err="1" smtClean="0"/>
              <a:t>pairs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200m)</a:t>
            </a:r>
            <a:endParaRPr lang="en-US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87029" y="3069771"/>
            <a:ext cx="20973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pairs with a small distance we could add the multi-track information (very preliminary)</a:t>
            </a:r>
            <a:endParaRPr lang="en-US" dirty="0"/>
          </a:p>
        </p:txBody>
      </p:sp>
      <p:sp>
        <p:nvSpPr>
          <p:cNvPr id="10" name="CasellaDiTesto 9"/>
          <p:cNvSpPr txBox="1"/>
          <p:nvPr/>
        </p:nvSpPr>
        <p:spPr>
          <a:xfrm rot="20374710">
            <a:off x="6545942" y="6045200"/>
            <a:ext cx="271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 smtClean="0">
                <a:solidFill>
                  <a:srgbClr val="FF0000"/>
                </a:solidFill>
              </a:rPr>
              <a:t>Very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preliminary</a:t>
            </a:r>
            <a:r>
              <a:rPr lang="it-IT" sz="2400" b="1" dirty="0" smtClean="0">
                <a:solidFill>
                  <a:srgbClr val="FF0000"/>
                </a:solidFill>
              </a:rPr>
              <a:t>!!!!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3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355693" cy="1325563"/>
          </a:xfrm>
        </p:spPr>
        <p:txBody>
          <a:bodyPr/>
          <a:lstStyle/>
          <a:p>
            <a:r>
              <a:rPr lang="it-IT" dirty="0" smtClean="0"/>
              <a:t>BOLO-01/BOLO-04 (nov16 – feb17)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181430" y="1458970"/>
            <a:ext cx="426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SETTINGS</a:t>
            </a:r>
          </a:p>
          <a:p>
            <a:r>
              <a:rPr lang="en-US" sz="1200" dirty="0" smtClean="0"/>
              <a:t>Analyze output from new Analyzer</a:t>
            </a:r>
          </a:p>
          <a:p>
            <a:r>
              <a:rPr lang="en-US" sz="1200" dirty="0" smtClean="0"/>
              <a:t>Input file = coincBOLO_0104n.root</a:t>
            </a:r>
          </a:p>
          <a:p>
            <a:r>
              <a:rPr lang="en-US" sz="1200" dirty="0" smtClean="0"/>
              <a:t>School distance = 96.0 m, angle = -160.75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School orientation: tel1=277.70 </a:t>
            </a:r>
            <a:r>
              <a:rPr lang="en-US" sz="1200" dirty="0" err="1" smtClean="0"/>
              <a:t>deg</a:t>
            </a:r>
            <a:r>
              <a:rPr lang="en-US" sz="1200" dirty="0" smtClean="0"/>
              <a:t>, tel2=278.00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Max Chi2 = 50</a:t>
            </a:r>
          </a:p>
          <a:p>
            <a:r>
              <a:rPr lang="en-US" sz="1200" dirty="0" smtClean="0"/>
              <a:t>Theta </a:t>
            </a:r>
            <a:r>
              <a:rPr lang="en-US" sz="1200" dirty="0" err="1" smtClean="0"/>
              <a:t>Rel</a:t>
            </a:r>
            <a:r>
              <a:rPr lang="en-US" sz="1200" dirty="0" smtClean="0"/>
              <a:t> Range = </a:t>
            </a:r>
            <a:r>
              <a:rPr lang="en-US" sz="1200" b="1" dirty="0" smtClean="0"/>
              <a:t>0.00 - 60.00 </a:t>
            </a:r>
            <a:r>
              <a:rPr lang="en-US" sz="1200" b="1" dirty="0" err="1" smtClean="0"/>
              <a:t>deg</a:t>
            </a:r>
            <a:endParaRPr lang="en-US" sz="1200" b="1" dirty="0" smtClean="0"/>
          </a:p>
          <a:p>
            <a:r>
              <a:rPr lang="en-US" sz="1200" dirty="0" smtClean="0"/>
              <a:t>Range for N </a:t>
            </a:r>
            <a:r>
              <a:rPr lang="en-US" sz="1200" dirty="0" err="1" smtClean="0"/>
              <a:t>sattellite</a:t>
            </a:r>
            <a:r>
              <a:rPr lang="en-US" sz="1200" dirty="0" smtClean="0"/>
              <a:t> in each run = (tel1) 4 – 10, (tel2) 4 - 10</a:t>
            </a:r>
          </a:p>
          <a:p>
            <a:r>
              <a:rPr lang="en-US" sz="1200" dirty="0" smtClean="0"/>
              <a:t>Min N satellite in a single event = 0</a:t>
            </a:r>
          </a:p>
          <a:p>
            <a:endParaRPr lang="it-IT" sz="1200" dirty="0"/>
          </a:p>
          <a:p>
            <a:endParaRPr lang="it-IT" sz="1200" dirty="0" smtClean="0"/>
          </a:p>
          <a:p>
            <a:r>
              <a:rPr lang="it-IT" sz="1200" dirty="0" err="1" smtClean="0"/>
              <a:t>Telescope</a:t>
            </a:r>
            <a:r>
              <a:rPr lang="it-IT" sz="1200" dirty="0" smtClean="0"/>
              <a:t> </a:t>
            </a:r>
            <a:r>
              <a:rPr lang="it-IT" sz="1200" dirty="0" err="1" smtClean="0"/>
              <a:t>parameters</a:t>
            </a:r>
            <a:r>
              <a:rPr lang="it-IT" sz="1200" dirty="0" smtClean="0"/>
              <a:t>:</a:t>
            </a:r>
          </a:p>
          <a:p>
            <a:r>
              <a:rPr lang="it-IT" sz="1200" dirty="0" smtClean="0"/>
              <a:t>BOLO-01: T-B distance:100 cm</a:t>
            </a:r>
          </a:p>
          <a:p>
            <a:r>
              <a:rPr lang="it-IT" sz="1200" dirty="0" smtClean="0"/>
              <a:t>BOLO-04: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 cm (120 cm in Run1&amp;2)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3202" y="5094513"/>
            <a:ext cx="4201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STATS</a:t>
            </a:r>
          </a:p>
          <a:p>
            <a:r>
              <a:rPr lang="it-IT" sz="1200" dirty="0" err="1" smtClean="0"/>
              <a:t>Good</a:t>
            </a:r>
            <a:r>
              <a:rPr lang="it-IT" sz="1200" dirty="0" smtClean="0"/>
              <a:t> </a:t>
            </a:r>
            <a:r>
              <a:rPr lang="it-IT" sz="1200" dirty="0" err="1" smtClean="0"/>
              <a:t>days</a:t>
            </a:r>
            <a:r>
              <a:rPr lang="it-IT" sz="1200" dirty="0" smtClean="0"/>
              <a:t>: 281.8 (62 Run-3)</a:t>
            </a:r>
          </a:p>
          <a:p>
            <a:r>
              <a:rPr lang="it-IT" sz="1200" dirty="0" err="1" smtClean="0"/>
              <a:t>Counts</a:t>
            </a:r>
            <a:r>
              <a:rPr lang="it-IT" sz="1200" dirty="0" smtClean="0"/>
              <a:t> (bin </a:t>
            </a:r>
            <a:r>
              <a:rPr lang="it-IT" sz="1200" dirty="0" err="1" smtClean="0"/>
              <a:t>counting</a:t>
            </a:r>
            <a:r>
              <a:rPr lang="it-IT" sz="1200" dirty="0" smtClean="0"/>
              <a:t>): 31090 +/- 320</a:t>
            </a:r>
          </a:p>
          <a:p>
            <a:r>
              <a:rPr lang="it-IT" sz="1200" dirty="0" smtClean="0"/>
              <a:t>Rate: 110 +/- 1 (143.6 +/- 2.6 </a:t>
            </a:r>
            <a:r>
              <a:rPr lang="it-IT" sz="1200" dirty="0" err="1" smtClean="0"/>
              <a:t>only</a:t>
            </a:r>
            <a:r>
              <a:rPr lang="it-IT" sz="1200" dirty="0" smtClean="0"/>
              <a:t> Run-3)</a:t>
            </a:r>
          </a:p>
          <a:p>
            <a:r>
              <a:rPr lang="it-IT" sz="1200" dirty="0" smtClean="0"/>
              <a:t>Rate/</a:t>
            </a:r>
            <a:r>
              <a:rPr lang="it-IT" sz="1200" dirty="0" err="1" smtClean="0"/>
              <a:t>acc</a:t>
            </a:r>
            <a:r>
              <a:rPr lang="it-IT" sz="1200" dirty="0" smtClean="0"/>
              <a:t> = 197 +/- 4</a:t>
            </a:r>
          </a:p>
          <a:p>
            <a:r>
              <a:rPr lang="it-IT" sz="1200" dirty="0" err="1" smtClean="0"/>
              <a:t>Acc</a:t>
            </a:r>
            <a:r>
              <a:rPr lang="it-IT" sz="1200" dirty="0" smtClean="0"/>
              <a:t> </a:t>
            </a:r>
            <a:r>
              <a:rPr lang="it-IT" sz="1200" dirty="0" err="1" smtClean="0"/>
              <a:t>only</a:t>
            </a:r>
            <a:r>
              <a:rPr lang="it-IT" sz="1200" dirty="0" smtClean="0"/>
              <a:t> Run-3= 0.73 </a:t>
            </a:r>
            <a:r>
              <a:rPr lang="en-US" sz="1200" dirty="0" smtClean="0"/>
              <a:t>m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 err="1" smtClean="0"/>
              <a:t>sr</a:t>
            </a:r>
            <a:endParaRPr lang="it-IT" sz="1200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0524" y="1594757"/>
            <a:ext cx="5053476" cy="365941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817257" y="5653314"/>
            <a:ext cx="525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	before of nov16 old T-B </a:t>
            </a:r>
            <a:r>
              <a:rPr lang="en-US" dirty="0" err="1" smtClean="0"/>
              <a:t>dist</a:t>
            </a:r>
            <a:r>
              <a:rPr lang="en-US" dirty="0" smtClean="0"/>
              <a:t> (skipped)</a:t>
            </a:r>
          </a:p>
          <a:p>
            <a:r>
              <a:rPr lang="en-US" dirty="0" smtClean="0"/>
              <a:t> 	after feb17 </a:t>
            </a:r>
            <a:r>
              <a:rPr lang="en-US" dirty="0" err="1" smtClean="0"/>
              <a:t>coincs</a:t>
            </a:r>
            <a:r>
              <a:rPr lang="en-US" dirty="0" smtClean="0"/>
              <a:t> were lost (to be checked)</a:t>
            </a:r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3</a:t>
            </a:fld>
            <a:endParaRPr lang="en-US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2075543" y="544286"/>
            <a:ext cx="2169886" cy="2046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998685" y="224971"/>
            <a:ext cx="2753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Standard for </a:t>
            </a:r>
            <a:r>
              <a:rPr lang="it-IT" dirty="0" err="1" smtClean="0"/>
              <a:t>all</a:t>
            </a:r>
            <a:r>
              <a:rPr lang="it-IT" dirty="0" smtClean="0"/>
              <a:t> the clusters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LODI-01/LODI-02 (jan16 – jun17)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203200" y="1560569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SETTINGS</a:t>
            </a:r>
          </a:p>
          <a:p>
            <a:r>
              <a:rPr lang="en-US" sz="1200" dirty="0" smtClean="0"/>
              <a:t>Analyze output from new Analyzer</a:t>
            </a:r>
          </a:p>
          <a:p>
            <a:r>
              <a:rPr lang="en-US" sz="1200" dirty="0" smtClean="0"/>
              <a:t>Input file = coincLODI_0102n.root</a:t>
            </a:r>
          </a:p>
          <a:p>
            <a:r>
              <a:rPr lang="en-US" sz="1200" dirty="0" smtClean="0"/>
              <a:t>School distance = 167.0 m, angle = -106.78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School orientation: tel1=250.00 </a:t>
            </a:r>
            <a:r>
              <a:rPr lang="en-US" sz="1200" dirty="0" err="1" smtClean="0"/>
              <a:t>deg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rgbClr val="FF0000"/>
                </a:solidFill>
              </a:rPr>
              <a:t>tel2=0.00 </a:t>
            </a:r>
            <a:r>
              <a:rPr lang="en-US" sz="1200" dirty="0" err="1" smtClean="0">
                <a:solidFill>
                  <a:srgbClr val="FF0000"/>
                </a:solidFill>
              </a:rPr>
              <a:t>deg</a:t>
            </a: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1200" dirty="0" smtClean="0"/>
              <a:t>Max Chi2 = 50</a:t>
            </a:r>
          </a:p>
          <a:p>
            <a:r>
              <a:rPr lang="en-US" sz="1200" dirty="0" smtClean="0"/>
              <a:t>Theta </a:t>
            </a:r>
            <a:r>
              <a:rPr lang="en-US" sz="1200" dirty="0" err="1" smtClean="0"/>
              <a:t>Rel</a:t>
            </a:r>
            <a:r>
              <a:rPr lang="en-US" sz="1200" dirty="0" smtClean="0"/>
              <a:t> Range = 0.00 - 60.00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Range for N </a:t>
            </a:r>
            <a:r>
              <a:rPr lang="en-US" sz="1200" dirty="0" err="1" smtClean="0"/>
              <a:t>sattellite</a:t>
            </a:r>
            <a:r>
              <a:rPr lang="en-US" sz="1200" dirty="0" smtClean="0"/>
              <a:t> in each run = (tel1) 4 - 10, (tel2) 4 - 10</a:t>
            </a:r>
          </a:p>
          <a:p>
            <a:r>
              <a:rPr lang="en-US" sz="1200" dirty="0" smtClean="0"/>
              <a:t>Min N satellite in a single event = 0</a:t>
            </a:r>
          </a:p>
          <a:p>
            <a:endParaRPr lang="it-IT" sz="1200" dirty="0" smtClean="0"/>
          </a:p>
          <a:p>
            <a:r>
              <a:rPr lang="it-IT" sz="1200" dirty="0" err="1" smtClean="0"/>
              <a:t>Telescope</a:t>
            </a:r>
            <a:r>
              <a:rPr lang="it-IT" sz="1200" dirty="0" smtClean="0"/>
              <a:t> </a:t>
            </a:r>
            <a:r>
              <a:rPr lang="it-IT" sz="1200" dirty="0" err="1" smtClean="0"/>
              <a:t>parameters</a:t>
            </a:r>
            <a:r>
              <a:rPr lang="it-IT" sz="1200" dirty="0" smtClean="0"/>
              <a:t>:</a:t>
            </a:r>
          </a:p>
          <a:p>
            <a:r>
              <a:rPr lang="it-IT" sz="1200" dirty="0" smtClean="0"/>
              <a:t>LODI-01: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93 cm </a:t>
            </a:r>
          </a:p>
          <a:p>
            <a:r>
              <a:rPr lang="it-IT" sz="1200" dirty="0" smtClean="0"/>
              <a:t>LODI-02: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104 cm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3202" y="5094513"/>
            <a:ext cx="42018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STATS</a:t>
            </a:r>
          </a:p>
          <a:p>
            <a:r>
              <a:rPr lang="it-IT" sz="1200" dirty="0" err="1" smtClean="0"/>
              <a:t>Good</a:t>
            </a:r>
            <a:r>
              <a:rPr lang="it-IT" sz="1200" dirty="0" smtClean="0"/>
              <a:t> </a:t>
            </a:r>
            <a:r>
              <a:rPr lang="it-IT" sz="1200" dirty="0" err="1" smtClean="0"/>
              <a:t>days</a:t>
            </a:r>
            <a:r>
              <a:rPr lang="it-IT" sz="1200" dirty="0" smtClean="0"/>
              <a:t>: 99.5</a:t>
            </a:r>
          </a:p>
          <a:p>
            <a:r>
              <a:rPr lang="it-IT" sz="1200" dirty="0" err="1" smtClean="0"/>
              <a:t>Counts</a:t>
            </a:r>
            <a:r>
              <a:rPr lang="it-IT" sz="1200" dirty="0" smtClean="0"/>
              <a:t> (bin </a:t>
            </a:r>
            <a:r>
              <a:rPr lang="it-IT" sz="1200" dirty="0" err="1" smtClean="0"/>
              <a:t>counting</a:t>
            </a:r>
            <a:r>
              <a:rPr lang="it-IT" sz="1200" dirty="0" smtClean="0"/>
              <a:t>):   13460 +/- 200</a:t>
            </a:r>
          </a:p>
          <a:p>
            <a:r>
              <a:rPr lang="it-IT" sz="1200" dirty="0" smtClean="0"/>
              <a:t>Rate:   135 +/- 2</a:t>
            </a:r>
          </a:p>
          <a:p>
            <a:r>
              <a:rPr lang="it-IT" sz="1200" dirty="0" smtClean="0"/>
              <a:t>Rate/</a:t>
            </a:r>
            <a:r>
              <a:rPr lang="it-IT" sz="1200" dirty="0" err="1" smtClean="0"/>
              <a:t>acc</a:t>
            </a:r>
            <a:r>
              <a:rPr lang="it-IT" sz="1200" dirty="0" smtClean="0"/>
              <a:t> =  185 +/- 3</a:t>
            </a:r>
          </a:p>
          <a:p>
            <a:r>
              <a:rPr lang="it-IT" sz="1200" dirty="0" err="1" smtClean="0">
                <a:solidFill>
                  <a:srgbClr val="FF0000"/>
                </a:solidFill>
              </a:rPr>
              <a:t>Acc</a:t>
            </a:r>
            <a:r>
              <a:rPr lang="it-IT" sz="1200" dirty="0" smtClean="0">
                <a:solidFill>
                  <a:srgbClr val="FF0000"/>
                </a:solidFill>
              </a:rPr>
              <a:t> = 0.73 </a:t>
            </a:r>
            <a:r>
              <a:rPr lang="en-US" sz="1200" dirty="0" smtClean="0">
                <a:solidFill>
                  <a:srgbClr val="FF0000"/>
                </a:solidFill>
              </a:rPr>
              <a:t>m</a:t>
            </a:r>
            <a:r>
              <a:rPr lang="en-US" sz="1200" baseline="30000" dirty="0" smtClean="0">
                <a:solidFill>
                  <a:srgbClr val="FF0000"/>
                </a:solidFill>
              </a:rPr>
              <a:t>4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</a:rPr>
              <a:t>sr</a:t>
            </a:r>
            <a:endParaRPr lang="it-IT" sz="1200" dirty="0" smtClean="0">
              <a:solidFill>
                <a:srgbClr val="FF0000"/>
              </a:solidFill>
            </a:endParaRPr>
          </a:p>
          <a:p>
            <a:endParaRPr lang="it-IT" sz="1200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475" y="1534206"/>
            <a:ext cx="4532097" cy="329905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817257" y="5653314"/>
            <a:ext cx="525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Note:	angle w.r.t. North </a:t>
            </a:r>
            <a:r>
              <a:rPr lang="it-IT" dirty="0" err="1" smtClean="0"/>
              <a:t>has</a:t>
            </a:r>
            <a:r>
              <a:rPr lang="it-IT" dirty="0" smtClean="0"/>
              <a:t> to be </a:t>
            </a:r>
            <a:r>
              <a:rPr lang="it-IT" dirty="0" err="1" smtClean="0"/>
              <a:t>provided</a:t>
            </a:r>
            <a:r>
              <a:rPr lang="it-IT" dirty="0" smtClean="0"/>
              <a:t> for 	LODI-02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45236" cy="1325563"/>
          </a:xfrm>
        </p:spPr>
        <p:txBody>
          <a:bodyPr/>
          <a:lstStyle/>
          <a:p>
            <a:r>
              <a:rPr lang="it-IT" dirty="0" smtClean="0"/>
              <a:t>LAQU-01/LAQU-02 (feb15 – jun16)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817257" y="5653314"/>
            <a:ext cx="5254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Note:	</a:t>
            </a:r>
            <a:r>
              <a:rPr lang="it-IT" dirty="0" err="1" smtClean="0"/>
              <a:t>after</a:t>
            </a:r>
            <a:r>
              <a:rPr lang="it-IT" dirty="0" smtClean="0"/>
              <a:t> jun16 </a:t>
            </a:r>
            <a:r>
              <a:rPr lang="it-IT" dirty="0" err="1" smtClean="0"/>
              <a:t>coincs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lost</a:t>
            </a:r>
            <a:r>
              <a:rPr lang="it-IT" dirty="0" smtClean="0"/>
              <a:t> (to be </a:t>
            </a:r>
            <a:r>
              <a:rPr lang="it-IT" dirty="0" err="1" smtClean="0"/>
              <a:t>checked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203200" y="1560569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SETTINGS</a:t>
            </a:r>
          </a:p>
          <a:p>
            <a:r>
              <a:rPr lang="en-US" sz="1200" dirty="0" smtClean="0"/>
              <a:t>Analyze output from new Analyzer</a:t>
            </a:r>
          </a:p>
          <a:p>
            <a:r>
              <a:rPr lang="en-US" sz="1200" dirty="0" smtClean="0"/>
              <a:t>Input file = coincLAQU_0102n.root</a:t>
            </a:r>
          </a:p>
          <a:p>
            <a:r>
              <a:rPr lang="en-US" sz="1200" dirty="0" smtClean="0"/>
              <a:t>School distance = 204.0 m, angle = -164.05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School orientation: tel1=-94.10 </a:t>
            </a:r>
            <a:r>
              <a:rPr lang="en-US" sz="1200" dirty="0" err="1" smtClean="0"/>
              <a:t>deg</a:t>
            </a:r>
            <a:r>
              <a:rPr lang="en-US" sz="1200" dirty="0" smtClean="0"/>
              <a:t>, tel2=49.10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Max Chi2 = 50</a:t>
            </a:r>
          </a:p>
          <a:p>
            <a:r>
              <a:rPr lang="en-US" sz="1200" dirty="0" smtClean="0"/>
              <a:t>Theta </a:t>
            </a:r>
            <a:r>
              <a:rPr lang="en-US" sz="1200" dirty="0" err="1" smtClean="0"/>
              <a:t>Rel</a:t>
            </a:r>
            <a:r>
              <a:rPr lang="en-US" sz="1200" dirty="0" smtClean="0"/>
              <a:t> Range = 0.00 - 60.00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Range for N </a:t>
            </a:r>
            <a:r>
              <a:rPr lang="en-US" sz="1200" dirty="0" err="1" smtClean="0"/>
              <a:t>sattellite</a:t>
            </a:r>
            <a:r>
              <a:rPr lang="en-US" sz="1200" dirty="0" smtClean="0"/>
              <a:t> in each run = (tel1) 4 - 10, (tel2) 4 - 10</a:t>
            </a:r>
          </a:p>
          <a:p>
            <a:r>
              <a:rPr lang="en-US" sz="1200" dirty="0" smtClean="0"/>
              <a:t>Min N satellite in a single event = 0</a:t>
            </a:r>
          </a:p>
          <a:p>
            <a:endParaRPr lang="it-IT" sz="1200" dirty="0" smtClean="0"/>
          </a:p>
          <a:p>
            <a:endParaRPr lang="it-IT" sz="1200" dirty="0" smtClean="0"/>
          </a:p>
          <a:p>
            <a:r>
              <a:rPr lang="it-IT" sz="1200" dirty="0" err="1" smtClean="0"/>
              <a:t>Telescope</a:t>
            </a:r>
            <a:r>
              <a:rPr lang="it-IT" sz="1200" dirty="0" smtClean="0"/>
              <a:t> </a:t>
            </a:r>
            <a:r>
              <a:rPr lang="it-IT" sz="1200" dirty="0" err="1" smtClean="0"/>
              <a:t>parameters</a:t>
            </a:r>
            <a:r>
              <a:rPr lang="it-IT" sz="1200" dirty="0" smtClean="0"/>
              <a:t>:</a:t>
            </a:r>
          </a:p>
          <a:p>
            <a:r>
              <a:rPr lang="it-IT" sz="1200" dirty="0" smtClean="0"/>
              <a:t>LAQU-01: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 cm </a:t>
            </a:r>
          </a:p>
          <a:p>
            <a:r>
              <a:rPr lang="it-IT" sz="1200" dirty="0" smtClean="0"/>
              <a:t>LAQU-02: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 cm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03202" y="5094513"/>
            <a:ext cx="42018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STATS</a:t>
            </a:r>
          </a:p>
          <a:p>
            <a:r>
              <a:rPr lang="it-IT" sz="1200" dirty="0" err="1" smtClean="0"/>
              <a:t>Good</a:t>
            </a:r>
            <a:r>
              <a:rPr lang="it-IT" sz="1200" dirty="0" smtClean="0"/>
              <a:t> </a:t>
            </a:r>
            <a:r>
              <a:rPr lang="it-IT" sz="1200" dirty="0" err="1" smtClean="0"/>
              <a:t>days</a:t>
            </a:r>
            <a:r>
              <a:rPr lang="it-IT" sz="1200" dirty="0" smtClean="0"/>
              <a:t>: 160.7</a:t>
            </a:r>
          </a:p>
          <a:p>
            <a:r>
              <a:rPr lang="it-IT" sz="1200" dirty="0" err="1" smtClean="0"/>
              <a:t>Counts</a:t>
            </a:r>
            <a:r>
              <a:rPr lang="it-IT" sz="1200" dirty="0" smtClean="0"/>
              <a:t> (bin </a:t>
            </a:r>
            <a:r>
              <a:rPr lang="it-IT" sz="1200" dirty="0" err="1" smtClean="0"/>
              <a:t>counting</a:t>
            </a:r>
            <a:r>
              <a:rPr lang="it-IT" sz="1200" dirty="0" smtClean="0"/>
              <a:t>): 1900 +/- 170</a:t>
            </a:r>
          </a:p>
          <a:p>
            <a:r>
              <a:rPr lang="it-IT" sz="1200" dirty="0" smtClean="0"/>
              <a:t>Rate:  80.5 +/- 1.3</a:t>
            </a:r>
          </a:p>
          <a:p>
            <a:r>
              <a:rPr lang="it-IT" sz="1200" dirty="0" smtClean="0"/>
              <a:t>Rate/</a:t>
            </a:r>
            <a:r>
              <a:rPr lang="it-IT" sz="1200" dirty="0" err="1" smtClean="0"/>
              <a:t>acc</a:t>
            </a:r>
            <a:r>
              <a:rPr lang="it-IT" sz="1200" dirty="0" smtClean="0"/>
              <a:t> = 110.2 +/- 1.8</a:t>
            </a:r>
          </a:p>
          <a:p>
            <a:r>
              <a:rPr lang="it-IT" sz="1200" dirty="0" err="1" smtClean="0"/>
              <a:t>Acc</a:t>
            </a:r>
            <a:r>
              <a:rPr lang="it-IT" sz="1200" dirty="0" smtClean="0"/>
              <a:t> = 0.73 </a:t>
            </a:r>
            <a:r>
              <a:rPr lang="en-US" sz="1200" dirty="0" smtClean="0"/>
              <a:t>m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 err="1" smtClean="0"/>
              <a:t>sr</a:t>
            </a:r>
            <a:endParaRPr lang="it-IT" sz="1200" dirty="0" smtClean="0"/>
          </a:p>
          <a:p>
            <a:endParaRPr lang="it-IT" sz="1200" dirty="0" smtClean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783" y="1541236"/>
            <a:ext cx="4750161" cy="3437164"/>
          </a:xfrm>
          <a:prstGeom prst="rect">
            <a:avLst/>
          </a:prstGeom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1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341180" cy="1325563"/>
          </a:xfrm>
        </p:spPr>
        <p:txBody>
          <a:bodyPr/>
          <a:lstStyle/>
          <a:p>
            <a:r>
              <a:rPr lang="it-IT" dirty="0" smtClean="0"/>
              <a:t>GROS-01/GROS-02 (jan17 – jun17)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203200" y="1560569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SETTINGS</a:t>
            </a:r>
          </a:p>
          <a:p>
            <a:r>
              <a:rPr lang="en-US" sz="1200" dirty="0" smtClean="0"/>
              <a:t>Analyze output from new Analyzer</a:t>
            </a:r>
          </a:p>
          <a:p>
            <a:r>
              <a:rPr lang="en-US" sz="1200" dirty="0" smtClean="0"/>
              <a:t>Input file = coincGROS_0102n.root</a:t>
            </a:r>
          </a:p>
          <a:p>
            <a:r>
              <a:rPr lang="en-US" sz="1200" dirty="0" smtClean="0"/>
              <a:t>School distance = 418.0 m, angle = 165.88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School orientation: tel1=144.74 </a:t>
            </a:r>
            <a:r>
              <a:rPr lang="en-US" sz="1200" dirty="0" err="1" smtClean="0"/>
              <a:t>deg</a:t>
            </a:r>
            <a:r>
              <a:rPr lang="en-US" sz="1200" dirty="0" smtClean="0"/>
              <a:t>, tel2=289.54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Max Chi2 = 50</a:t>
            </a:r>
          </a:p>
          <a:p>
            <a:r>
              <a:rPr lang="en-US" sz="1200" dirty="0" smtClean="0"/>
              <a:t>Theta </a:t>
            </a:r>
            <a:r>
              <a:rPr lang="en-US" sz="1200" dirty="0" err="1" smtClean="0"/>
              <a:t>Rel</a:t>
            </a:r>
            <a:r>
              <a:rPr lang="en-US" sz="1200" dirty="0" smtClean="0"/>
              <a:t> Range = 0.00 - 60.00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Range for N </a:t>
            </a:r>
            <a:r>
              <a:rPr lang="en-US" sz="1200" dirty="0" err="1" smtClean="0"/>
              <a:t>sattellite</a:t>
            </a:r>
            <a:r>
              <a:rPr lang="en-US" sz="1200" dirty="0" smtClean="0"/>
              <a:t> in each run = (tel1) 4 - 10, (tel2) 4 – 10</a:t>
            </a:r>
          </a:p>
          <a:p>
            <a:r>
              <a:rPr lang="en-US" sz="1200" dirty="0" smtClean="0"/>
              <a:t>Min N satellite in a single event = 0</a:t>
            </a:r>
            <a:endParaRPr lang="it-IT" sz="1200" dirty="0" smtClean="0"/>
          </a:p>
          <a:p>
            <a:endParaRPr lang="it-IT" sz="1200" dirty="0" smtClean="0"/>
          </a:p>
          <a:p>
            <a:r>
              <a:rPr lang="it-IT" sz="1200" dirty="0" err="1" smtClean="0"/>
              <a:t>Telescope</a:t>
            </a:r>
            <a:r>
              <a:rPr lang="it-IT" sz="1200" dirty="0" smtClean="0"/>
              <a:t> </a:t>
            </a:r>
            <a:r>
              <a:rPr lang="it-IT" sz="1200" dirty="0" err="1" smtClean="0"/>
              <a:t>parameters</a:t>
            </a:r>
            <a:r>
              <a:rPr lang="it-IT" sz="1200" dirty="0" smtClean="0"/>
              <a:t>:</a:t>
            </a:r>
          </a:p>
          <a:p>
            <a:r>
              <a:rPr lang="it-IT" sz="1200" dirty="0" smtClean="0"/>
              <a:t>GROS-01: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100-110 cm </a:t>
            </a:r>
          </a:p>
          <a:p>
            <a:r>
              <a:rPr lang="it-IT" sz="1200" dirty="0" smtClean="0"/>
              <a:t>GROS-02: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100-110 cm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3202" y="5094513"/>
            <a:ext cx="42018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STATS</a:t>
            </a:r>
          </a:p>
          <a:p>
            <a:r>
              <a:rPr lang="it-IT" sz="1200" dirty="0" err="1" smtClean="0"/>
              <a:t>Good</a:t>
            </a:r>
            <a:r>
              <a:rPr lang="it-IT" sz="1200" dirty="0" smtClean="0"/>
              <a:t> </a:t>
            </a:r>
            <a:r>
              <a:rPr lang="it-IT" sz="1200" dirty="0" err="1" smtClean="0"/>
              <a:t>days</a:t>
            </a:r>
            <a:r>
              <a:rPr lang="it-IT" sz="1200" dirty="0" smtClean="0"/>
              <a:t>: 108.9</a:t>
            </a:r>
          </a:p>
          <a:p>
            <a:r>
              <a:rPr lang="it-IT" sz="1200" dirty="0" err="1" smtClean="0"/>
              <a:t>Counts</a:t>
            </a:r>
            <a:r>
              <a:rPr lang="it-IT" sz="1200" dirty="0" smtClean="0"/>
              <a:t> (bin </a:t>
            </a:r>
            <a:r>
              <a:rPr lang="it-IT" sz="1200" dirty="0" err="1" smtClean="0"/>
              <a:t>counting</a:t>
            </a:r>
            <a:r>
              <a:rPr lang="it-IT" sz="1200" dirty="0" smtClean="0"/>
              <a:t>):  1690 +/- 125</a:t>
            </a:r>
          </a:p>
          <a:p>
            <a:r>
              <a:rPr lang="it-IT" sz="1200" dirty="0" smtClean="0"/>
              <a:t>Rate:  15.5+/- 1.2</a:t>
            </a:r>
          </a:p>
          <a:p>
            <a:r>
              <a:rPr lang="it-IT" sz="1200" dirty="0" smtClean="0"/>
              <a:t>Rate/</a:t>
            </a:r>
            <a:r>
              <a:rPr lang="it-IT" sz="1200" dirty="0" err="1" smtClean="0"/>
              <a:t>acc</a:t>
            </a:r>
            <a:r>
              <a:rPr lang="it-IT" sz="1200" dirty="0" smtClean="0"/>
              <a:t> = 21.2 +/- 1.6</a:t>
            </a:r>
          </a:p>
          <a:p>
            <a:r>
              <a:rPr lang="it-IT" sz="1200" dirty="0" err="1" smtClean="0"/>
              <a:t>Acc</a:t>
            </a:r>
            <a:r>
              <a:rPr lang="it-IT" sz="1200" dirty="0" smtClean="0"/>
              <a:t> = 0.73 </a:t>
            </a:r>
            <a:r>
              <a:rPr lang="en-US" sz="1200" dirty="0" smtClean="0"/>
              <a:t>m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 err="1" smtClean="0"/>
              <a:t>sr</a:t>
            </a:r>
            <a:endParaRPr lang="it-IT" sz="1200" dirty="0" smtClean="0"/>
          </a:p>
          <a:p>
            <a:endParaRPr lang="it-IT" sz="1200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5421" y="1483404"/>
            <a:ext cx="4823413" cy="3465967"/>
          </a:xfrm>
          <a:prstGeom prst="rect">
            <a:avLst/>
          </a:prstGeom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6</a:t>
            </a:fld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3817257" y="5653314"/>
            <a:ext cx="525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	before jan17 T-B </a:t>
            </a:r>
            <a:r>
              <a:rPr lang="en-US" dirty="0" err="1" smtClean="0"/>
              <a:t>dists</a:t>
            </a:r>
            <a:r>
              <a:rPr lang="en-US" dirty="0" smtClean="0"/>
              <a:t> were at 110 cm</a:t>
            </a:r>
          </a:p>
          <a:p>
            <a:r>
              <a:rPr lang="en-US" dirty="0" smtClean="0"/>
              <a:t>	later rate unstable on GROS-02</a:t>
            </a:r>
            <a:endParaRPr lang="en-US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836228" y="130628"/>
            <a:ext cx="1809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To be </a:t>
            </a:r>
            <a:r>
              <a:rPr lang="it-IT" dirty="0" err="1" smtClean="0">
                <a:solidFill>
                  <a:srgbClr val="FF0000"/>
                </a:solidFill>
              </a:rPr>
              <a:t>checked</a:t>
            </a:r>
            <a:r>
              <a:rPr lang="it-IT" dirty="0" smtClean="0">
                <a:solidFill>
                  <a:srgbClr val="FF0000"/>
                </a:solidFill>
              </a:rPr>
              <a:t>!!!!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7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CAGL-01/CAGL-02 (oct14 – jun17)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203200" y="1560569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SETTINGS</a:t>
            </a:r>
          </a:p>
          <a:p>
            <a:r>
              <a:rPr lang="en-US" sz="1200" dirty="0" smtClean="0"/>
              <a:t>Analyze output from new Analyzer</a:t>
            </a:r>
          </a:p>
          <a:p>
            <a:r>
              <a:rPr lang="en-US" sz="1200" dirty="0" smtClean="0"/>
              <a:t>Input file = coincCAGL_0102n.root</a:t>
            </a:r>
          </a:p>
          <a:p>
            <a:r>
              <a:rPr lang="en-US" sz="1200" dirty="0" smtClean="0"/>
              <a:t>School distance = 520.0 m, angle = 72.19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School orientation: tel1=233.00 </a:t>
            </a:r>
            <a:r>
              <a:rPr lang="en-US" sz="1200" dirty="0" err="1" smtClean="0"/>
              <a:t>deg</a:t>
            </a:r>
            <a:r>
              <a:rPr lang="en-US" sz="1200" dirty="0" smtClean="0"/>
              <a:t>, tel2=100.00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Max Chi2 = 50.000000</a:t>
            </a:r>
          </a:p>
          <a:p>
            <a:r>
              <a:rPr lang="en-US" sz="1200" dirty="0" smtClean="0"/>
              <a:t>Theta </a:t>
            </a:r>
            <a:r>
              <a:rPr lang="en-US" sz="1200" dirty="0" err="1" smtClean="0"/>
              <a:t>Rel</a:t>
            </a:r>
            <a:r>
              <a:rPr lang="en-US" sz="1200" dirty="0" smtClean="0"/>
              <a:t> Range = 0.00 - 60.00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Range for N </a:t>
            </a:r>
            <a:r>
              <a:rPr lang="en-US" sz="1200" dirty="0" err="1" smtClean="0"/>
              <a:t>sattellite</a:t>
            </a:r>
            <a:r>
              <a:rPr lang="en-US" sz="1200" dirty="0" smtClean="0"/>
              <a:t> in each run = (tel1) 4 - 10, (tel2) 4 - 10 </a:t>
            </a:r>
          </a:p>
          <a:p>
            <a:r>
              <a:rPr lang="en-US" sz="1200" dirty="0" smtClean="0"/>
              <a:t>Min N satellite in a single event = 0</a:t>
            </a:r>
          </a:p>
          <a:p>
            <a:endParaRPr lang="it-IT" sz="1200" dirty="0" smtClean="0"/>
          </a:p>
          <a:p>
            <a:endParaRPr lang="it-IT" sz="1200" dirty="0" smtClean="0"/>
          </a:p>
          <a:p>
            <a:r>
              <a:rPr lang="it-IT" sz="1200" dirty="0" err="1" smtClean="0"/>
              <a:t>Telescope</a:t>
            </a:r>
            <a:r>
              <a:rPr lang="it-IT" sz="1200" dirty="0" smtClean="0"/>
              <a:t> </a:t>
            </a:r>
            <a:r>
              <a:rPr lang="it-IT" sz="1200" dirty="0" err="1" smtClean="0"/>
              <a:t>parameters</a:t>
            </a:r>
            <a:r>
              <a:rPr lang="it-IT" sz="1200" dirty="0" smtClean="0"/>
              <a:t>:</a:t>
            </a:r>
          </a:p>
          <a:p>
            <a:r>
              <a:rPr lang="it-IT" sz="1200" dirty="0" smtClean="0"/>
              <a:t>CAGL-01: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 cm (140 in Run1&amp;2)</a:t>
            </a:r>
          </a:p>
          <a:p>
            <a:r>
              <a:rPr lang="it-IT" sz="1200" dirty="0" smtClean="0"/>
              <a:t>CAGL-02: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 cm (140 in Run1&amp;2)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3202" y="5094513"/>
            <a:ext cx="42018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STATS</a:t>
            </a:r>
          </a:p>
          <a:p>
            <a:r>
              <a:rPr lang="it-IT" sz="1200" dirty="0" err="1" smtClean="0"/>
              <a:t>Good</a:t>
            </a:r>
            <a:r>
              <a:rPr lang="it-IT" sz="1200" dirty="0" smtClean="0"/>
              <a:t> </a:t>
            </a:r>
            <a:r>
              <a:rPr lang="it-IT" sz="1200" dirty="0" err="1" smtClean="0"/>
              <a:t>days</a:t>
            </a:r>
            <a:r>
              <a:rPr lang="it-IT" sz="1200" dirty="0" smtClean="0"/>
              <a:t>: 350.4</a:t>
            </a:r>
          </a:p>
          <a:p>
            <a:r>
              <a:rPr lang="it-IT" sz="1200" dirty="0" err="1" smtClean="0"/>
              <a:t>Counts</a:t>
            </a:r>
            <a:r>
              <a:rPr lang="it-IT" sz="1200" dirty="0" smtClean="0"/>
              <a:t> (bin </a:t>
            </a:r>
            <a:r>
              <a:rPr lang="it-IT" sz="1200" dirty="0" err="1" smtClean="0"/>
              <a:t>counting</a:t>
            </a:r>
            <a:r>
              <a:rPr lang="it-IT" sz="1200" dirty="0" smtClean="0"/>
              <a:t>):  5060 +/- 190</a:t>
            </a:r>
          </a:p>
          <a:p>
            <a:r>
              <a:rPr lang="it-IT" sz="1200" dirty="0" smtClean="0"/>
              <a:t>Rate:  12.4 +/- 0.5  (18.4 +/-  1.9 </a:t>
            </a:r>
            <a:r>
              <a:rPr lang="it-IT" sz="1200" dirty="0" err="1" smtClean="0"/>
              <a:t>only</a:t>
            </a:r>
            <a:r>
              <a:rPr lang="it-IT" sz="1200" dirty="0" smtClean="0"/>
              <a:t> Run-3)</a:t>
            </a:r>
          </a:p>
          <a:p>
            <a:r>
              <a:rPr lang="it-IT" sz="1200" dirty="0" smtClean="0"/>
              <a:t>Rate/</a:t>
            </a:r>
            <a:r>
              <a:rPr lang="it-IT" sz="1200" dirty="0" err="1" smtClean="0"/>
              <a:t>acc</a:t>
            </a:r>
            <a:r>
              <a:rPr lang="it-IT" sz="1200" dirty="0" smtClean="0"/>
              <a:t> = 25.2 +/- 2.6</a:t>
            </a:r>
          </a:p>
          <a:p>
            <a:r>
              <a:rPr lang="it-IT" sz="1200" dirty="0" err="1" smtClean="0"/>
              <a:t>Acc</a:t>
            </a:r>
            <a:r>
              <a:rPr lang="it-IT" sz="1200" dirty="0" smtClean="0"/>
              <a:t> </a:t>
            </a:r>
            <a:r>
              <a:rPr lang="it-IT" sz="1200" dirty="0" err="1" smtClean="0"/>
              <a:t>only</a:t>
            </a:r>
            <a:r>
              <a:rPr lang="it-IT" sz="1200" dirty="0" smtClean="0"/>
              <a:t> Run-3= 0.73 </a:t>
            </a:r>
            <a:r>
              <a:rPr lang="en-US" sz="1200" dirty="0" smtClean="0"/>
              <a:t>m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 err="1" smtClean="0"/>
              <a:t>sr</a:t>
            </a:r>
            <a:endParaRPr lang="it-IT" sz="1200" dirty="0" smtClean="0"/>
          </a:p>
          <a:p>
            <a:endParaRPr lang="it-IT" sz="1200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/>
          <a:srcRect t="436"/>
          <a:stretch/>
        </p:blipFill>
        <p:spPr>
          <a:xfrm>
            <a:off x="4249767" y="1538514"/>
            <a:ext cx="4568341" cy="3265715"/>
          </a:xfrm>
          <a:prstGeom prst="rect">
            <a:avLst/>
          </a:prstGeom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7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FRAS-02/FRAS-03 (nov15 – jun16)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203200" y="1560569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SETTINGS</a:t>
            </a:r>
          </a:p>
          <a:p>
            <a:r>
              <a:rPr lang="en-US" sz="1200" dirty="0" smtClean="0"/>
              <a:t>Analyze output from new Analyzer</a:t>
            </a:r>
          </a:p>
          <a:p>
            <a:r>
              <a:rPr lang="en-US" sz="1200" dirty="0" smtClean="0"/>
              <a:t>Input file = coincFRAS_0203n.root</a:t>
            </a:r>
          </a:p>
          <a:p>
            <a:r>
              <a:rPr lang="en-US" sz="1200" dirty="0" smtClean="0"/>
              <a:t>School distance = 627.0 m, angle = -124.50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School orientation: tel1=178.00 </a:t>
            </a:r>
            <a:r>
              <a:rPr lang="en-US" sz="1200" dirty="0" err="1" smtClean="0"/>
              <a:t>deg</a:t>
            </a:r>
            <a:r>
              <a:rPr lang="en-US" sz="1200" dirty="0" smtClean="0"/>
              <a:t>, tel2=215.00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Max Chi2 = 50</a:t>
            </a:r>
          </a:p>
          <a:p>
            <a:r>
              <a:rPr lang="en-US" sz="1200" dirty="0" smtClean="0"/>
              <a:t>Theta </a:t>
            </a:r>
            <a:r>
              <a:rPr lang="en-US" sz="1200" dirty="0" err="1" smtClean="0"/>
              <a:t>Rel</a:t>
            </a:r>
            <a:r>
              <a:rPr lang="en-US" sz="1200" dirty="0" smtClean="0"/>
              <a:t> Range = 0.00 - 60.00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Range for N </a:t>
            </a:r>
            <a:r>
              <a:rPr lang="en-US" sz="1200" dirty="0" err="1" smtClean="0"/>
              <a:t>sattellite</a:t>
            </a:r>
            <a:r>
              <a:rPr lang="en-US" sz="1200" dirty="0" smtClean="0"/>
              <a:t> in each run = (tel1) 4 - 10, (tel2) 4 - 10</a:t>
            </a:r>
          </a:p>
          <a:p>
            <a:r>
              <a:rPr lang="en-US" sz="1200" dirty="0" smtClean="0"/>
              <a:t>Min N satellite in a single event = 0</a:t>
            </a:r>
          </a:p>
          <a:p>
            <a:endParaRPr lang="it-IT" sz="1200" dirty="0" smtClean="0"/>
          </a:p>
          <a:p>
            <a:endParaRPr lang="it-IT" sz="1200" dirty="0" smtClean="0"/>
          </a:p>
          <a:p>
            <a:r>
              <a:rPr lang="it-IT" sz="1200" dirty="0" err="1" smtClean="0"/>
              <a:t>Telescope</a:t>
            </a:r>
            <a:r>
              <a:rPr lang="it-IT" sz="1200" dirty="0" smtClean="0"/>
              <a:t> </a:t>
            </a:r>
            <a:r>
              <a:rPr lang="it-IT" sz="1200" dirty="0" err="1" smtClean="0"/>
              <a:t>parameters</a:t>
            </a:r>
            <a:r>
              <a:rPr lang="it-IT" sz="1200" dirty="0" smtClean="0"/>
              <a:t>:</a:t>
            </a:r>
          </a:p>
          <a:p>
            <a:r>
              <a:rPr lang="it-IT" sz="1200" dirty="0" smtClean="0"/>
              <a:t>FRAS-02: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80 cm </a:t>
            </a:r>
          </a:p>
          <a:p>
            <a:r>
              <a:rPr lang="it-IT" sz="1200" dirty="0" smtClean="0"/>
              <a:t>FRAS-03: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70 cm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3202" y="5094513"/>
            <a:ext cx="42018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STATS</a:t>
            </a:r>
          </a:p>
          <a:p>
            <a:r>
              <a:rPr lang="it-IT" sz="1200" dirty="0" err="1" smtClean="0"/>
              <a:t>Good</a:t>
            </a:r>
            <a:r>
              <a:rPr lang="it-IT" sz="1200" dirty="0" smtClean="0"/>
              <a:t> </a:t>
            </a:r>
            <a:r>
              <a:rPr lang="it-IT" sz="1200" dirty="0" err="1" smtClean="0"/>
              <a:t>days</a:t>
            </a:r>
            <a:r>
              <a:rPr lang="it-IT" sz="1200" dirty="0" smtClean="0"/>
              <a:t>: 86.0</a:t>
            </a:r>
          </a:p>
          <a:p>
            <a:r>
              <a:rPr lang="it-IT" sz="1200" dirty="0" err="1" smtClean="0"/>
              <a:t>Counts</a:t>
            </a:r>
            <a:r>
              <a:rPr lang="it-IT" sz="1200" dirty="0" smtClean="0"/>
              <a:t> (bin </a:t>
            </a:r>
            <a:r>
              <a:rPr lang="it-IT" sz="1200" dirty="0" err="1" smtClean="0"/>
              <a:t>counting</a:t>
            </a:r>
            <a:r>
              <a:rPr lang="it-IT" sz="1200" dirty="0" smtClean="0"/>
              <a:t>): 1900 +/- 170</a:t>
            </a:r>
          </a:p>
          <a:p>
            <a:r>
              <a:rPr lang="it-IT" sz="1200" dirty="0" smtClean="0"/>
              <a:t>Rate:  22 +/- 2</a:t>
            </a:r>
          </a:p>
          <a:p>
            <a:r>
              <a:rPr lang="it-IT" sz="1200" dirty="0" smtClean="0"/>
              <a:t>Rate/</a:t>
            </a:r>
            <a:r>
              <a:rPr lang="it-IT" sz="1200" dirty="0" err="1" smtClean="0"/>
              <a:t>acc</a:t>
            </a:r>
            <a:r>
              <a:rPr lang="it-IT" sz="1200" dirty="0" smtClean="0"/>
              <a:t> = 22 +/- 2</a:t>
            </a:r>
          </a:p>
          <a:p>
            <a:r>
              <a:rPr lang="it-IT" sz="1200" dirty="0" err="1" smtClean="0"/>
              <a:t>Acc</a:t>
            </a:r>
            <a:r>
              <a:rPr lang="it-IT" sz="1200" dirty="0" smtClean="0"/>
              <a:t> = 1.02 </a:t>
            </a:r>
            <a:r>
              <a:rPr lang="en-US" sz="1200" dirty="0" smtClean="0"/>
              <a:t>m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 err="1" smtClean="0"/>
              <a:t>sr</a:t>
            </a:r>
            <a:endParaRPr lang="it-IT" sz="1200" dirty="0" smtClean="0"/>
          </a:p>
          <a:p>
            <a:endParaRPr lang="it-IT" sz="12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3817257" y="5653314"/>
            <a:ext cx="5254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Note:	no </a:t>
            </a:r>
            <a:r>
              <a:rPr lang="it-IT" dirty="0" err="1" smtClean="0"/>
              <a:t>coinc</a:t>
            </a:r>
            <a:r>
              <a:rPr lang="it-IT" dirty="0" smtClean="0"/>
              <a:t> in Run-3</a:t>
            </a:r>
            <a:endParaRPr lang="en-US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859" y="1476148"/>
            <a:ext cx="4744551" cy="3458709"/>
          </a:xfrm>
          <a:prstGeom prst="rect">
            <a:avLst/>
          </a:prstGeom>
        </p:spPr>
      </p:pic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4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TORI-03/TORI-04 (oct15 – jun17)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203200" y="1560569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SETTINGS</a:t>
            </a:r>
          </a:p>
          <a:p>
            <a:r>
              <a:rPr lang="en-US" sz="1200" dirty="0" smtClean="0"/>
              <a:t>Analyze output from new Analyzer</a:t>
            </a:r>
          </a:p>
          <a:p>
            <a:r>
              <a:rPr lang="en-US" sz="1200" dirty="0" smtClean="0"/>
              <a:t>Input file = coincTORI_0304n.root</a:t>
            </a:r>
          </a:p>
          <a:p>
            <a:r>
              <a:rPr lang="en-US" sz="1200" dirty="0" smtClean="0"/>
              <a:t>School distance = 1075.0 m, angle = 85.75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School orientation: tel1=27.00 </a:t>
            </a:r>
            <a:r>
              <a:rPr lang="en-US" sz="1200" dirty="0" err="1" smtClean="0"/>
              <a:t>deg</a:t>
            </a:r>
            <a:r>
              <a:rPr lang="en-US" sz="1200" dirty="0" smtClean="0"/>
              <a:t>, tel2=297.00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Max Chi2 = 50</a:t>
            </a:r>
          </a:p>
          <a:p>
            <a:r>
              <a:rPr lang="en-US" sz="1200" dirty="0" smtClean="0"/>
              <a:t>Theta </a:t>
            </a:r>
            <a:r>
              <a:rPr lang="en-US" sz="1200" dirty="0" err="1" smtClean="0"/>
              <a:t>Rel</a:t>
            </a:r>
            <a:r>
              <a:rPr lang="en-US" sz="1200" dirty="0" smtClean="0"/>
              <a:t> Range = 0.00 - 60.00 </a:t>
            </a:r>
            <a:r>
              <a:rPr lang="en-US" sz="1200" dirty="0" err="1" smtClean="0"/>
              <a:t>deg</a:t>
            </a:r>
            <a:endParaRPr lang="en-US" sz="1200" dirty="0" smtClean="0"/>
          </a:p>
          <a:p>
            <a:r>
              <a:rPr lang="en-US" sz="1200" dirty="0" smtClean="0"/>
              <a:t>Range for N </a:t>
            </a:r>
            <a:r>
              <a:rPr lang="en-US" sz="1200" dirty="0" err="1" smtClean="0"/>
              <a:t>sattellite</a:t>
            </a:r>
            <a:r>
              <a:rPr lang="en-US" sz="1200" dirty="0" smtClean="0"/>
              <a:t> in each run = (tel1) </a:t>
            </a:r>
            <a:r>
              <a:rPr lang="en-US" sz="1200" dirty="0" smtClean="0">
                <a:solidFill>
                  <a:srgbClr val="FF0000"/>
                </a:solidFill>
              </a:rPr>
              <a:t>0</a:t>
            </a:r>
            <a:r>
              <a:rPr lang="en-US" sz="1200" dirty="0" smtClean="0"/>
              <a:t> - 10, (tel2) </a:t>
            </a:r>
            <a:r>
              <a:rPr lang="en-US" sz="1200" dirty="0" smtClean="0">
                <a:solidFill>
                  <a:srgbClr val="FF0000"/>
                </a:solidFill>
              </a:rPr>
              <a:t>0</a:t>
            </a:r>
            <a:r>
              <a:rPr lang="en-US" sz="1200" dirty="0" smtClean="0"/>
              <a:t> - 10 </a:t>
            </a:r>
          </a:p>
          <a:p>
            <a:r>
              <a:rPr lang="en-US" sz="1200" dirty="0" smtClean="0"/>
              <a:t>Min N satellite in a single event = 0</a:t>
            </a:r>
          </a:p>
          <a:p>
            <a:endParaRPr lang="it-IT" sz="1200" dirty="0" smtClean="0"/>
          </a:p>
          <a:p>
            <a:r>
              <a:rPr lang="it-IT" sz="1200" dirty="0" err="1" smtClean="0"/>
              <a:t>Telescope</a:t>
            </a:r>
            <a:r>
              <a:rPr lang="it-IT" sz="1200" dirty="0" smtClean="0"/>
              <a:t> </a:t>
            </a:r>
            <a:r>
              <a:rPr lang="it-IT" sz="1200" dirty="0" err="1" smtClean="0"/>
              <a:t>parameters</a:t>
            </a:r>
            <a:r>
              <a:rPr lang="it-IT" sz="1200" dirty="0" smtClean="0"/>
              <a:t>:</a:t>
            </a:r>
          </a:p>
          <a:p>
            <a:r>
              <a:rPr lang="it-IT" sz="1200" dirty="0" smtClean="0"/>
              <a:t>TORI-03: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 cm </a:t>
            </a:r>
          </a:p>
          <a:p>
            <a:r>
              <a:rPr lang="it-IT" sz="1200" dirty="0" smtClean="0"/>
              <a:t>TORI-04: T-B </a:t>
            </a:r>
            <a:r>
              <a:rPr lang="it-IT" sz="1200" dirty="0" err="1" smtClean="0"/>
              <a:t>distance</a:t>
            </a:r>
            <a:r>
              <a:rPr lang="it-IT" sz="1200" dirty="0" smtClean="0"/>
              <a:t>: 100 cm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03202" y="5094513"/>
            <a:ext cx="42018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STATS</a:t>
            </a:r>
          </a:p>
          <a:p>
            <a:r>
              <a:rPr lang="it-IT" sz="1200" dirty="0" err="1" smtClean="0"/>
              <a:t>Good</a:t>
            </a:r>
            <a:r>
              <a:rPr lang="it-IT" sz="1200" dirty="0" smtClean="0"/>
              <a:t> </a:t>
            </a:r>
            <a:r>
              <a:rPr lang="it-IT" sz="1200" dirty="0" err="1" smtClean="0"/>
              <a:t>days</a:t>
            </a:r>
            <a:r>
              <a:rPr lang="it-IT" sz="1200" dirty="0" smtClean="0"/>
              <a:t>: 295.2</a:t>
            </a:r>
          </a:p>
          <a:p>
            <a:r>
              <a:rPr lang="it-IT" sz="1200" dirty="0" err="1" smtClean="0"/>
              <a:t>Counts</a:t>
            </a:r>
            <a:r>
              <a:rPr lang="it-IT" sz="1200" dirty="0" smtClean="0"/>
              <a:t> (bin </a:t>
            </a:r>
            <a:r>
              <a:rPr lang="it-IT" sz="1200" dirty="0" err="1" smtClean="0"/>
              <a:t>counting</a:t>
            </a:r>
            <a:r>
              <a:rPr lang="it-IT" sz="1200" dirty="0" smtClean="0"/>
              <a:t>): 2220 +/- 370</a:t>
            </a:r>
          </a:p>
          <a:p>
            <a:r>
              <a:rPr lang="it-IT" sz="1200" dirty="0" smtClean="0"/>
              <a:t>Rate:   7.5 +/- 1.3</a:t>
            </a:r>
          </a:p>
          <a:p>
            <a:r>
              <a:rPr lang="it-IT" sz="1200" dirty="0" smtClean="0"/>
              <a:t>Rate/</a:t>
            </a:r>
            <a:r>
              <a:rPr lang="it-IT" sz="1200" dirty="0" err="1" smtClean="0"/>
              <a:t>acc</a:t>
            </a:r>
            <a:r>
              <a:rPr lang="it-IT" sz="1200" dirty="0" smtClean="0"/>
              <a:t> = 10.3 +/- 1.7</a:t>
            </a:r>
          </a:p>
          <a:p>
            <a:r>
              <a:rPr lang="it-IT" sz="1200" dirty="0" err="1" smtClean="0"/>
              <a:t>Acc</a:t>
            </a:r>
            <a:r>
              <a:rPr lang="it-IT" sz="1200" dirty="0" smtClean="0"/>
              <a:t> = 0.73 </a:t>
            </a:r>
            <a:r>
              <a:rPr lang="en-US" sz="1200" dirty="0" smtClean="0"/>
              <a:t>m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 err="1" smtClean="0"/>
              <a:t>sr</a:t>
            </a:r>
            <a:endParaRPr lang="it-IT" sz="1200" dirty="0" smtClean="0"/>
          </a:p>
          <a:p>
            <a:endParaRPr lang="it-IT" sz="12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3817257" y="5653314"/>
            <a:ext cx="5254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Note:	</a:t>
            </a:r>
            <a:r>
              <a:rPr lang="it-IT" dirty="0" err="1" smtClean="0"/>
              <a:t>runs</a:t>
            </a:r>
            <a:r>
              <a:rPr lang="it-IT" dirty="0" smtClean="0"/>
              <a:t> with </a:t>
            </a:r>
            <a:r>
              <a:rPr lang="it-IT" dirty="0" err="1" smtClean="0"/>
              <a:t>Hytech</a:t>
            </a:r>
            <a:r>
              <a:rPr lang="it-IT" dirty="0" smtClean="0"/>
              <a:t> </a:t>
            </a:r>
            <a:r>
              <a:rPr lang="it-IT" dirty="0" err="1" smtClean="0"/>
              <a:t>kept</a:t>
            </a:r>
            <a:endParaRPr lang="en-US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0285" y="1449387"/>
            <a:ext cx="4875439" cy="3539993"/>
          </a:xfrm>
          <a:prstGeom prst="rect">
            <a:avLst/>
          </a:prstGeom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</TotalTime>
  <Words>1420</Words>
  <Application>Microsoft Office PowerPoint</Application>
  <PresentationFormat>Presentazione su schermo (4:3)</PresentationFormat>
  <Paragraphs>274</Paragraphs>
  <Slides>20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Wingdings</vt:lpstr>
      <vt:lpstr>Tema di Office</vt:lpstr>
      <vt:lpstr>Update on coincidences</vt:lpstr>
      <vt:lpstr>Outline</vt:lpstr>
      <vt:lpstr>BOLO-01/BOLO-04 (nov16 – feb17)</vt:lpstr>
      <vt:lpstr>LODI-01/LODI-02 (jan16 – jun17)</vt:lpstr>
      <vt:lpstr>LAQU-01/LAQU-02 (feb15 – jun16)</vt:lpstr>
      <vt:lpstr>GROS-01/GROS-02 (jan17 – jun17)</vt:lpstr>
      <vt:lpstr>CAGL-01/CAGL-02 (oct14 – jun17)</vt:lpstr>
      <vt:lpstr>FRAS-02/FRAS-03 (nov15 – jun16)</vt:lpstr>
      <vt:lpstr>TORI-03/TORI-04 (oct15 – jun17)</vt:lpstr>
      <vt:lpstr>SAVO-01/SAVO-02 (nov14 – jun17)</vt:lpstr>
      <vt:lpstr>Status</vt:lpstr>
      <vt:lpstr>Old vs New (new  new analyzer + new T-B dist + Run-3)</vt:lpstr>
      <vt:lpstr>Extrapolation at higher distances</vt:lpstr>
      <vt:lpstr>Corsika simulations</vt:lpstr>
      <vt:lpstr>Simulation setup (20 days of cosmic flux)</vt:lpstr>
      <vt:lpstr>Simulation setup (20 days of cosmic flux)</vt:lpstr>
      <vt:lpstr>Comparison with Corsika sims</vt:lpstr>
      <vt:lpstr>Mean energy vs distance</vt:lpstr>
      <vt:lpstr>Energy vs multi-track events in a single telescope</vt:lpstr>
      <vt:lpstr>Combining coincs and multi-track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noferini</dc:creator>
  <cp:lastModifiedBy>francesco noferini</cp:lastModifiedBy>
  <cp:revision>52</cp:revision>
  <dcterms:created xsi:type="dcterms:W3CDTF">2017-06-13T07:39:06Z</dcterms:created>
  <dcterms:modified xsi:type="dcterms:W3CDTF">2017-06-14T10:38:20Z</dcterms:modified>
</cp:coreProperties>
</file>