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</p:sldIdLst>
  <p:sldSz cx="9144000" cy="6858000" type="screen4x3"/>
  <p:notesSz cx="6858000" cy="9144000"/>
  <p:defaultTextStyle>
    <a:defPPr>
      <a:defRPr lang="it-IT"/>
    </a:defPPr>
    <a:lvl1pPr marL="0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FF9999"/>
    <a:srgbClr val="00FF99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2141F-C046-4865-B34A-E885E41ADEF4}" type="datetimeFigureOut">
              <a:rPr lang="it-IT" smtClean="0"/>
              <a:pPr/>
              <a:t>14/06/2017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A6FFA-ACE8-4932-A3EA-1D380669250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6"/>
          <p:cNvGraphicFramePr>
            <a:graphicFrameLocks noChangeAspect="1"/>
          </p:cNvGraphicFramePr>
          <p:nvPr/>
        </p:nvGraphicFramePr>
        <p:xfrm>
          <a:off x="0" y="6459538"/>
          <a:ext cx="9147175" cy="412750"/>
        </p:xfrm>
        <a:graphic>
          <a:graphicData uri="http://schemas.openxmlformats.org/presentationml/2006/ole">
            <p:oleObj spid="_x0000_s33794" name="Image" r:id="rId3" imgW="13003175" imgH="583921" progId="">
              <p:embed/>
            </p:oleObj>
          </a:graphicData>
        </a:graphic>
      </p:graphicFrame>
      <p:graphicFrame>
        <p:nvGraphicFramePr>
          <p:cNvPr id="3" name="Object 265"/>
          <p:cNvGraphicFramePr>
            <a:graphicFrameLocks noChangeAspect="1"/>
          </p:cNvGraphicFramePr>
          <p:nvPr/>
        </p:nvGraphicFramePr>
        <p:xfrm>
          <a:off x="0" y="-1588"/>
          <a:ext cx="9144000" cy="366713"/>
        </p:xfrm>
        <a:graphic>
          <a:graphicData uri="http://schemas.openxmlformats.org/presentationml/2006/ole">
            <p:oleObj spid="_x0000_s33795" name="Image" r:id="rId4" imgW="13003175" imgH="520635" progId="">
              <p:embed/>
            </p:oleObj>
          </a:graphicData>
        </a:graphic>
      </p:graphicFrame>
      <p:sp>
        <p:nvSpPr>
          <p:cNvPr id="4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5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6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68343" y="6502400"/>
            <a:ext cx="1512169" cy="355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Abrescia</a:t>
            </a:r>
            <a:r>
              <a:rPr lang="en-US" altLang="en-US" dirty="0" smtClean="0"/>
              <a:t>   pg. </a:t>
            </a:r>
            <a:fld id="{CAC25ABE-01D0-4E3E-ADD9-3B2B263440FC}" type="slidenum">
              <a:rPr lang="en-US" altLang="en-US" smtClean="0"/>
              <a:pPr>
                <a:defRPr/>
              </a:pPr>
              <a:t>‹N›</a:t>
            </a:fld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66"/>
          <p:cNvGraphicFramePr>
            <a:graphicFrameLocks noChangeAspect="1"/>
          </p:cNvGraphicFramePr>
          <p:nvPr/>
        </p:nvGraphicFramePr>
        <p:xfrm>
          <a:off x="36" y="6459538"/>
          <a:ext cx="9147175" cy="412750"/>
        </p:xfrm>
        <a:graphic>
          <a:graphicData uri="http://schemas.openxmlformats.org/presentationml/2006/ole">
            <p:oleObj spid="_x0000_s1026" name="Image" r:id="rId4" imgW="13003175" imgH="583921" progId="">
              <p:embed/>
            </p:oleObj>
          </a:graphicData>
        </a:graphic>
      </p:graphicFrame>
      <p:graphicFrame>
        <p:nvGraphicFramePr>
          <p:cNvPr id="1027" name="Object 265"/>
          <p:cNvGraphicFramePr>
            <a:graphicFrameLocks noChangeAspect="1"/>
          </p:cNvGraphicFramePr>
          <p:nvPr/>
        </p:nvGraphicFramePr>
        <p:xfrm>
          <a:off x="0" y="-1552"/>
          <a:ext cx="9144000" cy="366713"/>
        </p:xfrm>
        <a:graphic>
          <a:graphicData uri="http://schemas.openxmlformats.org/presentationml/2006/ole">
            <p:oleObj spid="_x0000_s1027" name="Image" r:id="rId5" imgW="13003175" imgH="520635" progId="">
              <p:embed/>
            </p:oleObj>
          </a:graphicData>
        </a:graphic>
      </p:graphicFrame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622300"/>
            <a:ext cx="8245475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2838" y="1776449"/>
            <a:ext cx="7348537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56176" y="6502436"/>
            <a:ext cx="2808313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RPC2012, </a:t>
            </a:r>
            <a:r>
              <a:rPr lang="en-US" altLang="en-US" dirty="0" err="1" smtClean="0"/>
              <a:t>Frascati</a:t>
            </a:r>
            <a:r>
              <a:rPr lang="en-US" altLang="en-US" dirty="0" smtClean="0"/>
              <a:t>,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February 2012, </a:t>
            </a:r>
            <a:fld id="{731C71A6-EB7D-4845-9B5F-6292CD3D990C}" type="slidenum">
              <a:rPr lang="en-US" altLang="en-US" smtClean="0"/>
              <a:pPr fontAlgn="base">
                <a:spcAft>
                  <a:spcPct val="0"/>
                </a:spcAft>
                <a:defRPr/>
              </a:pPr>
              <a:t>‹N›</a:t>
            </a:fld>
            <a:endParaRPr lang="en-US" altLang="en-US" dirty="0"/>
          </a:p>
        </p:txBody>
      </p:sp>
      <p:sp>
        <p:nvSpPr>
          <p:cNvPr id="32990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086" tIns="45545" rIns="91086" bIns="4554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dirty="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33001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33004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 txBox="1">
            <a:spLocks noChangeArrowheads="1"/>
          </p:cNvSpPr>
          <p:nvPr userDrawn="1"/>
        </p:nvSpPr>
        <p:spPr bwMode="black">
          <a:xfrm>
            <a:off x="35532" y="6492737"/>
            <a:ext cx="1006475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Abbrescia</a:t>
            </a:r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5pPr>
      <a:lvl6pPr marL="455493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6pPr>
      <a:lvl7pPr marL="9109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7pPr>
      <a:lvl8pPr marL="13664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8pPr>
      <a:lvl9pPr marL="1821987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9pPr>
    </p:titleStyle>
    <p:bodyStyle>
      <a:lvl1pPr marL="227747" indent="-227747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8084" indent="-284692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1600">
          <a:solidFill>
            <a:schemeClr val="bg1"/>
          </a:solidFill>
          <a:latin typeface="+mn-lt"/>
          <a:cs typeface="+mn-cs"/>
        </a:defRPr>
      </a:lvl2pPr>
      <a:lvl3pPr marL="113874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>
          <a:solidFill>
            <a:schemeClr val="bg1"/>
          </a:solidFill>
          <a:latin typeface="+mn-lt"/>
          <a:cs typeface="+mn-cs"/>
        </a:defRPr>
      </a:lvl3pPr>
      <a:lvl4pPr marL="159422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2049735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2505232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6pPr>
      <a:lvl7pPr marL="2960730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7pPr>
      <a:lvl8pPr marL="34162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8pPr>
      <a:lvl9pPr marL="38717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49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9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4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9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74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98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8469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972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solidFill>
                  <a:srgbClr val="C00000"/>
                </a:solidFill>
              </a:rPr>
              <a:t>Meeting at Erice</a:t>
            </a:r>
          </a:p>
          <a:p>
            <a:endParaRPr lang="it-IT" sz="32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Great success!</a:t>
            </a:r>
          </a:p>
          <a:p>
            <a:pPr lvl="1">
              <a:buFont typeface="Wingdings" pitchFamily="2" charset="2"/>
              <a:buChar char="Ø"/>
            </a:pPr>
            <a:endParaRPr lang="it-IT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Many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many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congratulations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to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all</a:t>
            </a:r>
            <a:r>
              <a:rPr lang="it-IT" sz="3200" dirty="0" smtClean="0">
                <a:solidFill>
                  <a:schemeClr val="bg1"/>
                </a:solidFill>
              </a:rPr>
              <a:t> the people </a:t>
            </a:r>
            <a:r>
              <a:rPr lang="it-IT" sz="3200" dirty="0" err="1" smtClean="0">
                <a:solidFill>
                  <a:schemeClr val="bg1"/>
                </a:solidFill>
              </a:rPr>
              <a:t>involed</a:t>
            </a:r>
            <a:r>
              <a:rPr lang="it-IT" sz="3200" dirty="0" smtClean="0">
                <a:solidFill>
                  <a:schemeClr val="bg1"/>
                </a:solidFill>
              </a:rPr>
              <a:t> (</a:t>
            </a:r>
            <a:r>
              <a:rPr lang="it-IT" sz="3200" dirty="0" err="1" smtClean="0">
                <a:solidFill>
                  <a:schemeClr val="bg1"/>
                </a:solidFill>
              </a:rPr>
              <a:t>masterclasses</a:t>
            </a:r>
            <a:r>
              <a:rPr lang="it-IT" sz="3200" dirty="0" smtClean="0">
                <a:solidFill>
                  <a:schemeClr val="bg1"/>
                </a:solidFill>
              </a:rPr>
              <a:t>, </a:t>
            </a:r>
            <a:r>
              <a:rPr lang="it-IT" sz="3200" dirty="0" err="1" smtClean="0">
                <a:solidFill>
                  <a:schemeClr val="bg1"/>
                </a:solidFill>
              </a:rPr>
              <a:t>organization</a:t>
            </a:r>
            <a:r>
              <a:rPr lang="it-IT" sz="3200" dirty="0" smtClean="0">
                <a:solidFill>
                  <a:schemeClr val="bg1"/>
                </a:solidFill>
              </a:rPr>
              <a:t>, </a:t>
            </a:r>
            <a:r>
              <a:rPr lang="it-IT" sz="3200" dirty="0" err="1" smtClean="0">
                <a:solidFill>
                  <a:schemeClr val="bg1"/>
                </a:solidFill>
              </a:rPr>
              <a:t>agenda…</a:t>
            </a:r>
            <a:r>
              <a:rPr lang="it-IT" sz="3200" dirty="0" smtClean="0">
                <a:solidFill>
                  <a:schemeClr val="bg1"/>
                </a:solidFill>
              </a:rPr>
              <a:t>)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solidFill>
                  <a:srgbClr val="C00000"/>
                </a:solidFill>
              </a:rPr>
              <a:t>New </a:t>
            </a:r>
            <a:r>
              <a:rPr lang="it-IT" sz="4800" dirty="0" err="1" smtClean="0">
                <a:solidFill>
                  <a:srgbClr val="C00000"/>
                </a:solidFill>
              </a:rPr>
              <a:t>stations</a:t>
            </a:r>
            <a:endParaRPr lang="it-IT" sz="4800" dirty="0" smtClean="0">
              <a:solidFill>
                <a:srgbClr val="C00000"/>
              </a:solidFill>
            </a:endParaRPr>
          </a:p>
          <a:p>
            <a:endParaRPr lang="it-IT" sz="32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Chambers</a:t>
            </a:r>
            <a:endParaRPr lang="it-IT" sz="32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All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chamber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approved</a:t>
            </a:r>
            <a:r>
              <a:rPr lang="it-IT" sz="2400" dirty="0" smtClean="0">
                <a:solidFill>
                  <a:schemeClr val="bg1"/>
                </a:solidFill>
              </a:rPr>
              <a:t>, </a:t>
            </a:r>
            <a:r>
              <a:rPr lang="it-IT" sz="2400" dirty="0" err="1" smtClean="0">
                <a:solidFill>
                  <a:schemeClr val="bg1"/>
                </a:solidFill>
              </a:rPr>
              <a:t>after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tests</a:t>
            </a:r>
            <a:r>
              <a:rPr lang="it-IT" sz="2400" dirty="0" smtClean="0">
                <a:solidFill>
                  <a:schemeClr val="bg1"/>
                </a:solidFill>
              </a:rPr>
              <a:t>, </a:t>
            </a:r>
            <a:r>
              <a:rPr lang="it-IT" sz="2400" dirty="0" err="1" smtClean="0">
                <a:solidFill>
                  <a:schemeClr val="bg1"/>
                </a:solidFill>
              </a:rPr>
              <a:t>except</a:t>
            </a:r>
            <a:r>
              <a:rPr lang="it-IT" sz="2400" dirty="0" smtClean="0">
                <a:solidFill>
                  <a:schemeClr val="bg1"/>
                </a:solidFill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LAMP-01: gas </a:t>
            </a:r>
            <a:r>
              <a:rPr lang="it-IT" sz="2400" dirty="0" err="1" smtClean="0">
                <a:solidFill>
                  <a:schemeClr val="bg1"/>
                </a:solidFill>
              </a:rPr>
              <a:t>leak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problems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GENO-01: </a:t>
            </a:r>
            <a:r>
              <a:rPr lang="it-IT" sz="2400" dirty="0" err="1" smtClean="0">
                <a:solidFill>
                  <a:schemeClr val="bg1"/>
                </a:solidFill>
              </a:rPr>
              <a:t>efficiency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tests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still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not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performed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LODI-03: </a:t>
            </a:r>
            <a:r>
              <a:rPr lang="it-IT" sz="2400" dirty="0" err="1" smtClean="0">
                <a:solidFill>
                  <a:schemeClr val="bg1"/>
                </a:solidFill>
              </a:rPr>
              <a:t>leak</a:t>
            </a:r>
            <a:r>
              <a:rPr lang="it-IT" sz="2400" dirty="0" smtClean="0">
                <a:solidFill>
                  <a:schemeClr val="bg1"/>
                </a:solidFill>
              </a:rPr>
              <a:t> + </a:t>
            </a:r>
            <a:r>
              <a:rPr lang="it-IT" sz="2400" dirty="0" err="1" smtClean="0">
                <a:solidFill>
                  <a:schemeClr val="bg1"/>
                </a:solidFill>
              </a:rPr>
              <a:t>efficiency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tests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still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not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performed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Plan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to</a:t>
            </a:r>
            <a:r>
              <a:rPr lang="it-IT" sz="2400" dirty="0" smtClean="0">
                <a:solidFill>
                  <a:schemeClr val="bg1"/>
                </a:solidFill>
              </a:rPr>
              <a:t> test </a:t>
            </a:r>
            <a:r>
              <a:rPr lang="it-IT" sz="2400" dirty="0" err="1" smtClean="0">
                <a:solidFill>
                  <a:schemeClr val="bg1"/>
                </a:solidFill>
              </a:rPr>
              <a:t>all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chamber</a:t>
            </a:r>
            <a:r>
              <a:rPr lang="it-IT" sz="2400" dirty="0" smtClean="0">
                <a:solidFill>
                  <a:schemeClr val="bg1"/>
                </a:solidFill>
              </a:rPr>
              <a:t> end </a:t>
            </a:r>
            <a:r>
              <a:rPr lang="it-IT" sz="2400" dirty="0" err="1" smtClean="0">
                <a:solidFill>
                  <a:schemeClr val="bg1"/>
                </a:solidFill>
              </a:rPr>
              <a:t>of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June</a:t>
            </a:r>
            <a:r>
              <a:rPr lang="it-IT" sz="2400" dirty="0" smtClean="0">
                <a:solidFill>
                  <a:schemeClr val="bg1"/>
                </a:solidFill>
              </a:rPr>
              <a:t> – middle </a:t>
            </a:r>
            <a:r>
              <a:rPr lang="it-IT" sz="2400" dirty="0" err="1" smtClean="0">
                <a:solidFill>
                  <a:schemeClr val="bg1"/>
                </a:solidFill>
              </a:rPr>
              <a:t>of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July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it-IT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Spare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chambers</a:t>
            </a:r>
            <a:endParaRPr lang="it-IT" sz="32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To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built</a:t>
            </a:r>
            <a:r>
              <a:rPr lang="it-IT" sz="2400" dirty="0" smtClean="0">
                <a:solidFill>
                  <a:schemeClr val="bg1"/>
                </a:solidFill>
              </a:rPr>
              <a:t> in </a:t>
            </a:r>
            <a:r>
              <a:rPr lang="it-IT" sz="2400" dirty="0" err="1" smtClean="0">
                <a:solidFill>
                  <a:schemeClr val="bg1"/>
                </a:solidFill>
              </a:rPr>
              <a:t>July</a:t>
            </a:r>
            <a:r>
              <a:rPr lang="it-IT" sz="2400" dirty="0" smtClean="0">
                <a:solidFill>
                  <a:schemeClr val="bg1"/>
                </a:solidFill>
              </a:rPr>
              <a:t>: </a:t>
            </a:r>
            <a:r>
              <a:rPr lang="it-IT" sz="2400" dirty="0" err="1" smtClean="0">
                <a:solidFill>
                  <a:schemeClr val="bg1"/>
                </a:solidFill>
              </a:rPr>
              <a:t>one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time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from</a:t>
            </a:r>
            <a:r>
              <a:rPr lang="it-IT" sz="2400" dirty="0" smtClean="0">
                <a:solidFill>
                  <a:schemeClr val="bg1"/>
                </a:solidFill>
              </a:rPr>
              <a:t> Lodi + Albania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Additional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spare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chambers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needed</a:t>
            </a:r>
            <a:r>
              <a:rPr lang="it-IT" sz="2400" dirty="0" smtClean="0">
                <a:solidFill>
                  <a:schemeClr val="bg1"/>
                </a:solidFill>
              </a:rPr>
              <a:t>: </a:t>
            </a:r>
            <a:r>
              <a:rPr lang="it-IT" sz="2400" dirty="0" err="1" smtClean="0">
                <a:solidFill>
                  <a:schemeClr val="bg1"/>
                </a:solidFill>
              </a:rPr>
              <a:t>maybe</a:t>
            </a:r>
            <a:r>
              <a:rPr lang="it-IT" sz="2400" dirty="0" smtClean="0">
                <a:solidFill>
                  <a:schemeClr val="bg1"/>
                </a:solidFill>
              </a:rPr>
              <a:t> Savona?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solidFill>
                  <a:srgbClr val="C00000"/>
                </a:solidFill>
              </a:rPr>
              <a:t>New </a:t>
            </a:r>
            <a:r>
              <a:rPr lang="it-IT" sz="4800" dirty="0" err="1" smtClean="0">
                <a:solidFill>
                  <a:srgbClr val="C00000"/>
                </a:solidFill>
              </a:rPr>
              <a:t>stations</a:t>
            </a:r>
            <a:endParaRPr lang="it-IT" sz="4800" dirty="0" smtClean="0">
              <a:solidFill>
                <a:srgbClr val="C00000"/>
              </a:solidFill>
            </a:endParaRPr>
          </a:p>
          <a:p>
            <a:endParaRPr lang="it-IT" sz="32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Transportations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Transportations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being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organized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Cariati and Siena </a:t>
            </a:r>
            <a:r>
              <a:rPr lang="it-IT" sz="2400" dirty="0" err="1" smtClean="0">
                <a:solidFill>
                  <a:schemeClr val="bg1"/>
                </a:solidFill>
              </a:rPr>
              <a:t>by</a:t>
            </a:r>
            <a:r>
              <a:rPr lang="it-IT" sz="2400" dirty="0" smtClean="0">
                <a:solidFill>
                  <a:schemeClr val="bg1"/>
                </a:solidFill>
              </a:rPr>
              <a:t> CERN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Wooden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boxes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being</a:t>
            </a:r>
            <a:r>
              <a:rPr lang="it-IT" sz="2400" dirty="0" smtClean="0">
                <a:solidFill>
                  <a:schemeClr val="bg1"/>
                </a:solidFill>
              </a:rPr>
              <a:t> the </a:t>
            </a:r>
            <a:r>
              <a:rPr lang="it-IT" sz="2400" dirty="0" err="1" smtClean="0">
                <a:solidFill>
                  <a:schemeClr val="bg1"/>
                </a:solidFill>
              </a:rPr>
              <a:t>limit</a:t>
            </a:r>
            <a:r>
              <a:rPr lang="it-IT" sz="2400" dirty="0" smtClean="0">
                <a:solidFill>
                  <a:schemeClr val="bg1"/>
                </a:solidFill>
              </a:rPr>
              <a:t>: </a:t>
            </a:r>
            <a:r>
              <a:rPr lang="it-IT" sz="2400" dirty="0" err="1" smtClean="0">
                <a:solidFill>
                  <a:schemeClr val="bg1"/>
                </a:solidFill>
              </a:rPr>
              <a:t>boxes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Cariati and </a:t>
            </a:r>
            <a:r>
              <a:rPr lang="it-IT" sz="2400" dirty="0" err="1" smtClean="0">
                <a:solidFill>
                  <a:schemeClr val="bg1"/>
                </a:solidFill>
              </a:rPr>
              <a:t>Sieni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have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to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be</a:t>
            </a:r>
            <a:r>
              <a:rPr lang="it-IT" sz="2400" dirty="0" smtClean="0">
                <a:solidFill>
                  <a:schemeClr val="bg1"/>
                </a:solidFill>
              </a:rPr>
              <a:t> sent back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Transportations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then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Torino and Genova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If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somebody</a:t>
            </a:r>
            <a:r>
              <a:rPr lang="it-IT" sz="2400" dirty="0" smtClean="0">
                <a:solidFill>
                  <a:schemeClr val="bg1"/>
                </a:solidFill>
              </a:rPr>
              <a:t> can </a:t>
            </a:r>
            <a:r>
              <a:rPr lang="it-IT" sz="2400" dirty="0" err="1" smtClean="0">
                <a:solidFill>
                  <a:schemeClr val="bg1"/>
                </a:solidFill>
              </a:rPr>
              <a:t>send</a:t>
            </a:r>
            <a:r>
              <a:rPr lang="it-IT" sz="2400" dirty="0" smtClean="0">
                <a:solidFill>
                  <a:schemeClr val="bg1"/>
                </a:solidFill>
              </a:rPr>
              <a:t> INFN </a:t>
            </a:r>
            <a:r>
              <a:rPr lang="it-IT" sz="2400" dirty="0" err="1" smtClean="0">
                <a:solidFill>
                  <a:schemeClr val="bg1"/>
                </a:solidFill>
              </a:rPr>
              <a:t>vans</a:t>
            </a:r>
            <a:r>
              <a:rPr lang="it-IT" sz="2400" dirty="0" smtClean="0">
                <a:solidFill>
                  <a:schemeClr val="bg1"/>
                </a:solidFill>
              </a:rPr>
              <a:t> at CERN </a:t>
            </a:r>
            <a:r>
              <a:rPr lang="it-IT" sz="2400" dirty="0" err="1" smtClean="0">
                <a:solidFill>
                  <a:schemeClr val="bg1"/>
                </a:solidFill>
              </a:rPr>
              <a:t>very</a:t>
            </a:r>
            <a:r>
              <a:rPr lang="it-IT" sz="2400" dirty="0" smtClean="0">
                <a:solidFill>
                  <a:schemeClr val="bg1"/>
                </a:solidFill>
              </a:rPr>
              <a:t> welcome</a:t>
            </a:r>
          </a:p>
          <a:p>
            <a:pPr lvl="1"/>
            <a:endParaRPr lang="it-IT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Spare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chambers</a:t>
            </a:r>
            <a:endParaRPr lang="it-IT" sz="32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To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built</a:t>
            </a:r>
            <a:r>
              <a:rPr lang="it-IT" sz="2400" dirty="0" smtClean="0">
                <a:solidFill>
                  <a:schemeClr val="bg1"/>
                </a:solidFill>
              </a:rPr>
              <a:t> in </a:t>
            </a:r>
            <a:r>
              <a:rPr lang="it-IT" sz="2400" dirty="0" err="1" smtClean="0">
                <a:solidFill>
                  <a:schemeClr val="bg1"/>
                </a:solidFill>
              </a:rPr>
              <a:t>July</a:t>
            </a:r>
            <a:r>
              <a:rPr lang="it-IT" sz="2400" dirty="0" smtClean="0">
                <a:solidFill>
                  <a:schemeClr val="bg1"/>
                </a:solidFill>
              </a:rPr>
              <a:t>: </a:t>
            </a:r>
            <a:r>
              <a:rPr lang="it-IT" sz="2400" dirty="0" err="1" smtClean="0">
                <a:solidFill>
                  <a:schemeClr val="bg1"/>
                </a:solidFill>
              </a:rPr>
              <a:t>one</a:t>
            </a:r>
            <a:r>
              <a:rPr lang="it-IT" sz="2400" dirty="0" smtClean="0">
                <a:solidFill>
                  <a:schemeClr val="bg1"/>
                </a:solidFill>
              </a:rPr>
              <a:t> team </a:t>
            </a:r>
            <a:r>
              <a:rPr lang="it-IT" sz="2400" dirty="0" err="1" smtClean="0">
                <a:solidFill>
                  <a:schemeClr val="bg1"/>
                </a:solidFill>
              </a:rPr>
              <a:t>from</a:t>
            </a:r>
            <a:r>
              <a:rPr lang="it-IT" sz="2400" dirty="0" smtClean="0">
                <a:solidFill>
                  <a:schemeClr val="bg1"/>
                </a:solidFill>
              </a:rPr>
              <a:t> Lodi + Albania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Additional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spare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chambers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needed</a:t>
            </a:r>
            <a:r>
              <a:rPr lang="it-IT" sz="2400" dirty="0" smtClean="0">
                <a:solidFill>
                  <a:schemeClr val="bg1"/>
                </a:solidFill>
              </a:rPr>
              <a:t>: </a:t>
            </a:r>
            <a:r>
              <a:rPr lang="it-IT" sz="2400" dirty="0" err="1" smtClean="0">
                <a:solidFill>
                  <a:schemeClr val="bg1"/>
                </a:solidFill>
              </a:rPr>
              <a:t>maybe</a:t>
            </a:r>
            <a:r>
              <a:rPr lang="it-IT" sz="2400" dirty="0" smtClean="0">
                <a:solidFill>
                  <a:schemeClr val="bg1"/>
                </a:solidFill>
              </a:rPr>
              <a:t> Savona?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solidFill>
                  <a:srgbClr val="C00000"/>
                </a:solidFill>
              </a:rPr>
              <a:t>Material </a:t>
            </a:r>
            <a:r>
              <a:rPr lang="it-IT" sz="4800" dirty="0" err="1" smtClean="0">
                <a:solidFill>
                  <a:srgbClr val="C00000"/>
                </a:solidFill>
              </a:rPr>
              <a:t>for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new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stations</a:t>
            </a:r>
            <a:endParaRPr lang="it-IT" sz="4800" dirty="0" smtClean="0">
              <a:solidFill>
                <a:srgbClr val="C00000"/>
              </a:solidFill>
            </a:endParaRPr>
          </a:p>
          <a:p>
            <a:endParaRPr lang="it-IT" sz="32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Gas </a:t>
            </a:r>
            <a:r>
              <a:rPr lang="it-IT" sz="3200" dirty="0" err="1" smtClean="0">
                <a:solidFill>
                  <a:schemeClr val="bg1"/>
                </a:solidFill>
              </a:rPr>
              <a:t>systems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One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being</a:t>
            </a:r>
            <a:r>
              <a:rPr lang="it-IT" sz="2400" dirty="0" smtClean="0">
                <a:solidFill>
                  <a:schemeClr val="bg1"/>
                </a:solidFill>
              </a:rPr>
              <a:t> sent </a:t>
            </a:r>
            <a:r>
              <a:rPr lang="it-IT" sz="2400" dirty="0" err="1" smtClean="0">
                <a:solidFill>
                  <a:schemeClr val="bg1"/>
                </a:solidFill>
              </a:rPr>
              <a:t>from</a:t>
            </a:r>
            <a:r>
              <a:rPr lang="it-IT" sz="2400" dirty="0" smtClean="0">
                <a:solidFill>
                  <a:schemeClr val="bg1"/>
                </a:solidFill>
              </a:rPr>
              <a:t> CERN </a:t>
            </a:r>
            <a:r>
              <a:rPr lang="it-IT" sz="2400" dirty="0" err="1" smtClean="0">
                <a:solidFill>
                  <a:schemeClr val="bg1"/>
                </a:solidFill>
              </a:rPr>
              <a:t>to</a:t>
            </a:r>
            <a:r>
              <a:rPr lang="it-IT" sz="2400" dirty="0" smtClean="0">
                <a:solidFill>
                  <a:schemeClr val="bg1"/>
                </a:solidFill>
              </a:rPr>
              <a:t> Cariati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Other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six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already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ordered</a:t>
            </a:r>
            <a:r>
              <a:rPr lang="it-IT" sz="2400" dirty="0" smtClean="0">
                <a:solidFill>
                  <a:schemeClr val="bg1"/>
                </a:solidFill>
              </a:rPr>
              <a:t>, </a:t>
            </a:r>
            <a:r>
              <a:rPr lang="it-IT" sz="2400" dirty="0" err="1" smtClean="0">
                <a:solidFill>
                  <a:schemeClr val="bg1"/>
                </a:solidFill>
              </a:rPr>
              <a:t>to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shipped</a:t>
            </a:r>
            <a:r>
              <a:rPr lang="it-IT" sz="2400" dirty="0" smtClean="0">
                <a:solidFill>
                  <a:schemeClr val="bg1"/>
                </a:solidFill>
              </a:rPr>
              <a:t> 30 </a:t>
            </a:r>
            <a:r>
              <a:rPr lang="it-IT" sz="2400" dirty="0" err="1" smtClean="0">
                <a:solidFill>
                  <a:schemeClr val="bg1"/>
                </a:solidFill>
              </a:rPr>
              <a:t>June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Pressure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reductions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coming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with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bottles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Additional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pipes</a:t>
            </a:r>
            <a:r>
              <a:rPr lang="it-IT" sz="2400" dirty="0" smtClean="0">
                <a:solidFill>
                  <a:schemeClr val="bg1"/>
                </a:solidFill>
              </a:rPr>
              <a:t>? Daniele</a:t>
            </a:r>
          </a:p>
          <a:p>
            <a:pPr lvl="1"/>
            <a:endParaRPr lang="it-IT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HV </a:t>
            </a:r>
            <a:r>
              <a:rPr lang="it-IT" sz="3200" dirty="0" err="1" smtClean="0">
                <a:solidFill>
                  <a:schemeClr val="bg1"/>
                </a:solidFill>
              </a:rPr>
              <a:t>boxes</a:t>
            </a:r>
            <a:endParaRPr lang="it-IT" sz="32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Six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ordered</a:t>
            </a:r>
            <a:r>
              <a:rPr lang="it-IT" sz="2400" dirty="0" smtClean="0">
                <a:solidFill>
                  <a:schemeClr val="bg1"/>
                </a:solidFill>
              </a:rPr>
              <a:t> last </a:t>
            </a:r>
            <a:r>
              <a:rPr lang="it-IT" sz="2400" dirty="0" err="1" smtClean="0">
                <a:solidFill>
                  <a:schemeClr val="bg1"/>
                </a:solidFill>
              </a:rPr>
              <a:t>year</a:t>
            </a:r>
            <a:r>
              <a:rPr lang="it-IT" sz="2400" dirty="0" smtClean="0">
                <a:solidFill>
                  <a:schemeClr val="bg1"/>
                </a:solidFill>
              </a:rPr>
              <a:t> (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upgrading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old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stations</a:t>
            </a:r>
            <a:r>
              <a:rPr lang="it-IT" sz="2400" dirty="0" smtClean="0">
                <a:solidFill>
                  <a:schemeClr val="bg1"/>
                </a:solidFill>
              </a:rPr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At Lecce </a:t>
            </a:r>
            <a:r>
              <a:rPr lang="it-IT" sz="2400" dirty="0" err="1" smtClean="0">
                <a:solidFill>
                  <a:schemeClr val="bg1"/>
                </a:solidFill>
              </a:rPr>
              <a:t>waiting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the </a:t>
            </a:r>
            <a:r>
              <a:rPr lang="it-IT" sz="2400" dirty="0" err="1" smtClean="0">
                <a:solidFill>
                  <a:schemeClr val="bg1"/>
                </a:solidFill>
              </a:rPr>
              <a:t>mechanics</a:t>
            </a:r>
            <a:r>
              <a:rPr lang="it-IT" sz="2400" dirty="0" smtClean="0">
                <a:solidFill>
                  <a:schemeClr val="bg1"/>
                </a:solidFill>
              </a:rPr>
              <a:t> (</a:t>
            </a:r>
            <a:r>
              <a:rPr lang="it-IT" sz="2400" dirty="0" err="1" smtClean="0">
                <a:solidFill>
                  <a:schemeClr val="bg1"/>
                </a:solidFill>
              </a:rPr>
              <a:t>already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ordered</a:t>
            </a:r>
            <a:r>
              <a:rPr lang="it-IT" sz="2400" dirty="0" smtClean="0">
                <a:solidFill>
                  <a:schemeClr val="bg1"/>
                </a:solidFill>
              </a:rPr>
              <a:t> at </a:t>
            </a:r>
            <a:r>
              <a:rPr lang="it-IT" sz="2400" dirty="0" err="1" smtClean="0">
                <a:solidFill>
                  <a:schemeClr val="bg1"/>
                </a:solidFill>
              </a:rPr>
              <a:t>an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external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firm</a:t>
            </a:r>
            <a:r>
              <a:rPr lang="it-IT" sz="2400" dirty="0" smtClean="0">
                <a:solidFill>
                  <a:schemeClr val="bg1"/>
                </a:solidFill>
              </a:rPr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We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need</a:t>
            </a:r>
            <a:r>
              <a:rPr lang="it-IT" sz="2400" dirty="0" smtClean="0">
                <a:solidFill>
                  <a:schemeClr val="bg1"/>
                </a:solidFill>
              </a:rPr>
              <a:t> more (40): the </a:t>
            </a:r>
            <a:r>
              <a:rPr lang="it-IT" sz="2400" dirty="0" err="1" smtClean="0">
                <a:solidFill>
                  <a:schemeClr val="bg1"/>
                </a:solidFill>
              </a:rPr>
              <a:t>whole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process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smtClean="0">
                <a:solidFill>
                  <a:schemeClr val="bg1"/>
                </a:solidFill>
              </a:rPr>
              <a:t>just </a:t>
            </a:r>
            <a:r>
              <a:rPr lang="it-IT" sz="2400" dirty="0" err="1" smtClean="0">
                <a:solidFill>
                  <a:schemeClr val="bg1"/>
                </a:solidFill>
              </a:rPr>
              <a:t>being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started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solidFill>
                  <a:srgbClr val="C00000"/>
                </a:solidFill>
              </a:rPr>
              <a:t>Material </a:t>
            </a:r>
            <a:r>
              <a:rPr lang="it-IT" sz="4800" dirty="0" err="1" smtClean="0">
                <a:solidFill>
                  <a:srgbClr val="C00000"/>
                </a:solidFill>
              </a:rPr>
              <a:t>for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new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stations</a:t>
            </a:r>
            <a:endParaRPr lang="it-IT" sz="4800" dirty="0" smtClean="0">
              <a:solidFill>
                <a:srgbClr val="C00000"/>
              </a:solidFill>
            </a:endParaRPr>
          </a:p>
          <a:p>
            <a:endParaRPr lang="it-IT" sz="32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DC-DC </a:t>
            </a:r>
            <a:r>
              <a:rPr lang="it-IT" sz="3200" dirty="0" err="1" smtClean="0">
                <a:solidFill>
                  <a:schemeClr val="bg1"/>
                </a:solidFill>
              </a:rPr>
              <a:t>converters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Components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ordered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from</a:t>
            </a:r>
            <a:r>
              <a:rPr lang="it-IT" sz="2400" dirty="0" smtClean="0">
                <a:solidFill>
                  <a:schemeClr val="bg1"/>
                </a:solidFill>
              </a:rPr>
              <a:t> CERN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60+60 DC-DC </a:t>
            </a:r>
            <a:r>
              <a:rPr lang="it-IT" sz="2400" dirty="0" err="1" smtClean="0">
                <a:solidFill>
                  <a:schemeClr val="bg1"/>
                </a:solidFill>
              </a:rPr>
              <a:t>converters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the first </a:t>
            </a:r>
            <a:r>
              <a:rPr lang="it-IT" sz="2400" dirty="0" err="1" smtClean="0">
                <a:solidFill>
                  <a:schemeClr val="bg1"/>
                </a:solidFill>
              </a:rPr>
              <a:t>six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telescopes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to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assembled</a:t>
            </a:r>
            <a:r>
              <a:rPr lang="it-IT" sz="2400" dirty="0" smtClean="0">
                <a:solidFill>
                  <a:schemeClr val="bg1"/>
                </a:solidFill>
              </a:rPr>
              <a:t> at INFN </a:t>
            </a:r>
            <a:r>
              <a:rPr lang="it-IT" sz="2400" dirty="0" err="1" smtClean="0">
                <a:solidFill>
                  <a:schemeClr val="bg1"/>
                </a:solidFill>
              </a:rPr>
              <a:t>sections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the </a:t>
            </a:r>
            <a:r>
              <a:rPr lang="it-IT" sz="2400" dirty="0" err="1" smtClean="0">
                <a:solidFill>
                  <a:schemeClr val="bg1"/>
                </a:solidFill>
              </a:rPr>
              <a:t>rest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looking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external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firm</a:t>
            </a:r>
            <a:r>
              <a:rPr lang="it-IT" sz="2400" dirty="0" smtClean="0">
                <a:solidFill>
                  <a:schemeClr val="bg1"/>
                </a:solidFill>
              </a:rPr>
              <a:t>(s)</a:t>
            </a:r>
          </a:p>
          <a:p>
            <a:pPr lvl="1"/>
            <a:endParaRPr lang="it-IT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VME </a:t>
            </a:r>
            <a:r>
              <a:rPr lang="it-IT" sz="3200" dirty="0" err="1" smtClean="0">
                <a:solidFill>
                  <a:schemeClr val="bg1"/>
                </a:solidFill>
              </a:rPr>
              <a:t>electronics</a:t>
            </a:r>
            <a:endParaRPr lang="it-IT" sz="32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Ordered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20 </a:t>
            </a:r>
            <a:r>
              <a:rPr lang="it-IT" sz="2400" dirty="0" err="1" smtClean="0">
                <a:solidFill>
                  <a:schemeClr val="bg1"/>
                </a:solidFill>
              </a:rPr>
              <a:t>stations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First </a:t>
            </a:r>
            <a:r>
              <a:rPr lang="it-IT" sz="2400" dirty="0" err="1" smtClean="0">
                <a:solidFill>
                  <a:schemeClr val="bg1"/>
                </a:solidFill>
              </a:rPr>
              <a:t>six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to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be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delivered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30 </a:t>
            </a:r>
            <a:r>
              <a:rPr lang="it-IT" sz="2400" dirty="0" err="1" smtClean="0">
                <a:solidFill>
                  <a:schemeClr val="bg1"/>
                </a:solidFill>
              </a:rPr>
              <a:t>June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The </a:t>
            </a:r>
            <a:r>
              <a:rPr lang="it-IT" sz="2400" dirty="0" err="1" smtClean="0">
                <a:solidFill>
                  <a:schemeClr val="bg1"/>
                </a:solidFill>
              </a:rPr>
              <a:t>rest</a:t>
            </a:r>
            <a:r>
              <a:rPr lang="it-IT" sz="2400" dirty="0" smtClean="0">
                <a:solidFill>
                  <a:schemeClr val="bg1"/>
                </a:solidFill>
              </a:rPr>
              <a:t> in </a:t>
            </a:r>
            <a:r>
              <a:rPr lang="it-IT" sz="2400" dirty="0" err="1" smtClean="0">
                <a:solidFill>
                  <a:schemeClr val="bg1"/>
                </a:solidFill>
              </a:rPr>
              <a:t>July</a:t>
            </a:r>
            <a:r>
              <a:rPr lang="it-IT" sz="2400" dirty="0" smtClean="0">
                <a:solidFill>
                  <a:schemeClr val="bg1"/>
                </a:solidFill>
              </a:rPr>
              <a:t> and </a:t>
            </a:r>
            <a:r>
              <a:rPr lang="it-IT" sz="2400" dirty="0" err="1" smtClean="0">
                <a:solidFill>
                  <a:schemeClr val="bg1"/>
                </a:solidFill>
              </a:rPr>
              <a:t>October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Some </a:t>
            </a:r>
            <a:r>
              <a:rPr lang="it-IT" sz="2400" dirty="0" err="1" smtClean="0">
                <a:solidFill>
                  <a:schemeClr val="bg1"/>
                </a:solidFill>
              </a:rPr>
              <a:t>electronics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spare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solidFill>
                  <a:srgbClr val="C00000"/>
                </a:solidFill>
              </a:rPr>
              <a:t>Material </a:t>
            </a:r>
            <a:r>
              <a:rPr lang="it-IT" sz="4800" dirty="0" err="1" smtClean="0">
                <a:solidFill>
                  <a:srgbClr val="C00000"/>
                </a:solidFill>
              </a:rPr>
              <a:t>for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new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stations</a:t>
            </a:r>
            <a:endParaRPr lang="it-IT" sz="4800" dirty="0" smtClean="0">
              <a:solidFill>
                <a:srgbClr val="C00000"/>
              </a:solidFill>
            </a:endParaRPr>
          </a:p>
          <a:p>
            <a:endParaRPr lang="it-IT" sz="32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Weather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stations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Old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ones</a:t>
            </a:r>
            <a:r>
              <a:rPr lang="it-IT" sz="2400" dirty="0" smtClean="0">
                <a:solidFill>
                  <a:schemeClr val="bg1"/>
                </a:solidFill>
              </a:rPr>
              <a:t> out </a:t>
            </a:r>
            <a:r>
              <a:rPr lang="it-IT" sz="2400" dirty="0" err="1" smtClean="0">
                <a:solidFill>
                  <a:schemeClr val="bg1"/>
                </a:solidFill>
              </a:rPr>
              <a:t>of</a:t>
            </a:r>
            <a:r>
              <a:rPr lang="it-IT" sz="2400" dirty="0" smtClean="0">
                <a:solidFill>
                  <a:schemeClr val="bg1"/>
                </a:solidFill>
              </a:rPr>
              <a:t> production 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Fabrizio </a:t>
            </a:r>
            <a:r>
              <a:rPr lang="it-IT" sz="2400" dirty="0" err="1" smtClean="0">
                <a:solidFill>
                  <a:schemeClr val="bg1"/>
                </a:solidFill>
              </a:rPr>
              <a:t>designing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new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ones</a:t>
            </a:r>
            <a:r>
              <a:rPr lang="it-IT" sz="2400" dirty="0" smtClean="0">
                <a:solidFill>
                  <a:schemeClr val="bg1"/>
                </a:solidFill>
              </a:rPr>
              <a:t>, </a:t>
            </a:r>
            <a:r>
              <a:rPr lang="it-IT" sz="2400" dirty="0" err="1" smtClean="0">
                <a:solidFill>
                  <a:schemeClr val="bg1"/>
                </a:solidFill>
              </a:rPr>
              <a:t>waiting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news</a:t>
            </a:r>
          </a:p>
          <a:p>
            <a:pPr lvl="1"/>
            <a:endParaRPr lang="it-IT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Trigger/GPS </a:t>
            </a:r>
            <a:r>
              <a:rPr lang="it-IT" sz="3200" dirty="0" err="1" smtClean="0">
                <a:solidFill>
                  <a:schemeClr val="bg1"/>
                </a:solidFill>
              </a:rPr>
              <a:t>cards</a:t>
            </a:r>
            <a:endParaRPr lang="it-IT" sz="32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Trigger part </a:t>
            </a:r>
            <a:r>
              <a:rPr lang="it-IT" sz="2400" dirty="0" err="1" smtClean="0">
                <a:solidFill>
                  <a:schemeClr val="bg1"/>
                </a:solidFill>
              </a:rPr>
              <a:t>ready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bg1"/>
                </a:solidFill>
              </a:rPr>
              <a:t>GPS part under test at LECCE + CERN, </a:t>
            </a:r>
            <a:r>
              <a:rPr lang="it-IT" sz="2400" dirty="0" err="1" smtClean="0">
                <a:solidFill>
                  <a:schemeClr val="bg1"/>
                </a:solidFill>
              </a:rPr>
              <a:t>waiting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smtClean="0">
                <a:solidFill>
                  <a:schemeClr val="bg1"/>
                </a:solidFill>
              </a:rPr>
              <a:t> news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err="1" smtClean="0">
                <a:solidFill>
                  <a:srgbClr val="C00000"/>
                </a:solidFill>
              </a:rPr>
              <a:t>Contribution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for</a:t>
            </a:r>
            <a:r>
              <a:rPr lang="it-IT" sz="4800" dirty="0" smtClean="0">
                <a:solidFill>
                  <a:srgbClr val="C00000"/>
                </a:solidFill>
              </a:rPr>
              <a:t> MC2 </a:t>
            </a:r>
          </a:p>
          <a:p>
            <a:endParaRPr lang="it-IT" sz="32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Requested</a:t>
            </a:r>
            <a:r>
              <a:rPr lang="it-IT" sz="3200" dirty="0" smtClean="0">
                <a:solidFill>
                  <a:schemeClr val="bg1"/>
                </a:solidFill>
              </a:rPr>
              <a:t> a </a:t>
            </a:r>
            <a:r>
              <a:rPr lang="it-IT" sz="3200" dirty="0" err="1" smtClean="0">
                <a:solidFill>
                  <a:schemeClr val="bg1"/>
                </a:solidFill>
              </a:rPr>
              <a:t>contribution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for</a:t>
            </a:r>
            <a:r>
              <a:rPr lang="it-IT" sz="3200" dirty="0" smtClean="0">
                <a:solidFill>
                  <a:schemeClr val="bg1"/>
                </a:solidFill>
              </a:rPr>
              <a:t> a </a:t>
            </a:r>
            <a:r>
              <a:rPr lang="it-IT" sz="3200" dirty="0" err="1" smtClean="0">
                <a:solidFill>
                  <a:schemeClr val="bg1"/>
                </a:solidFill>
              </a:rPr>
              <a:t>didactic</a:t>
            </a:r>
            <a:r>
              <a:rPr lang="it-IT" sz="3200" dirty="0" smtClean="0">
                <a:solidFill>
                  <a:schemeClr val="bg1"/>
                </a:solidFill>
              </a:rPr>
              <a:t> journal</a:t>
            </a:r>
            <a:endParaRPr lang="it-IT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Many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thanks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to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all</a:t>
            </a:r>
            <a:r>
              <a:rPr lang="it-IT" sz="2400" dirty="0" smtClean="0">
                <a:solidFill>
                  <a:schemeClr val="bg1"/>
                </a:solidFill>
              </a:rPr>
              <a:t> people </a:t>
            </a:r>
            <a:r>
              <a:rPr lang="it-IT" sz="2400" dirty="0" err="1" smtClean="0">
                <a:solidFill>
                  <a:schemeClr val="bg1"/>
                </a:solidFill>
              </a:rPr>
              <a:t>who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collaborated</a:t>
            </a:r>
            <a:r>
              <a:rPr lang="it-IT" sz="2400" dirty="0" smtClean="0">
                <a:solidFill>
                  <a:schemeClr val="bg1"/>
                </a:solidFill>
              </a:rPr>
              <a:t>: Daniele, Ivan Lorenzo, Marcello, Rosario, Silvia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chemeClr val="bg1"/>
                </a:solidFill>
              </a:rPr>
              <a:t>Sent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to</a:t>
            </a:r>
            <a:r>
              <a:rPr lang="it-IT" sz="2400" dirty="0" smtClean="0">
                <a:solidFill>
                  <a:schemeClr val="bg1"/>
                </a:solidFill>
              </a:rPr>
              <a:t> prof. L. </a:t>
            </a:r>
            <a:r>
              <a:rPr lang="it-IT" sz="2400" dirty="0" err="1" smtClean="0">
                <a:solidFill>
                  <a:schemeClr val="bg1"/>
                </a:solidFill>
              </a:rPr>
              <a:t>Cifarelli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</a:rPr>
              <a:t>for</a:t>
            </a:r>
            <a:r>
              <a:rPr lang="it-IT" sz="2400" dirty="0" smtClean="0">
                <a:solidFill>
                  <a:schemeClr val="bg1"/>
                </a:solidFill>
              </a:rPr>
              <a:t> </a:t>
            </a:r>
            <a:r>
              <a:rPr lang="it-IT" sz="2400" smtClean="0">
                <a:solidFill>
                  <a:schemeClr val="bg1"/>
                </a:solidFill>
              </a:rPr>
              <a:t>approval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err="1" smtClean="0">
                <a:solidFill>
                  <a:srgbClr val="C00000"/>
                </a:solidFill>
              </a:rPr>
              <a:t>Paper</a:t>
            </a:r>
            <a:r>
              <a:rPr lang="it-IT" sz="4800" dirty="0" smtClean="0">
                <a:solidFill>
                  <a:srgbClr val="C00000"/>
                </a:solidFill>
              </a:rPr>
              <a:t> on long </a:t>
            </a:r>
            <a:r>
              <a:rPr lang="it-IT" sz="4800" dirty="0" err="1" smtClean="0">
                <a:solidFill>
                  <a:srgbClr val="C00000"/>
                </a:solidFill>
              </a:rPr>
              <a:t>distance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r>
              <a:rPr lang="it-IT" sz="4800" dirty="0" err="1" smtClean="0">
                <a:solidFill>
                  <a:srgbClr val="C00000"/>
                </a:solidFill>
              </a:rPr>
              <a:t>correlations</a:t>
            </a:r>
            <a:r>
              <a:rPr lang="it-IT" sz="4800" dirty="0" smtClean="0">
                <a:solidFill>
                  <a:srgbClr val="C00000"/>
                </a:solidFill>
              </a:rPr>
              <a:t> </a:t>
            </a:r>
            <a:endParaRPr lang="it-IT" sz="4800" dirty="0" smtClean="0">
              <a:solidFill>
                <a:srgbClr val="C00000"/>
              </a:solidFill>
            </a:endParaRPr>
          </a:p>
          <a:p>
            <a:endParaRPr lang="it-IT" sz="32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Prepared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by</a:t>
            </a:r>
            <a:r>
              <a:rPr lang="it-IT" sz="3200" dirty="0" smtClean="0">
                <a:solidFill>
                  <a:schemeClr val="bg1"/>
                </a:solidFill>
              </a:rPr>
              <a:t> Franco, first </a:t>
            </a:r>
            <a:r>
              <a:rPr lang="it-IT" sz="3200" dirty="0" err="1" smtClean="0">
                <a:solidFill>
                  <a:schemeClr val="bg1"/>
                </a:solidFill>
              </a:rPr>
              <a:t>reviewed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by</a:t>
            </a:r>
            <a:r>
              <a:rPr lang="it-IT" sz="3200" dirty="0" smtClean="0">
                <a:solidFill>
                  <a:schemeClr val="bg1"/>
                </a:solidFill>
              </a:rPr>
              <a:t> Francesco </a:t>
            </a:r>
            <a:r>
              <a:rPr lang="it-IT" sz="3200" dirty="0" err="1" smtClean="0">
                <a:solidFill>
                  <a:schemeClr val="bg1"/>
                </a:solidFill>
              </a:rPr>
              <a:t>Nof</a:t>
            </a:r>
            <a:r>
              <a:rPr lang="it-IT" sz="3200" dirty="0" smtClean="0">
                <a:solidFill>
                  <a:schemeClr val="bg1"/>
                </a:solidFill>
              </a:rPr>
              <a:t>., Ivan, Francesco </a:t>
            </a:r>
            <a:r>
              <a:rPr lang="it-IT" sz="3200" dirty="0" err="1" smtClean="0">
                <a:solidFill>
                  <a:schemeClr val="bg1"/>
                </a:solidFill>
              </a:rPr>
              <a:t>Noz</a:t>
            </a:r>
            <a:r>
              <a:rPr lang="it-IT" sz="3200" dirty="0" smtClean="0">
                <a:solidFill>
                  <a:schemeClr val="bg1"/>
                </a:solidFill>
              </a:rPr>
              <a:t>., Rosario, Luisa, MA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Ready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to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be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circulated</a:t>
            </a:r>
            <a:r>
              <a:rPr lang="it-IT" sz="3200" dirty="0" smtClean="0">
                <a:solidFill>
                  <a:schemeClr val="bg1"/>
                </a:solidFill>
              </a:rPr>
              <a:t> in the </a:t>
            </a:r>
            <a:r>
              <a:rPr lang="it-IT" sz="3200" dirty="0" err="1" smtClean="0">
                <a:solidFill>
                  <a:schemeClr val="bg1"/>
                </a:solidFill>
              </a:rPr>
              <a:t>collaboration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solidFill>
                  <a:srgbClr val="C00000"/>
                </a:solidFill>
              </a:rPr>
              <a:t>Data </a:t>
            </a:r>
            <a:r>
              <a:rPr lang="it-IT" sz="4800" dirty="0" err="1" smtClean="0">
                <a:solidFill>
                  <a:srgbClr val="C00000"/>
                </a:solidFill>
              </a:rPr>
              <a:t>taking</a:t>
            </a:r>
            <a:endParaRPr lang="it-IT" sz="4800" dirty="0" smtClean="0">
              <a:solidFill>
                <a:srgbClr val="C00000"/>
              </a:solidFill>
            </a:endParaRPr>
          </a:p>
          <a:p>
            <a:endParaRPr lang="it-IT" sz="32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Run-3 “</a:t>
            </a:r>
            <a:r>
              <a:rPr lang="it-IT" sz="3200" dirty="0" err="1" smtClean="0">
                <a:solidFill>
                  <a:schemeClr val="bg1"/>
                </a:solidFill>
              </a:rPr>
              <a:t>officially</a:t>
            </a:r>
            <a:r>
              <a:rPr lang="it-IT" sz="3200" dirty="0" smtClean="0">
                <a:solidFill>
                  <a:schemeClr val="bg1"/>
                </a:solidFill>
              </a:rPr>
              <a:t>” </a:t>
            </a:r>
            <a:r>
              <a:rPr lang="it-IT" sz="3200" dirty="0" err="1" smtClean="0">
                <a:solidFill>
                  <a:schemeClr val="bg1"/>
                </a:solidFill>
              </a:rPr>
              <a:t>stopped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Stations</a:t>
            </a:r>
            <a:r>
              <a:rPr lang="it-IT" sz="3200" dirty="0" smtClean="0">
                <a:solidFill>
                  <a:schemeClr val="bg1"/>
                </a:solidFill>
              </a:rPr>
              <a:t> free </a:t>
            </a:r>
            <a:r>
              <a:rPr lang="it-IT" sz="3200" dirty="0" err="1" smtClean="0">
                <a:solidFill>
                  <a:schemeClr val="bg1"/>
                </a:solidFill>
              </a:rPr>
              <a:t>to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keep</a:t>
            </a:r>
            <a:r>
              <a:rPr lang="it-IT" sz="3200" dirty="0" smtClean="0">
                <a:solidFill>
                  <a:schemeClr val="bg1"/>
                </a:solidFill>
              </a:rPr>
              <a:t> on data </a:t>
            </a:r>
            <a:r>
              <a:rPr lang="it-IT" sz="3200" dirty="0" err="1" smtClean="0">
                <a:solidFill>
                  <a:schemeClr val="bg1"/>
                </a:solidFill>
              </a:rPr>
              <a:t>taking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Beware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of</a:t>
            </a:r>
            <a:r>
              <a:rPr lang="it-IT" sz="3200" dirty="0" smtClean="0">
                <a:solidFill>
                  <a:schemeClr val="bg1"/>
                </a:solidFill>
              </a:rPr>
              <a:t> high </a:t>
            </a:r>
            <a:r>
              <a:rPr lang="it-IT" sz="3200" dirty="0" err="1" smtClean="0">
                <a:solidFill>
                  <a:schemeClr val="bg1"/>
                </a:solidFill>
              </a:rPr>
              <a:t>temperatures</a:t>
            </a:r>
            <a:r>
              <a:rPr lang="it-IT" sz="3200" dirty="0" smtClean="0">
                <a:solidFill>
                  <a:schemeClr val="bg1"/>
                </a:solidFill>
              </a:rPr>
              <a:t>!</a:t>
            </a: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Please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fix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all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problems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during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shutdown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it-IT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smtClean="0">
                <a:solidFill>
                  <a:schemeClr val="bg1"/>
                </a:solidFill>
              </a:rPr>
              <a:t>Run-4 </a:t>
            </a:r>
            <a:r>
              <a:rPr lang="it-IT" sz="3200" dirty="0" err="1" smtClean="0">
                <a:solidFill>
                  <a:schemeClr val="bg1"/>
                </a:solidFill>
              </a:rPr>
              <a:t>to</a:t>
            </a:r>
            <a:r>
              <a:rPr lang="it-IT" sz="3200" dirty="0" smtClean="0">
                <a:solidFill>
                  <a:schemeClr val="bg1"/>
                </a:solidFill>
              </a:rPr>
              <a:t> start on 2 </a:t>
            </a:r>
            <a:r>
              <a:rPr lang="it-IT" sz="3200" dirty="0" err="1" smtClean="0">
                <a:solidFill>
                  <a:schemeClr val="bg1"/>
                </a:solidFill>
              </a:rPr>
              <a:t>October</a:t>
            </a:r>
            <a:endParaRPr lang="it-IT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3200" dirty="0" err="1" smtClean="0">
                <a:solidFill>
                  <a:schemeClr val="bg1"/>
                </a:solidFill>
              </a:rPr>
              <a:t>One</a:t>
            </a:r>
            <a:r>
              <a:rPr lang="it-IT" sz="3200" dirty="0" smtClean="0">
                <a:solidFill>
                  <a:schemeClr val="bg1"/>
                </a:solidFill>
              </a:rPr>
              <a:t> week </a:t>
            </a:r>
            <a:r>
              <a:rPr lang="it-IT" sz="3200" dirty="0" err="1" smtClean="0">
                <a:solidFill>
                  <a:schemeClr val="bg1"/>
                </a:solidFill>
              </a:rPr>
              <a:t>of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commissioning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2sm">
  <a:themeElements>
    <a:clrScheme name="eb2sm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2DB6B3"/>
      </a:accent2>
      <a:accent3>
        <a:srgbClr val="AAAAAA"/>
      </a:accent3>
      <a:accent4>
        <a:srgbClr val="DADADA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eb2s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>
    <a:extraClrScheme>
      <a:clrScheme name="eb2sm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429</Words>
  <Application>Microsoft Office PowerPoint</Application>
  <PresentationFormat>Presentazione su schermo (4:3)</PresentationFormat>
  <Paragraphs>88</Paragraphs>
  <Slides>9</Slides>
  <Notes>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1" baseType="lpstr">
      <vt:lpstr>eb2sm</vt:lpstr>
      <vt:lpstr>Image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sulle analisi in corso</dc:title>
  <dc:creator>Marcello</dc:creator>
  <cp:lastModifiedBy>Marcello</cp:lastModifiedBy>
  <cp:revision>135</cp:revision>
  <dcterms:created xsi:type="dcterms:W3CDTF">2013-12-04T15:03:56Z</dcterms:created>
  <dcterms:modified xsi:type="dcterms:W3CDTF">2017-06-14T06:48:58Z</dcterms:modified>
</cp:coreProperties>
</file>