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517" r:id="rId2"/>
    <p:sldId id="391" r:id="rId3"/>
    <p:sldId id="518" r:id="rId4"/>
    <p:sldId id="519" r:id="rId5"/>
    <p:sldId id="520" r:id="rId6"/>
    <p:sldId id="529" r:id="rId7"/>
    <p:sldId id="521" r:id="rId8"/>
    <p:sldId id="523" r:id="rId9"/>
    <p:sldId id="522" r:id="rId10"/>
    <p:sldId id="526" r:id="rId11"/>
    <p:sldId id="525" r:id="rId12"/>
    <p:sldId id="524" r:id="rId13"/>
    <p:sldId id="532" r:id="rId14"/>
    <p:sldId id="527" r:id="rId15"/>
    <p:sldId id="528" r:id="rId16"/>
    <p:sldId id="541" r:id="rId17"/>
    <p:sldId id="530" r:id="rId18"/>
    <p:sldId id="531" r:id="rId19"/>
    <p:sldId id="539" r:id="rId20"/>
    <p:sldId id="538" r:id="rId21"/>
    <p:sldId id="542" r:id="rId22"/>
    <p:sldId id="540" r:id="rId23"/>
    <p:sldId id="535" r:id="rId24"/>
    <p:sldId id="537" r:id="rId25"/>
    <p:sldId id="536" r:id="rId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ADA02"/>
    <a:srgbClr val="00CC00"/>
    <a:srgbClr val="FF3300"/>
    <a:srgbClr val="FF6600"/>
    <a:srgbClr val="FF7C80"/>
    <a:srgbClr val="EEFBA3"/>
    <a:srgbClr val="CA1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6" autoAdjust="0"/>
    <p:restoredTop sz="95976" autoAdjust="0"/>
  </p:normalViewPr>
  <p:slideViewPr>
    <p:cSldViewPr>
      <p:cViewPr varScale="1">
        <p:scale>
          <a:sx n="66" d="100"/>
          <a:sy n="66" d="100"/>
        </p:scale>
        <p:origin x="15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37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2788A9-794C-4FE7-9619-629CD7162D06}" type="datetimeFigureOut">
              <a:rPr lang="it-IT"/>
              <a:pPr>
                <a:defRPr/>
              </a:pPr>
              <a:t>31/05/2017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5B84C9-6F79-436A-A1CE-74E2A8DFB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19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C2DD0A-5D03-443B-8E45-8865E8DB9B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300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9310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2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0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931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67"/>
          <p:cNvGraphicFramePr>
            <a:graphicFrameLocks noChangeAspect="1"/>
          </p:cNvGraphicFramePr>
          <p:nvPr/>
        </p:nvGraphicFramePr>
        <p:xfrm>
          <a:off x="0" y="0"/>
          <a:ext cx="91440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6" name="Image" r:id="rId3" imgW="13003175" imgH="2387302" progId="">
                  <p:embed/>
                </p:oleObj>
              </mc:Choice>
              <mc:Fallback>
                <p:oleObj name="Image" r:id="rId3" imgW="13003175" imgH="2387302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266"/>
          <p:cNvGraphicFramePr>
            <a:graphicFrameLocks noChangeAspect="1"/>
          </p:cNvGraphicFramePr>
          <p:nvPr/>
        </p:nvGraphicFramePr>
        <p:xfrm>
          <a:off x="0" y="5178425"/>
          <a:ext cx="91440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7" name="Image" r:id="rId5" imgW="13003175" imgH="2387302" progId="">
                  <p:embed/>
                </p:oleObj>
              </mc:Choice>
              <mc:Fallback>
                <p:oleObj name="Image" r:id="rId5" imgW="13003175" imgH="2387302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78425"/>
                        <a:ext cx="91440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0525" y="2493963"/>
            <a:ext cx="795496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 dirty="0"/>
          </a:p>
        </p:txBody>
      </p:sp>
      <p:pic>
        <p:nvPicPr>
          <p:cNvPr id="5" name="Picture 2249" descr="ee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2925" y="1679575"/>
            <a:ext cx="3286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2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3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5191-9AF4-49AE-87E2-3C3D8A28FD3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6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7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84925" y="622300"/>
            <a:ext cx="2076450" cy="50561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3988" y="622300"/>
            <a:ext cx="6078537" cy="50561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42B9-369A-42E3-BFDF-116A91A81AA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0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1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Fdasfdsa</a:t>
            </a:r>
            <a:r>
              <a:rPr lang="en-US" altLang="en-US" dirty="0" smtClean="0"/>
              <a:t> </a:t>
            </a:r>
            <a:fld id="{893586F8-1CA5-4EB9-B7B3-CABE0191297D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4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5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F81A-0FED-48AE-A3B9-9C5CF16F6F5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8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9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4C62-B14B-4F6E-B358-701A5FEFE63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2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3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10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1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0AEE-56C1-4657-AF7D-74A5BC30715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6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7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6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0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1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940151" y="6502400"/>
            <a:ext cx="3168353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RPC2012 -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 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 February 2012,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4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5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955B-C78A-4DA4-A82E-89811EA7605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28" name="Image" r:id="rId3" imgW="13003175" imgH="583921" progId="">
                  <p:embed/>
                </p:oleObj>
              </mc:Choice>
              <mc:Fallback>
                <p:oleObj name="Image" r:id="rId3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29" name="Image" r:id="rId5" imgW="13003175" imgH="520635" progId="">
                  <p:embed/>
                </p:oleObj>
              </mc:Choice>
              <mc:Fallback>
                <p:oleObj name="Image" r:id="rId5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F497-1A46-403E-8D82-5F691EE3724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" r:id="rId14" imgW="13003175" imgH="583921" progId="">
                  <p:embed/>
                </p:oleObj>
              </mc:Choice>
              <mc:Fallback>
                <p:oleObj name="Image" r:id="rId14" imgW="13003175" imgH="583921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9538"/>
                        <a:ext cx="91471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889F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F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Image" r:id="rId16" imgW="13003175" imgH="520635" progId="">
                  <p:embed/>
                </p:oleObj>
              </mc:Choice>
              <mc:Fallback>
                <p:oleObj name="Image" r:id="rId16" imgW="13003175" imgH="520635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889F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F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 </a:t>
            </a:r>
            <a:r>
              <a:rPr kumimoji="0" lang="en-US" alt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Abbrescia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323528" y="1983611"/>
            <a:ext cx="6552728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>
                <a:solidFill>
                  <a:srgbClr val="CA1612"/>
                </a:solidFill>
                <a:latin typeface="Times New Roman" pitchFamily="18" charset="0"/>
              </a:rPr>
              <a:t>The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Extreme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Energy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Events</a:t>
            </a:r>
            <a:r>
              <a:rPr lang="it-IT" sz="4000" dirty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experiment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:</a:t>
            </a:r>
            <a:endParaRPr lang="it-IT" sz="4000" dirty="0">
              <a:solidFill>
                <a:srgbClr val="002060"/>
              </a:solidFill>
              <a:latin typeface="Times New Roman" pitchFamily="18" charset="0"/>
            </a:endParaRPr>
          </a:p>
          <a:p>
            <a:pPr lvl="1">
              <a:buSzPct val="90000"/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it-IT" sz="7200" dirty="0" smtClean="0">
                <a:solidFill>
                  <a:srgbClr val="002060"/>
                </a:solidFill>
                <a:latin typeface="Times New Roman" pitchFamily="18" charset="0"/>
              </a:rPr>
              <a:t>The future</a:t>
            </a:r>
            <a:endParaRPr lang="it-IT" sz="7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47700" y="5013176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M.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Abbrescia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 for the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Extreme Energy Events collaboration</a:t>
            </a:r>
          </a:p>
        </p:txBody>
      </p:sp>
      <p:pic>
        <p:nvPicPr>
          <p:cNvPr id="7" name="Picture 3" descr="Logo_CF_de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4" y="0"/>
            <a:ext cx="1738724" cy="7946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4283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External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collaborations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8417" y="988554"/>
            <a:ext cx="8319803" cy="536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EGO-VIRGO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collaboration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interested in having one (or more) EEE telescopes hosted at their lab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Cascina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 a veto for cosmic ray showers in coincidence with possible signals coming from gravitational waves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There is a similar device at LIGO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There is some literature on that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Possibility to sign up an agreement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University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Santiago de Compostela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Spain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interested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anaylizing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EEE data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correlations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between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cosmic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rays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flux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temperature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pressure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the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throposphere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agreement being signed 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And, of course, Polar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QuEEEst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2" descr="Risultati immagini per EGO virgo logo"/>
          <p:cNvPicPr>
            <a:picLocks noChangeAspect="1" noChangeArrowheads="1"/>
          </p:cNvPicPr>
          <p:nvPr/>
        </p:nvPicPr>
        <p:blipFill>
          <a:blip r:embed="rId3" cstate="print"/>
          <a:srcRect t="21837" b="11759"/>
          <a:stretch>
            <a:fillRect/>
          </a:stretch>
        </p:blipFill>
        <p:spPr bwMode="auto">
          <a:xfrm>
            <a:off x="6156176" y="2060848"/>
            <a:ext cx="2308305" cy="1532811"/>
          </a:xfrm>
          <a:prstGeom prst="rect">
            <a:avLst/>
          </a:prstGeom>
          <a:noFill/>
        </p:spPr>
      </p:pic>
      <p:pic>
        <p:nvPicPr>
          <p:cNvPr id="11" name="Picture 4" descr="Risultati immagini per university santiago de composte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556" y="4653136"/>
            <a:ext cx="1733908" cy="1705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-36512" y="260648"/>
            <a:ext cx="85667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New </a:t>
            </a:r>
            <a:r>
              <a:rPr lang="it-IT" sz="4000" b="1" dirty="0" err="1" smtClean="0">
                <a:solidFill>
                  <a:srgbClr val="FF0000"/>
                </a:solidFill>
              </a:rPr>
              <a:t>chambers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for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new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telescopes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5476" y="908720"/>
            <a:ext cx="8777004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250 µm gap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chambers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Conceived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eco-friendly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gases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operating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voltage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Improved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front-end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boards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Amphenol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cables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connectors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replaced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Nugent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Pre-production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boards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under test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test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protocol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CERN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electrical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(strip)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connectivity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gas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tightness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rate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efficiency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Everything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a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dedicated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DB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943" y="908720"/>
            <a:ext cx="4085561" cy="57606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9756830" flipH="1">
            <a:off x="3643248" y="3778103"/>
            <a:ext cx="2545919" cy="16427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 rot="20521509" flipH="1">
            <a:off x="4061551" y="4823864"/>
            <a:ext cx="1128134" cy="13698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flipH="1">
            <a:off x="4578874" y="5541846"/>
            <a:ext cx="1128134" cy="11940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3033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New trigger/GPS </a:t>
            </a:r>
            <a:r>
              <a:rPr lang="it-IT" sz="4400" b="1" dirty="0" err="1" smtClean="0">
                <a:solidFill>
                  <a:srgbClr val="FF0000"/>
                </a:solidFill>
              </a:rPr>
              <a:t>cards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995936" cy="51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07504" y="1052736"/>
            <a:ext cx="4752528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Developed between Bari and Lecce INFN sections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Joins the functionalities of the present trigger and GPS boards (+ GPS interface)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Additional functionalities: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-clock distribution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counters accessible via VME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trigger logic programmable via VME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Already installed (as trigger card only) at LODI-02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be soon deployed at FRAS-02, SIEN-01, TORI-02, VICE-01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1732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the </a:t>
            </a:r>
            <a:r>
              <a:rPr lang="it-IT" sz="4400" b="1" dirty="0" err="1" smtClean="0">
                <a:solidFill>
                  <a:srgbClr val="FF0000"/>
                </a:solidFill>
              </a:rPr>
              <a:t>taskforce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98417" y="988554"/>
            <a:ext cx="8388383" cy="536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task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force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hardware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intervene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up/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commissioning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reparation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EEE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needed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Started activity at beginning of 2017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Already interventions at: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TREV-01 (commissioning, now telescope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taking part to the data taking)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VICE-01 (telescope set-up, waiting for trigger card)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ROMA-01, ROMA-02 (testing and repairs)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FRAS-02, FRAS-03 (small repairs, now both telescopes taking part to the data taking)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Programming interventions at COSE-01,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LECCE, etc.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083" y="4708551"/>
            <a:ext cx="3072940" cy="17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 descr="Risultati immagini per taskfo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722427"/>
            <a:ext cx="2016224" cy="235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75264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meetings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with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145246"/>
            <a:ext cx="6287712" cy="459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4547" y="946022"/>
            <a:ext cx="9109453" cy="536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2016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monthly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EEE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coordination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meetings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open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Using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dedicated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Vidyo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virtual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rooms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Around 50-60 schools connected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 hundreds of participants!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619672" y="2420888"/>
            <a:ext cx="936104" cy="50405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1157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plenary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meetings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36512" y="871591"/>
            <a:ext cx="4105405" cy="2917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Bologna,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November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6-7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North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Grosseto,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April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15-16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Center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Bari,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October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13-14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South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769" y="1196752"/>
            <a:ext cx="5523231" cy="26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7" y="4094763"/>
            <a:ext cx="571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38"/>
          <p:cNvSpPr>
            <a:spLocks noChangeArrowheads="1"/>
          </p:cNvSpPr>
          <p:nvPr/>
        </p:nvSpPr>
        <p:spPr bwMode="auto">
          <a:xfrm flipH="1">
            <a:off x="3212254" y="2492896"/>
            <a:ext cx="639666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3826578" flipH="1">
            <a:off x="2808725" y="4066614"/>
            <a:ext cx="1128134" cy="19142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24128" y="4848443"/>
            <a:ext cx="337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Erice 2017: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May, 29, 30  and 31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December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6, 7 and 8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4947"/>
          <a:stretch>
            <a:fillRect/>
          </a:stretch>
        </p:blipFill>
        <p:spPr bwMode="auto">
          <a:xfrm>
            <a:off x="4469888" y="3382435"/>
            <a:ext cx="4674112" cy="31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 bwMode="auto">
          <a:xfrm rot="-3720000" flipH="1">
            <a:off x="6978093" y="2777912"/>
            <a:ext cx="108000" cy="219931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sz="2000" smtClean="0">
              <a:solidFill>
                <a:srgbClr val="FFFFFF"/>
              </a:solidFill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65517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goal of the </a:t>
            </a:r>
            <a:r>
              <a:rPr lang="it-IT" sz="4400" b="1" dirty="0" err="1" smtClean="0">
                <a:solidFill>
                  <a:srgbClr val="FF0000"/>
                </a:solidFill>
              </a:rPr>
              <a:t>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737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4715000" y="1052736"/>
            <a:ext cx="4429000" cy="2246769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Aims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covering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most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interesting</a:t>
            </a:r>
            <a:r>
              <a:rPr lang="it-IT" sz="2000" dirty="0" smtClean="0">
                <a:solidFill>
                  <a:srgbClr val="C00000"/>
                </a:solidFill>
              </a:rPr>
              <a:t>, and </a:t>
            </a:r>
            <a:r>
              <a:rPr lang="it-IT" sz="2000" dirty="0" err="1" smtClean="0">
                <a:solidFill>
                  <a:srgbClr val="C00000"/>
                </a:solidFill>
              </a:rPr>
              <a:t>still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unexplored</a:t>
            </a:r>
            <a:r>
              <a:rPr lang="it-IT" sz="2000" dirty="0" smtClean="0">
                <a:solidFill>
                  <a:srgbClr val="C00000"/>
                </a:solidFill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</a:rPr>
              <a:t>region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ray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spectrum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E &gt; 10</a:t>
            </a:r>
            <a:r>
              <a:rPr lang="it-IT" sz="2000" baseline="30000" dirty="0" smtClean="0">
                <a:solidFill>
                  <a:srgbClr val="000000"/>
                </a:solidFill>
              </a:rPr>
              <a:t>18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eV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rgbClr val="000000"/>
                </a:solidFill>
              </a:rPr>
              <a:t>Extragalactic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sources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GZK </a:t>
            </a:r>
            <a:r>
              <a:rPr lang="it-IT" sz="2000" dirty="0" err="1" smtClean="0">
                <a:solidFill>
                  <a:srgbClr val="000000"/>
                </a:solidFill>
              </a:rPr>
              <a:t>cutoff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/>
            <a:r>
              <a:rPr lang="it-IT" sz="1600" dirty="0" smtClean="0">
                <a:solidFill>
                  <a:srgbClr val="000000"/>
                </a:solidFill>
              </a:rPr>
              <a:t>    (</a:t>
            </a:r>
            <a:r>
              <a:rPr lang="it-IT" sz="1600" dirty="0" err="1" smtClean="0">
                <a:solidFill>
                  <a:srgbClr val="000000"/>
                </a:solidFill>
              </a:rPr>
              <a:t>Greisen</a:t>
            </a:r>
            <a:r>
              <a:rPr lang="it-IT" sz="1600" dirty="0" smtClean="0">
                <a:solidFill>
                  <a:srgbClr val="000000"/>
                </a:solidFill>
              </a:rPr>
              <a:t>, </a:t>
            </a:r>
            <a:r>
              <a:rPr lang="it-IT" sz="1600" dirty="0" err="1" smtClean="0">
                <a:solidFill>
                  <a:srgbClr val="000000"/>
                </a:solidFill>
              </a:rPr>
              <a:t>Zatspein</a:t>
            </a:r>
            <a:r>
              <a:rPr lang="it-IT" sz="1600" dirty="0" smtClean="0">
                <a:solidFill>
                  <a:srgbClr val="000000"/>
                </a:solidFill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</a:rPr>
              <a:t>Kuz</a:t>
            </a:r>
            <a:r>
              <a:rPr lang="it-IT" sz="1600" dirty="0" smtClean="0">
                <a:solidFill>
                  <a:srgbClr val="000000"/>
                </a:solidFill>
              </a:rPr>
              <a:t>’min) </a:t>
            </a:r>
            <a:endParaRPr lang="it-IT" sz="2000" dirty="0" smtClean="0">
              <a:solidFill>
                <a:srgbClr val="000000"/>
              </a:solidFill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1440000" flipH="1">
            <a:off x="4555291" y="2594383"/>
            <a:ext cx="97890" cy="280831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sz="2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76562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coincidences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searches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3826578" flipH="1">
            <a:off x="2808725" y="4066614"/>
            <a:ext cx="1128134" cy="19142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873" y="908720"/>
            <a:ext cx="4819631" cy="334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293361"/>
            <a:ext cx="4642338" cy="352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58615" y="1395046"/>
            <a:ext cx="41296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Detected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coincidences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at 1.5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Higher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distance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higher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42338" y="4140160"/>
            <a:ext cx="450166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Coincidence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 vs.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distance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Each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cluster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sensitive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Energy high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enough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involve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both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stations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accurate Monte Carlo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development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environmental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effects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 rot="1008259" flipH="1">
            <a:off x="3483067" y="2359075"/>
            <a:ext cx="1473025" cy="15660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 rot="10254485" flipH="1">
            <a:off x="3094036" y="5056423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868699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long </a:t>
            </a:r>
            <a:r>
              <a:rPr lang="it-IT" sz="4400" b="1" dirty="0" err="1" smtClean="0">
                <a:solidFill>
                  <a:srgbClr val="FF0000"/>
                </a:solidFill>
              </a:rPr>
              <a:t>distance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correlations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F7FDE-11B9-AF4A-8390-A43FBA897EA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8615" y="1124825"/>
            <a:ext cx="8755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Strategy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correlations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between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individual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telescopes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clusters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rate: 0.001 -  0.04 Hz (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depending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on cluster and S/N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ratio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Spurious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 in 1 ms:  10</a:t>
            </a:r>
            <a:r>
              <a:rPr kumimoji="0" lang="it-IT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-8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- 10</a:t>
            </a:r>
            <a:r>
              <a:rPr kumimoji="0" lang="it-IT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-7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Hz  (0.001 - 0.01/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476843" y="26419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No cut on relative angle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showers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5452897" y="2685518"/>
            <a:ext cx="3134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Cut on relative angle&lt; 10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27694" y="6091904"/>
            <a:ext cx="111997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10 ms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604834" y="5914867"/>
            <a:ext cx="710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pairs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clusters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ongoing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it-IT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37504" y="2236167"/>
            <a:ext cx="718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/d(Δt) for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decreasing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time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window</a:t>
            </a:r>
            <a:endParaRPr lang="it-IT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596670" cy="312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Connettore 2 38"/>
          <p:cNvCxnSpPr/>
          <p:nvPr/>
        </p:nvCxnSpPr>
        <p:spPr>
          <a:xfrm flipV="1">
            <a:off x="946298" y="5626835"/>
            <a:ext cx="826477" cy="46506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273" y="2780928"/>
            <a:ext cx="4337199" cy="31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CasellaDiTesto 41"/>
          <p:cNvSpPr txBox="1"/>
          <p:nvPr/>
        </p:nvSpPr>
        <p:spPr>
          <a:xfrm>
            <a:off x="5868144" y="371703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Cut on the relative angle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35496" y="260648"/>
            <a:ext cx="75889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chamber</a:t>
            </a:r>
            <a:r>
              <a:rPr lang="it-IT" sz="4400" b="1" dirty="0" smtClean="0">
                <a:solidFill>
                  <a:srgbClr val="FF0000"/>
                </a:solidFill>
              </a:rPr>
              <a:t> performance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10" descr="Schermata 2017-05-10 alle 14.03.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r="51592" b="50335"/>
          <a:stretch/>
        </p:blipFill>
        <p:spPr>
          <a:xfrm>
            <a:off x="3995936" y="908720"/>
            <a:ext cx="5184576" cy="31103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8615" y="1124824"/>
            <a:ext cx="40093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measurements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…and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counting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HV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scan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performed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last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year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(middle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repeated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chambers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1" descr="Schermata 2017-05-27 alle 20.22.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4067687" cy="3367870"/>
          </a:xfrm>
          <a:prstGeom prst="rect">
            <a:avLst/>
          </a:prstGeom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 rot="1008259" flipH="1">
            <a:off x="3411059" y="1910393"/>
            <a:ext cx="1473025" cy="15660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23111" y="3933056"/>
            <a:ext cx="444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measurements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slewing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corrections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improving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20%</a:t>
            </a: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 rot="10254485" flipH="1">
            <a:off x="3928867" y="5078334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4075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Present</a:t>
            </a:r>
            <a:r>
              <a:rPr lang="it-IT" sz="4400" b="1" dirty="0" smtClean="0">
                <a:solidFill>
                  <a:srgbClr val="FF0000"/>
                </a:solidFill>
              </a:rPr>
              <a:t> status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2519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270" y="260648"/>
            <a:ext cx="5095875" cy="64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35496" y="1021499"/>
            <a:ext cx="4127946" cy="5359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47 telescopes at High Schools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+ 2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CERN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+ 4 at INFN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Total: 53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≈ 50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the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waiting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list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Largest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area)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MRPCs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Largest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cosmic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rays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Stations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schools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Stations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in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operation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at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research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centers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Schools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the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waiting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07504" y="4797152"/>
            <a:ext cx="137160" cy="1600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07504" y="5141149"/>
            <a:ext cx="137160" cy="160059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107504" y="5805264"/>
            <a:ext cx="137160" cy="16005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585"/>
          <a:stretch>
            <a:fillRect/>
          </a:stretch>
        </p:blipFill>
        <p:spPr bwMode="auto">
          <a:xfrm>
            <a:off x="0" y="857232"/>
            <a:ext cx="5143536" cy="346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38"/>
          <p:cNvSpPr>
            <a:spLocks noChangeArrowheads="1"/>
          </p:cNvSpPr>
          <p:nvPr/>
        </p:nvSpPr>
        <p:spPr bwMode="auto">
          <a:xfrm rot="9227591" flipH="1">
            <a:off x="3494240" y="3283729"/>
            <a:ext cx="1338586" cy="131424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16735" y="260648"/>
            <a:ext cx="59907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err="1" smtClean="0">
                <a:solidFill>
                  <a:srgbClr val="FF0000"/>
                </a:solidFill>
              </a:rPr>
              <a:t>Backscattered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events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57752" y="2143116"/>
            <a:ext cx="3500462" cy="1323439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170 </a:t>
            </a:r>
            <a:r>
              <a:rPr lang="it-IT" sz="2000" dirty="0" err="1" smtClean="0">
                <a:solidFill>
                  <a:schemeClr val="bg1"/>
                </a:solidFill>
              </a:rPr>
              <a:t>Backscattering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events</a:t>
            </a:r>
            <a:r>
              <a:rPr lang="it-IT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l-GR" sz="2000" baseline="-25000" dirty="0" smtClean="0">
                <a:solidFill>
                  <a:schemeClr val="bg1"/>
                </a:solidFill>
              </a:rPr>
              <a:t>0</a:t>
            </a:r>
            <a:r>
              <a:rPr lang="el-GR" sz="2000" dirty="0" smtClean="0">
                <a:solidFill>
                  <a:schemeClr val="bg1"/>
                </a:solidFill>
              </a:rPr>
              <a:t>&gt;0 &amp;&amp; β</a:t>
            </a:r>
            <a:r>
              <a:rPr lang="el-GR" sz="2000" baseline="-25000" dirty="0" smtClean="0">
                <a:solidFill>
                  <a:schemeClr val="bg1"/>
                </a:solidFill>
              </a:rPr>
              <a:t>1</a:t>
            </a:r>
            <a:r>
              <a:rPr lang="el-GR" sz="2000" dirty="0" smtClean="0">
                <a:solidFill>
                  <a:schemeClr val="bg1"/>
                </a:solidFill>
              </a:rPr>
              <a:t>&lt;0</a:t>
            </a:r>
          </a:p>
          <a:p>
            <a:r>
              <a:rPr lang="it-IT" sz="2000" dirty="0" err="1" smtClean="0">
                <a:solidFill>
                  <a:schemeClr val="bg1"/>
                </a:solidFill>
              </a:rPr>
              <a:t>Large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difference</a:t>
            </a:r>
            <a:r>
              <a:rPr lang="it-IT" sz="2000" dirty="0" smtClean="0">
                <a:solidFill>
                  <a:schemeClr val="bg1"/>
                </a:solidFill>
              </a:rPr>
              <a:t> due</a:t>
            </a:r>
          </a:p>
          <a:p>
            <a:r>
              <a:rPr lang="it-IT" sz="2000" dirty="0" err="1" smtClean="0">
                <a:solidFill>
                  <a:schemeClr val="bg1"/>
                </a:solidFill>
              </a:rPr>
              <a:t>to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Of</a:t>
            </a:r>
            <a:r>
              <a:rPr lang="it-IT" sz="2000" dirty="0" smtClean="0">
                <a:solidFill>
                  <a:schemeClr val="bg1"/>
                </a:solidFill>
              </a:rPr>
              <a:t> Flight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71670" y="1142984"/>
            <a:ext cx="2286016" cy="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coincidences</a:t>
            </a: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l-GR" sz="2000" baseline="-25000" dirty="0" smtClean="0">
                <a:solidFill>
                  <a:schemeClr val="bg1"/>
                </a:solidFill>
              </a:rPr>
              <a:t>0</a:t>
            </a:r>
            <a:r>
              <a:rPr lang="el-GR" sz="2000" dirty="0" smtClean="0">
                <a:solidFill>
                  <a:schemeClr val="bg1"/>
                </a:solidFill>
              </a:rPr>
              <a:t>&gt;0 &amp; β</a:t>
            </a:r>
            <a:r>
              <a:rPr lang="el-GR" sz="2000" baseline="-25000" dirty="0" smtClean="0">
                <a:solidFill>
                  <a:schemeClr val="bg1"/>
                </a:solidFill>
              </a:rPr>
              <a:t>1</a:t>
            </a:r>
            <a:r>
              <a:rPr lang="el-GR" sz="2000" dirty="0" smtClean="0">
                <a:solidFill>
                  <a:schemeClr val="bg1"/>
                </a:solidFill>
              </a:rPr>
              <a:t>&gt;0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4273" t="5926" r="5223" b="-658"/>
          <a:stretch>
            <a:fillRect/>
          </a:stretch>
        </p:blipFill>
        <p:spPr bwMode="auto">
          <a:xfrm>
            <a:off x="4779789" y="3500438"/>
            <a:ext cx="4400720" cy="33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928662" y="4864254"/>
            <a:ext cx="3741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Inferred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distance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ground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: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46 cm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below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telescope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513385" flipH="1" flipV="1">
            <a:off x="4632656" y="5215695"/>
            <a:ext cx="2024418" cy="9794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52"/>
            <a:ext cx="2714644" cy="203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4293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Being</a:t>
            </a:r>
            <a:r>
              <a:rPr lang="it-IT" sz="4400" b="1" dirty="0" smtClean="0">
                <a:solidFill>
                  <a:srgbClr val="FF0000"/>
                </a:solidFill>
              </a:rPr>
              <a:t> up h24…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B4AFCA-2686-3D4A-9327-25015F4874C8}" type="slidenum">
              <a:rPr lang="en-US" sz="1800" b="0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79512" y="105273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The 2016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year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Forbush</a:t>
            </a:r>
            <a:r>
              <a:rPr lang="it-IT" sz="2400" dirty="0" smtClean="0">
                <a:solidFill>
                  <a:srgbClr val="C00000"/>
                </a:solidFill>
              </a:rPr>
              <a:t>: </a:t>
            </a:r>
            <a:r>
              <a:rPr lang="it-IT" sz="2400" dirty="0" smtClean="0">
                <a:solidFill>
                  <a:srgbClr val="000000"/>
                </a:solidFill>
              </a:rPr>
              <a:t>at 24.00 </a:t>
            </a:r>
            <a:r>
              <a:rPr lang="it-IT" sz="2400" dirty="0" err="1" smtClean="0">
                <a:solidFill>
                  <a:srgbClr val="000000"/>
                </a:solidFill>
              </a:rPr>
              <a:t>of</a:t>
            </a:r>
            <a:r>
              <a:rPr lang="it-IT" sz="2400" dirty="0" smtClean="0">
                <a:solidFill>
                  <a:srgbClr val="000000"/>
                </a:solidFill>
              </a:rPr>
              <a:t> 31/12/2015 </a:t>
            </a:r>
            <a:r>
              <a:rPr lang="it-IT" sz="2400" dirty="0" err="1" smtClean="0">
                <a:solidFill>
                  <a:srgbClr val="000000"/>
                </a:solidFill>
              </a:rPr>
              <a:t>our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telescopes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</a:rPr>
              <a:t>-in </a:t>
            </a:r>
            <a:r>
              <a:rPr lang="it-IT" sz="2400" b="1" dirty="0" err="1" smtClean="0">
                <a:solidFill>
                  <a:srgbClr val="000000"/>
                </a:solidFill>
              </a:rPr>
              <a:t>schools-</a:t>
            </a:r>
            <a:r>
              <a:rPr lang="it-IT" sz="2400" b="1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were</a:t>
            </a:r>
            <a:r>
              <a:rPr lang="it-IT" sz="2400" dirty="0" smtClean="0">
                <a:solidFill>
                  <a:srgbClr val="000000"/>
                </a:solidFill>
              </a:rPr>
              <a:t> up and </a:t>
            </a:r>
            <a:r>
              <a:rPr lang="it-IT" sz="2400" dirty="0" err="1" smtClean="0">
                <a:solidFill>
                  <a:srgbClr val="000000"/>
                </a:solidFill>
              </a:rPr>
              <a:t>running</a:t>
            </a:r>
            <a:r>
              <a:rPr lang="it-IT" sz="2400" dirty="0" smtClean="0">
                <a:solidFill>
                  <a:srgbClr val="000000"/>
                </a:solidFill>
              </a:rPr>
              <a:t>!</a:t>
            </a:r>
            <a:endParaRPr lang="it-IT" sz="2400" dirty="0">
              <a:solidFill>
                <a:srgbClr val="C00000"/>
              </a:solidFill>
            </a:endParaRP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1475656" y="1988840"/>
          <a:ext cx="6412859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Acrobat Document" r:id="rId4" imgW="5400472" imgH="3638460" progId="AcroExch.Document.11">
                  <p:embed/>
                </p:oleObj>
              </mc:Choice>
              <mc:Fallback>
                <p:oleObj name="Acrobat Document" r:id="rId4" imgW="5400472" imgH="36384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988840"/>
                        <a:ext cx="6412859" cy="4320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Connettore 1 17"/>
          <p:cNvCxnSpPr/>
          <p:nvPr/>
        </p:nvCxnSpPr>
        <p:spPr bwMode="auto">
          <a:xfrm>
            <a:off x="3275856" y="2492896"/>
            <a:ext cx="0" cy="32403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3419872" y="29249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New </a:t>
            </a:r>
            <a:r>
              <a:rPr lang="it-IT" dirty="0" err="1" smtClean="0">
                <a:solidFill>
                  <a:srgbClr val="C00000"/>
                </a:solidFill>
              </a:rPr>
              <a:t>year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8" name="Picture 3" descr="C:\Users\Marcello\Desktop\capodanno-2016-eventi-e-concerti_541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6934" y="188640"/>
            <a:ext cx="1521570" cy="1521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0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35496" y="548680"/>
            <a:ext cx="50433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The future: Run-4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704" y="1484784"/>
            <a:ext cx="87557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Start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2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2017 – End: 31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2018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Commissioning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week: 25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2017 – 1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2017</a:t>
            </a:r>
            <a:endParaRPr lang="it-IT" sz="2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noProof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hools are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called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smtClean="0">
                <a:solidFill>
                  <a:sysClr val="windowText" lastClr="000000"/>
                </a:solidFill>
              </a:rPr>
              <a:t>(help)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fix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all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issues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in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their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(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particularly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in the Long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Shutdown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)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50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cm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distance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between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chambers</a:t>
            </a:r>
            <a:endParaRPr lang="it-IT" sz="2000" kern="0" dirty="0">
              <a:solidFill>
                <a:sysClr val="windowText" lastClr="000000"/>
              </a:solidFill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l/h gas flow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baseline="0" dirty="0" smtClean="0">
                <a:solidFill>
                  <a:sysClr val="windowText" lastClr="000000"/>
                </a:solidFill>
              </a:rPr>
              <a:t>Complete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measure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angle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wrt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. North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smtClean="0">
                <a:solidFill>
                  <a:sysClr val="windowText" lastClr="000000"/>
                </a:solidFill>
              </a:rPr>
              <a:t>Start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measures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gas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consumption</a:t>
            </a:r>
            <a:endParaRPr lang="it-IT" sz="2000" kern="0" dirty="0" smtClean="0">
              <a:solidFill>
                <a:sysClr val="windowText" lastClr="000000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startup and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shutdown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responsibility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schools</a:t>
            </a:r>
            <a:endParaRPr lang="it-IT" sz="2000" kern="0" dirty="0" smtClean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Read </a:t>
            </a:r>
            <a:r>
              <a:rPr lang="it-IT" sz="2000" kern="0" dirty="0" err="1" smtClean="0">
                <a:solidFill>
                  <a:srgbClr val="002060"/>
                </a:solidFill>
              </a:rPr>
              <a:t>emails</a:t>
            </a:r>
            <a:r>
              <a:rPr lang="it-IT" sz="2000" kern="0" dirty="0" smtClean="0">
                <a:solidFill>
                  <a:srgbClr val="002060"/>
                </a:solidFill>
              </a:rPr>
              <a:t>, diffuse </a:t>
            </a:r>
            <a:r>
              <a:rPr lang="it-IT" sz="2000" kern="0" dirty="0" err="1" smtClean="0">
                <a:solidFill>
                  <a:srgbClr val="002060"/>
                </a:solidFill>
              </a:rPr>
              <a:t>them</a:t>
            </a:r>
            <a:r>
              <a:rPr lang="it-IT" sz="2000" kern="0" dirty="0" smtClean="0">
                <a:solidFill>
                  <a:srgbClr val="002060"/>
                </a:solidFill>
              </a:rPr>
              <a:t> and </a:t>
            </a:r>
            <a:r>
              <a:rPr lang="it-IT" sz="2000" kern="0" dirty="0" err="1" smtClean="0">
                <a:solidFill>
                  <a:srgbClr val="002060"/>
                </a:solidFill>
              </a:rPr>
              <a:t>react</a:t>
            </a:r>
            <a:endParaRPr lang="it-IT" sz="2000" kern="0" dirty="0" smtClean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Take part and </a:t>
            </a:r>
            <a:r>
              <a:rPr lang="it-IT" sz="2000" kern="0" dirty="0" err="1" smtClean="0">
                <a:solidFill>
                  <a:srgbClr val="002060"/>
                </a:solidFill>
              </a:rPr>
              <a:t>present</a:t>
            </a:r>
            <a:r>
              <a:rPr lang="it-IT" sz="2000" kern="0" dirty="0" smtClean="0">
                <a:solidFill>
                  <a:srgbClr val="002060"/>
                </a:solidFill>
              </a:rPr>
              <a:t> to the EEE </a:t>
            </a:r>
            <a:r>
              <a:rPr lang="it-IT" sz="2000" kern="0" dirty="0" err="1" smtClean="0">
                <a:solidFill>
                  <a:srgbClr val="002060"/>
                </a:solidFill>
              </a:rPr>
              <a:t>Run</a:t>
            </a:r>
            <a:r>
              <a:rPr lang="it-IT" sz="2000" kern="0" dirty="0" smtClean="0">
                <a:solidFill>
                  <a:srgbClr val="002060"/>
                </a:solidFill>
              </a:rPr>
              <a:t> </a:t>
            </a:r>
            <a:r>
              <a:rPr lang="it-IT" sz="2000" kern="0" dirty="0" err="1" smtClean="0">
                <a:solidFill>
                  <a:srgbClr val="002060"/>
                </a:solidFill>
              </a:rPr>
              <a:t>meetings</a:t>
            </a:r>
            <a:r>
              <a:rPr lang="it-IT" sz="2000" kern="0" dirty="0" smtClean="0">
                <a:solidFill>
                  <a:srgbClr val="002060"/>
                </a:solidFill>
              </a:rPr>
              <a:t> open to </a:t>
            </a:r>
            <a:r>
              <a:rPr lang="it-IT" sz="2000" kern="0" dirty="0" err="1" smtClean="0">
                <a:solidFill>
                  <a:srgbClr val="002060"/>
                </a:solidFill>
              </a:rPr>
              <a:t>schools</a:t>
            </a:r>
            <a:endParaRPr lang="it-IT" sz="2000" kern="0" dirty="0" smtClean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err="1" smtClean="0">
                <a:solidFill>
                  <a:srgbClr val="002060"/>
                </a:solidFill>
              </a:rPr>
              <a:t>Keep</a:t>
            </a:r>
            <a:r>
              <a:rPr lang="it-IT" sz="2000" kern="0" dirty="0" smtClean="0">
                <a:solidFill>
                  <a:srgbClr val="002060"/>
                </a:solidFill>
              </a:rPr>
              <a:t> the </a:t>
            </a:r>
            <a:r>
              <a:rPr lang="it-IT" sz="2000" kern="0" dirty="0" err="1" smtClean="0">
                <a:solidFill>
                  <a:srgbClr val="002060"/>
                </a:solidFill>
              </a:rPr>
              <a:t>telescope</a:t>
            </a:r>
            <a:r>
              <a:rPr lang="it-IT" sz="2000" kern="0" dirty="0" smtClean="0">
                <a:solidFill>
                  <a:srgbClr val="002060"/>
                </a:solidFill>
              </a:rPr>
              <a:t> in </a:t>
            </a:r>
            <a:r>
              <a:rPr lang="it-IT" sz="2000" kern="0" dirty="0" err="1" smtClean="0">
                <a:solidFill>
                  <a:srgbClr val="002060"/>
                </a:solidFill>
              </a:rPr>
              <a:t>operation</a:t>
            </a:r>
            <a:endParaRPr lang="it-IT" sz="2000" kern="0" dirty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Monitor the </a:t>
            </a:r>
            <a:r>
              <a:rPr lang="it-IT" sz="2000" kern="0" dirty="0" err="1" smtClean="0">
                <a:solidFill>
                  <a:srgbClr val="002060"/>
                </a:solidFill>
              </a:rPr>
              <a:t>telescopes</a:t>
            </a:r>
            <a:r>
              <a:rPr lang="it-IT" sz="2000" kern="0" dirty="0" smtClean="0">
                <a:solidFill>
                  <a:srgbClr val="002060"/>
                </a:solidFill>
              </a:rPr>
              <a:t> (ALL)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264"/>
            <a:ext cx="2051720" cy="1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843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48691" y="355303"/>
            <a:ext cx="35718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Conclusions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" name="Rettangolo 4"/>
          <p:cNvSpPr>
            <a:spLocks noChangeArrowheads="1"/>
          </p:cNvSpPr>
          <p:nvPr/>
        </p:nvSpPr>
        <p:spPr bwMode="auto">
          <a:xfrm>
            <a:off x="107504" y="1048662"/>
            <a:ext cx="88569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The EEE </a:t>
            </a:r>
            <a:r>
              <a:rPr lang="it-IT" sz="2800" dirty="0" err="1" smtClean="0">
                <a:solidFill>
                  <a:srgbClr val="C00000"/>
                </a:solidFill>
              </a:rPr>
              <a:t>experiment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is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an</a:t>
            </a:r>
            <a:r>
              <a:rPr lang="it-IT" sz="2800" dirty="0" smtClean="0">
                <a:solidFill>
                  <a:srgbClr val="C00000"/>
                </a:solidFill>
              </a:rPr>
              <a:t> innovative </a:t>
            </a:r>
          </a:p>
          <a:p>
            <a:r>
              <a:rPr lang="it-IT" sz="2800" dirty="0" smtClean="0">
                <a:solidFill>
                  <a:srgbClr val="C00000"/>
                </a:solidFill>
              </a:rPr>
              <a:t>   </a:t>
            </a:r>
            <a:r>
              <a:rPr lang="it-IT" sz="2800" dirty="0" err="1" smtClean="0">
                <a:solidFill>
                  <a:srgbClr val="C00000"/>
                </a:solidFill>
              </a:rPr>
              <a:t>approach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to</a:t>
            </a:r>
            <a:r>
              <a:rPr lang="it-IT" sz="2800" dirty="0" smtClean="0">
                <a:solidFill>
                  <a:srgbClr val="C00000"/>
                </a:solidFill>
              </a:rPr>
              <a:t>: 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scientific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research</a:t>
            </a:r>
            <a:r>
              <a:rPr lang="it-IT" sz="2400" dirty="0" smtClean="0">
                <a:solidFill>
                  <a:schemeClr val="bg1"/>
                </a:solidFill>
              </a:rPr>
              <a:t> + </a:t>
            </a:r>
            <a:r>
              <a:rPr lang="it-IT" sz="2400" dirty="0" err="1" smtClean="0">
                <a:solidFill>
                  <a:schemeClr val="bg1"/>
                </a:solidFill>
              </a:rPr>
              <a:t>scientific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communication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4" descr="http://blog.sucessoclub.com.br/wp-content/uploads/2013/07/nao-deixe-morrer-entusiasmo.jpg.jpg"/>
          <p:cNvPicPr>
            <a:picLocks noChangeAspect="1" noChangeArrowheads="1"/>
          </p:cNvPicPr>
          <p:nvPr/>
        </p:nvPicPr>
        <p:blipFill>
          <a:blip r:embed="rId2" cstate="print"/>
          <a:srcRect l="20726"/>
          <a:stretch>
            <a:fillRect/>
          </a:stretch>
        </p:blipFill>
        <p:spPr bwMode="auto">
          <a:xfrm>
            <a:off x="179512" y="2564904"/>
            <a:ext cx="2037716" cy="136815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411760" y="2492896"/>
            <a:ext cx="65527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err="1" smtClean="0">
                <a:solidFill>
                  <a:srgbClr val="C00000"/>
                </a:solidFill>
              </a:rPr>
              <a:t>Its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stations</a:t>
            </a:r>
            <a:r>
              <a:rPr lang="it-IT" sz="2800" dirty="0" smtClean="0">
                <a:solidFill>
                  <a:srgbClr val="C00000"/>
                </a:solidFill>
              </a:rPr>
              <a:t>, </a:t>
            </a:r>
            <a:r>
              <a:rPr lang="it-IT" sz="2800" u="sng" dirty="0" err="1" smtClean="0">
                <a:solidFill>
                  <a:srgbClr val="C00000"/>
                </a:solidFill>
              </a:rPr>
              <a:t>located</a:t>
            </a:r>
            <a:r>
              <a:rPr lang="it-IT" sz="2800" u="sng" dirty="0" smtClean="0">
                <a:solidFill>
                  <a:srgbClr val="C00000"/>
                </a:solidFill>
              </a:rPr>
              <a:t> in high </a:t>
            </a:r>
            <a:r>
              <a:rPr lang="it-IT" sz="2800" u="sng" dirty="0" err="1" smtClean="0">
                <a:solidFill>
                  <a:srgbClr val="C00000"/>
                </a:solidFill>
              </a:rPr>
              <a:t>schools</a:t>
            </a:r>
            <a:r>
              <a:rPr lang="it-IT" sz="2800" dirty="0" smtClean="0">
                <a:solidFill>
                  <a:srgbClr val="C00000"/>
                </a:solidFill>
              </a:rPr>
              <a:t>, take data </a:t>
            </a:r>
            <a:r>
              <a:rPr lang="it-IT" sz="2800" dirty="0" err="1" smtClean="0">
                <a:solidFill>
                  <a:srgbClr val="C00000"/>
                </a:solidFill>
              </a:rPr>
              <a:t>almost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continuosly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incredible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enthusiasm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students</a:t>
            </a:r>
            <a:r>
              <a:rPr lang="it-IT" sz="2400" dirty="0" smtClean="0">
                <a:solidFill>
                  <a:schemeClr val="bg1"/>
                </a:solidFill>
              </a:rPr>
              <a:t> and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   </a:t>
            </a:r>
            <a:r>
              <a:rPr lang="it-IT" sz="2400" dirty="0" err="1" smtClean="0">
                <a:solidFill>
                  <a:schemeClr val="bg1"/>
                </a:solidFill>
              </a:rPr>
              <a:t>teachers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221088"/>
            <a:ext cx="6876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EEE </a:t>
            </a:r>
            <a:r>
              <a:rPr lang="it-IT" sz="2800" dirty="0" err="1" smtClean="0">
                <a:solidFill>
                  <a:srgbClr val="C00000"/>
                </a:solidFill>
              </a:rPr>
              <a:t>produces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smtClean="0">
                <a:solidFill>
                  <a:srgbClr val="C00000"/>
                </a:solidFill>
              </a:rPr>
              <a:t>-a </a:t>
            </a:r>
            <a:r>
              <a:rPr lang="it-IT" sz="2800" u="sng" dirty="0" err="1" smtClean="0">
                <a:solidFill>
                  <a:srgbClr val="C00000"/>
                </a:solidFill>
              </a:rPr>
              <a:t>lot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of-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physics</a:t>
            </a:r>
            <a:r>
              <a:rPr lang="it-IT" sz="2800" dirty="0" smtClean="0">
                <a:solidFill>
                  <a:srgbClr val="C00000"/>
                </a:solidFill>
              </a:rPr>
              <a:t>!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detectors</a:t>
            </a:r>
            <a:r>
              <a:rPr lang="it-IT" sz="2400" dirty="0" smtClean="0">
                <a:solidFill>
                  <a:schemeClr val="bg1"/>
                </a:solidFill>
              </a:rPr>
              <a:t> performance </a:t>
            </a:r>
            <a:r>
              <a:rPr lang="it-IT" sz="2400" dirty="0" err="1" smtClean="0">
                <a:solidFill>
                  <a:schemeClr val="bg1"/>
                </a:solidFill>
              </a:rPr>
              <a:t>similar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LHC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very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interesting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observations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   </a:t>
            </a:r>
            <a:r>
              <a:rPr lang="it-IT" sz="2400" dirty="0" err="1" smtClean="0">
                <a:solidFill>
                  <a:schemeClr val="bg1"/>
                </a:solidFill>
              </a:rPr>
              <a:t>cosmics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phenomena</a:t>
            </a:r>
            <a:endParaRPr lang="it-IT" sz="2400" dirty="0"/>
          </a:p>
        </p:txBody>
      </p:sp>
      <p:pic>
        <p:nvPicPr>
          <p:cNvPr id="7" name="Picture 6" descr="http://www.easysecuritymanager.com/sites/default/files/innovativo.jpg"/>
          <p:cNvPicPr>
            <a:picLocks noChangeAspect="1" noChangeArrowheads="1"/>
          </p:cNvPicPr>
          <p:nvPr/>
        </p:nvPicPr>
        <p:blipFill>
          <a:blip r:embed="rId3" cstate="print"/>
          <a:srcRect l="26457" t="4447" r="24297" b="-2223"/>
          <a:stretch>
            <a:fillRect/>
          </a:stretch>
        </p:blipFill>
        <p:spPr bwMode="auto">
          <a:xfrm>
            <a:off x="7020272" y="116632"/>
            <a:ext cx="1944216" cy="1874947"/>
          </a:xfrm>
          <a:prstGeom prst="rect">
            <a:avLst/>
          </a:prstGeom>
          <a:noFill/>
        </p:spPr>
      </p:pic>
      <p:pic>
        <p:nvPicPr>
          <p:cNvPr id="8" name="Picture 12" descr="http://us.123rf.com/450wm/bowie15/bowie151504/bowie15150400088/39901903-mad-scientist.jpg?ver=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293096"/>
            <a:ext cx="2520280" cy="1730593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2714208" y="5877272"/>
            <a:ext cx="34419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002060"/>
                </a:solidFill>
              </a:rPr>
              <a:t>But</a:t>
            </a:r>
            <a:r>
              <a:rPr lang="it-IT" sz="3600" dirty="0" smtClean="0">
                <a:solidFill>
                  <a:srgbClr val="002060"/>
                </a:solidFill>
              </a:rPr>
              <a:t>, </a:t>
            </a:r>
            <a:r>
              <a:rPr lang="it-IT" sz="3600" dirty="0" err="1" smtClean="0">
                <a:solidFill>
                  <a:srgbClr val="002060"/>
                </a:solidFill>
              </a:rPr>
              <a:t>above</a:t>
            </a:r>
            <a:r>
              <a:rPr lang="it-IT" sz="3600" dirty="0" smtClean="0">
                <a:solidFill>
                  <a:srgbClr val="002060"/>
                </a:solidFill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</a:rPr>
              <a:t>all…</a:t>
            </a:r>
            <a:endParaRPr lang="it-IT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74"/>
            <a:ext cx="9144000" cy="6137051"/>
          </a:xfrm>
          <a:prstGeom prst="rect">
            <a:avLst/>
          </a:prstGeom>
        </p:spPr>
      </p:pic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52923" y="836712"/>
            <a:ext cx="82381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200" b="1" dirty="0" smtClean="0">
                <a:solidFill>
                  <a:srgbClr val="FF0000"/>
                </a:solidFill>
              </a:rPr>
              <a:t>… </a:t>
            </a:r>
            <a:r>
              <a:rPr lang="it-IT" sz="7200" b="1" dirty="0" err="1" smtClean="0">
                <a:solidFill>
                  <a:srgbClr val="FF0000"/>
                </a:solidFill>
              </a:rPr>
              <a:t>it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is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u="sng" dirty="0" smtClean="0">
                <a:solidFill>
                  <a:srgbClr val="FF0000"/>
                </a:solidFill>
              </a:rPr>
              <a:t>a </a:t>
            </a:r>
            <a:r>
              <a:rPr lang="it-IT" sz="7200" b="1" u="sng" dirty="0" err="1" smtClean="0">
                <a:solidFill>
                  <a:srgbClr val="FF0000"/>
                </a:solidFill>
              </a:rPr>
              <a:t>lot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of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fun</a:t>
            </a:r>
            <a:r>
              <a:rPr lang="it-IT" sz="7200" b="1" dirty="0" smtClean="0">
                <a:solidFill>
                  <a:srgbClr val="FF0000"/>
                </a:solidFill>
              </a:rPr>
              <a:t>!</a:t>
            </a:r>
            <a:endParaRPr lang="it-IT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107504" y="1728098"/>
            <a:ext cx="734481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6000" dirty="0" smtClean="0">
                <a:solidFill>
                  <a:srgbClr val="C00000"/>
                </a:solidFill>
                <a:latin typeface="Times New Roman" pitchFamily="18" charset="0"/>
              </a:rPr>
              <a:t>The End:</a:t>
            </a: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Thanks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 for the </a:t>
            </a: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attention</a:t>
            </a:r>
            <a:endParaRPr lang="it-IT" sz="48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Questions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8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Data </a:t>
            </a:r>
            <a:r>
              <a:rPr lang="it-IT" sz="4400" b="1" dirty="0" err="1" smtClean="0">
                <a:solidFill>
                  <a:srgbClr val="FF0000"/>
                </a:solidFill>
              </a:rPr>
              <a:t>taking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9512" y="980728"/>
            <a:ext cx="871296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Almost 50 billion events collected since the start of organized data taking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More than 20 billion events collected during Run-3 only!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8530" name="Picture 2" descr="https://iatw.cnaf.infn.it/eee/monitor/plots/tracks.png"/>
          <p:cNvPicPr>
            <a:picLocks noChangeAspect="1" noChangeArrowheads="1"/>
          </p:cNvPicPr>
          <p:nvPr/>
        </p:nvPicPr>
        <p:blipFill>
          <a:blip r:embed="rId3" cstate="print"/>
          <a:srcRect l="5659" t="1968" r="9350" b="3281"/>
          <a:stretch>
            <a:fillRect/>
          </a:stretch>
        </p:blipFill>
        <p:spPr bwMode="auto">
          <a:xfrm>
            <a:off x="-240" y="1988841"/>
            <a:ext cx="9127779" cy="3816424"/>
          </a:xfrm>
          <a:prstGeom prst="rect">
            <a:avLst/>
          </a:prstGeom>
          <a:noFill/>
        </p:spPr>
      </p:pic>
      <p:sp>
        <p:nvSpPr>
          <p:cNvPr id="9" name="AutoShape 38"/>
          <p:cNvSpPr>
            <a:spLocks noChangeArrowheads="1"/>
          </p:cNvSpPr>
          <p:nvPr/>
        </p:nvSpPr>
        <p:spPr bwMode="auto">
          <a:xfrm rot="3166217" flipH="1">
            <a:off x="6223298" y="2396521"/>
            <a:ext cx="1473025" cy="17584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83086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Improvements</a:t>
            </a:r>
            <a:r>
              <a:rPr lang="it-IT" sz="4400" b="1" dirty="0" smtClean="0">
                <a:solidFill>
                  <a:srgbClr val="FF0000"/>
                </a:solidFill>
              </a:rPr>
              <a:t> in the data flow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9512" y="5074067"/>
            <a:ext cx="8712968" cy="1440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Overcome the100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MEvents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/day threshold (during March and April)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reconstruction algorithm: Analyzer v.2.0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data transfer tool: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SyncThing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automatic </a:t>
            </a:r>
            <a:r>
              <a:rPr lang="en-US" sz="20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elog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 l="3937" t="16798" r="5512" b="16798"/>
          <a:stretch>
            <a:fillRect/>
          </a:stretch>
        </p:blipFill>
        <p:spPr bwMode="auto">
          <a:xfrm>
            <a:off x="722798" y="908719"/>
            <a:ext cx="7593618" cy="4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75264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clock </a:t>
            </a:r>
            <a:r>
              <a:rPr lang="it-IT" sz="4400" b="1" dirty="0" err="1" smtClean="0">
                <a:solidFill>
                  <a:srgbClr val="FF0000"/>
                </a:solidFill>
              </a:rPr>
              <a:t>distribution</a:t>
            </a:r>
            <a:r>
              <a:rPr lang="it-IT" sz="4400" b="1" dirty="0" smtClean="0">
                <a:solidFill>
                  <a:srgbClr val="FF0000"/>
                </a:solidFill>
              </a:rPr>
              <a:t> card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818" y="1052736"/>
            <a:ext cx="3969686" cy="213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522" y="3356992"/>
            <a:ext cx="2247125" cy="333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852" y="3763321"/>
            <a:ext cx="4019107" cy="248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8"/>
          <p:cNvSpPr>
            <a:spLocks noChangeArrowheads="1"/>
          </p:cNvSpPr>
          <p:nvPr/>
        </p:nvSpPr>
        <p:spPr bwMode="auto">
          <a:xfrm flipH="1">
            <a:off x="4158446" y="4922062"/>
            <a:ext cx="1473025" cy="17584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48677" y="4045279"/>
            <a:ext cx="12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it-IT" baseline="-25000" dirty="0" smtClean="0">
                <a:solidFill>
                  <a:schemeClr val="bg1"/>
                </a:solidFill>
              </a:rPr>
              <a:t>t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≈ 8 </a:t>
            </a:r>
            <a:r>
              <a:rPr lang="it-IT" dirty="0" err="1" smtClean="0">
                <a:solidFill>
                  <a:schemeClr val="bg1"/>
                </a:solidFill>
              </a:rPr>
              <a:t>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150730" y="5603358"/>
            <a:ext cx="179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it-IT" baseline="-25000" dirty="0" smtClean="0">
                <a:solidFill>
                  <a:schemeClr val="bg1"/>
                </a:solidFill>
              </a:rPr>
              <a:t>t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≈ 0.25 </a:t>
            </a:r>
            <a:r>
              <a:rPr lang="it-IT" dirty="0" err="1" smtClean="0">
                <a:solidFill>
                  <a:schemeClr val="bg1"/>
                </a:solidFill>
              </a:rPr>
              <a:t>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51520" y="1052736"/>
            <a:ext cx="4752528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Designed at INFN Torino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 the same clock to the two TDCs of the EEE readout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Essential to exploit time info from the middle chamber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Built and installed in all EEE telescopes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44839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EEE </a:t>
            </a:r>
            <a:r>
              <a:rPr lang="it-IT" sz="4400" b="1" dirty="0" err="1" smtClean="0">
                <a:solidFill>
                  <a:srgbClr val="FF0000"/>
                </a:solidFill>
              </a:rPr>
              <a:t>crew…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1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717032"/>
            <a:ext cx="1872384" cy="1404288"/>
          </a:xfrm>
          <a:prstGeom prst="rect">
            <a:avLst/>
          </a:prstGeom>
        </p:spPr>
      </p:pic>
      <p:pic>
        <p:nvPicPr>
          <p:cNvPr id="17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645024"/>
            <a:ext cx="2202008" cy="1404288"/>
          </a:xfrm>
          <a:prstGeom prst="rect">
            <a:avLst/>
          </a:prstGeom>
        </p:spPr>
      </p:pic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4212"/>
            <a:ext cx="2133600" cy="365125"/>
          </a:xfrm>
          <a:prstGeom prst="rect">
            <a:avLst/>
          </a:prstGeom>
        </p:spPr>
        <p:txBody>
          <a:bodyPr/>
          <a:lstStyle/>
          <a:p>
            <a:fld id="{E9856F2F-C039-2146-879C-F64F1A5ECE9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501008"/>
            <a:ext cx="1525770" cy="1525770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3573016"/>
            <a:ext cx="1480758" cy="1525630"/>
          </a:xfrm>
          <a:prstGeom prst="rect">
            <a:avLst/>
          </a:prstGeom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2060848"/>
            <a:ext cx="2176198" cy="1450799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3501008"/>
            <a:ext cx="1511300" cy="1600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84570" y="5118483"/>
            <a:ext cx="2066612" cy="1552139"/>
          </a:xfrm>
          <a:prstGeom prst="rect">
            <a:avLst/>
          </a:prstGeom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7880" y="5098646"/>
            <a:ext cx="1205057" cy="1591815"/>
          </a:xfrm>
          <a:prstGeom prst="rect">
            <a:avLst/>
          </a:prstGeom>
        </p:spPr>
      </p:pic>
      <p:pic>
        <p:nvPicPr>
          <p:cNvPr id="28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95950" y="2060848"/>
            <a:ext cx="1510465" cy="1510465"/>
          </a:xfrm>
          <a:prstGeom prst="rect">
            <a:avLst/>
          </a:prstGeom>
        </p:spPr>
      </p:pic>
      <p:pic>
        <p:nvPicPr>
          <p:cNvPr id="29" name="Picture 26" descr="mp2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14" y="5041401"/>
            <a:ext cx="1419701" cy="1428216"/>
          </a:xfrm>
          <a:prstGeom prst="rect">
            <a:avLst/>
          </a:prstGeom>
        </p:spPr>
      </p:pic>
      <p:pic>
        <p:nvPicPr>
          <p:cNvPr id="31" name="Picture 1" descr="C:\Users\Marcello\Desktop\NicolaMazziott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27396" y="5056462"/>
            <a:ext cx="1332855" cy="1580891"/>
          </a:xfrm>
          <a:prstGeom prst="rect">
            <a:avLst/>
          </a:prstGeom>
          <a:noFill/>
        </p:spPr>
      </p:pic>
      <p:pic>
        <p:nvPicPr>
          <p:cNvPr id="32" name="Picture 3" descr="C:\Users\Marcello\Desktop\552266_105819936249835_1531965363_n.jpg"/>
          <p:cNvPicPr>
            <a:picLocks noChangeAspect="1" noChangeArrowheads="1"/>
          </p:cNvPicPr>
          <p:nvPr/>
        </p:nvPicPr>
        <p:blipFill>
          <a:blip r:embed="rId14" cstate="print"/>
          <a:srcRect l="27757" t="30315" r="30532" b="40945"/>
          <a:stretch>
            <a:fillRect/>
          </a:stretch>
        </p:blipFill>
        <p:spPr bwMode="auto">
          <a:xfrm>
            <a:off x="-95490" y="5026778"/>
            <a:ext cx="1800200" cy="1457463"/>
          </a:xfrm>
          <a:prstGeom prst="rect">
            <a:avLst/>
          </a:prstGeom>
          <a:noFill/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15" cstate="print"/>
          <a:srcRect r="51030"/>
          <a:stretch>
            <a:fillRect/>
          </a:stretch>
        </p:blipFill>
        <p:spPr>
          <a:xfrm>
            <a:off x="7884368" y="3656528"/>
            <a:ext cx="1243690" cy="1428656"/>
          </a:xfrm>
          <a:prstGeom prst="rect">
            <a:avLst/>
          </a:prstGeom>
        </p:spPr>
      </p:pic>
      <p:pic>
        <p:nvPicPr>
          <p:cNvPr id="292866" name="Picture 2" descr="C:\Users\Marcello\Desktop\foto_per_EE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63410" y="5245160"/>
            <a:ext cx="1794462" cy="1345496"/>
          </a:xfrm>
          <a:prstGeom prst="rect">
            <a:avLst/>
          </a:prstGeom>
          <a:noFill/>
        </p:spPr>
      </p:pic>
      <p:pic>
        <p:nvPicPr>
          <p:cNvPr id="21" name="Picture 18" descr="ritratto-cical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1367585" cy="1631597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99792" y="1988840"/>
            <a:ext cx="1461357" cy="146135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6200000">
            <a:off x="3995936" y="2204864"/>
            <a:ext cx="1296144" cy="1296144"/>
          </a:xfrm>
          <a:prstGeom prst="rect">
            <a:avLst/>
          </a:prstGeom>
        </p:spPr>
      </p:pic>
      <p:pic>
        <p:nvPicPr>
          <p:cNvPr id="73730" name="Picture 2" descr="C:\Users\Marcello\Desktop\foto_nozzoli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2060848"/>
            <a:ext cx="1367790" cy="1371600"/>
          </a:xfrm>
          <a:prstGeom prst="rect">
            <a:avLst/>
          </a:prstGeom>
          <a:noFill/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3356992"/>
            <a:ext cx="1440160" cy="1682061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07504" y="836712"/>
            <a:ext cx="9217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Corrado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Daniele,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Edoardo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Federico,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Fabrizio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Francesca, Francesco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Nof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.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Francesco </a:t>
            </a:r>
            <a:r>
              <a:rPr lang="it-IT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Noz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.,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Giovanni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Ivan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</a:t>
            </a:r>
            <a:r>
              <a:rPr lang="it-IT" sz="2000" dirty="0">
                <a:solidFill>
                  <a:schemeClr val="bg1"/>
                </a:solidFill>
                <a:latin typeface="+mn-lt"/>
                <a:cs typeface="Comic Sans MS"/>
              </a:rPr>
              <a:t>L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aura, Luca, Marco B., Marco G., Marco P., Marco S.,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Marcello, Maria Paola, Nicola, Paola, Rosario, Silvia M., Silvia P., Stefano… </a:t>
            </a:r>
          </a:p>
        </p:txBody>
      </p:sp>
      <p:pic>
        <p:nvPicPr>
          <p:cNvPr id="2" name="Picture 2" descr="C:\Users\Marcello\Desktop\Francesca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53586" y="2060848"/>
            <a:ext cx="1526926" cy="1526926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29" y="5091698"/>
            <a:ext cx="1150611" cy="1566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60195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network upgrade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51520" y="2132856"/>
            <a:ext cx="576064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bunch already almost completed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20-27 February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Lampedusa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12-18 March 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Genova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23-29 April  SIEN-02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7-13 May  TORI-05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Moscow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21-27 May  LODI-03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10-14 July  LODI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Korca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(spare chambers)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25-29 September  CAGL-04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Marcello\Desktop\IMG-20170222-WA0000.jpg"/>
          <p:cNvPicPr>
            <a:picLocks noChangeAspect="1" noChangeArrowheads="1"/>
          </p:cNvPicPr>
          <p:nvPr/>
        </p:nvPicPr>
        <p:blipFill>
          <a:blip r:embed="rId3" cstate="print"/>
          <a:srcRect t="8189"/>
          <a:stretch>
            <a:fillRect/>
          </a:stretch>
        </p:blipFill>
        <p:spPr bwMode="auto">
          <a:xfrm>
            <a:off x="4316537" y="3068960"/>
            <a:ext cx="4678093" cy="3221163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251520" y="923816"/>
            <a:ext cx="84969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 to build another 20 telescopes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Will increase the capability of the EEE network to study the high-energy part of the cosmic rays spectrum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Huge effort for 2017-18!</a:t>
            </a:r>
          </a:p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499992" y="586798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Lampedusa: the </a:t>
            </a:r>
            <a:r>
              <a:rPr lang="it-IT" dirty="0" err="1" smtClean="0"/>
              <a:t>southermost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Italy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81515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smallest</a:t>
            </a:r>
            <a:r>
              <a:rPr lang="it-IT" sz="4400" b="1" dirty="0" smtClean="0">
                <a:solidFill>
                  <a:srgbClr val="FF0000"/>
                </a:solidFill>
              </a:rPr>
              <a:t> (</a:t>
            </a:r>
            <a:r>
              <a:rPr lang="it-IT" sz="4400" b="1" dirty="0" err="1" smtClean="0">
                <a:solidFill>
                  <a:srgbClr val="FF0000"/>
                </a:solidFill>
              </a:rPr>
              <a:t>but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great</a:t>
            </a:r>
            <a:r>
              <a:rPr lang="it-IT" sz="4400" b="1" dirty="0" smtClean="0">
                <a:solidFill>
                  <a:srgbClr val="FF0000"/>
                </a:solidFill>
              </a:rPr>
              <a:t>) </a:t>
            </a:r>
            <a:r>
              <a:rPr lang="it-IT" sz="4400" b="1" dirty="0" err="1" smtClean="0">
                <a:solidFill>
                  <a:srgbClr val="FF0000"/>
                </a:solidFill>
              </a:rPr>
              <a:t>town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51520" y="1052736"/>
            <a:ext cx="84969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 to build another 20 telescopes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Will increase the capability of the EEE network to study the high-energy part of the cosmic rays spectrum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Huge effort for 2017-18!</a:t>
            </a:r>
          </a:p>
          <a:p>
            <a:endParaRPr lang="it-IT" dirty="0"/>
          </a:p>
        </p:txBody>
      </p:sp>
      <p:pic>
        <p:nvPicPr>
          <p:cNvPr id="281602" name="Picture 2" descr="Il Liceo Scientifico &amp;quot;Stefano Patrizi&amp;quot; di Cariati Al CERN"/>
          <p:cNvPicPr>
            <a:picLocks noChangeAspect="1" noChangeArrowheads="1"/>
          </p:cNvPicPr>
          <p:nvPr/>
        </p:nvPicPr>
        <p:blipFill>
          <a:blip r:embed="rId3" cstate="print"/>
          <a:srcRect t="10079" b="8399"/>
          <a:stretch>
            <a:fillRect/>
          </a:stretch>
        </p:blipFill>
        <p:spPr bwMode="auto">
          <a:xfrm>
            <a:off x="251520" y="1052736"/>
            <a:ext cx="8572500" cy="5241195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539552" y="5661248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Liceo Scientifico “Patrizi” di Cariati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63979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arrives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to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Moscow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83649" name="Picture 1" descr="C:\Users\Marcello\Desktop\DSC0176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33348"/>
            <a:ext cx="8136904" cy="5406933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683568" y="544522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Mixed team of teachers/students from </a:t>
            </a:r>
            <a:r>
              <a:rPr lang="it-IT" sz="2000" dirty="0" smtClean="0"/>
              <a:t>Gobetti </a:t>
            </a:r>
            <a:r>
              <a:rPr lang="it-IT" sz="2000" dirty="0" err="1" smtClean="0"/>
              <a:t>Segrè</a:t>
            </a:r>
            <a:r>
              <a:rPr lang="it-IT" sz="2000" dirty="0" smtClean="0"/>
              <a:t> </a:t>
            </a:r>
            <a:r>
              <a:rPr lang="it-IT" sz="2000" dirty="0" err="1" smtClean="0"/>
              <a:t>Lyceum</a:t>
            </a:r>
            <a:r>
              <a:rPr lang="it-IT" sz="2000" dirty="0" smtClean="0"/>
              <a:t> in </a:t>
            </a:r>
            <a:r>
              <a:rPr lang="it-IT" sz="2000" dirty="0" err="1" smtClean="0"/>
              <a:t>Turin</a:t>
            </a:r>
            <a:r>
              <a:rPr lang="it-IT" sz="2000" dirty="0" smtClean="0"/>
              <a:t> and the </a:t>
            </a:r>
            <a:r>
              <a:rPr lang="it-IT" sz="2000" dirty="0" err="1" smtClean="0"/>
              <a:t>Lyceum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Chemical</a:t>
            </a:r>
            <a:r>
              <a:rPr lang="it-IT" sz="2000" dirty="0" smtClean="0"/>
              <a:t> </a:t>
            </a:r>
            <a:r>
              <a:rPr lang="it-IT" sz="2000" dirty="0" err="1" smtClean="0"/>
              <a:t>Physics</a:t>
            </a:r>
            <a:r>
              <a:rPr lang="it-IT" sz="2000" dirty="0" smtClean="0"/>
              <a:t> in </a:t>
            </a:r>
            <a:r>
              <a:rPr lang="it-IT" sz="2000" dirty="0" err="1" smtClean="0"/>
              <a:t>Moscow</a:t>
            </a:r>
            <a:endParaRPr lang="en-U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6085</TotalTime>
  <Words>1271</Words>
  <Application>Microsoft Office PowerPoint</Application>
  <PresentationFormat>Presentazione su schermo (4:3)</PresentationFormat>
  <Paragraphs>238</Paragraphs>
  <Slides>25</Slides>
  <Notes>20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Arial</vt:lpstr>
      <vt:lpstr>Comic Sans MS</vt:lpstr>
      <vt:lpstr>LiberationSans</vt:lpstr>
      <vt:lpstr>Times New Roman</vt:lpstr>
      <vt:lpstr>Wingdings</vt:lpstr>
      <vt:lpstr>eb2sm</vt:lpstr>
      <vt:lpstr>Image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Nicola De Filippis</dc:creator>
  <cp:lastModifiedBy>Marcello Abbrescia</cp:lastModifiedBy>
  <cp:revision>703</cp:revision>
  <dcterms:created xsi:type="dcterms:W3CDTF">2007-02-04T19:24:59Z</dcterms:created>
  <dcterms:modified xsi:type="dcterms:W3CDTF">2017-05-31T07:30:54Z</dcterms:modified>
</cp:coreProperties>
</file>