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7" r:id="rId2"/>
    <p:sldId id="258" r:id="rId3"/>
    <p:sldId id="259" r:id="rId4"/>
    <p:sldId id="260" r:id="rId5"/>
    <p:sldId id="262" r:id="rId6"/>
    <p:sldId id="264" r:id="rId7"/>
    <p:sldId id="268" r:id="rId8"/>
    <p:sldId id="267" r:id="rId9"/>
    <p:sldId id="266" r:id="rId10"/>
    <p:sldId id="269" r:id="rId11"/>
    <p:sldId id="271"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90772"/>
  </p:normalViewPr>
  <p:slideViewPr>
    <p:cSldViewPr snapToGrid="0">
      <p:cViewPr varScale="1">
        <p:scale>
          <a:sx n="66" d="100"/>
          <a:sy n="66"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pP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Dipendence</a:t>
            </a:r>
            <a:r>
              <a:rPr lang="it-IT" sz="24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a:t>
            </a: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cosmic</a:t>
            </a:r>
            <a:r>
              <a:rPr lang="it-IT" sz="24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ray</a:t>
            </a:r>
            <a:r>
              <a:rPr lang="it-IT" sz="24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flow </a:t>
            </a: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depending</a:t>
            </a:r>
            <a:r>
              <a:rPr lang="it-IT" sz="24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the detector </a:t>
            </a: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installation</a:t>
            </a:r>
            <a:r>
              <a:rPr lang="it-IT" sz="24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400" b="0" i="1"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plane</a:t>
            </a:r>
            <a:endParaRPr lang="it-IT" sz="24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9.6380778869781594E-2"/>
          <c:y val="0.176112058771244"/>
          <c:w val="0.87588099356327798"/>
          <c:h val="0.77931682475305497"/>
        </c:manualLayout>
      </c:layout>
      <c:scatterChart>
        <c:scatterStyle val="smoothMarker"/>
        <c:varyColors val="0"/>
        <c:ser>
          <c:idx val="0"/>
          <c:order val="0"/>
          <c:errBars>
            <c:errDir val="y"/>
            <c:errBarType val="both"/>
            <c:errValType val="cust"/>
            <c:noEndCap val="0"/>
            <c:plus>
              <c:numRef>
                <c:f>Foglio1!$D$6:$D$8</c:f>
                <c:numCache>
                  <c:formatCode>General</c:formatCode>
                  <c:ptCount val="3"/>
                  <c:pt idx="0">
                    <c:v>12</c:v>
                  </c:pt>
                  <c:pt idx="1">
                    <c:v>17</c:v>
                  </c:pt>
                  <c:pt idx="2">
                    <c:v>18</c:v>
                  </c:pt>
                </c:numCache>
              </c:numRef>
            </c:plus>
            <c:minus>
              <c:numRef>
                <c:f>Foglio1!$D$6:$D$8</c:f>
                <c:numCache>
                  <c:formatCode>General</c:formatCode>
                  <c:ptCount val="3"/>
                  <c:pt idx="0">
                    <c:v>12</c:v>
                  </c:pt>
                  <c:pt idx="1">
                    <c:v>17</c:v>
                  </c:pt>
                  <c:pt idx="2">
                    <c:v>18</c:v>
                  </c:pt>
                </c:numCache>
              </c:numRef>
            </c:minus>
            <c:spPr>
              <a:ln w="25400">
                <a:solidFill>
                  <a:srgbClr val="0070C0"/>
                </a:solidFill>
              </a:ln>
            </c:spPr>
          </c:errBars>
          <c:xVal>
            <c:numRef>
              <c:f>Foglio1!$B$6:$B$8</c:f>
              <c:numCache>
                <c:formatCode>General</c:formatCode>
                <c:ptCount val="3"/>
                <c:pt idx="0">
                  <c:v>0</c:v>
                </c:pt>
                <c:pt idx="1">
                  <c:v>1</c:v>
                </c:pt>
                <c:pt idx="2">
                  <c:v>2</c:v>
                </c:pt>
              </c:numCache>
            </c:numRef>
          </c:xVal>
          <c:yVal>
            <c:numRef>
              <c:f>Foglio1!$C$6:$C$8</c:f>
              <c:numCache>
                <c:formatCode>General</c:formatCode>
                <c:ptCount val="3"/>
                <c:pt idx="0">
                  <c:v>114</c:v>
                </c:pt>
                <c:pt idx="1">
                  <c:v>154</c:v>
                </c:pt>
                <c:pt idx="2">
                  <c:v>170</c:v>
                </c:pt>
              </c:numCache>
            </c:numRef>
          </c:yVal>
          <c:smooth val="1"/>
          <c:extLst>
            <c:ext xmlns:c16="http://schemas.microsoft.com/office/drawing/2014/chart" uri="{C3380CC4-5D6E-409C-BE32-E72D297353CC}">
              <c16:uniqueId val="{00000000-BF9C-41BC-97BA-A2DF50D9873C}"/>
            </c:ext>
          </c:extLst>
        </c:ser>
        <c:dLbls>
          <c:showLegendKey val="0"/>
          <c:showVal val="0"/>
          <c:showCatName val="0"/>
          <c:showSerName val="0"/>
          <c:showPercent val="0"/>
          <c:showBubbleSize val="0"/>
        </c:dLbls>
        <c:axId val="-2099686048"/>
        <c:axId val="-2099676144"/>
      </c:scatterChart>
      <c:valAx>
        <c:axId val="-2099686048"/>
        <c:scaling>
          <c:orientation val="minMax"/>
          <c:max val="2"/>
          <c:min val="0"/>
        </c:scaling>
        <c:delete val="0"/>
        <c:axPos val="b"/>
        <c:title>
          <c:tx>
            <c:rich>
              <a:bodyPr/>
              <a:lstStyle/>
              <a:p>
                <a:pPr>
                  <a:defRPr/>
                </a:pPr>
                <a:r>
                  <a:rPr lang="it-IT" dirty="0"/>
                  <a:t>Detector </a:t>
                </a:r>
                <a:r>
                  <a:rPr lang="it-IT" dirty="0" err="1"/>
                  <a:t>positioning</a:t>
                </a:r>
                <a:r>
                  <a:rPr lang="it-IT" dirty="0"/>
                  <a:t> (</a:t>
                </a:r>
                <a:r>
                  <a:rPr lang="it-IT" dirty="0" err="1"/>
                  <a:t>flat</a:t>
                </a:r>
                <a:r>
                  <a:rPr lang="it-IT" dirty="0"/>
                  <a:t>)</a:t>
                </a:r>
              </a:p>
            </c:rich>
          </c:tx>
          <c:layout>
            <c:manualLayout>
              <c:xMode val="edge"/>
              <c:yMode val="edge"/>
              <c:x val="0.41504885669474856"/>
              <c:y val="0.91751543433853611"/>
            </c:manualLayout>
          </c:layout>
          <c:overlay val="0"/>
        </c:title>
        <c:numFmt formatCode="General" sourceLinked="1"/>
        <c:majorTickMark val="out"/>
        <c:minorTickMark val="none"/>
        <c:tickLblPos val="nextTo"/>
        <c:crossAx val="-2099676144"/>
        <c:crosses val="autoZero"/>
        <c:crossBetween val="midCat"/>
        <c:majorUnit val="1"/>
      </c:valAx>
      <c:valAx>
        <c:axId val="-2099676144"/>
        <c:scaling>
          <c:orientation val="minMax"/>
        </c:scaling>
        <c:delete val="0"/>
        <c:axPos val="l"/>
        <c:majorGridlines/>
        <c:title>
          <c:tx>
            <c:rich>
              <a:bodyPr rot="-5400000" vert="horz"/>
              <a:lstStyle/>
              <a:p>
                <a:pPr>
                  <a:defRPr/>
                </a:pPr>
                <a:r>
                  <a:rPr lang="it-IT" sz="1600" b="0" i="1" baseline="0" dirty="0" err="1">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Particle</a:t>
                </a:r>
                <a:r>
                  <a:rPr lang="it-IT" sz="1600" b="0" i="1" baseline="0"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flow / m² / s</a:t>
                </a:r>
                <a:endParaRPr lang="it-IT" sz="1600" b="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c:rich>
          </c:tx>
          <c:overlay val="0"/>
        </c:title>
        <c:numFmt formatCode="General" sourceLinked="1"/>
        <c:majorTickMark val="out"/>
        <c:minorTickMark val="none"/>
        <c:tickLblPos val="nextTo"/>
        <c:crossAx val="-2099686048"/>
        <c:crosses val="autoZero"/>
        <c:crossBetween val="midCat"/>
      </c:valAx>
      <c:spPr>
        <a:ln w="3175">
          <a:solidFill>
            <a:schemeClr val="tx1"/>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4E54B-32B9-462B-A25A-CC4C9B07F028}" type="datetimeFigureOut">
              <a:rPr lang="it-IT" smtClean="0"/>
              <a:t>31/05/2017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EE737-D8CB-4BA0-960F-D1FDFA9E2887}" type="slidenum">
              <a:rPr lang="it-IT" smtClean="0"/>
              <a:t>‹N›</a:t>
            </a:fld>
            <a:endParaRPr lang="it-IT"/>
          </a:p>
        </p:txBody>
      </p:sp>
    </p:spTree>
    <p:extLst>
      <p:ext uri="{BB962C8B-B14F-4D97-AF65-F5344CB8AC3E}">
        <p14:creationId xmlns:p14="http://schemas.microsoft.com/office/powerpoint/2010/main" val="197184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2FAC7B8-0705-B640-9251-8EF4E4265FCB}" type="slidenum">
              <a:rPr lang="it-IT" smtClean="0"/>
              <a:t>1</a:t>
            </a:fld>
            <a:endParaRPr lang="it-IT"/>
          </a:p>
        </p:txBody>
      </p:sp>
    </p:spTree>
    <p:extLst>
      <p:ext uri="{BB962C8B-B14F-4D97-AF65-F5344CB8AC3E}">
        <p14:creationId xmlns:p14="http://schemas.microsoft.com/office/powerpoint/2010/main" val="5200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214CFC-78C4-FB44-ABB6-BCEB19A9BCAF}" type="datetime1">
              <a:rPr lang="it-IT" smtClean="0"/>
              <a:t>31/05/2017</a:t>
            </a:fld>
            <a:endParaRPr lang="it-IT"/>
          </a:p>
        </p:txBody>
      </p:sp>
      <p:sp>
        <p:nvSpPr>
          <p:cNvPr id="5" name="Footer Placeholder 4"/>
          <p:cNvSpPr>
            <a:spLocks noGrp="1"/>
          </p:cNvSpPr>
          <p:nvPr>
            <p:ph type="ftr" sz="quarter" idx="11"/>
          </p:nvPr>
        </p:nvSpPr>
        <p:spPr>
          <a:xfrm>
            <a:off x="2692397" y="5037663"/>
            <a:ext cx="5214635" cy="279400"/>
          </a:xfrm>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a:xfrm>
            <a:off x="8956900" y="5037663"/>
            <a:ext cx="551167" cy="279400"/>
          </a:xfrm>
        </p:spPr>
        <p:txBody>
          <a:bodyPr/>
          <a:lstStyle/>
          <a:p>
            <a:fld id="{11620FBF-E836-4B2A-9895-3AC712AB5F9B}"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22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899FE5D-D754-2444-8BAE-E3C94862FF5F}" type="datetime1">
              <a:rPr lang="it-IT" smtClean="0"/>
              <a:t>31/05/2017</a:t>
            </a:fld>
            <a:endParaRPr lang="it-IT"/>
          </a:p>
        </p:txBody>
      </p:sp>
      <p:sp>
        <p:nvSpPr>
          <p:cNvPr id="6" name="Footer Placeholder 5"/>
          <p:cNvSpPr>
            <a:spLocks noGrp="1"/>
          </p:cNvSpPr>
          <p:nvPr>
            <p:ph type="ftr" sz="quarter" idx="11"/>
          </p:nvPr>
        </p:nvSpPr>
        <p:spPr/>
        <p:txBody>
          <a:bodyPr/>
          <a:lstStyle/>
          <a:p>
            <a:r>
              <a:rPr lang="it-IT"/>
              <a:t>Prof.ssa A.Tiscioni , C.Giammarini , M.F. Erardi     LSS G.Peano             Erice 29-31 maggio 2017</a:t>
            </a:r>
          </a:p>
        </p:txBody>
      </p:sp>
      <p:sp>
        <p:nvSpPr>
          <p:cNvPr id="7" name="Slide Number Placeholder 6"/>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327411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EBEFF12-C640-564B-84AB-0CA7ACE3612B}"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60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C4023F4-7422-3D45-831E-7BD50191F1BC}"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89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2F96E03-ECED-DF4D-8A74-D5C2BD060192}"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420180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F2B1597-BABF-0D45-BF99-9B7CFC4EB3AA}"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5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CAF58E5-2883-D54A-80D9-37816F8E5A8D}"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38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4A81C1-22B2-3742-8A6D-20C04E3DCE61}"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9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9A0AFA-833A-B44D-ADD9-C0789B6C3EA9}"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48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761D847-7C92-9F48-BB38-56327CEE151D}"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68421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E56685-DB04-C246-88CC-A224C3851255}" type="datetime1">
              <a:rPr lang="it-IT" smtClean="0"/>
              <a:t>31/05/2017</a:t>
            </a:fld>
            <a:endParaRPr lang="it-IT"/>
          </a:p>
        </p:txBody>
      </p:sp>
      <p:sp>
        <p:nvSpPr>
          <p:cNvPr id="5" name="Footer Placeholder 4"/>
          <p:cNvSpPr>
            <a:spLocks noGrp="1"/>
          </p:cNvSpPr>
          <p:nvPr>
            <p:ph type="ftr" sz="quarter" idx="11"/>
          </p:nvPr>
        </p:nvSpPr>
        <p:spPr/>
        <p:txBody>
          <a:bodyPr/>
          <a:lstStyle/>
          <a:p>
            <a:r>
              <a:rPr lang="it-IT"/>
              <a:t>Prof.ssa A.Tiscioni , C.Giammarini , M.F. Erardi     LSS G.Peano             Erice 29-31 maggio 2017</a:t>
            </a:r>
          </a:p>
        </p:txBody>
      </p:sp>
      <p:sp>
        <p:nvSpPr>
          <p:cNvPr id="6" name="Slide Number Placeholder 5"/>
          <p:cNvSpPr>
            <a:spLocks noGrp="1"/>
          </p:cNvSpPr>
          <p:nvPr>
            <p:ph type="sldNum" sz="quarter" idx="12"/>
          </p:nvPr>
        </p:nvSpPr>
        <p:spPr/>
        <p:txBody>
          <a:bodyPr/>
          <a:lstStyle/>
          <a:p>
            <a:fld id="{11620FBF-E836-4B2A-9895-3AC712AB5F9B}"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5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7256D2B-DFBA-014A-B54D-9718EEFF06BB}" type="datetime1">
              <a:rPr lang="it-IT" smtClean="0"/>
              <a:t>31/05/2017</a:t>
            </a:fld>
            <a:endParaRPr lang="it-IT"/>
          </a:p>
        </p:txBody>
      </p:sp>
      <p:sp>
        <p:nvSpPr>
          <p:cNvPr id="6" name="Footer Placeholder 5"/>
          <p:cNvSpPr>
            <a:spLocks noGrp="1"/>
          </p:cNvSpPr>
          <p:nvPr>
            <p:ph type="ftr" sz="quarter" idx="11"/>
          </p:nvPr>
        </p:nvSpPr>
        <p:spPr/>
        <p:txBody>
          <a:bodyPr/>
          <a:lstStyle/>
          <a:p>
            <a:r>
              <a:rPr lang="it-IT"/>
              <a:t>Prof.ssa A.Tiscioni , C.Giammarini , M.F. Erardi     LSS G.Peano             Erice 29-31 maggio 2017</a:t>
            </a:r>
          </a:p>
        </p:txBody>
      </p:sp>
      <p:sp>
        <p:nvSpPr>
          <p:cNvPr id="7" name="Slide Number Placeholder 6"/>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109357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4B18C7-D690-FE40-BD1B-FAD0F1DCE955}" type="datetime1">
              <a:rPr lang="it-IT" smtClean="0"/>
              <a:t>31/05/2017</a:t>
            </a:fld>
            <a:endParaRPr lang="it-IT"/>
          </a:p>
        </p:txBody>
      </p:sp>
      <p:sp>
        <p:nvSpPr>
          <p:cNvPr id="8" name="Footer Placeholder 7"/>
          <p:cNvSpPr>
            <a:spLocks noGrp="1"/>
          </p:cNvSpPr>
          <p:nvPr>
            <p:ph type="ftr" sz="quarter" idx="11"/>
          </p:nvPr>
        </p:nvSpPr>
        <p:spPr/>
        <p:txBody>
          <a:bodyPr/>
          <a:lstStyle/>
          <a:p>
            <a:r>
              <a:rPr lang="it-IT"/>
              <a:t>Prof.ssa A.Tiscioni , C.Giammarini , M.F. Erardi     LSS G.Peano             Erice 29-31 maggio 2017</a:t>
            </a:r>
          </a:p>
        </p:txBody>
      </p:sp>
      <p:sp>
        <p:nvSpPr>
          <p:cNvPr id="9" name="Slide Number Placeholder 8"/>
          <p:cNvSpPr>
            <a:spLocks noGrp="1"/>
          </p:cNvSpPr>
          <p:nvPr>
            <p:ph type="sldNum" sz="quarter" idx="12"/>
          </p:nvPr>
        </p:nvSpPr>
        <p:spPr/>
        <p:txBody>
          <a:bodyPr/>
          <a:lstStyle/>
          <a:p>
            <a:fld id="{11620FBF-E836-4B2A-9895-3AC712AB5F9B}"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6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532356A-506E-494B-B636-C0907CD23DA4}" type="datetime1">
              <a:rPr lang="it-IT" smtClean="0"/>
              <a:t>31/05/2017</a:t>
            </a:fld>
            <a:endParaRPr lang="it-IT"/>
          </a:p>
        </p:txBody>
      </p:sp>
      <p:sp>
        <p:nvSpPr>
          <p:cNvPr id="4" name="Footer Placeholder 3"/>
          <p:cNvSpPr>
            <a:spLocks noGrp="1"/>
          </p:cNvSpPr>
          <p:nvPr>
            <p:ph type="ftr" sz="quarter" idx="11"/>
          </p:nvPr>
        </p:nvSpPr>
        <p:spPr/>
        <p:txBody>
          <a:bodyPr/>
          <a:lstStyle/>
          <a:p>
            <a:r>
              <a:rPr lang="it-IT"/>
              <a:t>Prof.ssa A.Tiscioni , C.Giammarini , M.F. Erardi     LSS G.Peano             Erice 29-31 maggio 2017</a:t>
            </a:r>
          </a:p>
        </p:txBody>
      </p:sp>
      <p:sp>
        <p:nvSpPr>
          <p:cNvPr id="5" name="Slide Number Placeholder 4"/>
          <p:cNvSpPr>
            <a:spLocks noGrp="1"/>
          </p:cNvSpPr>
          <p:nvPr>
            <p:ph type="sldNum" sz="quarter" idx="12"/>
          </p:nvPr>
        </p:nvSpPr>
        <p:spPr/>
        <p:txBody>
          <a:bodyPr/>
          <a:lstStyle/>
          <a:p>
            <a:fld id="{11620FBF-E836-4B2A-9895-3AC712AB5F9B}"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90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1D7B4-26D8-6341-AE4B-A46950DB9C59}" type="datetime1">
              <a:rPr lang="it-IT" smtClean="0"/>
              <a:t>31/05/2017</a:t>
            </a:fld>
            <a:endParaRPr lang="it-IT"/>
          </a:p>
        </p:txBody>
      </p:sp>
      <p:sp>
        <p:nvSpPr>
          <p:cNvPr id="3" name="Footer Placeholder 2"/>
          <p:cNvSpPr>
            <a:spLocks noGrp="1"/>
          </p:cNvSpPr>
          <p:nvPr>
            <p:ph type="ftr" sz="quarter" idx="11"/>
          </p:nvPr>
        </p:nvSpPr>
        <p:spPr/>
        <p:txBody>
          <a:bodyPr/>
          <a:lstStyle/>
          <a:p>
            <a:r>
              <a:rPr lang="it-IT"/>
              <a:t>Prof.ssa A.Tiscioni , C.Giammarini , M.F. Erardi     LSS G.Peano             Erice 29-31 maggio 2017</a:t>
            </a:r>
          </a:p>
        </p:txBody>
      </p:sp>
      <p:sp>
        <p:nvSpPr>
          <p:cNvPr id="4" name="Slide Number Placeholder 3"/>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275919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77F310A-CB7F-444F-803A-EAE73FADF375}" type="datetime1">
              <a:rPr lang="it-IT" smtClean="0"/>
              <a:t>31/05/2017</a:t>
            </a:fld>
            <a:endParaRPr lang="it-IT"/>
          </a:p>
        </p:txBody>
      </p:sp>
      <p:sp>
        <p:nvSpPr>
          <p:cNvPr id="6" name="Footer Placeholder 5"/>
          <p:cNvSpPr>
            <a:spLocks noGrp="1"/>
          </p:cNvSpPr>
          <p:nvPr>
            <p:ph type="ftr" sz="quarter" idx="11"/>
          </p:nvPr>
        </p:nvSpPr>
        <p:spPr/>
        <p:txBody>
          <a:bodyPr/>
          <a:lstStyle/>
          <a:p>
            <a:r>
              <a:rPr lang="it-IT"/>
              <a:t>Prof.ssa A.Tiscioni , C.Giammarini , M.F. Erardi     LSS G.Peano             Erice 29-31 maggio 2017</a:t>
            </a:r>
          </a:p>
        </p:txBody>
      </p:sp>
      <p:sp>
        <p:nvSpPr>
          <p:cNvPr id="7" name="Slide Number Placeholder 6"/>
          <p:cNvSpPr>
            <a:spLocks noGrp="1"/>
          </p:cNvSpPr>
          <p:nvPr>
            <p:ph type="sldNum" sz="quarter" idx="12"/>
          </p:nvPr>
        </p:nvSpPr>
        <p:spPr/>
        <p:txBody>
          <a:bodyPr/>
          <a:lstStyle/>
          <a:p>
            <a:fld id="{11620FBF-E836-4B2A-9895-3AC712AB5F9B}"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64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6608429-F911-2743-B18D-24FCDC3A06E5}" type="datetime1">
              <a:rPr lang="it-IT" smtClean="0"/>
              <a:t>31/05/2017</a:t>
            </a:fld>
            <a:endParaRPr lang="it-IT"/>
          </a:p>
        </p:txBody>
      </p:sp>
      <p:sp>
        <p:nvSpPr>
          <p:cNvPr id="6" name="Footer Placeholder 5"/>
          <p:cNvSpPr>
            <a:spLocks noGrp="1"/>
          </p:cNvSpPr>
          <p:nvPr>
            <p:ph type="ftr" sz="quarter" idx="11"/>
          </p:nvPr>
        </p:nvSpPr>
        <p:spPr/>
        <p:txBody>
          <a:bodyPr/>
          <a:lstStyle/>
          <a:p>
            <a:r>
              <a:rPr lang="it-IT"/>
              <a:t>Prof.ssa A.Tiscioni , C.Giammarini , M.F. Erardi     LSS G.Peano             Erice 29-31 maggio 2017</a:t>
            </a:r>
          </a:p>
        </p:txBody>
      </p:sp>
      <p:sp>
        <p:nvSpPr>
          <p:cNvPr id="7" name="Slide Number Placeholder 6"/>
          <p:cNvSpPr>
            <a:spLocks noGrp="1"/>
          </p:cNvSpPr>
          <p:nvPr>
            <p:ph type="sldNum" sz="quarter" idx="12"/>
          </p:nvPr>
        </p:nvSpPr>
        <p:spPr/>
        <p:txBody>
          <a:bodyPr/>
          <a:lstStyle/>
          <a:p>
            <a:fld id="{11620FBF-E836-4B2A-9895-3AC712AB5F9B}" type="slidenum">
              <a:rPr lang="it-IT" smtClean="0"/>
              <a:t>‹N›</a:t>
            </a:fld>
            <a:endParaRPr lang="it-IT"/>
          </a:p>
        </p:txBody>
      </p:sp>
    </p:spTree>
    <p:extLst>
      <p:ext uri="{BB962C8B-B14F-4D97-AF65-F5344CB8AC3E}">
        <p14:creationId xmlns:p14="http://schemas.microsoft.com/office/powerpoint/2010/main" val="179507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26FC44-44C0-2645-AB80-91A05320CA42}" type="datetime1">
              <a:rPr lang="it-IT" smtClean="0"/>
              <a:t>31/05/2017</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it-IT"/>
              <a:t>Prof.ssa A.Tiscioni , C.Giammarini , M.F. Erardi     LSS G.Peano             Erice 29-31 maggio 2017</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20FBF-E836-4B2A-9895-3AC712AB5F9B}" type="slidenum">
              <a:rPr lang="it-IT" smtClean="0"/>
              <a:t>‹N›</a:t>
            </a:fld>
            <a:endParaRPr lang="it-IT"/>
          </a:p>
        </p:txBody>
      </p:sp>
    </p:spTree>
    <p:extLst>
      <p:ext uri="{BB962C8B-B14F-4D97-AF65-F5344CB8AC3E}">
        <p14:creationId xmlns:p14="http://schemas.microsoft.com/office/powerpoint/2010/main" val="36676982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92397" y="1113364"/>
            <a:ext cx="6815669" cy="1515533"/>
          </a:xfrm>
        </p:spPr>
        <p:txBody>
          <a:bodyPr/>
          <a:lstStyle/>
          <a:p>
            <a:r>
              <a:rPr lang="en-US" sz="240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"Cosmic pi vs. </a:t>
            </a:r>
            <a:r>
              <a:rPr lang="en-US" sz="2400" i="1" dirty="0" err="1">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EEE</a:t>
            </a:r>
            <a:r>
              <a:rPr lang="en-US" sz="240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different tools for the same goal" </a:t>
            </a:r>
            <a:endParaRPr lang="it-IT" sz="240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ottotitolo 2"/>
          <p:cNvSpPr>
            <a:spLocks noGrp="1"/>
          </p:cNvSpPr>
          <p:nvPr>
            <p:ph type="subTitle" idx="1"/>
          </p:nvPr>
        </p:nvSpPr>
        <p:spPr/>
        <p:txBody>
          <a:bodyPr>
            <a:normAutofit/>
          </a:bodyPr>
          <a:lstStyle/>
          <a:p>
            <a:r>
              <a:rPr lang="it-IT"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Liceo scientifico statale Giuseppe </a:t>
            </a:r>
            <a:r>
              <a:rPr lang="it-IT"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Peano</a:t>
            </a:r>
            <a:endParaRPr lang="it-IT"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it-IT"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Monterotondo(</a:t>
            </a:r>
            <a:r>
              <a:rPr lang="it-IT"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Rm</a:t>
            </a:r>
            <a:r>
              <a:rPr lang="it-IT"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Italy</a:t>
            </a:r>
            <a:endParaRPr lang="it-IT"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a:xfrm>
            <a:off x="2692397" y="5167086"/>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
        <p:nvSpPr>
          <p:cNvPr id="4" name="CasellaDiTesto 3"/>
          <p:cNvSpPr txBox="1"/>
          <p:nvPr/>
        </p:nvSpPr>
        <p:spPr>
          <a:xfrm>
            <a:off x="3181611" y="6463430"/>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17325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Grp="1"/>
          </p:cNvGraphicFramePr>
          <p:nvPr>
            <p:extLst>
              <p:ext uri="{D42A27DB-BD31-4B8C-83A1-F6EECF244321}">
                <p14:modId xmlns:p14="http://schemas.microsoft.com/office/powerpoint/2010/main" val="3236898702"/>
              </p:ext>
            </p:extLst>
          </p:nvPr>
        </p:nvGraphicFramePr>
        <p:xfrm>
          <a:off x="2024094" y="592657"/>
          <a:ext cx="7901783" cy="5270877"/>
        </p:xfrm>
        <a:graphic>
          <a:graphicData uri="http://schemas.openxmlformats.org/drawingml/2006/chart">
            <c:chart xmlns:c="http://schemas.openxmlformats.org/drawingml/2006/chart" xmlns:r="http://schemas.openxmlformats.org/officeDocument/2006/relationships" r:id="rId2"/>
          </a:graphicData>
        </a:graphic>
      </p:graphicFrame>
      <p:sp>
        <p:nvSpPr>
          <p:cNvPr id="4"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412012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14399" y="1051991"/>
            <a:ext cx="10349572" cy="2585323"/>
          </a:xfrm>
          <a:prstGeom prst="rect">
            <a:avLst/>
          </a:prstGeom>
        </p:spPr>
        <p:txBody>
          <a:bodyPr wrap="square">
            <a:spAutoFit/>
          </a:bodyPr>
          <a:lstStyle/>
          <a:p>
            <a:pPr marL="285750" indent="-285750">
              <a:buFont typeface="Wingdings" panose="05000000000000000000" pitchFamily="2" charset="2"/>
              <a:buChar char="Ø"/>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CosmicPi</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compared to the EEE telescope, does not have three detectors. Therefore, we study a nearly total solid angle, while with the EEE we investigate a much lower solid angle lower. The muon is detected when the three signals on the three plane of the detector (MRPC) coincide, in space and time coordinates that are compatible with the existence of a trajectory. </a:t>
            </a:r>
          </a:p>
          <a:p>
            <a:pPr marL="285750" indent="-285750">
              <a:buFont typeface="Wingdings" panose="05000000000000000000" pitchFamily="2" charset="2"/>
              <a:buChar char="Ø"/>
            </a:pPr>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time interval between the second and first plane and the time interval between the third and the second plane must be </a:t>
            </a:r>
            <a:r>
              <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consistent</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since the three detector’s planes have finite dimensions, not all the particles can be detected. On the other hand the Cosmic PI can detect all signals, since the detector is constituted by a single plane and the limitations dictated by the trajectory and flying times bust not be accomplished. </a:t>
            </a:r>
          </a:p>
        </p:txBody>
      </p:sp>
      <p:pic>
        <p:nvPicPr>
          <p:cNvPr id="3" name="Immagine 2"/>
          <p:cNvPicPr>
            <a:picLocks noChangeAspect="1"/>
          </p:cNvPicPr>
          <p:nvPr/>
        </p:nvPicPr>
        <p:blipFill>
          <a:blip r:embed="rId2"/>
          <a:stretch>
            <a:fillRect/>
          </a:stretch>
        </p:blipFill>
        <p:spPr>
          <a:xfrm>
            <a:off x="1137107" y="3713560"/>
            <a:ext cx="4413887" cy="2418832"/>
          </a:xfrm>
          <a:prstGeom prst="rect">
            <a:avLst/>
          </a:prstGeom>
        </p:spPr>
      </p:pic>
      <p:pic>
        <p:nvPicPr>
          <p:cNvPr id="8" name="Immagine 7" descr="Immagine che contiene portatile, interni, elettronico, computer&#10;&#10;Descrizione generata con affidabilità molto elev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911" y="3553812"/>
            <a:ext cx="3419060" cy="2705080"/>
          </a:xfrm>
          <a:prstGeom prst="rect">
            <a:avLst/>
          </a:prstGeom>
          <a:ln>
            <a:noFill/>
          </a:ln>
          <a:effectLst>
            <a:softEdge rad="112500"/>
          </a:effectLst>
        </p:spPr>
      </p:pic>
      <p:pic>
        <p:nvPicPr>
          <p:cNvPr id="9" name="Immagine 8"/>
          <p:cNvPicPr>
            <a:picLocks noChangeAspect="1"/>
          </p:cNvPicPr>
          <p:nvPr/>
        </p:nvPicPr>
        <p:blipFill>
          <a:blip r:embed="rId4"/>
          <a:stretch>
            <a:fillRect/>
          </a:stretch>
        </p:blipFill>
        <p:spPr>
          <a:xfrm>
            <a:off x="5550994" y="4020690"/>
            <a:ext cx="2310584" cy="1804572"/>
          </a:xfrm>
          <a:prstGeom prst="rect">
            <a:avLst/>
          </a:prstGeom>
        </p:spPr>
      </p:pic>
      <p:sp>
        <p:nvSpPr>
          <p:cNvPr id="11" name="CasellaDiTesto 1"/>
          <p:cNvSpPr txBox="1"/>
          <p:nvPr/>
        </p:nvSpPr>
        <p:spPr>
          <a:xfrm>
            <a:off x="2307832" y="616182"/>
            <a:ext cx="7341369" cy="461665"/>
          </a:xfrm>
          <a:prstGeom prst="rect">
            <a:avLst/>
          </a:prstGeom>
          <a:noFill/>
        </p:spPr>
        <p:txBody>
          <a:bodyPr wrap="none" rtlCol="0">
            <a:spAutoFit/>
          </a:bodyPr>
          <a:lstStyle/>
          <a:p>
            <a:r>
              <a:rPr lang="it-IT"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Differences between ‘’Cosmic pi’’ and ‘’EEE’’  detectors</a:t>
            </a:r>
          </a:p>
        </p:txBody>
      </p:sp>
      <p:sp>
        <p:nvSpPr>
          <p:cNvPr id="10"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212187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07832" y="616182"/>
            <a:ext cx="7341369" cy="461665"/>
          </a:xfrm>
          <a:prstGeom prst="rect">
            <a:avLst/>
          </a:prstGeom>
          <a:noFill/>
        </p:spPr>
        <p:txBody>
          <a:bodyPr wrap="none" rtlCol="0">
            <a:spAutoFit/>
          </a:bodyPr>
          <a:lstStyle/>
          <a:p>
            <a:r>
              <a:rPr lang="it-IT"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Differences between ‘’Cosmic pi’’ and ‘’EEE’’  detectors</a:t>
            </a:r>
          </a:p>
        </p:txBody>
      </p:sp>
      <p:sp>
        <p:nvSpPr>
          <p:cNvPr id="4" name="Rettangolo 3"/>
          <p:cNvSpPr/>
          <p:nvPr/>
        </p:nvSpPr>
        <p:spPr>
          <a:xfrm>
            <a:off x="803730" y="1176667"/>
            <a:ext cx="10349572" cy="2339102"/>
          </a:xfrm>
          <a:prstGeom prst="rect">
            <a:avLst/>
          </a:prstGeom>
        </p:spPr>
        <p:txBody>
          <a:bodyPr wrap="square">
            <a:spAutoFit/>
          </a:bodyPr>
          <a:lstStyle/>
          <a:p>
            <a:pPr marL="285750" indent="-285750">
              <a:buFont typeface="Wingdings" panose="05000000000000000000" pitchFamily="2" charset="2"/>
              <a:buChar char="Ø"/>
            </a:pPr>
            <a:r>
              <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CosmicPi</a:t>
            </a:r>
            <a:r>
              <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measurements are complementary to those that can be obtained with </a:t>
            </a:r>
            <a:r>
              <a:rPr lang="en-GB"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EEE</a:t>
            </a:r>
            <a:r>
              <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Cosmic PI reveals muons and </a:t>
            </a:r>
            <a:r>
              <a:rPr lang="en-US"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pions</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while the </a:t>
            </a:r>
            <a:r>
              <a:rPr lang="en-US"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EEE</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telescope reveals only muons.</a:t>
            </a:r>
            <a:endPar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dimensions are considerably different.</a:t>
            </a:r>
          </a:p>
          <a:p>
            <a:endPar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have not yet been able to compare data with an EEE telescope for logistic issues, but our goal is to do it within the next year, thanks to the physics students that will take part in the cosmic rays project.</a:t>
            </a:r>
          </a:p>
        </p:txBody>
      </p:sp>
      <p:pic>
        <p:nvPicPr>
          <p:cNvPr id="3" name="Immagine 2"/>
          <p:cNvPicPr>
            <a:picLocks noChangeAspect="1"/>
          </p:cNvPicPr>
          <p:nvPr/>
        </p:nvPicPr>
        <p:blipFill>
          <a:blip r:embed="rId2"/>
          <a:stretch>
            <a:fillRect/>
          </a:stretch>
        </p:blipFill>
        <p:spPr>
          <a:xfrm>
            <a:off x="1137107" y="3713560"/>
            <a:ext cx="4413887" cy="2418832"/>
          </a:xfrm>
          <a:prstGeom prst="rect">
            <a:avLst/>
          </a:prstGeom>
        </p:spPr>
      </p:pic>
      <p:pic>
        <p:nvPicPr>
          <p:cNvPr id="8" name="Immagine 7" descr="Immagine che contiene portatile, interni, elettronico, computer&#10;&#10;Descrizione generata con affidabilità molto elev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911" y="3553812"/>
            <a:ext cx="3419060" cy="2705080"/>
          </a:xfrm>
          <a:prstGeom prst="rect">
            <a:avLst/>
          </a:prstGeom>
          <a:ln>
            <a:noFill/>
          </a:ln>
          <a:effectLst>
            <a:softEdge rad="112500"/>
          </a:effectLst>
        </p:spPr>
      </p:pic>
      <p:pic>
        <p:nvPicPr>
          <p:cNvPr id="9" name="Immagine 8"/>
          <p:cNvPicPr>
            <a:picLocks noChangeAspect="1"/>
          </p:cNvPicPr>
          <p:nvPr/>
        </p:nvPicPr>
        <p:blipFill>
          <a:blip r:embed="rId4"/>
          <a:stretch>
            <a:fillRect/>
          </a:stretch>
        </p:blipFill>
        <p:spPr>
          <a:xfrm>
            <a:off x="5550994" y="4020690"/>
            <a:ext cx="2310584" cy="1804572"/>
          </a:xfrm>
          <a:prstGeom prst="rect">
            <a:avLst/>
          </a:prstGeom>
        </p:spPr>
      </p:pic>
      <p:sp>
        <p:nvSpPr>
          <p:cNvPr id="10" name="Segnaposto piè di pagina 6"/>
          <p:cNvSpPr>
            <a:spLocks noGrp="1"/>
          </p:cNvSpPr>
          <p:nvPr>
            <p:ph type="ftr" sz="quarter" idx="11"/>
          </p:nvPr>
        </p:nvSpPr>
        <p:spPr>
          <a:xfrm>
            <a:off x="1029242" y="6151177"/>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307722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6312" y="2719302"/>
            <a:ext cx="6191118" cy="769441"/>
          </a:xfrm>
          <a:prstGeom prst="rect">
            <a:avLst/>
          </a:prstGeom>
          <a:noFill/>
        </p:spPr>
        <p:txBody>
          <a:bodyPr wrap="none" rtlCol="0">
            <a:spAutoFit/>
          </a:bodyPr>
          <a:lstStyle/>
          <a:p>
            <a:r>
              <a:rPr lang="it-IT" sz="4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Thanks for your attention</a:t>
            </a:r>
          </a:p>
        </p:txBody>
      </p:sp>
      <p:sp>
        <p:nvSpPr>
          <p:cNvPr id="4" name="Segnaposto piè di pagina 6"/>
          <p:cNvSpPr>
            <a:spLocks noGrp="1"/>
          </p:cNvSpPr>
          <p:nvPr>
            <p:ph type="ftr" sz="quarter" idx="11"/>
          </p:nvPr>
        </p:nvSpPr>
        <p:spPr>
          <a:xfrm>
            <a:off x="979711"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50650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Placement of the EEE detector inside buildings: </a:t>
            </a:r>
            <a:br>
              <a:rPr lang="it-I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consequence of concrete on the flow of cosmic rays</a:t>
            </a:r>
          </a:p>
        </p:txBody>
      </p:sp>
      <p:sp>
        <p:nvSpPr>
          <p:cNvPr id="3" name="Segnaposto contenuto 2"/>
          <p:cNvSpPr>
            <a:spLocks noGrp="1"/>
          </p:cNvSpPr>
          <p:nvPr>
            <p:ph idx="1"/>
          </p:nvPr>
        </p:nvSpPr>
        <p:spPr/>
        <p:txBody>
          <a:bodyPr/>
          <a:lstStyle/>
          <a:p>
            <a:pPr marL="0" indent="0">
              <a:buNone/>
            </a:pP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measurements were obtained with:</a:t>
            </a:r>
          </a:p>
          <a:p>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Pion</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Muon</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detector BL4S "Cosmic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are counting measurements,</a:t>
            </a:r>
          </a:p>
          <a:p>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detect</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either</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particle</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coincidence</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58025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"Cosmic pi vs. </a:t>
            </a:r>
            <a:r>
              <a:rPr lang="en-US"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EEE</a:t>
            </a:r>
            <a:r>
              <a:rPr lang="en-US"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different tools for the same goal" </a:t>
            </a:r>
            <a:endParaRPr lang="it-IT"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marL="0" indent="0">
              <a:buNone/>
            </a:pPr>
            <a:r>
              <a:rPr lang="it-IT" i="1" dirty="0">
                <a:effectLst>
                  <a:outerShdw blurRad="38100" dist="38100" dir="2700000" algn="tl">
                    <a:srgbClr val="000000">
                      <a:alpha val="43137"/>
                    </a:srgbClr>
                  </a:outerShdw>
                </a:effectLst>
                <a:latin typeface="Times New Roman" charset="0"/>
                <a:ea typeface="Times New Roman" charset="0"/>
                <a:cs typeface="Times New Roman" charset="0"/>
              </a:rPr>
              <a:t>How the project begun...</a:t>
            </a:r>
          </a:p>
          <a:p>
            <a:pPr marL="0" indent="0">
              <a:buNone/>
            </a:pPr>
            <a:r>
              <a:rPr lang="it-IT" i="1" dirty="0">
                <a:effectLst>
                  <a:outerShdw blurRad="38100" dist="38100" dir="2700000" algn="tl">
                    <a:srgbClr val="000000">
                      <a:alpha val="43137"/>
                    </a:srgbClr>
                  </a:outerShdw>
                </a:effectLst>
                <a:latin typeface="Times New Roman" charset="0"/>
                <a:ea typeface="Times New Roman" charset="0"/>
                <a:cs typeface="Times New Roman" charset="0"/>
              </a:rPr>
              <a:t>CERN offers high school students from all over the world the opportunity to conceive and carry out a scientific experiment on a beamline of the CERN accelerator, by joining the competition "Beamline for Schools" (BL4S)</a:t>
            </a:r>
          </a:p>
        </p:txBody>
      </p:sp>
      <p:sp>
        <p:nvSpPr>
          <p:cNvPr id="6"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207989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dream ... of team “Peano”</a:t>
            </a:r>
          </a:p>
        </p:txBody>
      </p:sp>
      <p:sp>
        <p:nvSpPr>
          <p:cNvPr id="3" name="Segnaposto contenuto 2"/>
          <p:cNvSpPr>
            <a:spLocks noGrp="1"/>
          </p:cNvSpPr>
          <p:nvPr>
            <p:ph idx="1"/>
          </p:nvPr>
        </p:nvSpPr>
        <p:spPr/>
        <p:txBody>
          <a:bodyPr>
            <a:normAutofit fontScale="92500"/>
          </a:bodyPr>
          <a:lstStyle/>
          <a:p>
            <a:pPr marL="0" indent="0" algn="ctr">
              <a:buNone/>
            </a:pPr>
            <a:r>
              <a:rPr lang="it-IT" i="1" dirty="0">
                <a:latin typeface="Times New Roman" panose="02020603050405020304" pitchFamily="18" charset="0"/>
                <a:cs typeface="Times New Roman" panose="02020603050405020304" pitchFamily="18" charset="0"/>
              </a:rPr>
              <a:t>"[We want to come to CERN] because it is a place where people meet, cooperate and engage beyond their nationality and their own cultural patterns contributing to the development and to the wellness of society” </a:t>
            </a:r>
            <a:r>
              <a:rPr lang="it-IT" b="1" i="1" dirty="0">
                <a:latin typeface="Times New Roman" panose="02020603050405020304" pitchFamily="18" charset="0"/>
                <a:cs typeface="Times New Roman" panose="02020603050405020304" pitchFamily="18" charset="0"/>
              </a:rPr>
              <a:t>Team Peano	</a:t>
            </a:r>
          </a:p>
          <a:p>
            <a:pPr marL="0" indent="0" algn="ctr">
              <a:buNone/>
            </a:pPr>
            <a:endParaRPr lang="it-IT" b="1" i="1" dirty="0">
              <a:latin typeface="Times New Roman" panose="02020603050405020304" pitchFamily="18" charset="0"/>
              <a:cs typeface="Times New Roman" panose="02020603050405020304" pitchFamily="18" charset="0"/>
            </a:endParaRPr>
          </a:p>
          <a:p>
            <a:r>
              <a:rPr lang="it-IT" i="1" dirty="0">
                <a:effectLst>
                  <a:outerShdw blurRad="38100" dist="38100" dir="2700000" algn="tl">
                    <a:srgbClr val="000000">
                      <a:alpha val="43137"/>
                    </a:srgbClr>
                  </a:outerShdw>
                </a:effectLst>
                <a:latin typeface="Times New Roman" charset="0"/>
                <a:ea typeface="Times New Roman" charset="0"/>
                <a:cs typeface="Times New Roman" charset="0"/>
              </a:rPr>
              <a:t>Our project </a:t>
            </a:r>
            <a:r>
              <a:rPr lang="it-IT" i="1" dirty="0">
                <a:latin typeface="Times New Roman" panose="02020603050405020304" pitchFamily="18" charset="0"/>
                <a:cs typeface="Times New Roman" panose="02020603050405020304" pitchFamily="18" charset="0"/>
              </a:rPr>
              <a:t>"</a:t>
            </a:r>
            <a:r>
              <a:rPr lang="it-IT" i="1" dirty="0">
                <a:effectLst>
                  <a:outerShdw blurRad="38100" dist="38100" dir="2700000" algn="tl">
                    <a:srgbClr val="000000">
                      <a:alpha val="43137"/>
                    </a:srgbClr>
                  </a:outerShdw>
                </a:effectLst>
                <a:latin typeface="Times New Roman" charset="0"/>
                <a:ea typeface="Times New Roman" charset="0"/>
                <a:cs typeface="Times New Roman" charset="0"/>
              </a:rPr>
              <a:t>Beamline use for the study of GMR</a:t>
            </a:r>
            <a:r>
              <a:rPr lang="it-IT" i="1" dirty="0">
                <a:latin typeface="Times New Roman" panose="02020603050405020304" pitchFamily="18" charset="0"/>
                <a:cs typeface="Times New Roman" panose="02020603050405020304" pitchFamily="18" charset="0"/>
              </a:rPr>
              <a:t>"</a:t>
            </a:r>
            <a:r>
              <a:rPr lang="it-IT" i="1" dirty="0">
                <a:effectLst>
                  <a:outerShdw blurRad="38100" dist="38100" dir="2700000" algn="tl">
                    <a:srgbClr val="000000">
                      <a:alpha val="43137"/>
                    </a:srgbClr>
                  </a:outerShdw>
                </a:effectLst>
                <a:latin typeface="Times New Roman" charset="0"/>
                <a:ea typeface="Times New Roman" charset="0"/>
                <a:cs typeface="Times New Roman" charset="0"/>
              </a:rPr>
              <a:t> ended up in the 30 finalist teams, coming from all over the world! </a:t>
            </a:r>
          </a:p>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team, together with the other 29 finalists, has been awarded by CERN for his effort and excellent work, by receiving a CosmicPi particle detector .</a:t>
            </a:r>
            <a:endParaRPr lang="it-IT" i="1" dirty="0">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6"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134908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457695" y="627626"/>
            <a:ext cx="5547371" cy="1200329"/>
          </a:xfrm>
          <a:prstGeom prst="rect">
            <a:avLst/>
          </a:prstGeom>
        </p:spPr>
        <p:txBody>
          <a:bodyPr wrap="square">
            <a:spAutoFit/>
          </a:bodyPr>
          <a:lstStyle/>
          <a:p>
            <a:pPr marL="342900" indent="-342900" algn="just">
              <a:buFont typeface="Wingdings" panose="05000000000000000000" pitchFamily="2" charset="2"/>
              <a:buChar char="Ø"/>
            </a:pP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 were collected in a six-months time gap, and the CosmicPi particle detector installed on the three floors of the school’s building for two months each; data were collected for 6 hours per day.</a:t>
            </a:r>
            <a:endParaRPr lang="it-IT" i="1" dirty="0">
              <a:effectLst>
                <a:outerShdw blurRad="38100" dist="38100" dir="2700000" algn="tl">
                  <a:srgbClr val="000000">
                    <a:alpha val="43137"/>
                  </a:srgbClr>
                </a:outerShdw>
              </a:effectLst>
              <a:latin typeface="Times New Roman" panose="02020603050405020304" pitchFamily="18" charset="0"/>
              <a:ea typeface="Arial" charset="0"/>
              <a:cs typeface="Times New Roman" panose="02020603050405020304" pitchFamily="18" charset="0"/>
            </a:endParaRPr>
          </a:p>
        </p:txBody>
      </p:sp>
      <p:pic>
        <p:nvPicPr>
          <p:cNvPr id="4" name="Segnaposto contenuto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93" y="1458296"/>
            <a:ext cx="4618255" cy="3814267"/>
          </a:xfrm>
          <a:prstGeom prst="rect">
            <a:avLst/>
          </a:prstGeom>
          <a:ln>
            <a:noFill/>
          </a:ln>
          <a:effectLst>
            <a:softEdge rad="112500"/>
          </a:effectLst>
        </p:spPr>
      </p:pic>
      <p:sp>
        <p:nvSpPr>
          <p:cNvPr id="7" name="Rettangolo 6"/>
          <p:cNvSpPr/>
          <p:nvPr/>
        </p:nvSpPr>
        <p:spPr>
          <a:xfrm>
            <a:off x="5594319" y="3164671"/>
            <a:ext cx="6096000" cy="2585323"/>
          </a:xfrm>
          <a:prstGeom prst="rect">
            <a:avLst/>
          </a:prstGeom>
        </p:spPr>
        <p:txBody>
          <a:bodyPr>
            <a:spAutoFit/>
          </a:bodyPr>
          <a:lstStyle/>
          <a:p>
            <a:pPr marL="285750" indent="-285750">
              <a:buFont typeface="Wingdings" panose="05000000000000000000" pitchFamily="2" charset="2"/>
              <a:buChar char="Ø"/>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school is spread over three floors:</a:t>
            </a:r>
          </a:p>
          <a:p>
            <a:pPr marL="742950" lvl="1" indent="-285750">
              <a:buFont typeface="Wingdings" panose="05000000000000000000" pitchFamily="2" charset="2"/>
              <a:buChar char="ü"/>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Ground floor</a:t>
            </a:r>
          </a:p>
          <a:p>
            <a:pPr marL="742950" lvl="1" indent="-285750">
              <a:buFont typeface="Wingdings" panose="05000000000000000000" pitchFamily="2" charset="2"/>
              <a:buChar char="ü"/>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First floor</a:t>
            </a:r>
          </a:p>
          <a:p>
            <a:pPr marL="742950" lvl="1" indent="-285750">
              <a:buFont typeface="Wingdings" panose="05000000000000000000" pitchFamily="2" charset="2"/>
              <a:buChar char="ü"/>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Second floor</a:t>
            </a:r>
          </a:p>
          <a:p>
            <a:pPr lvl="1"/>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position of the detector on each floor was not the same. </a:t>
            </a:r>
          </a:p>
          <a:p>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the ground floor it was placed at the main entrance, on the first and second floors in the physics and chemical laboratories located on the opposite side of the building</a:t>
            </a:r>
            <a:r>
              <a:rPr lang="en-US" dirty="0"/>
              <a:t>.</a:t>
            </a:r>
          </a:p>
        </p:txBody>
      </p:sp>
      <p:sp>
        <p:nvSpPr>
          <p:cNvPr id="10" name="Rettangolo 9"/>
          <p:cNvSpPr/>
          <p:nvPr/>
        </p:nvSpPr>
        <p:spPr>
          <a:xfrm>
            <a:off x="5473148" y="1888102"/>
            <a:ext cx="6096000" cy="923330"/>
          </a:xfrm>
          <a:prstGeom prst="rect">
            <a:avLst/>
          </a:prstGeom>
        </p:spPr>
        <p:txBody>
          <a:bodyPr>
            <a:spAutoFit/>
          </a:bodyPr>
          <a:lstStyle/>
          <a:p>
            <a:pPr marL="285750" indent="-285750">
              <a:buFont typeface="Wingdings" panose="05000000000000000000" pitchFamily="2" charset="2"/>
              <a:buChar char="Ø"/>
            </a:pP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Concrete, being a low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atomic</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material Z, behaves as a weak screen against the muons and pions of cosmic rays. The effect is measurable given the thickness of the concrete. </a:t>
            </a:r>
          </a:p>
        </p:txBody>
      </p:sp>
      <p:sp>
        <p:nvSpPr>
          <p:cNvPr id="8"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405438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43693" y="1518980"/>
            <a:ext cx="3329758" cy="584775"/>
          </a:xfrm>
          <a:prstGeom prst="rect">
            <a:avLst/>
          </a:prstGeom>
        </p:spPr>
        <p:txBody>
          <a:bodyPr wrap="none">
            <a:spAutoFit/>
          </a:bodyPr>
          <a:lstStyle/>
          <a:p>
            <a:r>
              <a:rPr lang="it-IT"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CosmicPi detector</a:t>
            </a:r>
          </a:p>
        </p:txBody>
      </p:sp>
      <p:sp>
        <p:nvSpPr>
          <p:cNvPr id="4" name="Rettangolo 3"/>
          <p:cNvSpPr/>
          <p:nvPr/>
        </p:nvSpPr>
        <p:spPr>
          <a:xfrm>
            <a:off x="1357966" y="4081263"/>
            <a:ext cx="3834677" cy="1569660"/>
          </a:xfrm>
          <a:prstGeom prst="rect">
            <a:avLst/>
          </a:prstGeom>
        </p:spPr>
        <p:txBody>
          <a:bodyPr wrap="square">
            <a:spAutoFit/>
          </a:bodyPr>
          <a:lstStyle/>
          <a:p>
            <a:r>
              <a:rPr lang="en-US" sz="240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We measured the number of events and converted the results into a particle flow per m</a:t>
            </a:r>
            <a:r>
              <a:rPr lang="en-US" sz="2400" i="1" baseline="30000"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2</a:t>
            </a:r>
            <a:r>
              <a:rPr lang="en-US" sz="2400"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per second</a:t>
            </a:r>
          </a:p>
        </p:txBody>
      </p:sp>
      <p:pic>
        <p:nvPicPr>
          <p:cNvPr id="6" name="Segnaposto contenuto 4"/>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565912" y="2756803"/>
            <a:ext cx="5438894" cy="3375524"/>
          </a:xfrm>
          <a:prstGeom prst="rect">
            <a:avLst/>
          </a:prstGeom>
          <a:ln>
            <a:noFill/>
          </a:ln>
          <a:effectLst>
            <a:softEdge rad="112500"/>
          </a:effectLst>
        </p:spPr>
      </p:pic>
      <p:pic>
        <p:nvPicPr>
          <p:cNvPr id="8" name="Segnaposto contenuto 4"/>
          <p:cNvPicPr>
            <a:picLocks noChangeAspect="1"/>
          </p:cNvPicPr>
          <p:nvPr/>
        </p:nvPicPr>
        <p:blipFill>
          <a:blip r:embed="rId3"/>
          <a:stretch>
            <a:fillRect/>
          </a:stretch>
        </p:blipFill>
        <p:spPr>
          <a:xfrm>
            <a:off x="924321" y="785406"/>
            <a:ext cx="3515599" cy="2636699"/>
          </a:xfrm>
          <a:prstGeom prst="rect">
            <a:avLst/>
          </a:prstGeom>
          <a:ln>
            <a:noFill/>
          </a:ln>
          <a:effectLst>
            <a:softEdge rad="112500"/>
          </a:effectLst>
        </p:spPr>
      </p:pic>
      <p:pic>
        <p:nvPicPr>
          <p:cNvPr id="9" name="Immagine 8"/>
          <p:cNvPicPr>
            <a:picLocks noChangeAspect="1"/>
          </p:cNvPicPr>
          <p:nvPr/>
        </p:nvPicPr>
        <p:blipFill rotWithShape="1">
          <a:blip r:embed="rId4"/>
          <a:srcRect l="9243" r="9957" b="15483"/>
          <a:stretch/>
        </p:blipFill>
        <p:spPr>
          <a:xfrm>
            <a:off x="8434933" y="951929"/>
            <a:ext cx="2305713" cy="1804874"/>
          </a:xfrm>
          <a:prstGeom prst="rect">
            <a:avLst/>
          </a:prstGeom>
          <a:ln>
            <a:noFill/>
          </a:ln>
          <a:effectLst>
            <a:softEdge rad="112500"/>
          </a:effectLst>
        </p:spPr>
      </p:pic>
      <p:sp>
        <p:nvSpPr>
          <p:cNvPr id="10"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18318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207568" y="676159"/>
            <a:ext cx="7772400" cy="50405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Placement of the detector on the top </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olo 1"/>
          <p:cNvSpPr txBox="1">
            <a:spLocks/>
          </p:cNvSpPr>
          <p:nvPr/>
        </p:nvSpPr>
        <p:spPr>
          <a:xfrm>
            <a:off x="2379847" y="5432499"/>
            <a:ext cx="7772400"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a:t>
            </a:r>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(170 ± 18) </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particles</a:t>
            </a:r>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/m²/</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endPar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514" y="1180215"/>
            <a:ext cx="8743912" cy="439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piè di pagina 6"/>
          <p:cNvSpPr>
            <a:spLocks noGrp="1"/>
          </p:cNvSpPr>
          <p:nvPr>
            <p:ph type="ftr" sz="quarter" idx="11"/>
          </p:nvPr>
        </p:nvSpPr>
        <p:spPr>
          <a:xfrm>
            <a:off x="1066796" y="6042784"/>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400064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135560" y="709296"/>
            <a:ext cx="7772400" cy="50405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Placement of the detector on the first </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olo 1"/>
          <p:cNvSpPr txBox="1">
            <a:spLocks/>
          </p:cNvSpPr>
          <p:nvPr/>
        </p:nvSpPr>
        <p:spPr>
          <a:xfrm>
            <a:off x="1937835" y="5268218"/>
            <a:ext cx="8734339" cy="656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(154 ± 17)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particles</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/m²/</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-9,4%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compared</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the top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04" y="1213352"/>
            <a:ext cx="8743912" cy="439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84302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213315" y="696212"/>
            <a:ext cx="7772400" cy="504056"/>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Placement of the detector on </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ground</a:t>
            </a:r>
            <a:r>
              <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lang="it-IT"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59" y="1200268"/>
            <a:ext cx="8743912" cy="439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txBox="1">
            <a:spLocks/>
          </p:cNvSpPr>
          <p:nvPr/>
        </p:nvSpPr>
        <p:spPr>
          <a:xfrm>
            <a:off x="1727559" y="5299804"/>
            <a:ext cx="8743912" cy="584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(114 ± 12)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particles</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/m²/</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-32,9%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compared</a:t>
            </a:r>
            <a:r>
              <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the top </a:t>
            </a:r>
            <a:r>
              <a:rPr lang="it-IT"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lang="it-IT"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egnaposto piè di pagina 6"/>
          <p:cNvSpPr>
            <a:spLocks noGrp="1"/>
          </p:cNvSpPr>
          <p:nvPr>
            <p:ph type="ftr" sz="quarter" idx="11"/>
          </p:nvPr>
        </p:nvSpPr>
        <p:spPr>
          <a:xfrm>
            <a:off x="1066796" y="6057298"/>
            <a:ext cx="6815669" cy="179006"/>
          </a:xfrm>
        </p:spPr>
        <p:txBody>
          <a:bodyPr/>
          <a:lstStyle/>
          <a:p>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A.Tiscioni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C.Giammarini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Erardi</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LSS</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G.Peano</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Erice 29-31 </a:t>
            </a:r>
            <a:r>
              <a:rPr lang="it-IT"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a:t>
            </a:r>
            <a:r>
              <a:rPr lang="it-IT"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33855610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182</TotalTime>
  <Words>965</Words>
  <Application>Microsoft Office PowerPoint</Application>
  <PresentationFormat>Widescreen</PresentationFormat>
  <Paragraphs>64</Paragraphs>
  <Slides>13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Garamond</vt:lpstr>
      <vt:lpstr>Tahoma</vt:lpstr>
      <vt:lpstr>Times New Roman</vt:lpstr>
      <vt:lpstr>Wingdings</vt:lpstr>
      <vt:lpstr>Organico</vt:lpstr>
      <vt:lpstr>"Cosmic pi vs. EEE: different tools for the same goal" </vt:lpstr>
      <vt:lpstr>Placement of the EEE detector inside buildings:  consequence of concrete on the flow of cosmic rays</vt:lpstr>
      <vt:lpstr>"Cosmic pi vs. EEE: different tools for the same goal" </vt:lpstr>
      <vt:lpstr>The dream ... of team “Peano”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pi vs. EEE: different tools for the same goal" </dc:title>
  <dc:creator>claudia giammarini</dc:creator>
  <cp:lastModifiedBy>claudia giammarini</cp:lastModifiedBy>
  <cp:revision>26</cp:revision>
  <dcterms:created xsi:type="dcterms:W3CDTF">2017-05-24T08:44:06Z</dcterms:created>
  <dcterms:modified xsi:type="dcterms:W3CDTF">2017-05-31T10:24:26Z</dcterms:modified>
</cp:coreProperties>
</file>