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52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4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1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89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9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00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69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3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55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13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65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6791-91E3-4E86-985A-F429660A00F6}" type="datetimeFigureOut">
              <a:rPr lang="it-IT" smtClean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88F3-607D-408A-8B5C-D2738291F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32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ee.centrofermi.it/monitor%20relativo%20allo%20sciame%20EEE_30049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9" y="349630"/>
            <a:ext cx="10947042" cy="15454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8061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 err="1"/>
              <a:t>Lateral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of a </a:t>
            </a:r>
            <a:r>
              <a:rPr lang="it-IT" dirty="0" err="1"/>
              <a:t>muon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68831"/>
            <a:ext cx="9144000" cy="1655762"/>
          </a:xfrm>
        </p:spPr>
        <p:txBody>
          <a:bodyPr/>
          <a:lstStyle/>
          <a:p>
            <a:r>
              <a:rPr lang="it-IT" dirty="0"/>
              <a:t>I.I.S. Maserati Voghera</a:t>
            </a:r>
          </a:p>
          <a:p>
            <a:r>
              <a:rPr lang="it-IT" dirty="0"/>
              <a:t>2016/2017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80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Remarks</a:t>
            </a:r>
            <a:r>
              <a:rPr lang="it-IT" dirty="0"/>
              <a:t> and </a:t>
            </a:r>
            <a:r>
              <a:rPr lang="it-IT" dirty="0" err="1"/>
              <a:t>difficulties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faced</a:t>
            </a:r>
            <a:r>
              <a:rPr lang="it-IT" dirty="0"/>
              <a:t>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difficulties</a:t>
            </a:r>
            <a:r>
              <a:rPr lang="it-IT" dirty="0"/>
              <a:t>, </a:t>
            </a:r>
            <a:r>
              <a:rPr lang="it-IT" dirty="0" err="1"/>
              <a:t>namely</a:t>
            </a:r>
            <a:r>
              <a:rPr lang="it-IT" dirty="0"/>
              <a:t>:</a:t>
            </a:r>
          </a:p>
          <a:p>
            <a:r>
              <a:rPr lang="it-IT" dirty="0" err="1"/>
              <a:t>Problems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compatibility</a:t>
            </a:r>
            <a:r>
              <a:rPr lang="it-IT" dirty="0"/>
              <a:t> of the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versions</a:t>
            </a:r>
            <a:r>
              <a:rPr lang="it-IT" dirty="0"/>
              <a:t> of the Excel software.</a:t>
            </a:r>
          </a:p>
          <a:p>
            <a:r>
              <a:rPr lang="it-IT" dirty="0" err="1"/>
              <a:t>Difficulties</a:t>
            </a:r>
            <a:r>
              <a:rPr lang="it-IT" dirty="0"/>
              <a:t> in downloading a </a:t>
            </a:r>
            <a:r>
              <a:rPr lang="it-IT" dirty="0" err="1"/>
              <a:t>map</a:t>
            </a:r>
            <a:r>
              <a:rPr lang="it-IT" dirty="0"/>
              <a:t> from Google Earth Pro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suitable</a:t>
            </a:r>
            <a:r>
              <a:rPr lang="it-IT" dirty="0"/>
              <a:t> for the </a:t>
            </a:r>
            <a:r>
              <a:rPr lang="it-IT" dirty="0" err="1"/>
              <a:t>representation</a:t>
            </a:r>
            <a:r>
              <a:rPr lang="it-IT" dirty="0"/>
              <a:t> of the </a:t>
            </a:r>
            <a:r>
              <a:rPr lang="it-IT"/>
              <a:t>Excel data.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30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Introduction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 the </a:t>
            </a:r>
            <a:r>
              <a:rPr lang="it-IT" dirty="0" err="1"/>
              <a:t>past</a:t>
            </a:r>
            <a:r>
              <a:rPr lang="it-IT" dirty="0"/>
              <a:t> </a:t>
            </a:r>
            <a:r>
              <a:rPr lang="it-IT" dirty="0" err="1"/>
              <a:t>December</a:t>
            </a:r>
            <a:r>
              <a:rPr lang="it-IT" dirty="0"/>
              <a:t> and </a:t>
            </a:r>
            <a:r>
              <a:rPr lang="it-IT" dirty="0" err="1"/>
              <a:t>January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analyzed</a:t>
            </a:r>
            <a:r>
              <a:rPr lang="it-IT" dirty="0"/>
              <a:t> the data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distribution</a:t>
            </a:r>
            <a:r>
              <a:rPr lang="it-IT" dirty="0"/>
              <a:t> of the </a:t>
            </a:r>
            <a:r>
              <a:rPr lang="it-IT" dirty="0" err="1"/>
              <a:t>beam</a:t>
            </a:r>
            <a:r>
              <a:rPr lang="it-IT" dirty="0"/>
              <a:t> n° EEE_400019 </a:t>
            </a:r>
            <a:r>
              <a:rPr lang="it-IT" dirty="0" err="1"/>
              <a:t>provided</a:t>
            </a:r>
            <a:r>
              <a:rPr lang="it-IT" dirty="0"/>
              <a:t> by the Centro Fermi website. </a:t>
            </a:r>
            <a:r>
              <a:rPr lang="it-IT" dirty="0" err="1"/>
              <a:t>Our</a:t>
            </a:r>
            <a:r>
              <a:rPr lang="it-IT" dirty="0"/>
              <a:t> group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composed</a:t>
            </a:r>
            <a:r>
              <a:rPr lang="it-IT" dirty="0"/>
              <a:t> by 30 boys and </a:t>
            </a:r>
            <a:r>
              <a:rPr lang="it-IT" dirty="0" err="1"/>
              <a:t>girls</a:t>
            </a:r>
            <a:r>
              <a:rPr lang="it-IT" dirty="0"/>
              <a:t> of the 1° to 4° </a:t>
            </a:r>
            <a:r>
              <a:rPr lang="it-IT" dirty="0" err="1"/>
              <a:t>year</a:t>
            </a:r>
            <a:r>
              <a:rPr lang="it-IT" dirty="0"/>
              <a:t> of high </a:t>
            </a:r>
            <a:r>
              <a:rPr lang="it-IT" dirty="0" err="1"/>
              <a:t>school</a:t>
            </a:r>
            <a:r>
              <a:rPr lang="it-IT" dirty="0"/>
              <a:t>. The </a:t>
            </a:r>
            <a:r>
              <a:rPr lang="it-IT" dirty="0" err="1"/>
              <a:t>students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worked</a:t>
            </a:r>
            <a:r>
              <a:rPr lang="it-IT" dirty="0"/>
              <a:t> </a:t>
            </a:r>
            <a:r>
              <a:rPr lang="it-IT" dirty="0" err="1"/>
              <a:t>individually</a:t>
            </a:r>
            <a:r>
              <a:rPr lang="it-IT" dirty="0"/>
              <a:t> </a:t>
            </a:r>
            <a:r>
              <a:rPr lang="it-IT" dirty="0" err="1"/>
              <a:t>managing</a:t>
            </a:r>
            <a:r>
              <a:rPr lang="it-IT" dirty="0"/>
              <a:t> the data in an </a:t>
            </a:r>
            <a:r>
              <a:rPr lang="it-IT" dirty="0" err="1"/>
              <a:t>autonomous</a:t>
            </a:r>
            <a:r>
              <a:rPr lang="it-IT" dirty="0"/>
              <a:t> way. </a:t>
            </a:r>
          </a:p>
        </p:txBody>
      </p:sp>
    </p:spTree>
    <p:extLst>
      <p:ext uri="{BB962C8B-B14F-4D97-AF65-F5344CB8AC3E}">
        <p14:creationId xmlns:p14="http://schemas.microsoft.com/office/powerpoint/2010/main" val="296979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Preliminary 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During</a:t>
            </a:r>
            <a:r>
              <a:rPr lang="it-IT" dirty="0"/>
              <a:t> an </a:t>
            </a:r>
            <a:r>
              <a:rPr lang="it-IT" dirty="0" err="1"/>
              <a:t>introductory</a:t>
            </a:r>
            <a:r>
              <a:rPr lang="it-IT" dirty="0"/>
              <a:t> </a:t>
            </a:r>
            <a:r>
              <a:rPr lang="it-IT" dirty="0" err="1"/>
              <a:t>lecture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analyzed</a:t>
            </a:r>
            <a:r>
              <a:rPr lang="it-IT" dirty="0"/>
              <a:t> the </a:t>
            </a:r>
            <a:r>
              <a:rPr lang="it-IT" dirty="0" err="1"/>
              <a:t>material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website </a:t>
            </a:r>
            <a:r>
              <a:rPr lang="it-IT" dirty="0">
                <a:hlinkClick r:id="rId2"/>
              </a:rPr>
              <a:t>http://eee.centrofermi.it/monitor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beam</a:t>
            </a:r>
            <a:r>
              <a:rPr lang="it-IT" dirty="0"/>
              <a:t> EEE_300490</a:t>
            </a:r>
          </a:p>
          <a:p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downloaded</a:t>
            </a:r>
            <a:r>
              <a:rPr lang="it-IT" dirty="0"/>
              <a:t> on </a:t>
            </a:r>
            <a:r>
              <a:rPr lang="it-IT" dirty="0" err="1"/>
              <a:t>pen</a:t>
            </a:r>
            <a:r>
              <a:rPr lang="it-IT" dirty="0"/>
              <a:t> </a:t>
            </a:r>
            <a:r>
              <a:rPr lang="it-IT" dirty="0" err="1"/>
              <a:t>drives</a:t>
            </a:r>
            <a:r>
              <a:rPr lang="it-IT" dirty="0"/>
              <a:t> the data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beam</a:t>
            </a:r>
            <a:r>
              <a:rPr lang="it-IT" dirty="0"/>
              <a:t> EEE_400019</a:t>
            </a:r>
            <a:endParaRPr lang="it-IT" dirty="0">
              <a:hlinkClick r:id="rId2"/>
            </a:endParaRPr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rely</a:t>
            </a:r>
            <a:r>
              <a:rPr lang="it-IT" dirty="0"/>
              <a:t> on the </a:t>
            </a:r>
            <a:r>
              <a:rPr lang="it-IT" dirty="0" err="1"/>
              <a:t>availability</a:t>
            </a:r>
            <a:r>
              <a:rPr lang="it-IT" dirty="0"/>
              <a:t> of a </a:t>
            </a:r>
            <a:r>
              <a:rPr lang="it-IT" dirty="0" err="1"/>
              <a:t>laboratory</a:t>
            </a:r>
            <a:r>
              <a:rPr lang="it-IT" dirty="0"/>
              <a:t> with 30 personal </a:t>
            </a:r>
            <a:r>
              <a:rPr lang="it-IT" dirty="0" err="1"/>
              <a:t>computers</a:t>
            </a:r>
            <a:r>
              <a:rPr lang="it-IT" dirty="0"/>
              <a:t> for 3 </a:t>
            </a:r>
            <a:r>
              <a:rPr lang="it-IT" dirty="0" err="1"/>
              <a:t>afternoon</a:t>
            </a:r>
            <a:r>
              <a:rPr lang="it-IT" dirty="0"/>
              <a:t> sessions of 3 hours </a:t>
            </a:r>
            <a:r>
              <a:rPr lang="it-IT" dirty="0" err="1"/>
              <a:t>each</a:t>
            </a:r>
            <a:endParaRPr lang="it-IT" dirty="0"/>
          </a:p>
          <a:p>
            <a:r>
              <a:rPr lang="it-IT" dirty="0" err="1"/>
              <a:t>Every</a:t>
            </a:r>
            <a:r>
              <a:rPr lang="it-IT" dirty="0"/>
              <a:t> PC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supporting</a:t>
            </a:r>
            <a:r>
              <a:rPr lang="it-IT" dirty="0"/>
              <a:t> the </a:t>
            </a:r>
            <a:r>
              <a:rPr lang="it-IT" dirty="0" err="1"/>
              <a:t>following</a:t>
            </a:r>
            <a:r>
              <a:rPr lang="it-IT" dirty="0"/>
              <a:t> software </a:t>
            </a:r>
            <a:r>
              <a:rPr lang="it-IT" dirty="0" err="1"/>
              <a:t>tools</a:t>
            </a:r>
            <a:r>
              <a:rPr lang="it-IT" dirty="0"/>
              <a:t>:</a:t>
            </a:r>
          </a:p>
          <a:p>
            <a:r>
              <a:rPr lang="it-IT" dirty="0"/>
              <a:t>Google Earth Pro</a:t>
            </a:r>
          </a:p>
          <a:p>
            <a:r>
              <a:rPr lang="it-IT" dirty="0"/>
              <a:t>MS Excel</a:t>
            </a:r>
          </a:p>
        </p:txBody>
      </p:sp>
    </p:spTree>
    <p:extLst>
      <p:ext uri="{BB962C8B-B14F-4D97-AF65-F5344CB8AC3E}">
        <p14:creationId xmlns:p14="http://schemas.microsoft.com/office/powerpoint/2010/main" val="187472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Analysis of the </a:t>
            </a:r>
            <a:r>
              <a:rPr lang="it-IT" dirty="0" err="1"/>
              <a:t>beam</a:t>
            </a:r>
            <a:r>
              <a:rPr lang="it-IT" dirty="0"/>
              <a:t> 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34018" y="3288145"/>
            <a:ext cx="9723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from the data </a:t>
            </a:r>
            <a:r>
              <a:rPr lang="it-IT" dirty="0" err="1"/>
              <a:t>reported</a:t>
            </a:r>
            <a:r>
              <a:rPr lang="it-IT" dirty="0"/>
              <a:t> </a:t>
            </a:r>
            <a:r>
              <a:rPr lang="it-IT" dirty="0" err="1"/>
              <a:t>above</a:t>
            </a:r>
            <a:endParaRPr lang="it-IT" dirty="0"/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Coordinates</a:t>
            </a:r>
            <a:r>
              <a:rPr lang="it-IT" dirty="0">
                <a:solidFill>
                  <a:srgbClr val="FF0000"/>
                </a:solidFill>
              </a:rPr>
              <a:t> of the </a:t>
            </a:r>
            <a:r>
              <a:rPr lang="it-IT" dirty="0" err="1">
                <a:solidFill>
                  <a:srgbClr val="FF0000"/>
                </a:solidFill>
              </a:rPr>
              <a:t>ground</a:t>
            </a:r>
            <a:r>
              <a:rPr lang="it-IT" dirty="0">
                <a:solidFill>
                  <a:srgbClr val="FF0000"/>
                </a:solidFill>
              </a:rPr>
              <a:t> impact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-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Duration</a:t>
            </a:r>
            <a:r>
              <a:rPr lang="it-IT" dirty="0">
                <a:solidFill>
                  <a:srgbClr val="00B050"/>
                </a:solidFill>
              </a:rPr>
              <a:t> of the </a:t>
            </a:r>
            <a:r>
              <a:rPr lang="it-IT" dirty="0" err="1">
                <a:solidFill>
                  <a:srgbClr val="00B050"/>
                </a:solidFill>
              </a:rPr>
              <a:t>trajectory</a:t>
            </a:r>
            <a:r>
              <a:rPr lang="it-IT" dirty="0">
                <a:solidFill>
                  <a:srgbClr val="00B050"/>
                </a:solidFill>
              </a:rPr>
              <a:t>, </a:t>
            </a:r>
            <a:r>
              <a:rPr lang="it-IT" dirty="0" err="1">
                <a:solidFill>
                  <a:srgbClr val="00B050"/>
                </a:solidFill>
              </a:rPr>
              <a:t>expressed</a:t>
            </a:r>
            <a:r>
              <a:rPr lang="it-IT" dirty="0">
                <a:solidFill>
                  <a:srgbClr val="00B050"/>
                </a:solidFill>
              </a:rPr>
              <a:t> in </a:t>
            </a:r>
            <a:r>
              <a:rPr lang="it-IT" dirty="0" err="1">
                <a:solidFill>
                  <a:srgbClr val="00B050"/>
                </a:solidFill>
              </a:rPr>
              <a:t>nanoseconds</a:t>
            </a:r>
            <a:endParaRPr lang="it-IT" dirty="0">
              <a:solidFill>
                <a:srgbClr val="00B050"/>
              </a:solidFill>
            </a:endParaRPr>
          </a:p>
          <a:p>
            <a:endParaRPr lang="it-IT" dirty="0">
              <a:solidFill>
                <a:srgbClr val="00B050"/>
              </a:solidFill>
            </a:endParaRPr>
          </a:p>
          <a:p>
            <a:r>
              <a:rPr lang="it-IT" dirty="0"/>
              <a:t>- </a:t>
            </a:r>
            <a:r>
              <a:rPr lang="it-IT" dirty="0">
                <a:solidFill>
                  <a:srgbClr val="0070C0"/>
                </a:solidFill>
              </a:rPr>
              <a:t>Energy of the </a:t>
            </a:r>
            <a:r>
              <a:rPr lang="it-IT" dirty="0" err="1">
                <a:solidFill>
                  <a:srgbClr val="0070C0"/>
                </a:solidFill>
              </a:rPr>
              <a:t>primary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proton</a:t>
            </a:r>
            <a:r>
              <a:rPr lang="it-IT" dirty="0">
                <a:solidFill>
                  <a:srgbClr val="0070C0"/>
                </a:solidFill>
              </a:rPr>
              <a:t> and </a:t>
            </a:r>
            <a:r>
              <a:rPr lang="it-IT" dirty="0" err="1">
                <a:solidFill>
                  <a:srgbClr val="0070C0"/>
                </a:solidFill>
              </a:rPr>
              <a:t>its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inclination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98" y="1365853"/>
            <a:ext cx="9731583" cy="1798476"/>
          </a:xfrm>
        </p:spPr>
      </p:pic>
    </p:spTree>
    <p:extLst>
      <p:ext uri="{BB962C8B-B14F-4D97-AF65-F5344CB8AC3E}">
        <p14:creationId xmlns:p14="http://schemas.microsoft.com/office/powerpoint/2010/main" val="306895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Analysis of the </a:t>
            </a:r>
            <a:r>
              <a:rPr lang="it-IT" dirty="0" err="1"/>
              <a:t>beam</a:t>
            </a:r>
            <a:r>
              <a:rPr lang="it-IT" dirty="0"/>
              <a:t> 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057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Conversion of the </a:t>
            </a:r>
            <a:r>
              <a:rPr lang="it-IT" dirty="0" err="1"/>
              <a:t>muon</a:t>
            </a:r>
            <a:r>
              <a:rPr lang="it-IT" dirty="0"/>
              <a:t> </a:t>
            </a:r>
            <a:r>
              <a:rPr lang="it-IT" dirty="0" err="1"/>
              <a:t>coordinates</a:t>
            </a:r>
            <a:r>
              <a:rPr lang="it-IT" dirty="0"/>
              <a:t> from cm to m.</a:t>
            </a:r>
          </a:p>
          <a:p>
            <a:pPr marL="0" indent="0">
              <a:buNone/>
            </a:pPr>
            <a:r>
              <a:rPr lang="it-IT" dirty="0"/>
              <a:t>Distribution of the </a:t>
            </a:r>
            <a:r>
              <a:rPr lang="it-IT" dirty="0" err="1"/>
              <a:t>ground</a:t>
            </a:r>
            <a:r>
              <a:rPr lang="it-IT" dirty="0"/>
              <a:t> </a:t>
            </a:r>
            <a:r>
              <a:rPr lang="it-IT" dirty="0" err="1"/>
              <a:t>impacts</a:t>
            </a:r>
            <a:r>
              <a:rPr lang="it-IT" dirty="0"/>
              <a:t> of the </a:t>
            </a:r>
            <a:r>
              <a:rPr lang="it-IT" dirty="0" err="1"/>
              <a:t>muons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Representation</a:t>
            </a:r>
            <a:r>
              <a:rPr lang="it-IT" dirty="0"/>
              <a:t> of the </a:t>
            </a:r>
            <a:r>
              <a:rPr lang="it-IT" dirty="0" err="1"/>
              <a:t>distribution</a:t>
            </a:r>
            <a:r>
              <a:rPr lang="it-IT" dirty="0"/>
              <a:t> on the </a:t>
            </a:r>
            <a:r>
              <a:rPr lang="it-IT" dirty="0" err="1"/>
              <a:t>map</a:t>
            </a:r>
            <a:r>
              <a:rPr lang="it-IT" dirty="0"/>
              <a:t> of Voghera (</a:t>
            </a:r>
            <a:r>
              <a:rPr lang="it-IT" dirty="0" err="1"/>
              <a:t>downloaded</a:t>
            </a:r>
            <a:r>
              <a:rPr lang="it-IT" dirty="0"/>
              <a:t> from Google Earth Pro),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drew</a:t>
            </a:r>
            <a:r>
              <a:rPr lang="it-IT" dirty="0"/>
              <a:t> </a:t>
            </a:r>
            <a:r>
              <a:rPr lang="it-IT" dirty="0" err="1"/>
              <a:t>concentric</a:t>
            </a:r>
            <a:r>
              <a:rPr lang="it-IT" dirty="0"/>
              <a:t> </a:t>
            </a:r>
            <a:r>
              <a:rPr lang="it-IT" dirty="0" err="1"/>
              <a:t>circles</a:t>
            </a:r>
            <a:r>
              <a:rPr lang="it-IT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6498"/>
            <a:ext cx="4479590" cy="33166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59" y="3381420"/>
            <a:ext cx="4491841" cy="33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Analysis of the </a:t>
            </a:r>
            <a:r>
              <a:rPr lang="it-IT" dirty="0" err="1"/>
              <a:t>beam</a:t>
            </a:r>
            <a:r>
              <a:rPr lang="it-IT" dirty="0"/>
              <a:t> III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computed</a:t>
            </a:r>
            <a:r>
              <a:rPr lang="it-IT" dirty="0"/>
              <a:t> the </a:t>
            </a:r>
            <a:r>
              <a:rPr lang="it-IT" dirty="0" err="1"/>
              <a:t>distance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impact from the center by </a:t>
            </a:r>
            <a:r>
              <a:rPr lang="it-IT" dirty="0" err="1"/>
              <a:t>means</a:t>
            </a:r>
            <a:r>
              <a:rPr lang="it-IT" dirty="0"/>
              <a:t> of </a:t>
            </a:r>
            <a:r>
              <a:rPr lang="it-IT" dirty="0" err="1"/>
              <a:t>Pithagora’s</a:t>
            </a:r>
            <a:r>
              <a:rPr lang="it-IT" dirty="0"/>
              <a:t> </a:t>
            </a:r>
            <a:r>
              <a:rPr lang="it-IT" dirty="0" err="1"/>
              <a:t>theorem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computed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muons</a:t>
            </a:r>
            <a:r>
              <a:rPr lang="it-IT" dirty="0"/>
              <a:t> </a:t>
            </a:r>
            <a:r>
              <a:rPr lang="it-IT" dirty="0" err="1"/>
              <a:t>fallen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annulus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</a:t>
            </a:r>
            <a:r>
              <a:rPr lang="it-IT" sz="1800" dirty="0"/>
              <a:t>x = R(m)      y = </a:t>
            </a:r>
            <a:r>
              <a:rPr lang="it-IT" sz="1800" dirty="0" err="1"/>
              <a:t>frequency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50813"/>
            <a:ext cx="5418290" cy="26062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65" y="3761565"/>
            <a:ext cx="4762913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1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Analysis of the </a:t>
            </a:r>
            <a:r>
              <a:rPr lang="it-IT" dirty="0" err="1"/>
              <a:t>beam</a:t>
            </a:r>
            <a:r>
              <a:rPr lang="it-IT" dirty="0"/>
              <a:t> IV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computed</a:t>
            </a:r>
            <a:r>
              <a:rPr lang="it-IT" dirty="0"/>
              <a:t> the area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annulus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the </a:t>
            </a:r>
            <a:r>
              <a:rPr lang="it-IT" dirty="0" err="1"/>
              <a:t>muon</a:t>
            </a:r>
            <a:r>
              <a:rPr lang="it-IT" dirty="0"/>
              <a:t> impact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dividing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impacts</a:t>
            </a:r>
            <a:r>
              <a:rPr lang="it-IT" dirty="0"/>
              <a:t> by the area of the impact zone.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</a:t>
            </a:r>
            <a:r>
              <a:rPr lang="it-IT" sz="1800" dirty="0"/>
              <a:t>x = R (m)       y = </a:t>
            </a:r>
            <a:r>
              <a:rPr lang="it-IT" sz="1800" dirty="0" err="1"/>
              <a:t>density</a:t>
            </a:r>
            <a:r>
              <a:rPr lang="it-IT" sz="1800" dirty="0"/>
              <a:t> (n/m²)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4" y="3570697"/>
            <a:ext cx="5814564" cy="26062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34" y="3822179"/>
            <a:ext cx="445046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Analysis of the </a:t>
            </a:r>
            <a:r>
              <a:rPr lang="it-IT" dirty="0" err="1"/>
              <a:t>beam</a:t>
            </a:r>
            <a:r>
              <a:rPr lang="it-IT" dirty="0"/>
              <a:t> 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converted</a:t>
            </a:r>
            <a:r>
              <a:rPr lang="it-IT" dirty="0"/>
              <a:t> the </a:t>
            </a:r>
            <a:r>
              <a:rPr lang="it-IT" dirty="0" err="1"/>
              <a:t>falling</a:t>
            </a:r>
            <a:r>
              <a:rPr lang="it-IT" dirty="0"/>
              <a:t> time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muon</a:t>
            </a:r>
            <a:r>
              <a:rPr lang="it-IT" dirty="0"/>
              <a:t> from </a:t>
            </a:r>
            <a:r>
              <a:rPr lang="it-IT" dirty="0" err="1"/>
              <a:t>nanoseconds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microseconds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built</a:t>
            </a:r>
            <a:r>
              <a:rPr lang="it-IT" dirty="0"/>
              <a:t> a </a:t>
            </a:r>
            <a:r>
              <a:rPr lang="it-IT" dirty="0" err="1"/>
              <a:t>graph</a:t>
            </a:r>
            <a:r>
              <a:rPr lang="it-IT" dirty="0"/>
              <a:t> in the x-t </a:t>
            </a:r>
            <a:r>
              <a:rPr lang="it-IT" dirty="0" err="1"/>
              <a:t>coordinates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</a:t>
            </a:r>
            <a:r>
              <a:rPr lang="it-IT" sz="1800" dirty="0"/>
              <a:t>x = </a:t>
            </a:r>
            <a:r>
              <a:rPr lang="it-IT" sz="1800" dirty="0" err="1"/>
              <a:t>particlex</a:t>
            </a:r>
            <a:r>
              <a:rPr lang="it-IT" sz="1800" dirty="0"/>
              <a:t> (m)   y = </a:t>
            </a:r>
            <a:r>
              <a:rPr lang="it-IT" sz="1800" dirty="0" err="1"/>
              <a:t>times</a:t>
            </a:r>
            <a:r>
              <a:rPr lang="it-IT" sz="1800" dirty="0"/>
              <a:t> (µs)</a:t>
            </a:r>
          </a:p>
          <a:p>
            <a:pPr marL="0" indent="0">
              <a:buNone/>
            </a:pPr>
            <a:r>
              <a:rPr lang="it-IT" dirty="0"/>
              <a:t>                                        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4939"/>
            <a:ext cx="2865368" cy="28120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56" y="3711679"/>
            <a:ext cx="5240944" cy="24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Analysis of the </a:t>
            </a:r>
            <a:r>
              <a:rPr lang="it-IT" dirty="0" err="1"/>
              <a:t>beam</a:t>
            </a:r>
            <a:r>
              <a:rPr lang="it-IT" dirty="0"/>
              <a:t> 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the minimum and maximum </a:t>
            </a:r>
            <a:r>
              <a:rPr lang="it-IT" dirty="0" err="1"/>
              <a:t>times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divided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range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time </a:t>
            </a:r>
            <a:r>
              <a:rPr lang="it-IT" dirty="0" err="1"/>
              <a:t>intervals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computed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muons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time </a:t>
            </a:r>
            <a:r>
              <a:rPr lang="it-IT" dirty="0" err="1"/>
              <a:t>interval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Finally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built</a:t>
            </a:r>
            <a:r>
              <a:rPr lang="it-IT" dirty="0"/>
              <a:t> the </a:t>
            </a:r>
            <a:r>
              <a:rPr lang="it-IT" dirty="0" err="1"/>
              <a:t>graph</a:t>
            </a:r>
            <a:r>
              <a:rPr lang="it-IT" dirty="0"/>
              <a:t> (in log-</a:t>
            </a:r>
            <a:r>
              <a:rPr lang="it-IT" dirty="0" err="1"/>
              <a:t>coordinates</a:t>
            </a:r>
            <a:r>
              <a:rPr lang="it-IT" dirty="0"/>
              <a:t>) of the </a:t>
            </a:r>
            <a:r>
              <a:rPr lang="it-IT" dirty="0" err="1"/>
              <a:t>obtained</a:t>
            </a:r>
            <a:r>
              <a:rPr lang="it-IT" dirty="0"/>
              <a:t> data.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</a:t>
            </a:r>
            <a:r>
              <a:rPr lang="it-IT" sz="1800" dirty="0"/>
              <a:t>x = </a:t>
            </a:r>
            <a:r>
              <a:rPr lang="it-IT" sz="1800" dirty="0" err="1"/>
              <a:t>times</a:t>
            </a:r>
            <a:r>
              <a:rPr lang="it-IT" sz="1800" dirty="0"/>
              <a:t> (µs)  Y = </a:t>
            </a:r>
            <a:r>
              <a:rPr lang="it-IT" sz="1800" dirty="0" err="1"/>
              <a:t>frequency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2" y="4001294"/>
            <a:ext cx="4296257" cy="21756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24" y="4307666"/>
            <a:ext cx="4564776" cy="2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0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469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 Lateral distribution of a muon beam</vt:lpstr>
      <vt:lpstr>Introduction</vt:lpstr>
      <vt:lpstr>Preliminary work</vt:lpstr>
      <vt:lpstr>Analysis of the beam I</vt:lpstr>
      <vt:lpstr>Analysis of the beam II</vt:lpstr>
      <vt:lpstr>Analysis of the beam III</vt:lpstr>
      <vt:lpstr>Analysis of the beam IV</vt:lpstr>
      <vt:lpstr>Analysis of the beam V</vt:lpstr>
      <vt:lpstr>Analysis of the beam VI</vt:lpstr>
      <vt:lpstr>Remarks and difficulties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Lateral distribution of a muon beam</dc:title>
  <dc:creator>Sara Schimperna</dc:creator>
  <cp:lastModifiedBy>Sara Schimperna</cp:lastModifiedBy>
  <cp:revision>23</cp:revision>
  <dcterms:created xsi:type="dcterms:W3CDTF">2017-05-05T12:52:36Z</dcterms:created>
  <dcterms:modified xsi:type="dcterms:W3CDTF">2017-05-30T07:03:46Z</dcterms:modified>
</cp:coreProperties>
</file>