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>
            <a:noAutofit/>
          </a:bodyPr>
          <a:lstStyle/>
          <a:p>
            <a:pPr hangingPunct="0">
              <a:defRPr sz="1400"/>
            </a:pPr>
            <a:endParaRPr lang="it-IT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>
            <a:noAutofit/>
          </a:bodyPr>
          <a:lstStyle/>
          <a:p>
            <a:pPr algn="r" hangingPunct="0">
              <a:defRPr sz="1400"/>
            </a:pPr>
            <a:endParaRPr lang="it-IT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>
            <a:noAutofit/>
          </a:bodyPr>
          <a:lstStyle/>
          <a:p>
            <a:pPr hangingPunct="0">
              <a:defRPr sz="1400"/>
            </a:pPr>
            <a:endParaRPr lang="it-IT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>
            <a:noAutofit/>
          </a:bodyPr>
          <a:lstStyle/>
          <a:p>
            <a:pPr algn="r" hangingPunct="0">
              <a:defRPr sz="1400"/>
            </a:pPr>
            <a:fld id="{B736719B-FFBA-4C18-97FC-850D6742CA8E}" type="slidenum">
              <a:rPr/>
              <a:pPr algn="r" hangingPunct="0">
                <a:defRPr sz="1400"/>
              </a:pPr>
              <a:t>‹#›</a:t>
            </a:fld>
            <a:endParaRPr lang="it-IT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609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228BF7D-1D27-47E5-951B-C6C7216D064E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0613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0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hangingPunct="1"/>
            <a:r>
              <a:rPr lang="it-IT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7o CONENIO EEE ERICE 29-30-31</a:t>
            </a:r>
          </a:p>
        </p:txBody>
      </p:sp>
      <p:sp>
        <p:nvSpPr>
          <p:cNvPr id="5" name="Header Placeholder 5"/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440" cy="456839"/>
          </a:xfrm>
        </p:spPr>
        <p:txBody>
          <a:bodyPr wrap="square" lIns="90000" tIns="45000" rIns="90000" bIns="45000" anchor="t"/>
          <a:lstStyle/>
          <a:p>
            <a:pPr lvl="0" hangingPunct="1"/>
            <a:r>
              <a:rPr lang="it-IT" sz="1800">
                <a:solidFill>
                  <a:srgbClr val="000000"/>
                </a:solidFill>
                <a:latin typeface="+mn-lt" pitchFamily="18"/>
                <a:ea typeface="+mn-ea" pitchFamily="2"/>
                <a:cs typeface="+mn-cs" pitchFamily="2"/>
              </a:rPr>
              <a:t>GINNASIO THEMISTOKLI GËRMENJI</a:t>
            </a:r>
          </a:p>
        </p:txBody>
      </p:sp>
      <p:sp>
        <p:nvSpPr>
          <p:cNvPr id="9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4BB95B-965D-4BD5-98A1-B7B00BF42566}" type="slidenum">
              <a:rPr/>
              <a:pPr lvl="0"/>
              <a:t>1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3595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63A1C7C-0892-4C2E-92E7-EAA2D8F1E8AB}" type="slidenum">
              <a:rPr/>
              <a:pPr lvl="0"/>
              <a:t>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907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228BF7D-1D27-47E5-951B-C6C7216D064E}" type="slidenum">
              <a:rPr lang="it-IT" smtClean="0"/>
              <a:pPr lv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764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D4BF307-45C0-4C17-B34E-414E9F71F81B}" type="slidenum">
              <a:rPr/>
              <a:pPr lv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0620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B8761B1-466C-47C5-ADE2-EBF8BEC2C10A}" type="slidenum">
              <a:rPr/>
              <a:pPr lvl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917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81B85A-2285-4735-B8CC-A4440C8B3EDB}" type="slidenum">
              <a:rPr/>
              <a:pPr lvl="0"/>
              <a:t>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40555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30269AB-A79A-45ED-A1CE-0ACAF37EB464}" type="slidenum">
              <a:rPr/>
              <a:pPr lvl="0"/>
              <a:t>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4647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F1367F5-853D-49FC-81CB-920F50A709D9}" type="slidenum">
              <a:rPr/>
              <a:pPr lvl="0"/>
              <a:t>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995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5364FD2-0BAC-4287-A542-0EA10B383950}" type="slidenum">
              <a:rPr/>
              <a:pPr lvl="0"/>
              <a:t>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9976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41AAB-D70C-45B5-A39E-43BA34733C41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2970AB-00C4-4438-B817-F507EE72E93A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612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41AAB-D70C-45B5-A39E-43BA34733C41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AC119B-6240-4080-892D-96BA8AB3A036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9372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9023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9023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41AAB-D70C-45B5-A39E-43BA34733C41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D79E22-36DE-469A-A5BD-8AE8EA6D4495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52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385854-82E4-4994-AEA6-A726958A7CCA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A59D72-8570-4199-B09E-3D435D073A21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5892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385854-82E4-4994-AEA6-A726958A7CCA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3F36ED-EE76-4537-9C0E-4B47E03C4BD1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0124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385854-82E4-4994-AEA6-A726958A7CCA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9A7A9A-16D5-4E10-9CF5-D90D1871BEC1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11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385854-82E4-4994-AEA6-A726958A7CCA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CFFEEC-2843-4D80-9097-8EDE7A52E378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323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385854-82E4-4994-AEA6-A726958A7CCA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9AB2C4-9F4B-4F01-87EC-1C2B5B10DFE7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60534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385854-82E4-4994-AEA6-A726958A7CCA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D6C2C6-EEC3-43F8-88CA-D97CE4C4646F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7064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385854-82E4-4994-AEA6-A726958A7CCA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71EA2E-0C61-43F9-891E-963C3005870A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505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385854-82E4-4994-AEA6-A726958A7CCA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FE4B3C-9269-47D7-8C3A-AE272B8057BF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815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41AAB-D70C-45B5-A39E-43BA34733C41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B08E5E-3EEB-4283-808E-4D6CBEEC3799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055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385854-82E4-4994-AEA6-A726958A7CCA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89321A-8806-4C79-AC60-7B68F898C6BD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5865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385854-82E4-4994-AEA6-A726958A7CCA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B79949-E87F-430F-A796-8729F3AC4580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03848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8385854-82E4-4994-AEA6-A726958A7CCA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71D665-26EE-405D-9C12-625A93BA8482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051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41AAB-D70C-45B5-A39E-43BA34733C41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71BB84-4263-4298-8BF0-CBBA08D6881F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340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41AAB-D70C-45B5-A39E-43BA34733C41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211639-9A3B-4120-822C-0006A107E39A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051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41AAB-D70C-45B5-A39E-43BA34733C41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CC89BD-B2A4-4A2A-8A3E-FFF988D2F34A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8922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41AAB-D70C-45B5-A39E-43BA34733C41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667544-855B-4BE9-A651-36285261E7DA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0571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41AAB-D70C-45B5-A39E-43BA34733C41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A06C2C-EE87-4E7C-B058-18BA8DDFA605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758152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41AAB-D70C-45B5-A39E-43BA34733C41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2E5DEB-9595-4318-8723-18317DF15F2D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112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F041AAB-D70C-45B5-A39E-43BA34733C41}" type="datetime1">
              <a:rPr lang="it-IT" smtClean="0"/>
              <a:pPr lvl="0"/>
              <a:t>30/05/2017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073D05-E83F-4FE1-8FD8-5F6C7032250C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201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0" y="6705720"/>
            <a:ext cx="9143640" cy="15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0" y="0"/>
            <a:ext cx="9143640" cy="139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17"/>
          <p:cNvSpPr/>
          <p:nvPr/>
        </p:nvSpPr>
        <p:spPr>
          <a:xfrm>
            <a:off x="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18"/>
          <p:cNvSpPr/>
          <p:nvPr/>
        </p:nvSpPr>
        <p:spPr>
          <a:xfrm>
            <a:off x="899172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49400" y="6388559"/>
            <a:ext cx="8832600" cy="30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CADAE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52280" y="155520"/>
            <a:ext cx="8832600" cy="6546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8" name="Straight Connector 9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noFill/>
          <a:ln w="9360">
            <a:solidFill>
              <a:srgbClr val="7B9899"/>
            </a:solidFill>
            <a:custDash>
              <a:ds d="403846" sp="100000"/>
            </a:custDash>
            <a:round/>
          </a:ln>
        </p:spPr>
        <p:txBody>
          <a:bodyPr vert="horz" wrap="none" lIns="91440" tIns="45720" rIns="91440" bIns="4572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9" name="Oval 11"/>
          <p:cNvSpPr/>
          <p:nvPr/>
        </p:nvSpPr>
        <p:spPr>
          <a:xfrm>
            <a:off x="4267080" y="956159"/>
            <a:ext cx="609120" cy="609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0" name="Oval 14"/>
          <p:cNvSpPr/>
          <p:nvPr/>
        </p:nvSpPr>
        <p:spPr>
          <a:xfrm>
            <a:off x="4361760" y="1050480"/>
            <a:ext cx="420120" cy="420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50760">
            <a:solidFill>
              <a:srgbClr val="7B9899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12" name="Date Placeholder 2"/>
          <p:cNvSpPr txBox="1">
            <a:spLocks noGrp="1"/>
          </p:cNvSpPr>
          <p:nvPr>
            <p:ph type="dt" sz="half" idx="2"/>
          </p:nvPr>
        </p:nvSpPr>
        <p:spPr>
          <a:xfrm>
            <a:off x="5791320" y="6405119"/>
            <a:ext cx="3044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F041AAB-D70C-45B5-A39E-43BA34733C41}" type="datetime1">
              <a:rPr lang="it-IT"/>
              <a:pPr lvl="0"/>
              <a:t>30/05/2017</a:t>
            </a:fld>
            <a:endParaRPr lang="it-IT"/>
          </a:p>
        </p:txBody>
      </p:sp>
      <p:sp>
        <p:nvSpPr>
          <p:cNvPr id="13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304920" y="6410880"/>
            <a:ext cx="358091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14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4343400" y="1036079"/>
            <a:ext cx="456839" cy="4409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299EBDC-CA81-4C68-A8A2-115F2ABB8792}" type="slidenum">
              <a:rPr/>
              <a:pPr lvl="0"/>
              <a:t>‹#›</a:t>
            </a:fld>
            <a:endParaRPr lang="it-IT"/>
          </a:p>
        </p:txBody>
      </p:sp>
      <p:sp>
        <p:nvSpPr>
          <p:cNvPr id="15" name="Segnaposto testo 1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3300" b="0" i="0" u="none" strike="noStrike" kern="1200" spc="0">
          <a:ln>
            <a:noFill/>
          </a:ln>
          <a:solidFill>
            <a:srgbClr val="7B9899"/>
          </a:solidFill>
          <a:latin typeface="Georgia" pitchFamily="18"/>
          <a:ea typeface="Microsoft YaHei" pitchFamily="2"/>
          <a:cs typeface="Arial Unicode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2700" b="0" i="0" u="none" strike="noStrike" kern="1200" spc="0">
          <a:ln>
            <a:noFill/>
          </a:ln>
          <a:solidFill>
            <a:srgbClr val="000000"/>
          </a:solidFill>
          <a:latin typeface="Georgia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0" y="6705720"/>
            <a:ext cx="9143640" cy="15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0" y="0"/>
            <a:ext cx="9143640" cy="139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17"/>
          <p:cNvSpPr/>
          <p:nvPr/>
        </p:nvSpPr>
        <p:spPr>
          <a:xfrm>
            <a:off x="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Rectangle 18"/>
          <p:cNvSpPr/>
          <p:nvPr/>
        </p:nvSpPr>
        <p:spPr>
          <a:xfrm>
            <a:off x="899172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49400" y="6388559"/>
            <a:ext cx="8832600" cy="30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CADAE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52280" y="155520"/>
            <a:ext cx="8832600" cy="6546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8" name="Straight Connector 9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noFill/>
          <a:ln w="9360">
            <a:solidFill>
              <a:srgbClr val="7B9899"/>
            </a:solidFill>
            <a:custDash>
              <a:ds d="403846" sp="100000"/>
            </a:custDash>
            <a:round/>
          </a:ln>
        </p:spPr>
        <p:txBody>
          <a:bodyPr vert="horz" wrap="none" lIns="91440" tIns="45720" rIns="91440" bIns="4572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9" name="Oval 11"/>
          <p:cNvSpPr/>
          <p:nvPr/>
        </p:nvSpPr>
        <p:spPr>
          <a:xfrm>
            <a:off x="4267080" y="956159"/>
            <a:ext cx="609120" cy="609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0" name="Oval 14"/>
          <p:cNvSpPr/>
          <p:nvPr/>
        </p:nvSpPr>
        <p:spPr>
          <a:xfrm>
            <a:off x="4361760" y="1050480"/>
            <a:ext cx="420120" cy="420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50760">
            <a:solidFill>
              <a:srgbClr val="7B9899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0" y="6705720"/>
            <a:ext cx="9143640" cy="15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0" y="0"/>
            <a:ext cx="9143640" cy="15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899172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146160" y="6391800"/>
            <a:ext cx="8832600" cy="30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CADAE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152280" y="158400"/>
            <a:ext cx="8832600" cy="6546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7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5791320" y="6405119"/>
            <a:ext cx="3044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8385854-82E4-4994-AEA6-A726958A7CCA}" type="datetime1">
              <a:rPr lang="it-IT"/>
              <a:pPr lvl="0"/>
              <a:t>30/05/2017</a:t>
            </a:fld>
            <a:endParaRPr lang="it-IT"/>
          </a:p>
        </p:txBody>
      </p:sp>
      <p:sp>
        <p:nvSpPr>
          <p:cNvPr id="18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304920" y="6410880"/>
            <a:ext cx="358091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it-IT"/>
              <a:t>7o CONVENIO EEE ERICE 29-30-32</a:t>
            </a:r>
          </a:p>
        </p:txBody>
      </p:sp>
      <p:sp>
        <p:nvSpPr>
          <p:cNvPr id="19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4267080" y="6324479"/>
            <a:ext cx="609120" cy="4409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6107C89-4C37-4598-A0E2-B78B7DFD533D}" type="slidenum">
              <a:rPr/>
              <a:pPr lvl="0"/>
              <a:t>‹#›</a:t>
            </a:fld>
            <a:endParaRPr lang="it-IT"/>
          </a:p>
        </p:txBody>
      </p:sp>
      <p:sp>
        <p:nvSpPr>
          <p:cNvPr id="20" name="Segnaposto titolo 1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21" name="Segnaposto testo 2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Georgia" pitchFamily="18"/>
          <a:ea typeface="Microsoft YaHei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2700" b="0" i="0" u="none" strike="noStrike" kern="1200" spc="0">
          <a:ln>
            <a:noFill/>
          </a:ln>
          <a:solidFill>
            <a:srgbClr val="000000"/>
          </a:solidFill>
          <a:latin typeface="Georgia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76981" y="341640"/>
            <a:ext cx="7183080" cy="627120"/>
          </a:xfrm>
        </p:spPr>
        <p:txBody>
          <a:bodyPr/>
          <a:lstStyle/>
          <a:p>
            <a:pPr lvl="0"/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Verdana" pitchFamily="1"/>
                <a:cs typeface="Verdana" pitchFamily="34"/>
              </a:rPr>
              <a:t>HIGH SCHOOL</a:t>
            </a:r>
            <a:b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Verdana" pitchFamily="1"/>
                <a:cs typeface="Verdana" pitchFamily="34"/>
              </a:rPr>
            </a:br>
            <a:r>
              <a:rPr lang="en-US" sz="2600" dirty="0">
                <a:solidFill>
                  <a:schemeClr val="tx1"/>
                </a:solidFill>
                <a:latin typeface="Georgia" panose="02040502050405020303" pitchFamily="18" charset="0"/>
                <a:ea typeface="Verdana" pitchFamily="1"/>
                <a:cs typeface="Verdana" pitchFamily="34"/>
              </a:rPr>
              <a:t>“THEMISTOKLI GËRMENJI” - KORÇË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760" y="2376000"/>
            <a:ext cx="4564080" cy="3042720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04920" y="6410880"/>
            <a:ext cx="8191080" cy="285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 algn="ctr"/>
            <a:r>
              <a:rPr lang="it-IT">
                <a:solidFill>
                  <a:srgbClr val="000000"/>
                </a:solidFill>
                <a:latin typeface="Georgia" pitchFamily="18"/>
                <a:cs typeface="Tahoma" pitchFamily="2"/>
              </a:rPr>
              <a:t>7° convegno EEE Erice 29-31 Maggio 2017</a:t>
            </a:r>
          </a:p>
        </p:txBody>
      </p:sp>
      <p:pic>
        <p:nvPicPr>
          <p:cNvPr id="5" name="Picture 1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88000" y="3816000"/>
            <a:ext cx="2951999" cy="156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80000" y="1440000"/>
            <a:ext cx="158400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063999" y="5698440"/>
            <a:ext cx="864000" cy="99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091249" y="5698440"/>
            <a:ext cx="864000" cy="997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 sz="2600" dirty="0">
                <a:solidFill>
                  <a:srgbClr val="000000"/>
                </a:solidFill>
              </a:rPr>
              <a:t>SOME VIEWS OF THE CITY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76408" y="1369660"/>
            <a:ext cx="2699270" cy="330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28603" y="3689254"/>
            <a:ext cx="3255037" cy="254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2576408" y="4788332"/>
            <a:ext cx="2807489" cy="160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2460960" y="6433200"/>
            <a:ext cx="4451040" cy="26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marL="0" marR="0" lvl="0" indent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 dirty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rPr>
              <a:t>7° convegno EEE Erice 29-31 Maggio 2017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01680" y="1382879"/>
            <a:ext cx="2162520" cy="222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064346" y="5685920"/>
            <a:ext cx="864000" cy="99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Risultati immagini per kor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603" y="1451064"/>
            <a:ext cx="3255037" cy="21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pogradec dril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41" y="3689254"/>
            <a:ext cx="2129733" cy="13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korc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98" y="5025146"/>
            <a:ext cx="2359909" cy="132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korce museo ic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32" y="1455496"/>
            <a:ext cx="2705733" cy="21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52636" y="3562146"/>
            <a:ext cx="3918098" cy="264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8031" y="3749987"/>
            <a:ext cx="3050417" cy="222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842" y="1505563"/>
            <a:ext cx="2152358" cy="18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kor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144" y="1345346"/>
            <a:ext cx="2743487" cy="18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070734" y="5655247"/>
            <a:ext cx="864000" cy="99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2460960" y="6433200"/>
            <a:ext cx="4451040" cy="26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marL="0" marR="0" lvl="0" indent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 dirty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rPr>
              <a:t>7° convegno EEE Erice 29-31 Maggio 2017</a:t>
            </a:r>
          </a:p>
        </p:txBody>
      </p:sp>
      <p:sp>
        <p:nvSpPr>
          <p:cNvPr id="6" name="Rettangolo 5"/>
          <p:cNvSpPr/>
          <p:nvPr/>
        </p:nvSpPr>
        <p:spPr>
          <a:xfrm>
            <a:off x="2709265" y="401999"/>
            <a:ext cx="40206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600" dirty="0">
                <a:solidFill>
                  <a:srgbClr val="000000"/>
                </a:solidFill>
                <a:latin typeface="Georgia" panose="02040502050405020303" pitchFamily="18" charset="0"/>
              </a:rPr>
              <a:t>SACRED ART OF KORÇA</a:t>
            </a:r>
            <a:endParaRPr lang="it-IT" sz="2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1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 sz="2600" dirty="0">
                <a:solidFill>
                  <a:srgbClr val="000000"/>
                </a:solidFill>
              </a:rPr>
              <a:t> CHARACTERISTICS OF THE BILINGUAL ITALIAN-ALBANIAN SECTION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626760" y="1368000"/>
            <a:ext cx="8229240" cy="5537160"/>
          </a:xfrm>
        </p:spPr>
        <p:txBody>
          <a:bodyPr/>
          <a:lstStyle/>
          <a:p>
            <a:pPr lvl="0"/>
            <a:r>
              <a:rPr lang="en-US" dirty="0"/>
              <a:t> </a:t>
            </a:r>
          </a:p>
          <a:p>
            <a:pPr marL="457200" lvl="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Functional since </a:t>
            </a:r>
            <a:r>
              <a:rPr lang="en-US" dirty="0" smtClean="0"/>
              <a:t>2000;</a:t>
            </a:r>
            <a:endParaRPr lang="en-US" dirty="0"/>
          </a:p>
          <a:p>
            <a:pPr marL="457200" lvl="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Common project of Italian and Albanian Ministries of Education;</a:t>
            </a:r>
          </a:p>
          <a:p>
            <a:pPr marL="457200" lvl="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For students from 15 </a:t>
            </a:r>
            <a:r>
              <a:rPr lang="en-US"/>
              <a:t>to </a:t>
            </a:r>
            <a:r>
              <a:rPr lang="en-US" smtClean="0"/>
              <a:t>18 </a:t>
            </a:r>
            <a:r>
              <a:rPr lang="en-US" dirty="0"/>
              <a:t>years old;</a:t>
            </a:r>
          </a:p>
          <a:p>
            <a:pPr marL="457200" lvl="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Subject taught in Italian: </a:t>
            </a:r>
            <a:r>
              <a:rPr lang="en-US" dirty="0" err="1"/>
              <a:t>Maths</a:t>
            </a:r>
            <a:r>
              <a:rPr lang="en-US" dirty="0"/>
              <a:t>, Physics, Biology, Italian Literature, History, History of Art.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32000" y="6408000"/>
            <a:ext cx="4451040" cy="26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marL="0" marR="0" lvl="0" indent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rPr>
              <a:t>7° convegno EEE Erice 29-31 Maggio 2017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19640" y="5688000"/>
            <a:ext cx="864000" cy="997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01680" y="207751"/>
            <a:ext cx="8534160" cy="800219"/>
          </a:xfrm>
        </p:spPr>
        <p:txBody>
          <a:bodyPr lIns="0" tIns="0" rIns="0" bIns="0" anchor="ctr">
            <a:spAutoFit/>
          </a:bodyPr>
          <a:lstStyle/>
          <a:p>
            <a:pPr lvl="0"/>
            <a:r>
              <a:rPr lang="en-US" sz="2600" dirty="0">
                <a:solidFill>
                  <a:srgbClr val="000000"/>
                </a:solidFill>
              </a:rPr>
              <a:t>FINALITIES OF THE BILINGUAL ITALIAN-ALBANIAN SECTION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278094"/>
          </a:xfrm>
        </p:spPr>
        <p:txBody>
          <a:bodyPr>
            <a:spAutoFit/>
          </a:bodyPr>
          <a:lstStyle/>
          <a:p>
            <a:pPr marL="457200" lvl="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To make the formation course more suitable for the university courses in Italy and for the </a:t>
            </a:r>
            <a:r>
              <a:rPr lang="en-US" dirty="0" err="1"/>
              <a:t>labour</a:t>
            </a:r>
            <a:r>
              <a:rPr lang="en-US" dirty="0"/>
              <a:t> market;</a:t>
            </a:r>
          </a:p>
          <a:p>
            <a:pPr marL="457200" lvl="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To help teacher’s updating, through exchanging methods and experiences;</a:t>
            </a:r>
          </a:p>
          <a:p>
            <a:pPr marL="457200" lvl="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To organize periodical seminars;</a:t>
            </a:r>
          </a:p>
          <a:p>
            <a:pPr marL="457200" lvl="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To provide the opportunity of applying an European course of formation, which consists of  dialogues and respect of identity.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04000" y="6433200"/>
            <a:ext cx="4451040" cy="26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marL="0" marR="0" lvl="0" indent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rPr>
              <a:t>7° convegno EEE Erice 29-31 Maggio 2017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0" y="5688000"/>
            <a:ext cx="864000" cy="997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01680" y="407805"/>
            <a:ext cx="8534160" cy="400110"/>
          </a:xfrm>
        </p:spPr>
        <p:txBody>
          <a:bodyPr lIns="0" tIns="0" rIns="0" bIns="0" anchor="ctr">
            <a:spAutoFit/>
          </a:bodyPr>
          <a:lstStyle/>
          <a:p>
            <a:pPr lvl="0"/>
            <a:r>
              <a:rPr lang="en-US" sz="2600" dirty="0">
                <a:solidFill>
                  <a:srgbClr val="000000"/>
                </a:solidFill>
              </a:rPr>
              <a:t>OUR ACTIVITY ON EEE PROJECT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592000" y="1604520"/>
            <a:ext cx="4348080" cy="452592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19640" y="5688000"/>
            <a:ext cx="864000" cy="997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316960" y="6433200"/>
            <a:ext cx="4451040" cy="26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marL="0" marR="0" lvl="0" indent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rPr>
              <a:t>7° convegno EEE Erice 29-31 Maggio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60000" y="1770840"/>
            <a:ext cx="8221292" cy="3578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342900" marR="0" lvl="0" indent="-457200" algn="just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</a:pP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We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have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become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part of EEE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project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in March 2017;</a:t>
            </a:r>
          </a:p>
          <a:p>
            <a:pPr marL="342900" marR="0" lvl="0" indent="-457200" algn="just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</a:pP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The work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started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on a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theoretical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course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on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Physics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of </a:t>
            </a:r>
          </a:p>
          <a:p>
            <a:pPr marR="0" lvl="0" algn="just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it-IT" sz="2400" dirty="0">
                <a:latin typeface="Arial" pitchFamily="18"/>
                <a:ea typeface="Microsoft YaHei" pitchFamily="2"/>
                <a:cs typeface="Arial Unicode MS" pitchFamily="2"/>
              </a:rPr>
              <a:t>     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Particles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;</a:t>
            </a:r>
          </a:p>
          <a:p>
            <a:pPr marL="342900" marR="0" lvl="0" indent="-457200" algn="just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</a:pP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Subsequently</a:t>
            </a:r>
            <a:r>
              <a:rPr lang="it-IT" sz="2400" dirty="0">
                <a:latin typeface="Arial" pitchFamily="18"/>
                <a:ea typeface="Microsoft YaHei" pitchFamily="2"/>
                <a:cs typeface="Arial Unicode MS" pitchFamily="2"/>
              </a:rPr>
              <a:t>, </a:t>
            </a:r>
            <a:r>
              <a:rPr lang="it-IT" sz="2400" dirty="0" err="1">
                <a:latin typeface="Arial" pitchFamily="18"/>
                <a:ea typeface="Microsoft YaHei" pitchFamily="2"/>
                <a:cs typeface="Arial Unicode MS" pitchFamily="2"/>
              </a:rPr>
              <a:t>we</a:t>
            </a:r>
            <a:r>
              <a:rPr lang="it-IT" sz="2400" dirty="0"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dirty="0" err="1">
                <a:latin typeface="Arial" pitchFamily="18"/>
                <a:ea typeface="Microsoft YaHei" pitchFamily="2"/>
                <a:cs typeface="Arial Unicode MS" pitchFamily="2"/>
              </a:rPr>
              <a:t>have</a:t>
            </a:r>
            <a:r>
              <a:rPr lang="it-IT" sz="2400" dirty="0"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dirty="0" err="1">
                <a:latin typeface="Arial" pitchFamily="18"/>
                <a:ea typeface="Microsoft YaHei" pitchFamily="2"/>
                <a:cs typeface="Arial Unicode MS" pitchFamily="2"/>
              </a:rPr>
              <a:t>been</a:t>
            </a:r>
            <a:r>
              <a:rPr lang="it-IT" sz="2400" dirty="0"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dirty="0" err="1">
                <a:latin typeface="Arial" pitchFamily="18"/>
                <a:ea typeface="Microsoft YaHei" pitchFamily="2"/>
                <a:cs typeface="Arial Unicode MS" pitchFamily="2"/>
              </a:rPr>
              <a:t>trained</a:t>
            </a:r>
            <a:r>
              <a:rPr lang="it-IT" sz="2400" dirty="0">
                <a:latin typeface="Arial" pitchFamily="18"/>
                <a:ea typeface="Microsoft YaHei" pitchFamily="2"/>
                <a:cs typeface="Arial Unicode MS" pitchFamily="2"/>
              </a:rPr>
              <a:t> on EEE </a:t>
            </a:r>
            <a:r>
              <a:rPr lang="it-IT" sz="2400" dirty="0" err="1">
                <a:latin typeface="Arial" pitchFamily="18"/>
                <a:ea typeface="Microsoft YaHei" pitchFamily="2"/>
                <a:cs typeface="Arial Unicode MS" pitchFamily="2"/>
              </a:rPr>
              <a:t>project</a:t>
            </a:r>
            <a:r>
              <a:rPr lang="it-IT" sz="2400" dirty="0">
                <a:latin typeface="Arial" pitchFamily="18"/>
                <a:ea typeface="Microsoft YaHei" pitchFamily="2"/>
                <a:cs typeface="Arial Unicode MS" pitchFamily="2"/>
              </a:rPr>
              <a:t> </a:t>
            </a:r>
          </a:p>
          <a:p>
            <a:pPr marR="0" lvl="0" algn="just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it-IT" sz="2400" dirty="0">
                <a:latin typeface="Arial" pitchFamily="18"/>
                <a:ea typeface="Microsoft YaHei" pitchFamily="2"/>
                <a:cs typeface="Arial Unicode MS" pitchFamily="2"/>
              </a:rPr>
              <a:t>      and on the features of  </a:t>
            </a:r>
            <a:r>
              <a:rPr lang="it-IT" sz="2400" dirty="0" err="1">
                <a:latin typeface="Arial" pitchFamily="18"/>
                <a:ea typeface="Microsoft YaHei" pitchFamily="2"/>
                <a:cs typeface="Arial Unicode MS" pitchFamily="2"/>
              </a:rPr>
              <a:t>telescopes</a:t>
            </a:r>
            <a:r>
              <a:rPr lang="it-IT" sz="2400" dirty="0">
                <a:latin typeface="Arial" pitchFamily="18"/>
                <a:ea typeface="Microsoft YaHei" pitchFamily="2"/>
                <a:cs typeface="Arial Unicode MS" pitchFamily="2"/>
              </a:rPr>
              <a:t>;</a:t>
            </a:r>
            <a:endParaRPr lang="it-IT" sz="2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342900" marR="0" lvl="0" indent="-457200" algn="just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</a:pP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We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have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also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partecipated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in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three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masteclasses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on line.</a:t>
            </a:r>
          </a:p>
          <a:p>
            <a:pPr marL="342900" marR="0" lvl="0" indent="-457200" algn="just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</a:pP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In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July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2017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we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will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go to the CERN to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construct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two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</a:t>
            </a:r>
          </a:p>
          <a:p>
            <a:pPr marR="0" lvl="0" algn="just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it-IT" sz="2400" dirty="0">
                <a:latin typeface="Arial" pitchFamily="18"/>
                <a:ea typeface="Microsoft YaHei" pitchFamily="2"/>
                <a:cs typeface="Arial Unicode MS" pitchFamily="2"/>
              </a:rPr>
              <a:t>     «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spare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» detectors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which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will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be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used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 for the EEE </a:t>
            </a:r>
            <a:r>
              <a:rPr lang="it-IT" sz="2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project</a:t>
            </a:r>
            <a:r>
              <a:rPr lang="it-IT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 Unicode MS" pitchFamily="2"/>
              </a:rPr>
              <a:t>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01680" y="407805"/>
            <a:ext cx="8534160" cy="400110"/>
          </a:xfrm>
        </p:spPr>
        <p:txBody>
          <a:bodyPr lIns="0" tIns="0" rIns="0" bIns="0" anchor="ctr">
            <a:spAutoFit/>
          </a:bodyPr>
          <a:lstStyle/>
          <a:p>
            <a:pPr lvl="0"/>
            <a:r>
              <a:rPr lang="en-US" sz="2600" dirty="0">
                <a:solidFill>
                  <a:srgbClr val="000000"/>
                </a:solidFill>
              </a:rPr>
              <a:t>ATTAINED ADVANTAGES OF EEE PROJECT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592000" y="1604520"/>
            <a:ext cx="4348080" cy="452592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919640" y="5688000"/>
            <a:ext cx="864000" cy="997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316960" y="6433200"/>
            <a:ext cx="4451040" cy="26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marL="0" marR="0" lvl="0" indent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spc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rPr>
              <a:t>7° convegno EEE Erice 29-31 Maggio 2017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356200" y="1617785"/>
            <a:ext cx="4348080" cy="45734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124200" y="1831680"/>
            <a:ext cx="8136000" cy="3578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342900" marR="0" lvl="0" indent="-34290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</a:pP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To work in a «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true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»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scientific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project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, a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unique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</a:p>
          <a:p>
            <a:pPr marR="0" lvl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  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opportunity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for a general high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school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in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our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area;</a:t>
            </a:r>
          </a:p>
          <a:p>
            <a:pPr marL="342900" marR="0" lvl="0" indent="-34290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</a:pP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To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reinforce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the connection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between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the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albanian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and the </a:t>
            </a:r>
          </a:p>
          <a:p>
            <a:pPr marR="0" lvl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  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italian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scolastic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system,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abov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all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, in the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scientific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area;</a:t>
            </a:r>
            <a:endParaRPr lang="it-IT" sz="2400" b="0" i="0" u="none" strike="noStrike" kern="1200" dirty="0">
              <a:ln>
                <a:noFill/>
              </a:ln>
              <a:latin typeface="Georgia" panose="02040502050405020303" pitchFamily="18" charset="0"/>
              <a:ea typeface="Microsoft YaHei" pitchFamily="2"/>
              <a:cs typeface="Arial Unicode MS" pitchFamily="2"/>
            </a:endParaRPr>
          </a:p>
          <a:p>
            <a:pPr marL="342900" marR="0" lvl="0" indent="-34290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</a:pP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To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increase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the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contact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among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the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albanian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and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italian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</a:p>
          <a:p>
            <a:pPr marR="0" lvl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  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students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;</a:t>
            </a:r>
            <a:endParaRPr lang="it-IT" sz="2400" b="0" i="0" u="none" strike="noStrike" kern="1200" dirty="0">
              <a:ln>
                <a:noFill/>
              </a:ln>
              <a:latin typeface="Georgia" panose="02040502050405020303" pitchFamily="18" charset="0"/>
              <a:ea typeface="Microsoft YaHei" pitchFamily="2"/>
              <a:cs typeface="Arial Unicode MS" pitchFamily="2"/>
            </a:endParaRPr>
          </a:p>
          <a:p>
            <a:pPr marL="342900" marR="0" lvl="0" indent="-34290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Ø"/>
              <a:tabLst/>
            </a:pP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To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provide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the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opportunity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of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partecipating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in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seminars</a:t>
            </a:r>
            <a:endParaRPr lang="it-IT" sz="2400" dirty="0">
              <a:latin typeface="Georgia" panose="02040502050405020303" pitchFamily="18" charset="0"/>
              <a:ea typeface="Microsoft YaHei" pitchFamily="2"/>
              <a:cs typeface="Arial Unicode MS" pitchFamily="2"/>
            </a:endParaRPr>
          </a:p>
          <a:p>
            <a:pPr marR="0" lvl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   and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scientific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activities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in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Italy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.</a:t>
            </a:r>
            <a:endParaRPr lang="it-IT" sz="2400" b="0" i="0" u="none" strike="noStrike" kern="1200" dirty="0">
              <a:ln>
                <a:noFill/>
              </a:ln>
              <a:latin typeface="Georgia" panose="02040502050405020303" pitchFamily="18" charset="0"/>
              <a:ea typeface="Microsoft YaHei" pitchFamily="2"/>
              <a:cs typeface="Arial Unicode MS" pitchFamily="2"/>
            </a:endParaRPr>
          </a:p>
          <a:p>
            <a:pPr marR="0" lvl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endParaRPr lang="it-IT" sz="2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 sz="2600" dirty="0">
                <a:solidFill>
                  <a:srgbClr val="000000"/>
                </a:solidFill>
              </a:rPr>
              <a:t>FUTURE DEVELOPMENTS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592000" y="1604520"/>
            <a:ext cx="4348080" cy="452592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19640" y="5688000"/>
            <a:ext cx="864000" cy="997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316960" y="6433200"/>
            <a:ext cx="4451040" cy="262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marL="0" marR="0" lvl="0" indent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0" u="none" strike="noStrike" kern="1200" spc="0" dirty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rPr>
              <a:t>7° convegno EEE Erice 29-31 Maggio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60000" y="1770840"/>
            <a:ext cx="8136000" cy="3578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R="0" lvl="0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 sz="2000"/>
            </a:pP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At the moment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our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school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has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no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telescope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.</a:t>
            </a:r>
          </a:p>
          <a:p>
            <a:pPr marL="342900" marR="0" lvl="0" indent="-342900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  <a:defRPr sz="2000"/>
            </a:pP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We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are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waiting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to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have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a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cosmic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box in a short time ;</a:t>
            </a:r>
          </a:p>
          <a:p>
            <a:pPr marL="342900" marR="0" lvl="0" indent="-342900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  <a:defRPr sz="2000"/>
            </a:pP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By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means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of a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cosmic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box , in the future,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we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aim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to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find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</a:p>
          <a:p>
            <a:pPr marR="0" lvl="0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 sz="2000"/>
            </a:pP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   the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relationship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between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th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cosmic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dirty="0" err="1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ray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s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and the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hight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</a:p>
          <a:p>
            <a:pPr marR="0" lvl="0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 sz="2000"/>
            </a:pP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  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above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s.l.</a:t>
            </a: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;</a:t>
            </a:r>
          </a:p>
          <a:p>
            <a:pPr marL="342900" marR="0" lvl="0" indent="-342900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  <a:defRPr sz="2000"/>
            </a:pP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In the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same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time,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we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intend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to coordinate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our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work with </a:t>
            </a:r>
          </a:p>
          <a:p>
            <a:pPr marR="0" lvl="0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 sz="2000"/>
            </a:pP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  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that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of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other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schools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, in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order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to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analyze</a:t>
            </a:r>
            <a:r>
              <a:rPr lang="it-IT" sz="2400" dirty="0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the data of EEE</a:t>
            </a:r>
          </a:p>
          <a:p>
            <a:pPr marR="0" lvl="0" rtl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 sz="2000"/>
            </a:pPr>
            <a:r>
              <a:rPr lang="it-IT" sz="2400" b="0" i="0" u="none" strike="noStrike" kern="1200" dirty="0">
                <a:ln>
                  <a:noFill/>
                </a:ln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    </a:t>
            </a:r>
            <a:r>
              <a:rPr lang="it-IT" sz="2400" dirty="0" err="1">
                <a:latin typeface="Georgia" panose="02040502050405020303" pitchFamily="18" charset="0"/>
                <a:ea typeface="Microsoft YaHei" pitchFamily="2"/>
                <a:cs typeface="Arial Unicode MS" pitchFamily="2"/>
              </a:rPr>
              <a:t>telescopes</a:t>
            </a:r>
            <a:endParaRPr lang="it-IT" sz="2400" b="0" i="0" u="none" strike="noStrike" kern="1200" dirty="0">
              <a:ln>
                <a:noFill/>
              </a:ln>
              <a:latin typeface="Georgia" panose="02040502050405020303" pitchFamily="18" charset="0"/>
              <a:ea typeface="Microsoft YaHei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endParaRPr lang="it-IT" sz="2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2000"/>
            </a:pPr>
            <a:endParaRPr lang="it-IT" sz="2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356200" y="1665359"/>
            <a:ext cx="4348080" cy="4525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 sz="2600" dirty="0">
                <a:solidFill>
                  <a:srgbClr val="000000"/>
                </a:solidFill>
              </a:rPr>
              <a:t>ACKNOWLEDGMENTS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31498" y="1385749"/>
            <a:ext cx="7997483" cy="417730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We would like to give thanks to: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Centro Fermi, in particular to the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prof.ssa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Cifarelli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, prof.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Zichichi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dct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Nania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for providing the opportunity to be part of EEE project and for  welcoming us in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Erice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The Embassy of Italy in Tirana, in particular Mr. Ambassador  Alberto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Cutillo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and the headmaster of the Italian-Albanian section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Prof.ssa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Lucia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Cucciarelli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,  for their trust in our work and for economical support as well;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The headmaster of our school,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Entela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Kuruni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fot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making in our disposition the facilities of the school;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The teachers Paolo Maggioli e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Petrika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Naska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for giving their support in all stages of the work.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71840" y="5692499"/>
            <a:ext cx="864000" cy="997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099347" y="6320727"/>
            <a:ext cx="449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/>
            </a:pPr>
            <a:r>
              <a:rPr lang="it-IT" dirty="0">
                <a:solidFill>
                  <a:srgbClr val="000000"/>
                </a:solidFill>
                <a:latin typeface="Georgia" pitchFamily="18"/>
                <a:ea typeface="Arial Unicode MS" pitchFamily="2"/>
                <a:cs typeface="Tahoma" pitchFamily="2"/>
              </a:rPr>
              <a:t>7° convegno EEE Erice 29-31 Maggio 2017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455</Words>
  <Application>Microsoft Office PowerPoint</Application>
  <PresentationFormat>On-screen Show (4:3)</PresentationFormat>
  <Paragraphs>67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</vt:lpstr>
      <vt:lpstr>Default 1</vt:lpstr>
      <vt:lpstr>HIGH SCHOOL “THEMISTOKLI GËRMENJI” - KORÇË</vt:lpstr>
      <vt:lpstr>SOME VIEWS OF THE CITY</vt:lpstr>
      <vt:lpstr>Slide 3</vt:lpstr>
      <vt:lpstr> CHARACTERISTICS OF THE BILINGUAL ITALIAN-ALBANIAN SECTION</vt:lpstr>
      <vt:lpstr>FINALITIES OF THE BILINGUAL ITALIAN-ALBANIAN SECTION</vt:lpstr>
      <vt:lpstr>OUR ACTIVITY ON EEE PROJECT</vt:lpstr>
      <vt:lpstr>ATTAINED ADVANTAGES OF EEE PROJECT</vt:lpstr>
      <vt:lpstr>FUTURE DEVELOPMENTS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Liceo “THEMISTOKLI GËRMENJI” - KORÇË</dc:title>
  <dc:creator>paolo maggioli</dc:creator>
  <cp:lastModifiedBy>UseR1</cp:lastModifiedBy>
  <cp:revision>37</cp:revision>
  <dcterms:modified xsi:type="dcterms:W3CDTF">2017-05-30T06:07:45Z</dcterms:modified>
</cp:coreProperties>
</file>