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ente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8696EE-4B0D-462D-A96C-E42E93FB3F05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C1EBEC-A596-431D-94F3-7DEFE530C47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 collaborative </a:t>
            </a:r>
            <a:r>
              <a:rPr lang="it-IT" dirty="0" err="1"/>
              <a:t>experience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Liceo</a:t>
            </a:r>
            <a:r>
              <a:rPr lang="en-US" dirty="0"/>
              <a:t> </a:t>
            </a:r>
            <a:r>
              <a:rPr lang="en-US" dirty="0" err="1"/>
              <a:t>Scientifico</a:t>
            </a:r>
            <a:r>
              <a:rPr lang="en-US" dirty="0"/>
              <a:t> </a:t>
            </a:r>
            <a:r>
              <a:rPr lang="en-US" i="1" dirty="0"/>
              <a:t>G. </a:t>
            </a:r>
            <a:r>
              <a:rPr lang="en-US" i="1" dirty="0" err="1"/>
              <a:t>Banzi</a:t>
            </a:r>
            <a:r>
              <a:rPr lang="en-US" i="1" dirty="0"/>
              <a:t> Bazoli</a:t>
            </a:r>
            <a:r>
              <a:rPr lang="en-US" dirty="0"/>
              <a:t> - Lecce</a:t>
            </a:r>
          </a:p>
          <a:p>
            <a:r>
              <a:rPr lang="en-US" dirty="0" err="1"/>
              <a:t>Istituto</a:t>
            </a:r>
            <a:r>
              <a:rPr lang="en-US" dirty="0"/>
              <a:t> di </a:t>
            </a:r>
            <a:r>
              <a:rPr lang="en-US" dirty="0" err="1"/>
              <a:t>Istruzione</a:t>
            </a:r>
            <a:r>
              <a:rPr lang="en-US" dirty="0"/>
              <a:t> </a:t>
            </a:r>
            <a:r>
              <a:rPr lang="en-US" dirty="0" err="1"/>
              <a:t>Secondaria</a:t>
            </a:r>
            <a:r>
              <a:rPr lang="en-US" dirty="0"/>
              <a:t> </a:t>
            </a:r>
            <a:r>
              <a:rPr lang="en-US" dirty="0" err="1"/>
              <a:t>Superiore</a:t>
            </a:r>
            <a:r>
              <a:rPr lang="en-US" dirty="0"/>
              <a:t> </a:t>
            </a:r>
            <a:r>
              <a:rPr lang="en-US" i="1" dirty="0"/>
              <a:t>E. Fermi</a:t>
            </a:r>
            <a:r>
              <a:rPr lang="en-US" dirty="0"/>
              <a:t> - Lecce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4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</a:t>
            </a:r>
            <a:r>
              <a:rPr lang="it-IT" dirty="0" smtClean="0"/>
              <a:t>he detector </a:t>
            </a:r>
            <a:r>
              <a:rPr lang="it-IT" dirty="0" err="1" smtClean="0"/>
              <a:t>at</a:t>
            </a:r>
            <a:r>
              <a:rPr lang="it-IT" dirty="0" smtClean="0"/>
              <a:t> Liceo ʺBanziʺ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MRPCs at </a:t>
            </a:r>
            <a:r>
              <a:rPr lang="en-US" dirty="0" err="1" smtClean="0"/>
              <a:t>Liceo</a:t>
            </a:r>
            <a:r>
              <a:rPr lang="en-US" dirty="0" smtClean="0"/>
              <a:t> “G. </a:t>
            </a:r>
            <a:r>
              <a:rPr lang="en-US" dirty="0" err="1" smtClean="0"/>
              <a:t>Banzi</a:t>
            </a:r>
            <a:r>
              <a:rPr lang="en-US" dirty="0" smtClean="0"/>
              <a:t> Bazoli” were replaced </a:t>
            </a:r>
            <a:r>
              <a:rPr lang="en-US" dirty="0"/>
              <a:t>in December </a:t>
            </a:r>
            <a:r>
              <a:rPr lang="en-US" dirty="0" smtClean="0"/>
              <a:t>2015, because of high currents absorbed by previous detectors (about 10 years old). </a:t>
            </a:r>
          </a:p>
          <a:p>
            <a:r>
              <a:rPr lang="en-US" dirty="0" smtClean="0"/>
              <a:t>Last </a:t>
            </a:r>
            <a:r>
              <a:rPr lang="en-US" dirty="0" smtClean="0"/>
              <a:t>year, </a:t>
            </a:r>
            <a:r>
              <a:rPr lang="en-US" dirty="0"/>
              <a:t>at power-up after the summer </a:t>
            </a:r>
            <a:r>
              <a:rPr lang="en-US" dirty="0" smtClean="0"/>
              <a:t>break, </a:t>
            </a:r>
            <a:r>
              <a:rPr lang="en-US" dirty="0" smtClean="0"/>
              <a:t>the DAQ shown some small problems that were fixed soon </a:t>
            </a:r>
          </a:p>
          <a:p>
            <a:r>
              <a:rPr lang="en-US" dirty="0" smtClean="0"/>
              <a:t>So</a:t>
            </a:r>
            <a:r>
              <a:rPr lang="en-US" dirty="0"/>
              <a:t>, after a short period of </a:t>
            </a:r>
            <a:r>
              <a:rPr lang="it-IT" dirty="0" err="1"/>
              <a:t>ups</a:t>
            </a:r>
            <a:r>
              <a:rPr lang="it-IT" dirty="0"/>
              <a:t> and </a:t>
            </a:r>
            <a:r>
              <a:rPr lang="it-IT" dirty="0" err="1" smtClean="0"/>
              <a:t>downs</a:t>
            </a:r>
            <a:r>
              <a:rPr lang="it-IT" dirty="0" smtClean="0"/>
              <a:t>, </a:t>
            </a:r>
            <a:r>
              <a:rPr lang="en-US" dirty="0" smtClean="0"/>
              <a:t>in </a:t>
            </a:r>
            <a:r>
              <a:rPr lang="en-US" dirty="0"/>
              <a:t>the first months of 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run</a:t>
            </a:r>
            <a:r>
              <a:rPr lang="en-US" dirty="0"/>
              <a:t>, </a:t>
            </a:r>
            <a:r>
              <a:rPr lang="en-US" dirty="0" smtClean="0"/>
              <a:t>the detector started to work </a:t>
            </a:r>
            <a:r>
              <a:rPr lang="en-US" dirty="0"/>
              <a:t>properly. </a:t>
            </a:r>
            <a:r>
              <a:rPr lang="en-US" dirty="0" smtClean="0"/>
              <a:t>During the run every </a:t>
            </a:r>
            <a:r>
              <a:rPr lang="en-US" dirty="0" smtClean="0"/>
              <a:t>change </a:t>
            </a:r>
            <a:r>
              <a:rPr lang="en-US" dirty="0"/>
              <a:t>of cylinders was timely and some </a:t>
            </a:r>
            <a:r>
              <a:rPr lang="en-US" dirty="0" smtClean="0"/>
              <a:t>more problem has solved just by PC </a:t>
            </a:r>
            <a:r>
              <a:rPr lang="en-US" dirty="0"/>
              <a:t>or </a:t>
            </a:r>
            <a:r>
              <a:rPr lang="en-US" dirty="0" smtClean="0"/>
              <a:t>crate </a:t>
            </a:r>
            <a:r>
              <a:rPr lang="en-US" dirty="0"/>
              <a:t>reset.</a:t>
            </a:r>
            <a:endParaRPr lang="it-IT" dirty="0"/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0" y="1628800"/>
            <a:ext cx="4038600" cy="2268597"/>
          </a:xfrm>
          <a:prstGeom prst="rect">
            <a:avLst/>
          </a:prstGeom>
        </p:spPr>
      </p:pic>
      <p:pic>
        <p:nvPicPr>
          <p:cNvPr id="1027" name="Picture 3" descr="C:\Users\Utente\Documents\Centro_Fermi\EEE\Scuole\Banzi\IMG-20151106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13" y="4149080"/>
            <a:ext cx="4058175" cy="22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7" t="24589" r="8750" b="37284"/>
          <a:stretch/>
        </p:blipFill>
        <p:spPr bwMode="auto">
          <a:xfrm>
            <a:off x="4644008" y="5554835"/>
            <a:ext cx="4445974" cy="125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tente\Documents\Centro_Fermi\EEE\Scuole\ITIS_Fermi\antenn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4" b="8671"/>
          <a:stretch/>
        </p:blipFill>
        <p:spPr bwMode="auto">
          <a:xfrm>
            <a:off x="6012160" y="1412776"/>
            <a:ext cx="2797078" cy="19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detector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smtClean="0"/>
              <a:t>IISS ʺFermiʺ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743666" cy="51977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an in-deep investigation done with the help of technician from the University we reach the </a:t>
            </a:r>
            <a:r>
              <a:rPr lang="en-US" dirty="0"/>
              <a:t>conclusion </a:t>
            </a:r>
            <a:r>
              <a:rPr lang="en-US" dirty="0" smtClean="0"/>
              <a:t>that the noise on the detector </a:t>
            </a:r>
            <a:r>
              <a:rPr lang="en-US" dirty="0" smtClean="0"/>
              <a:t>at the IISS “Fermi” is </a:t>
            </a:r>
            <a:r>
              <a:rPr lang="en-US" dirty="0" smtClean="0"/>
              <a:t>due to an external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/>
              <a:t>source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antenna of a </a:t>
            </a:r>
            <a:r>
              <a:rPr lang="en-US" dirty="0" smtClean="0"/>
              <a:t>local FM radio station located </a:t>
            </a:r>
            <a:r>
              <a:rPr lang="en-US" dirty="0"/>
              <a:t>about </a:t>
            </a:r>
            <a:r>
              <a:rPr lang="en-US" dirty="0" smtClean="0"/>
              <a:t>50m </a:t>
            </a:r>
            <a:r>
              <a:rPr lang="en-US" dirty="0"/>
              <a:t>from the school, </a:t>
            </a:r>
            <a:r>
              <a:rPr lang="en-US" dirty="0" smtClean="0"/>
              <a:t>produces </a:t>
            </a:r>
            <a:r>
              <a:rPr lang="en-US" dirty="0"/>
              <a:t>a background </a:t>
            </a:r>
            <a:r>
              <a:rPr lang="en-US" dirty="0" err="1" smtClean="0"/>
              <a:t>em</a:t>
            </a:r>
            <a:r>
              <a:rPr lang="en-US" dirty="0" smtClean="0"/>
              <a:t> noise in the room where is placed </a:t>
            </a:r>
            <a:r>
              <a:rPr lang="en-US" dirty="0"/>
              <a:t>the </a:t>
            </a:r>
            <a:r>
              <a:rPr lang="en-US" dirty="0" smtClean="0"/>
              <a:t>detector, </a:t>
            </a:r>
            <a:r>
              <a:rPr lang="en-US" dirty="0" smtClean="0"/>
              <a:t>with the mean electric field of </a:t>
            </a:r>
            <a:r>
              <a:rPr lang="en-US" dirty="0" smtClean="0"/>
              <a:t>about</a:t>
            </a:r>
            <a:r>
              <a:rPr lang="en-US" dirty="0" smtClean="0"/>
              <a:t> 1V/m.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plan </a:t>
            </a:r>
            <a:r>
              <a:rPr lang="en-US" dirty="0" smtClean="0"/>
              <a:t>to continue measurements on the detector and in the while a survey of the mean </a:t>
            </a:r>
            <a:r>
              <a:rPr lang="en-US" dirty="0" err="1" smtClean="0"/>
              <a:t>em</a:t>
            </a:r>
            <a:r>
              <a:rPr lang="en-US" dirty="0" smtClean="0"/>
              <a:t> field in the school was done in the last days, to find a more suitable location for the detector. A room in the basement of the school was identified, </a:t>
            </a:r>
            <a:r>
              <a:rPr lang="en-US" dirty="0"/>
              <a:t>the mean electric field </a:t>
            </a:r>
            <a:r>
              <a:rPr lang="en-US" dirty="0" smtClean="0"/>
              <a:t>there is </a:t>
            </a:r>
            <a:r>
              <a:rPr lang="en-US" dirty="0" smtClean="0"/>
              <a:t>about 0.2V/m</a:t>
            </a:r>
            <a:r>
              <a:rPr lang="en-US" dirty="0" smtClean="0"/>
              <a:t>. Better measurements will be done in next days</a:t>
            </a:r>
          </a:p>
        </p:txBody>
      </p:sp>
      <p:pic>
        <p:nvPicPr>
          <p:cNvPr id="2050" name="Picture 2" descr="C:\Users\Utente\Documents\Centro_Fermi\EEE\Scuole\ITIS_Fermi\257c1dfb-6be2-4dc6-8779-eb556306d3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06" y="2348880"/>
            <a:ext cx="1323710" cy="235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ente\Documents\Centro_Fermi\EEE\Scuole\ITIS_Fermi\0a753207-cda5-492d-ba41-d0516dc135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99" y="3861048"/>
            <a:ext cx="2841575" cy="15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948264" y="6309320"/>
            <a:ext cx="386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0.22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53708" y="6309900"/>
            <a:ext cx="386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0.13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07544" y="5954514"/>
            <a:ext cx="386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0.74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136158" y="6582494"/>
            <a:ext cx="386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</a:rPr>
              <a:t>0.71</a:t>
            </a:r>
            <a:endParaRPr lang="it-IT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collaboration between schools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51411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involve the IISS “Fermi” in the EEE activities, although its detector is useless, a collaboration with </a:t>
            </a:r>
            <a:r>
              <a:rPr lang="en-US" dirty="0" err="1" smtClean="0"/>
              <a:t>Liceo</a:t>
            </a:r>
            <a:r>
              <a:rPr lang="en-US" dirty="0" smtClean="0"/>
              <a:t> “</a:t>
            </a:r>
            <a:r>
              <a:rPr lang="en-US" dirty="0" err="1" smtClean="0"/>
              <a:t>Banzi</a:t>
            </a:r>
            <a:r>
              <a:rPr lang="en-US" dirty="0" smtClean="0"/>
              <a:t>” has developed. </a:t>
            </a:r>
          </a:p>
          <a:p>
            <a:r>
              <a:rPr lang="en-US" dirty="0" smtClean="0"/>
              <a:t>It was not a specific project but an exchange of skills among already prepared students, to form a single working group. </a:t>
            </a:r>
          </a:p>
          <a:p>
            <a:r>
              <a:rPr lang="en-US" dirty="0" err="1" smtClean="0"/>
              <a:t>EEElogbook</a:t>
            </a:r>
            <a:r>
              <a:rPr lang="en-US" dirty="0" smtClean="0"/>
              <a:t> was compiled in turn by the students of the two schools and for the exchange of files an </a:t>
            </a:r>
            <a:r>
              <a:rPr lang="en-US" i="1" dirty="0" err="1" smtClean="0"/>
              <a:t>e</a:t>
            </a:r>
            <a:r>
              <a:rPr lang="en-US" dirty="0" err="1" smtClean="0"/>
              <a:t>˗collaboration</a:t>
            </a:r>
            <a:r>
              <a:rPr lang="en-US" dirty="0" smtClean="0"/>
              <a:t> </a:t>
            </a:r>
            <a:r>
              <a:rPr lang="en-US" dirty="0" smtClean="0"/>
              <a:t>environment was implemented.</a:t>
            </a:r>
          </a:p>
          <a:p>
            <a:r>
              <a:rPr lang="en-US" dirty="0"/>
              <a:t>G</a:t>
            </a:r>
            <a:r>
              <a:rPr lang="en-US" dirty="0" smtClean="0"/>
              <a:t>roups </a:t>
            </a:r>
            <a:r>
              <a:rPr lang="en-US" dirty="0"/>
              <a:t>from both the schools met </a:t>
            </a:r>
            <a:r>
              <a:rPr lang="en-US" dirty="0" smtClean="0"/>
              <a:t>periodically to </a:t>
            </a:r>
            <a:r>
              <a:rPr lang="en-US" dirty="0"/>
              <a:t>take stock of the </a:t>
            </a:r>
            <a:r>
              <a:rPr lang="en-US" dirty="0" smtClean="0"/>
              <a:t>situation</a:t>
            </a:r>
          </a:p>
          <a:p>
            <a:r>
              <a:rPr lang="en-US" dirty="0"/>
              <a:t>This experience has surely enriched </a:t>
            </a:r>
            <a:r>
              <a:rPr lang="en-US" dirty="0" smtClean="0"/>
              <a:t>all the </a:t>
            </a:r>
            <a:r>
              <a:rPr lang="en-US" dirty="0"/>
              <a:t>students from the point of view of the skills and the communication of a scientific topic both</a:t>
            </a: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07731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777" y="620688"/>
            <a:ext cx="5206224" cy="312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199"/>
            <a:ext cx="3898776" cy="51329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the </a:t>
            </a:r>
            <a:r>
              <a:rPr lang="en-US" dirty="0" smtClean="0"/>
              <a:t>side, </a:t>
            </a:r>
            <a:r>
              <a:rPr lang="en-US" dirty="0" smtClean="0"/>
              <a:t>the </a:t>
            </a:r>
            <a:r>
              <a:rPr lang="en-US" dirty="0"/>
              <a:t>graphs </a:t>
            </a:r>
            <a:r>
              <a:rPr lang="en-US" dirty="0" smtClean="0"/>
              <a:t>of </a:t>
            </a:r>
            <a:r>
              <a:rPr lang="en-US" dirty="0"/>
              <a:t>angular distributions of events recorded </a:t>
            </a:r>
            <a:r>
              <a:rPr lang="en-US" dirty="0" smtClean="0"/>
              <a:t>during May is shown</a:t>
            </a:r>
          </a:p>
          <a:p>
            <a:endParaRPr lang="en-US" dirty="0" smtClean="0"/>
          </a:p>
          <a:p>
            <a:r>
              <a:rPr lang="en-US" dirty="0"/>
              <a:t>For the same event file, the distribution of the φ angle of the tracks is </a:t>
            </a:r>
            <a:r>
              <a:rPr lang="en-US" dirty="0" smtClean="0"/>
              <a:t>represented </a:t>
            </a:r>
            <a:r>
              <a:rPr lang="en-US" dirty="0"/>
              <a:t>in the </a:t>
            </a:r>
            <a:r>
              <a:rPr lang="en-US" dirty="0" smtClean="0"/>
              <a:t>reported graph, </a:t>
            </a:r>
            <a:r>
              <a:rPr lang="en-US" dirty="0"/>
              <a:t>where it is well apparent that </a:t>
            </a:r>
            <a:r>
              <a:rPr lang="en-US" dirty="0" smtClean="0"/>
              <a:t>most of </a:t>
            </a:r>
            <a:r>
              <a:rPr lang="en-US" dirty="0"/>
              <a:t>muons crossed the detector </a:t>
            </a:r>
            <a:r>
              <a:rPr lang="en-US" dirty="0" smtClean="0"/>
              <a:t>on the major-axis, as expected</a:t>
            </a:r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72" y="3933056"/>
            <a:ext cx="4271926" cy="2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6"/>
          <a:stretch/>
        </p:blipFill>
        <p:spPr bwMode="auto">
          <a:xfrm>
            <a:off x="3992828" y="3789040"/>
            <a:ext cx="5285954" cy="29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Some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this </a:t>
            </a:r>
            <a:r>
              <a:rPr lang="en-US" dirty="0"/>
              <a:t>graph </a:t>
            </a:r>
            <a:r>
              <a:rPr lang="en-US" dirty="0" smtClean="0"/>
              <a:t>is reported </a:t>
            </a:r>
            <a:r>
              <a:rPr lang="en-US" dirty="0"/>
              <a:t>the distribution of the length of the </a:t>
            </a:r>
            <a:r>
              <a:rPr lang="en-US" dirty="0" smtClean="0"/>
              <a:t>muon tracks, </a:t>
            </a:r>
            <a:r>
              <a:rPr lang="en-US" dirty="0"/>
              <a:t>it can be seen that most of them have crossed the detector along a path of about </a:t>
            </a:r>
            <a:r>
              <a:rPr lang="en-US" dirty="0" smtClean="0"/>
              <a:t>205cm </a:t>
            </a:r>
            <a:r>
              <a:rPr lang="en-US" dirty="0"/>
              <a:t>slightly above the minimum length of the track </a:t>
            </a:r>
            <a:r>
              <a:rPr lang="en-US" dirty="0" smtClean="0"/>
              <a:t>of about </a:t>
            </a:r>
            <a:r>
              <a:rPr lang="en-US" dirty="0" smtClean="0"/>
              <a:t>200cm </a:t>
            </a:r>
            <a:r>
              <a:rPr lang="en-US" dirty="0" smtClean="0"/>
              <a:t>(next the distance between detectors has reduced to about </a:t>
            </a:r>
            <a:r>
              <a:rPr lang="en-US" dirty="0" smtClean="0"/>
              <a:t>100cm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The distribution of </a:t>
            </a:r>
            <a:r>
              <a:rPr lang="en-US" dirty="0" smtClean="0"/>
              <a:t>particles' </a:t>
            </a:r>
            <a:r>
              <a:rPr lang="en-US" dirty="0"/>
              <a:t>time of flight </a:t>
            </a:r>
            <a:r>
              <a:rPr lang="en-US" dirty="0" smtClean="0"/>
              <a:t>is compatible to the distance </a:t>
            </a:r>
            <a:r>
              <a:rPr lang="en-US" dirty="0"/>
              <a:t>between detectors </a:t>
            </a:r>
            <a:r>
              <a:rPr lang="en-US" dirty="0" smtClean="0"/>
              <a:t>and speed of the light</a:t>
            </a:r>
            <a:endParaRPr lang="en-US" dirty="0"/>
          </a:p>
          <a:p>
            <a:endParaRPr lang="it-IT" dirty="0"/>
          </a:p>
        </p:txBody>
      </p:sp>
      <p:pic>
        <p:nvPicPr>
          <p:cNvPr id="5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00" y="836712"/>
            <a:ext cx="4280040" cy="29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experience made us to understand that </a:t>
            </a:r>
            <a:r>
              <a:rPr lang="en-US" dirty="0"/>
              <a:t>science </a:t>
            </a:r>
            <a:r>
              <a:rPr lang="en-US" dirty="0" smtClean="0"/>
              <a:t>can bring </a:t>
            </a:r>
            <a:r>
              <a:rPr lang="en-US" dirty="0"/>
              <a:t>young people </a:t>
            </a:r>
            <a:r>
              <a:rPr lang="en-US" dirty="0" smtClean="0"/>
              <a:t>together, to share a learning </a:t>
            </a:r>
            <a:r>
              <a:rPr lang="en-US" dirty="0"/>
              <a:t>experience </a:t>
            </a:r>
            <a:r>
              <a:rPr lang="en-US" dirty="0" smtClean="0"/>
              <a:t>totally </a:t>
            </a:r>
            <a:r>
              <a:rPr lang="en-US" dirty="0"/>
              <a:t>different from </a:t>
            </a:r>
            <a:r>
              <a:rPr lang="en-US" dirty="0" smtClean="0"/>
              <a:t>usual lessons </a:t>
            </a:r>
            <a:r>
              <a:rPr lang="en-US" dirty="0"/>
              <a:t>in class. </a:t>
            </a:r>
            <a:endParaRPr lang="en-US" dirty="0" smtClean="0"/>
          </a:p>
          <a:p>
            <a:r>
              <a:rPr lang="en-US" dirty="0" smtClean="0"/>
              <a:t>Being </a:t>
            </a:r>
            <a:r>
              <a:rPr lang="en-US" dirty="0"/>
              <a:t>responsible for a work </a:t>
            </a:r>
            <a:r>
              <a:rPr lang="en-US" dirty="0" smtClean="0"/>
              <a:t>or part of it, has been a very instructive novelty. </a:t>
            </a:r>
          </a:p>
          <a:p>
            <a:r>
              <a:rPr lang="en-US" dirty="0" smtClean="0"/>
              <a:t>We learn to split </a:t>
            </a:r>
            <a:r>
              <a:rPr lang="en-US" dirty="0"/>
              <a:t>the data </a:t>
            </a:r>
            <a:r>
              <a:rPr lang="en-US" dirty="0" smtClean="0"/>
              <a:t>processing and analysis job </a:t>
            </a:r>
            <a:r>
              <a:rPr lang="en-US" dirty="0"/>
              <a:t>and </a:t>
            </a:r>
            <a:r>
              <a:rPr lang="en-US" dirty="0" smtClean="0"/>
              <a:t>we learn to use </a:t>
            </a:r>
            <a:r>
              <a:rPr lang="en-US" dirty="0"/>
              <a:t>all the </a:t>
            </a:r>
            <a:r>
              <a:rPr lang="en-US" i="1" dirty="0" err="1" smtClean="0"/>
              <a:t>e</a:t>
            </a:r>
            <a:r>
              <a:rPr lang="en-US" dirty="0" err="1" smtClean="0"/>
              <a:t>˗tools</a:t>
            </a:r>
            <a:r>
              <a:rPr lang="en-US" dirty="0" smtClean="0"/>
              <a:t> </a:t>
            </a:r>
            <a:r>
              <a:rPr lang="en-US" dirty="0"/>
              <a:t>to collaborate remotely.</a:t>
            </a:r>
            <a:endParaRPr lang="it-IT" dirty="0"/>
          </a:p>
        </p:txBody>
      </p:sp>
      <p:pic>
        <p:nvPicPr>
          <p:cNvPr id="3074" name="Picture 2" descr="D:\foto\GL\20150926_100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99" y="2372776"/>
            <a:ext cx="4096596" cy="30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204</TotalTime>
  <Words>602</Words>
  <Application>Microsoft Office PowerPoint</Application>
  <PresentationFormat>Presentazione su schermo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Chiaro</vt:lpstr>
      <vt:lpstr>A collaborative experience</vt:lpstr>
      <vt:lpstr>The detector at Liceo ʺBanziʺ</vt:lpstr>
      <vt:lpstr>The detector at IISS ʺFermiʺ</vt:lpstr>
      <vt:lpstr>A collaboration between schools</vt:lpstr>
      <vt:lpstr>Some results</vt:lpstr>
      <vt:lpstr>Some results</vt:lpstr>
      <vt:lpstr>Conclusions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collaborative experience</dc:title>
  <dc:creator>Utente</dc:creator>
  <cp:lastModifiedBy>Utente</cp:lastModifiedBy>
  <cp:revision>23</cp:revision>
  <dcterms:created xsi:type="dcterms:W3CDTF">2017-05-26T13:02:12Z</dcterms:created>
  <dcterms:modified xsi:type="dcterms:W3CDTF">2017-05-26T17:18:45Z</dcterms:modified>
</cp:coreProperties>
</file>