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737" autoAdjust="0"/>
  </p:normalViewPr>
  <p:slideViewPr>
    <p:cSldViewPr>
      <p:cViewPr varScale="1">
        <p:scale>
          <a:sx n="53" d="100"/>
          <a:sy n="53" d="100"/>
        </p:scale>
        <p:origin x="-4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90D08F-9D25-43E2-9987-103DC2169FC9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3CE89E-B271-4BDF-8A7C-5F7F8EA61CA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noProof="0" dirty="0" smtClean="0"/>
              <a:t>measures </a:t>
            </a:r>
            <a:r>
              <a:rPr lang="en-US" sz="4800" noProof="0" dirty="0"/>
              <a:t>of </a:t>
            </a:r>
            <a:r>
              <a:rPr lang="en-US" sz="4800" noProof="0" dirty="0" smtClean="0"/>
              <a:t>position of detectors at </a:t>
            </a:r>
            <a:r>
              <a:rPr lang="en-US" sz="4800" noProof="0" dirty="0" err="1" smtClean="0"/>
              <a:t>lecce</a:t>
            </a:r>
            <a:endParaRPr lang="en-US" sz="4800" cap="none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 smtClean="0"/>
              <a:t>Liceo</a:t>
            </a:r>
            <a:r>
              <a:rPr lang="en-US" noProof="0" dirty="0" smtClean="0"/>
              <a:t> </a:t>
            </a:r>
            <a:r>
              <a:rPr lang="en-US" noProof="0" dirty="0" err="1" smtClean="0"/>
              <a:t>Scientifico</a:t>
            </a:r>
            <a:r>
              <a:rPr lang="en-US" noProof="0" dirty="0" smtClean="0"/>
              <a:t> </a:t>
            </a:r>
            <a:r>
              <a:rPr lang="en-US" i="1" noProof="0" dirty="0" smtClean="0"/>
              <a:t>G. </a:t>
            </a:r>
            <a:r>
              <a:rPr lang="en-US" i="1" noProof="0" dirty="0" err="1" smtClean="0"/>
              <a:t>Banzi</a:t>
            </a:r>
            <a:r>
              <a:rPr lang="en-US" i="1" noProof="0" dirty="0" smtClean="0"/>
              <a:t> Bazoli</a:t>
            </a:r>
            <a:r>
              <a:rPr lang="en-US" noProof="0" dirty="0" smtClean="0"/>
              <a:t> - Lecce</a:t>
            </a:r>
          </a:p>
          <a:p>
            <a:r>
              <a:rPr lang="en-US" noProof="0" dirty="0" err="1" smtClean="0"/>
              <a:t>Istituto</a:t>
            </a:r>
            <a:r>
              <a:rPr lang="en-US" noProof="0" dirty="0" smtClean="0"/>
              <a:t> </a:t>
            </a:r>
            <a:r>
              <a:rPr lang="en-US" noProof="0" dirty="0" smtClean="0"/>
              <a:t>di </a:t>
            </a:r>
            <a:r>
              <a:rPr lang="en-US" noProof="0" dirty="0" err="1" smtClean="0"/>
              <a:t>Istruzione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Secondaria</a:t>
            </a:r>
            <a:r>
              <a:rPr lang="en-US" noProof="0" dirty="0" smtClean="0"/>
              <a:t> </a:t>
            </a:r>
            <a:r>
              <a:rPr lang="en-US" noProof="0" dirty="0" err="1" smtClean="0"/>
              <a:t>Superiore</a:t>
            </a:r>
            <a:r>
              <a:rPr lang="en-US" noProof="0" dirty="0" smtClean="0"/>
              <a:t> </a:t>
            </a:r>
            <a:r>
              <a:rPr lang="en-US" i="1" noProof="0" dirty="0" smtClean="0"/>
              <a:t>E. Fermi</a:t>
            </a:r>
            <a:r>
              <a:rPr lang="en-US" noProof="0" dirty="0" smtClean="0"/>
              <a:t> - Lecce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72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The choose of the method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76800"/>
          </a:xfrm>
        </p:spPr>
        <p:txBody>
          <a:bodyPr>
            <a:normAutofit fontScale="85000" lnSpcReduction="10000"/>
          </a:bodyPr>
          <a:lstStyle/>
          <a:p>
            <a:r>
              <a:rPr lang="en-US" noProof="0" dirty="0" smtClean="0"/>
              <a:t>The first problem to be faced was to choose the method to be used in the different locations in Lecce</a:t>
            </a:r>
            <a:br>
              <a:rPr lang="en-US" noProof="0" dirty="0" smtClean="0"/>
            </a:br>
            <a:endParaRPr lang="en-US" noProof="0" dirty="0" smtClean="0"/>
          </a:p>
          <a:p>
            <a:r>
              <a:rPr lang="en-US" noProof="0" dirty="0" smtClean="0"/>
              <a:t>We have immediately ruled out the approach based on the detection of the sun shadow because of disposition of the detectors in the schools.</a:t>
            </a:r>
            <a:br>
              <a:rPr lang="en-US" noProof="0" dirty="0" smtClean="0"/>
            </a:br>
            <a:endParaRPr lang="en-US" noProof="0" dirty="0" smtClean="0"/>
          </a:p>
          <a:p>
            <a:r>
              <a:rPr lang="en-US" noProof="0" dirty="0" smtClean="0"/>
              <a:t>Therefore, the most suitable method seems to be to determine the orientation of the detector with respect to the wall and that of the wall respect to the geographic north</a:t>
            </a:r>
            <a:endParaRPr lang="en-US" noProof="0" dirty="0"/>
          </a:p>
        </p:txBody>
      </p:sp>
      <p:pic>
        <p:nvPicPr>
          <p:cNvPr id="4" name="Segnaposto contenuto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42500"/>
            <a:ext cx="4618856" cy="35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method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777580" cy="5141168"/>
          </a:xfrm>
        </p:spPr>
        <p:txBody>
          <a:bodyPr>
            <a:normAutofit fontScale="77500" lnSpcReduction="20000"/>
          </a:bodyPr>
          <a:lstStyle/>
          <a:p>
            <a:r>
              <a:rPr lang="en-US" noProof="0" dirty="0" smtClean="0"/>
              <a:t>The telescope orientation measurement for all the schools from Lecce was made starting from the measurement of the angle between the detector’s right-left (R-L) vector and the closest wall</a:t>
            </a:r>
          </a:p>
          <a:p>
            <a:r>
              <a:rPr lang="en-US" noProof="0" dirty="0" smtClean="0"/>
              <a:t>The difficulties were</a:t>
            </a:r>
          </a:p>
          <a:p>
            <a:pPr lvl="1"/>
            <a:r>
              <a:rPr lang="en-US" noProof="0" dirty="0" smtClean="0"/>
              <a:t>locate the R-L vector</a:t>
            </a:r>
          </a:p>
          <a:p>
            <a:pPr lvl="1"/>
            <a:r>
              <a:rPr lang="en-US" noProof="0" dirty="0" smtClean="0"/>
              <a:t>get a laser distance meter with an error of less than or equal to 2mm</a:t>
            </a:r>
          </a:p>
          <a:p>
            <a:r>
              <a:rPr lang="en-US" noProof="0" dirty="0" smtClean="0"/>
              <a:t>First we tried to measure the inclination of the wall with respect to the geographic North by using the compass internal of a cellphone, however, this approach would have caused an error of the order of set tens degrees. Moreover it need to know the local declination angle </a:t>
            </a:r>
          </a:p>
          <a:p>
            <a:r>
              <a:rPr lang="en-US" noProof="0" dirty="0" smtClean="0"/>
              <a:t>Therefore we asked for the help from a topography teacher from of the </a:t>
            </a:r>
            <a:r>
              <a:rPr lang="en-US" noProof="0" dirty="0" err="1" smtClean="0"/>
              <a:t>Istituto</a:t>
            </a:r>
            <a:r>
              <a:rPr lang="en-US" noProof="0" dirty="0" smtClean="0"/>
              <a:t> </a:t>
            </a:r>
            <a:r>
              <a:rPr lang="en-US" noProof="0" dirty="0" err="1" smtClean="0"/>
              <a:t>Tecnico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Geometri</a:t>
            </a:r>
            <a:r>
              <a:rPr lang="en-US" noProof="0" dirty="0" smtClean="0"/>
              <a:t> “</a:t>
            </a:r>
            <a:r>
              <a:rPr lang="en-US" noProof="0" dirty="0" err="1" smtClean="0"/>
              <a:t>Galilei</a:t>
            </a:r>
            <a:r>
              <a:rPr lang="en-US" noProof="0" dirty="0" smtClean="0"/>
              <a:t>” from Lecce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80" y="2444477"/>
            <a:ext cx="2040468" cy="23320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61" y="4416491"/>
            <a:ext cx="2038335" cy="21808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73" y="1424367"/>
            <a:ext cx="1871510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The Differential GPS 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4690864" cy="504762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The suggestion was to use a Differential GPS (DGPS) receiver to measure </a:t>
            </a:r>
            <a:r>
              <a:rPr lang="en-US" noProof="0" dirty="0"/>
              <a:t>the inclination of the wall with respect to the </a:t>
            </a:r>
            <a:r>
              <a:rPr lang="en-US" noProof="0" dirty="0" smtClean="0"/>
              <a:t>North</a:t>
            </a:r>
          </a:p>
          <a:p>
            <a:r>
              <a:rPr lang="en-US" noProof="0" dirty="0"/>
              <a:t>T</a:t>
            </a:r>
            <a:r>
              <a:rPr lang="en-US" noProof="0" dirty="0" smtClean="0"/>
              <a:t>he DGPS </a:t>
            </a:r>
            <a:r>
              <a:rPr lang="en-US" noProof="0" dirty="0"/>
              <a:t>is an enhancement </a:t>
            </a:r>
            <a:r>
              <a:rPr lang="en-US" noProof="0" dirty="0" smtClean="0"/>
              <a:t>of the GPS </a:t>
            </a:r>
            <a:r>
              <a:rPr lang="en-US" noProof="0" dirty="0"/>
              <a:t>that </a:t>
            </a:r>
            <a:r>
              <a:rPr lang="en-US" noProof="0" dirty="0" smtClean="0"/>
              <a:t>improve </a:t>
            </a:r>
            <a:r>
              <a:rPr lang="en-US" noProof="0" dirty="0"/>
              <a:t>location </a:t>
            </a:r>
            <a:r>
              <a:rPr lang="en-US" noProof="0" dirty="0" smtClean="0"/>
              <a:t>accuracy to few centimeters</a:t>
            </a:r>
          </a:p>
          <a:p>
            <a:r>
              <a:rPr lang="en-US" noProof="0" dirty="0" smtClean="0"/>
              <a:t>The </a:t>
            </a:r>
            <a:r>
              <a:rPr lang="en-US" noProof="0" dirty="0"/>
              <a:t>presence of the atmosphere is a component of the propagation delay of GPS signals, and therefore the ground position measurement has a reduced accuracy, with an error that can reach even </a:t>
            </a:r>
            <a:r>
              <a:rPr lang="en-US" noProof="0" dirty="0" smtClean="0"/>
              <a:t>5÷6m. </a:t>
            </a:r>
          </a:p>
          <a:p>
            <a:r>
              <a:rPr lang="en-US" noProof="0" dirty="0" smtClean="0"/>
              <a:t>DGPS </a:t>
            </a:r>
            <a:r>
              <a:rPr lang="en-US" noProof="0" dirty="0"/>
              <a:t>uses a </a:t>
            </a:r>
            <a:r>
              <a:rPr lang="en-US" noProof="0" dirty="0" smtClean="0"/>
              <a:t>correction </a:t>
            </a:r>
            <a:r>
              <a:rPr lang="en-US" noProof="0" dirty="0"/>
              <a:t>signal </a:t>
            </a:r>
            <a:r>
              <a:rPr lang="en-US" noProof="0" dirty="0" smtClean="0"/>
              <a:t>transmitted </a:t>
            </a:r>
            <a:r>
              <a:rPr lang="en-US" noProof="0" dirty="0"/>
              <a:t>by </a:t>
            </a:r>
            <a:r>
              <a:rPr lang="en-US" noProof="0" dirty="0" smtClean="0"/>
              <a:t>ground radio </a:t>
            </a:r>
            <a:r>
              <a:rPr lang="en-US" noProof="0" dirty="0"/>
              <a:t>from </a:t>
            </a:r>
            <a:r>
              <a:rPr lang="en-US" noProof="0" dirty="0" smtClean="0"/>
              <a:t>a fixed station whose </a:t>
            </a:r>
            <a:r>
              <a:rPr lang="en-US" noProof="0" dirty="0"/>
              <a:t>position is known with high </a:t>
            </a:r>
            <a:r>
              <a:rPr lang="en-US" noProof="0" dirty="0" smtClean="0"/>
              <a:t>precision, the signal is the difference between the position of the beacon as detected by the GPS and the “absolute” position of the beacon</a:t>
            </a:r>
          </a:p>
          <a:p>
            <a:r>
              <a:rPr lang="en-US" noProof="0" dirty="0" smtClean="0"/>
              <a:t>The signal, integrated </a:t>
            </a:r>
            <a:r>
              <a:rPr lang="en-US" noProof="0" dirty="0"/>
              <a:t>with the GSP </a:t>
            </a:r>
            <a:r>
              <a:rPr lang="en-US" noProof="0" dirty="0" smtClean="0"/>
              <a:t>information, increases </a:t>
            </a:r>
            <a:r>
              <a:rPr lang="en-US" noProof="0" dirty="0"/>
              <a:t>the accuracy of the position measurement. </a:t>
            </a:r>
            <a:endParaRPr lang="en-US" noProof="0" dirty="0" smtClean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804405" cy="25707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64" y="980728"/>
            <a:ext cx="384132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Accuracy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The measurement of the angle between the geographic North and the wall was made with a Leica </a:t>
            </a:r>
            <a:r>
              <a:rPr lang="en-US" noProof="0" dirty="0" err="1" smtClean="0"/>
              <a:t>Geosistems</a:t>
            </a:r>
            <a:r>
              <a:rPr lang="en-US" noProof="0" dirty="0" smtClean="0"/>
              <a:t> DGPS, model "GS09". </a:t>
            </a:r>
          </a:p>
          <a:p>
            <a:r>
              <a:rPr lang="en-US" noProof="0" dirty="0" smtClean="0"/>
              <a:t>The geographic coordinates of two points on the terraces of the three schools were measured.</a:t>
            </a:r>
          </a:p>
          <a:p>
            <a:r>
              <a:rPr lang="en-US" noProof="0" dirty="0" smtClean="0"/>
              <a:t>In this way we identify the direction of a straight line</a:t>
            </a:r>
          </a:p>
          <a:p>
            <a:r>
              <a:rPr lang="en-US" noProof="0" dirty="0" smtClean="0"/>
              <a:t>Accuracy on points position is 2cm, which results in a total maximum error of 0.14 ° on the angle measurement</a:t>
            </a:r>
            <a:endParaRPr lang="en-US" noProof="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4108" y="3933056"/>
            <a:ext cx="3540606" cy="274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egnaposto contenuto 4" descr="Banzi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84168" y="548680"/>
            <a:ext cx="2460486" cy="3207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The measure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2"/>
          </a:xfrm>
        </p:spPr>
        <p:txBody>
          <a:bodyPr/>
          <a:lstStyle/>
          <a:p>
            <a:r>
              <a:rPr lang="en-US" noProof="0" smtClean="0"/>
              <a:t>Next table shows the angle between the geographic North and the detector’s R-L vector for the three schools in Lecce:</a:t>
            </a:r>
            <a:endParaRPr lang="en-US" noProof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23214"/>
              </p:ext>
            </p:extLst>
          </p:nvPr>
        </p:nvGraphicFramePr>
        <p:xfrm>
          <a:off x="1115616" y="2996952"/>
          <a:ext cx="6930969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728"/>
                <a:gridCol w="1574951"/>
                <a:gridCol w="1680145"/>
                <a:gridCol w="1680145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School</a:t>
                      </a:r>
                      <a:endParaRPr lang="it-IT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Liceo “G. Banzi Bazoli”</a:t>
                      </a:r>
                      <a:endParaRPr lang="it-IT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IISS </a:t>
                      </a:r>
                      <a:r>
                        <a:rPr lang="it-IT" sz="1800" dirty="0">
                          <a:effectLst/>
                        </a:rPr>
                        <a:t>“E. Fermi”</a:t>
                      </a:r>
                      <a:endParaRPr lang="it-IT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Liceo “G. Palmieri”</a:t>
                      </a:r>
                      <a:endParaRPr lang="it-IT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Angle in degrees</a:t>
                      </a:r>
                      <a:endParaRPr lang="en-US" sz="1800" noProof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157.67 ± 0.38</a:t>
                      </a:r>
                      <a:endParaRPr lang="it-IT" sz="1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118.46 ± 0.14</a:t>
                      </a:r>
                      <a:endParaRPr lang="it-IT" sz="1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295.47 ± 0.17</a:t>
                      </a:r>
                      <a:endParaRPr lang="it-IT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Immagine 4" descr="Banzi3_D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16356"/>
            <a:ext cx="1555211" cy="186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Picture 1" descr="Palmieri_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16357"/>
            <a:ext cx="1320792" cy="18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ermi3_D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r="-1"/>
          <a:stretch/>
        </p:blipFill>
        <p:spPr bwMode="auto">
          <a:xfrm>
            <a:off x="4796118" y="4416357"/>
            <a:ext cx="1565702" cy="16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4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 very simple method to measure the orientation of the detector with respect to the geographic north has shown</a:t>
            </a:r>
          </a:p>
          <a:p>
            <a:r>
              <a:rPr lang="en-US" dirty="0" smtClean="0"/>
              <a:t>The method is especially useful for a detector located in a room without a windows or when the sun shadow is not accessible</a:t>
            </a:r>
            <a:endParaRPr lang="en-US" noProof="0" dirty="0" smtClean="0"/>
          </a:p>
          <a:p>
            <a:r>
              <a:rPr lang="en-US" dirty="0"/>
              <a:t>T</a:t>
            </a:r>
            <a:r>
              <a:rPr lang="en-US" dirty="0" smtClean="0"/>
              <a:t>eachers</a:t>
            </a:r>
            <a:r>
              <a:rPr lang="en-US" noProof="0" dirty="0" smtClean="0"/>
              <a:t> of topography from all the </a:t>
            </a:r>
            <a:r>
              <a:rPr lang="en-US" dirty="0" err="1" smtClean="0"/>
              <a:t>Istituto</a:t>
            </a:r>
            <a:r>
              <a:rPr lang="en-US" dirty="0" smtClean="0"/>
              <a:t> </a:t>
            </a:r>
            <a:r>
              <a:rPr lang="en-US" dirty="0" err="1"/>
              <a:t>Tecnico</a:t>
            </a:r>
            <a:r>
              <a:rPr lang="en-US" dirty="0"/>
              <a:t> per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smtClean="0"/>
              <a:t>schools are able, in principle, to do a similar measurement</a:t>
            </a:r>
          </a:p>
          <a:p>
            <a:r>
              <a:rPr lang="en-US" dirty="0" smtClean="0"/>
              <a:t>Moreover in this way it’s possible to involve more schools to EEE activities</a:t>
            </a:r>
            <a:endParaRPr lang="en-US" noProof="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5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169</TotalTime>
  <Words>519</Words>
  <Application>Microsoft Office PowerPoint</Application>
  <PresentationFormat>Presentazione su schermo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Chiaro</vt:lpstr>
      <vt:lpstr>measures of position of detectors at lecce</vt:lpstr>
      <vt:lpstr>The choose of the method</vt:lpstr>
      <vt:lpstr>The method</vt:lpstr>
      <vt:lpstr>The Differential GPS </vt:lpstr>
      <vt:lpstr>Accuracy</vt:lpstr>
      <vt:lpstr>The measure</vt:lpstr>
      <vt:lpstr>Conclusions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Misure di orientamento dei rivelatori rispetto al Nord geografico</dc:title>
  <dc:creator>Utente</dc:creator>
  <cp:lastModifiedBy>Utente</cp:lastModifiedBy>
  <cp:revision>19</cp:revision>
  <dcterms:created xsi:type="dcterms:W3CDTF">2017-05-22T20:22:08Z</dcterms:created>
  <dcterms:modified xsi:type="dcterms:W3CDTF">2017-05-24T13:09:34Z</dcterms:modified>
</cp:coreProperties>
</file>