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35" r:id="rId3"/>
    <p:sldId id="261" r:id="rId4"/>
    <p:sldId id="360" r:id="rId5"/>
    <p:sldId id="361" r:id="rId6"/>
    <p:sldId id="389" r:id="rId7"/>
    <p:sldId id="390" r:id="rId8"/>
    <p:sldId id="387" r:id="rId9"/>
    <p:sldId id="388" r:id="rId10"/>
    <p:sldId id="340" r:id="rId11"/>
    <p:sldId id="334" r:id="rId12"/>
    <p:sldId id="362" r:id="rId13"/>
    <p:sldId id="341" r:id="rId14"/>
    <p:sldId id="354" r:id="rId15"/>
    <p:sldId id="375" r:id="rId16"/>
    <p:sldId id="378" r:id="rId17"/>
    <p:sldId id="379" r:id="rId18"/>
    <p:sldId id="366" r:id="rId19"/>
    <p:sldId id="346" r:id="rId20"/>
    <p:sldId id="347" r:id="rId21"/>
    <p:sldId id="348" r:id="rId22"/>
    <p:sldId id="351" r:id="rId23"/>
    <p:sldId id="385" r:id="rId24"/>
    <p:sldId id="352" r:id="rId25"/>
    <p:sldId id="355" r:id="rId26"/>
    <p:sldId id="359" r:id="rId27"/>
    <p:sldId id="274" r:id="rId28"/>
    <p:sldId id="275" r:id="rId29"/>
    <p:sldId id="276" r:id="rId30"/>
    <p:sldId id="277" r:id="rId31"/>
    <p:sldId id="384" r:id="rId32"/>
    <p:sldId id="383" r:id="rId33"/>
    <p:sldId id="382" r:id="rId34"/>
  </p:sldIdLst>
  <p:sldSz cx="10080625" cy="7559675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560" y="-96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35F91-1B0E-A640-ABAF-BC3DF541A23E}" type="datetimeFigureOut">
              <a:rPr lang="en-US" smtClean="0"/>
              <a:t>27/05/17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C0F5D-EA6B-DE43-B4B2-C6F0E9E1E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863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8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8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23A688C-1CD1-419D-BC79-2032438B4976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02941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23A688C-1CD1-419D-BC79-2032438B4976}" type="slidenum">
              <a:rPr lang="uk-UA" sz="1400" smtClean="0">
                <a:latin typeface="Times New Roman"/>
              </a:rPr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0654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23A688C-1CD1-419D-BC79-2032438B4976}" type="slidenum">
              <a:rPr lang="uk-UA" sz="1400" smtClean="0">
                <a:latin typeface="Times New Roman"/>
              </a:rPr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6016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23A688C-1CD1-419D-BC79-2032438B4976}" type="slidenum">
              <a:rPr lang="uk-UA" sz="1400" smtClean="0">
                <a:latin typeface="Times New Roman"/>
              </a:rPr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6016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23A688C-1CD1-419D-BC79-2032438B4976}" type="slidenum">
              <a:rPr lang="uk-UA" sz="1400" smtClean="0">
                <a:latin typeface="Times New Roman"/>
              </a:rPr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4295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71762EB2-B3A6-4AAB-B7BA-52C63E6AE1BA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ee.centrofermi.it/monitor" TargetMode="External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hyperlink" Target="http://eee.centrofermi.it/monitor" TargetMode="External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hyperlink" Target="http://eee.centrofermi.it/monitor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14802" y="5930634"/>
            <a:ext cx="503872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>
                <a:latin typeface="Cambria"/>
                <a:cs typeface="Cambria"/>
              </a:rPr>
              <a:t>D. De Gruttola</a:t>
            </a:r>
          </a:p>
          <a:p>
            <a:r>
              <a:rPr lang="en-US" sz="1400" dirty="0" smtClean="0">
                <a:latin typeface="Cambria"/>
                <a:cs typeface="Cambria"/>
              </a:rPr>
              <a:t>Centro Fermi Roma</a:t>
            </a:r>
          </a:p>
          <a:p>
            <a:r>
              <a:rPr lang="en-US" sz="1400" dirty="0" smtClean="0">
                <a:latin typeface="Cambria"/>
                <a:cs typeface="Cambria"/>
              </a:rPr>
              <a:t>Salerno INFN</a:t>
            </a:r>
            <a:endParaRPr lang="en-US" sz="1400" dirty="0">
              <a:latin typeface="Cambria"/>
              <a:cs typeface="Cambri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</a:t>
            </a:r>
            <a:r>
              <a:rPr lang="en-US" sz="1400" dirty="0" err="1" smtClean="0">
                <a:solidFill>
                  <a:schemeClr val="bg1"/>
                </a:solidFill>
              </a:rPr>
              <a:t>Erice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29/05</a:t>
            </a:r>
            <a:r>
              <a:rPr lang="it-IT" sz="1400" dirty="0" smtClean="0">
                <a:solidFill>
                  <a:srgbClr val="FFFFFF"/>
                </a:solidFill>
              </a:rPr>
              <a:t>/2017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2" name="Picture 1" descr="Schermata 2017-05-27 alle 19.04.4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/>
          <a:stretch/>
        </p:blipFill>
        <p:spPr>
          <a:xfrm>
            <a:off x="-17593" y="-1"/>
            <a:ext cx="10098217" cy="5103709"/>
          </a:xfrm>
          <a:prstGeom prst="rect">
            <a:avLst/>
          </a:prstGeom>
        </p:spPr>
      </p:pic>
      <p:pic>
        <p:nvPicPr>
          <p:cNvPr id="3" name="Picture 2" descr="Schermata 2017-05-27 alle 19.04.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35" y="6051433"/>
            <a:ext cx="2229394" cy="9474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58022" y="5118382"/>
            <a:ext cx="9937721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4000" dirty="0" smtClean="0"/>
              <a:t>Data Quality Monitor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05486" y="3346084"/>
            <a:ext cx="8229600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DQM e </a:t>
            </a:r>
            <a:r>
              <a:rPr lang="en-US" dirty="0" err="1" smtClean="0">
                <a:latin typeface="Cambria"/>
                <a:cs typeface="Cambria"/>
              </a:rPr>
              <a:t>grandezze</a:t>
            </a:r>
            <a:r>
              <a:rPr lang="en-US" dirty="0" smtClean="0">
                <a:latin typeface="Cambria"/>
                <a:cs typeface="Cambria"/>
              </a:rPr>
              <a:t> da </a:t>
            </a:r>
            <a:r>
              <a:rPr lang="en-US" dirty="0" err="1" smtClean="0">
                <a:latin typeface="Cambria"/>
                <a:cs typeface="Cambria"/>
              </a:rPr>
              <a:t>monitorare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25015" y="39953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9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</a:t>
            </a:r>
            <a:r>
              <a:rPr lang="en-US" sz="1400" dirty="0" err="1" smtClean="0">
                <a:solidFill>
                  <a:schemeClr val="bg1"/>
                </a:solidFill>
              </a:rPr>
              <a:t>Erice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29/05</a:t>
            </a:r>
            <a:r>
              <a:rPr lang="it-IT" sz="1400" dirty="0" smtClean="0">
                <a:solidFill>
                  <a:srgbClr val="FFFFFF"/>
                </a:solidFill>
              </a:rPr>
              <a:t>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150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Picture 426"/>
          <p:cNvPicPr/>
          <p:nvPr/>
        </p:nvPicPr>
        <p:blipFill rotWithShape="1">
          <a:blip r:embed="rId2"/>
          <a:srcRect l="18542" t="7220" r="17878" b="6086"/>
          <a:stretch/>
        </p:blipFill>
        <p:spPr>
          <a:xfrm rot="16200000">
            <a:off x="2508349" y="593738"/>
            <a:ext cx="4418510" cy="7055364"/>
          </a:xfrm>
          <a:prstGeom prst="rect">
            <a:avLst/>
          </a:prstGeom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-31354" y="6487475"/>
            <a:ext cx="1037849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 smtClean="0"/>
              <a:t>!!! </a:t>
            </a:r>
            <a:r>
              <a:rPr lang="en-US" sz="1700" b="1" dirty="0" err="1" smtClean="0"/>
              <a:t>tutti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i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membri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della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collaborazione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possono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monitorare</a:t>
            </a:r>
            <a:r>
              <a:rPr lang="en-US" sz="1700" b="1" dirty="0" smtClean="0"/>
              <a:t> e </a:t>
            </a:r>
            <a:r>
              <a:rPr lang="en-US" sz="1700" b="1" dirty="0" err="1" smtClean="0"/>
              <a:t>analizzare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i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dati</a:t>
            </a:r>
            <a:r>
              <a:rPr lang="en-US" sz="1700" b="1" dirty="0" smtClean="0"/>
              <a:t> di </a:t>
            </a:r>
            <a:r>
              <a:rPr lang="en-US" sz="1700" b="1" dirty="0" err="1" smtClean="0"/>
              <a:t>ogni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sito</a:t>
            </a:r>
            <a:r>
              <a:rPr lang="en-US" sz="1700" b="1" dirty="0" smtClean="0"/>
              <a:t> di EEE !!!</a:t>
            </a:r>
            <a:endParaRPr lang="en-US" sz="17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-87816"/>
            <a:ext cx="8229600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Data Quality Monitor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hlinkClick r:id="rId3"/>
          </p:cNvPr>
          <p:cNvSpPr/>
          <p:nvPr/>
        </p:nvSpPr>
        <p:spPr>
          <a:xfrm>
            <a:off x="2069766" y="933300"/>
            <a:ext cx="50387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>
                <a:hlinkClick r:id="rId3"/>
              </a:rPr>
              <a:t>http://eee.centrofermi.it/monitor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02876" y="2418197"/>
            <a:ext cx="5475624" cy="3497526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chermata 2016-04-13 alle 16.54.5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87" y="2434907"/>
            <a:ext cx="5458932" cy="314659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10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</a:t>
            </a:r>
            <a:r>
              <a:rPr lang="en-US" sz="1400" dirty="0" err="1" smtClean="0">
                <a:solidFill>
                  <a:schemeClr val="bg1"/>
                </a:solidFill>
              </a:rPr>
              <a:t>Erice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29/05</a:t>
            </a:r>
            <a:r>
              <a:rPr lang="it-IT" sz="1400" dirty="0" smtClean="0">
                <a:solidFill>
                  <a:srgbClr val="FFFFFF"/>
                </a:solidFill>
              </a:rPr>
              <a:t>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44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815654" y="1734687"/>
            <a:ext cx="7535146" cy="3825874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it-IT" sz="2200" dirty="0" smtClean="0"/>
              <a:t>per </a:t>
            </a:r>
            <a:r>
              <a:rPr lang="it-IT" sz="2200" dirty="0"/>
              <a:t>ogni scuola sono fornite le informazioni sull’ultimo </a:t>
            </a:r>
            <a:r>
              <a:rPr lang="it-IT" sz="2200" dirty="0" err="1"/>
              <a:t>run</a:t>
            </a:r>
            <a:r>
              <a:rPr lang="it-IT" sz="2200" dirty="0"/>
              <a:t> trasferito e ricostruito al </a:t>
            </a:r>
            <a:r>
              <a:rPr lang="it-IT" sz="2200" dirty="0" smtClean="0"/>
              <a:t>CNAF</a:t>
            </a:r>
          </a:p>
          <a:p>
            <a:pPr marL="457200" indent="-457200">
              <a:buFont typeface="Wingdings" charset="2"/>
              <a:buChar char="ü"/>
            </a:pPr>
            <a:endParaRPr lang="it-IT" sz="2200" dirty="0" smtClean="0"/>
          </a:p>
          <a:p>
            <a:pPr marL="457200" indent="-457200">
              <a:buFont typeface="Wingdings" charset="2"/>
              <a:buChar char="ü"/>
            </a:pPr>
            <a:r>
              <a:rPr lang="it-IT" sz="2200" dirty="0" smtClean="0"/>
              <a:t>lo </a:t>
            </a:r>
            <a:r>
              <a:rPr lang="it-IT" sz="2200" dirty="0"/>
              <a:t>stato della scuola è </a:t>
            </a:r>
            <a:r>
              <a:rPr lang="it-IT" sz="2200" b="1" dirty="0">
                <a:solidFill>
                  <a:srgbClr val="00B050"/>
                </a:solidFill>
              </a:rPr>
              <a:t>VERDE</a:t>
            </a:r>
            <a:r>
              <a:rPr lang="it-IT" sz="2200" dirty="0"/>
              <a:t> se risulta un trasferimento nelle ultime 3 ore </a:t>
            </a:r>
            <a:r>
              <a:rPr lang="it-IT" sz="2200" dirty="0" smtClean="0"/>
              <a:t>con parametri </a:t>
            </a:r>
            <a:r>
              <a:rPr lang="it-IT" sz="2200" dirty="0"/>
              <a:t>del </a:t>
            </a:r>
            <a:endParaRPr lang="it-IT" sz="2200" dirty="0" smtClean="0"/>
          </a:p>
          <a:p>
            <a:r>
              <a:rPr lang="it-IT" sz="2200" dirty="0"/>
              <a:t> </a:t>
            </a:r>
            <a:r>
              <a:rPr lang="it-IT" sz="2200" dirty="0" smtClean="0"/>
              <a:t>     </a:t>
            </a:r>
            <a:r>
              <a:rPr lang="it-IT" sz="2200" dirty="0" err="1" smtClean="0"/>
              <a:t>run</a:t>
            </a:r>
            <a:r>
              <a:rPr lang="it-IT" sz="2200" dirty="0" smtClean="0"/>
              <a:t> ragionevoli (</a:t>
            </a:r>
            <a:r>
              <a:rPr lang="it-IT" sz="2200" dirty="0"/>
              <a:t>rate, frazione di tracce ricostruite, …</a:t>
            </a:r>
            <a:r>
              <a:rPr lang="it-IT" sz="2200" dirty="0" smtClean="0"/>
              <a:t>)</a:t>
            </a:r>
          </a:p>
          <a:p>
            <a:pPr marL="457200" indent="-457200">
              <a:buFont typeface="Wingdings" charset="2"/>
              <a:buChar char="ü"/>
            </a:pPr>
            <a:endParaRPr lang="it-IT" sz="2200" dirty="0"/>
          </a:p>
          <a:p>
            <a:pPr marL="457200" indent="-457200">
              <a:buFont typeface="Wingdings" charset="2"/>
              <a:buChar char="ü"/>
            </a:pPr>
            <a:r>
              <a:rPr lang="it-IT" sz="2200" dirty="0" smtClean="0"/>
              <a:t>per </a:t>
            </a:r>
            <a:r>
              <a:rPr lang="it-IT" sz="2200" dirty="0"/>
              <a:t>ogni telescopio sono disponibili dei link per controllare la qualità dei dati attraverso </a:t>
            </a:r>
            <a:r>
              <a:rPr lang="it-IT" sz="2200" dirty="0" smtClean="0"/>
              <a:t>grafici DQM </a:t>
            </a:r>
          </a:p>
          <a:p>
            <a:r>
              <a:rPr lang="it-IT" sz="2200" dirty="0"/>
              <a:t> </a:t>
            </a:r>
            <a:r>
              <a:rPr lang="it-IT" sz="2200" dirty="0" smtClean="0"/>
              <a:t>     </a:t>
            </a:r>
            <a:r>
              <a:rPr lang="it-IT" sz="2200" dirty="0" err="1" smtClean="0"/>
              <a:t>run</a:t>
            </a:r>
            <a:r>
              <a:rPr lang="it-IT" sz="2200" dirty="0" smtClean="0"/>
              <a:t> </a:t>
            </a:r>
            <a:r>
              <a:rPr lang="it-IT" sz="2200" dirty="0"/>
              <a:t>per </a:t>
            </a:r>
            <a:r>
              <a:rPr lang="it-IT" sz="2200" dirty="0" err="1" smtClean="0"/>
              <a:t>run</a:t>
            </a:r>
            <a:endParaRPr lang="it-IT" sz="2200" dirty="0"/>
          </a:p>
          <a:p>
            <a:r>
              <a:rPr lang="it-IT" sz="2200" dirty="0"/>
              <a:t>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-87816"/>
            <a:ext cx="8229600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Home page del DQM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692545" y="6853092"/>
            <a:ext cx="612888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 err="1" smtClean="0">
                <a:solidFill>
                  <a:srgbClr val="FF0000"/>
                </a:solidFill>
              </a:rPr>
              <a:t>visione</a:t>
            </a:r>
            <a:r>
              <a:rPr lang="en-US" sz="1700" b="1" dirty="0" smtClean="0">
                <a:solidFill>
                  <a:srgbClr val="FF0000"/>
                </a:solidFill>
              </a:rPr>
              <a:t> </a:t>
            </a:r>
            <a:r>
              <a:rPr lang="en-US" sz="1700" b="1" dirty="0" err="1" smtClean="0">
                <a:solidFill>
                  <a:srgbClr val="FF0000"/>
                </a:solidFill>
              </a:rPr>
              <a:t>completa</a:t>
            </a:r>
            <a:r>
              <a:rPr lang="en-US" sz="1700" b="1" dirty="0" smtClean="0">
                <a:solidFill>
                  <a:srgbClr val="FF0000"/>
                </a:solidFill>
              </a:rPr>
              <a:t> di </a:t>
            </a:r>
            <a:r>
              <a:rPr lang="en-US" sz="1700" b="1" dirty="0" err="1" smtClean="0">
                <a:solidFill>
                  <a:srgbClr val="FF0000"/>
                </a:solidFill>
              </a:rPr>
              <a:t>tutti</a:t>
            </a:r>
            <a:r>
              <a:rPr lang="en-US" sz="1700" b="1" dirty="0" smtClean="0">
                <a:solidFill>
                  <a:srgbClr val="FF0000"/>
                </a:solidFill>
              </a:rPr>
              <a:t> </a:t>
            </a:r>
            <a:r>
              <a:rPr lang="en-US" sz="1700" b="1" dirty="0" err="1" smtClean="0">
                <a:solidFill>
                  <a:srgbClr val="FF0000"/>
                </a:solidFill>
              </a:rPr>
              <a:t>i</a:t>
            </a:r>
            <a:r>
              <a:rPr lang="en-US" sz="1700" b="1" dirty="0" smtClean="0">
                <a:solidFill>
                  <a:srgbClr val="FF0000"/>
                </a:solidFill>
              </a:rPr>
              <a:t> </a:t>
            </a:r>
            <a:r>
              <a:rPr lang="en-US" sz="1700" b="1" dirty="0" err="1" smtClean="0">
                <a:solidFill>
                  <a:srgbClr val="FF0000"/>
                </a:solidFill>
              </a:rPr>
              <a:t>siti</a:t>
            </a:r>
            <a:r>
              <a:rPr lang="en-US" sz="1700" b="1" dirty="0" smtClean="0">
                <a:solidFill>
                  <a:srgbClr val="FF0000"/>
                </a:solidFill>
              </a:rPr>
              <a:t> del </a:t>
            </a:r>
            <a:r>
              <a:rPr lang="en-US" sz="1700" b="1" dirty="0" err="1" smtClean="0">
                <a:solidFill>
                  <a:srgbClr val="FF0000"/>
                </a:solidFill>
              </a:rPr>
              <a:t>progetto</a:t>
            </a:r>
            <a:r>
              <a:rPr lang="en-US" sz="1700" b="1" dirty="0" smtClean="0">
                <a:solidFill>
                  <a:srgbClr val="FF0000"/>
                </a:solidFill>
              </a:rPr>
              <a:t> in tempo </a:t>
            </a:r>
            <a:r>
              <a:rPr lang="en-US" sz="1700" b="1" dirty="0" err="1" smtClean="0">
                <a:solidFill>
                  <a:srgbClr val="FF0000"/>
                </a:solidFill>
              </a:rPr>
              <a:t>reale</a:t>
            </a:r>
            <a:endParaRPr lang="en-US" sz="1700" b="1" dirty="0">
              <a:solidFill>
                <a:srgbClr val="FF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5331" y="845588"/>
            <a:ext cx="2898032" cy="6224747"/>
            <a:chOff x="15331" y="628345"/>
            <a:chExt cx="2898032" cy="6224747"/>
          </a:xfrm>
        </p:grpSpPr>
        <p:pic>
          <p:nvPicPr>
            <p:cNvPr id="14" name="Picture 13" descr="Schermata 2016-04-13 alle 17.01.42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799"/>
            <a:stretch/>
          </p:blipFill>
          <p:spPr>
            <a:xfrm>
              <a:off x="15331" y="628345"/>
              <a:ext cx="2766901" cy="3063647"/>
            </a:xfrm>
            <a:prstGeom prst="rect">
              <a:avLst/>
            </a:prstGeom>
          </p:spPr>
        </p:pic>
        <p:pic>
          <p:nvPicPr>
            <p:cNvPr id="15" name="Picture 14" descr="Schermata 2016-04-13 alle 17.01.52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" t="43943"/>
            <a:stretch/>
          </p:blipFill>
          <p:spPr>
            <a:xfrm>
              <a:off x="15331" y="4480733"/>
              <a:ext cx="2898032" cy="2372359"/>
            </a:xfrm>
            <a:prstGeom prst="rect">
              <a:avLst/>
            </a:prstGeom>
          </p:spPr>
        </p:pic>
        <p:sp>
          <p:nvSpPr>
            <p:cNvPr id="23" name="Freeform 22"/>
            <p:cNvSpPr/>
            <p:nvPr/>
          </p:nvSpPr>
          <p:spPr>
            <a:xfrm>
              <a:off x="116975" y="3557148"/>
              <a:ext cx="2694846" cy="187141"/>
            </a:xfrm>
            <a:custGeom>
              <a:avLst/>
              <a:gdLst>
                <a:gd name="connsiteX0" fmla="*/ 0 w 2445907"/>
                <a:gd name="connsiteY0" fmla="*/ 103423 h 187141"/>
                <a:gd name="connsiteX1" fmla="*/ 451184 w 2445907"/>
                <a:gd name="connsiteY1" fmla="*/ 36579 h 187141"/>
                <a:gd name="connsiteX2" fmla="*/ 802105 w 2445907"/>
                <a:gd name="connsiteY2" fmla="*/ 186979 h 187141"/>
                <a:gd name="connsiteX3" fmla="*/ 1420394 w 2445907"/>
                <a:gd name="connsiteY3" fmla="*/ 53290 h 187141"/>
                <a:gd name="connsiteX4" fmla="*/ 1955131 w 2445907"/>
                <a:gd name="connsiteY4" fmla="*/ 186979 h 187141"/>
                <a:gd name="connsiteX5" fmla="*/ 2406315 w 2445907"/>
                <a:gd name="connsiteY5" fmla="*/ 19868 h 187141"/>
                <a:gd name="connsiteX6" fmla="*/ 2423026 w 2445907"/>
                <a:gd name="connsiteY6" fmla="*/ 3157 h 187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5907" h="187141">
                  <a:moveTo>
                    <a:pt x="0" y="103423"/>
                  </a:moveTo>
                  <a:cubicBezTo>
                    <a:pt x="158750" y="63038"/>
                    <a:pt x="317500" y="22653"/>
                    <a:pt x="451184" y="36579"/>
                  </a:cubicBezTo>
                  <a:cubicBezTo>
                    <a:pt x="584868" y="50505"/>
                    <a:pt x="640570" y="184194"/>
                    <a:pt x="802105" y="186979"/>
                  </a:cubicBezTo>
                  <a:cubicBezTo>
                    <a:pt x="963640" y="189764"/>
                    <a:pt x="1228223" y="53290"/>
                    <a:pt x="1420394" y="53290"/>
                  </a:cubicBezTo>
                  <a:cubicBezTo>
                    <a:pt x="1612565" y="53290"/>
                    <a:pt x="1790811" y="192549"/>
                    <a:pt x="1955131" y="186979"/>
                  </a:cubicBezTo>
                  <a:cubicBezTo>
                    <a:pt x="2119451" y="181409"/>
                    <a:pt x="2328333" y="50505"/>
                    <a:pt x="2406315" y="19868"/>
                  </a:cubicBezTo>
                  <a:cubicBezTo>
                    <a:pt x="2484297" y="-10769"/>
                    <a:pt x="2423026" y="3157"/>
                    <a:pt x="2423026" y="3157"/>
                  </a:cubicBezTo>
                </a:path>
              </a:pathLst>
            </a:custGeom>
            <a:ln w="1270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85918" y="3826838"/>
              <a:ext cx="133684" cy="116977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87919" y="4029371"/>
              <a:ext cx="133684" cy="116977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89920" y="4231904"/>
              <a:ext cx="133684" cy="11697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305428" y="3812128"/>
              <a:ext cx="133684" cy="116977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307429" y="4014661"/>
              <a:ext cx="133684" cy="116977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309430" y="4217194"/>
              <a:ext cx="133684" cy="116977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endParaRPr lang="en-US" dirty="0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19529" y="4387162"/>
              <a:ext cx="2694846" cy="187141"/>
            </a:xfrm>
            <a:custGeom>
              <a:avLst/>
              <a:gdLst>
                <a:gd name="connsiteX0" fmla="*/ 0 w 2445907"/>
                <a:gd name="connsiteY0" fmla="*/ 103423 h 187141"/>
                <a:gd name="connsiteX1" fmla="*/ 451184 w 2445907"/>
                <a:gd name="connsiteY1" fmla="*/ 36579 h 187141"/>
                <a:gd name="connsiteX2" fmla="*/ 802105 w 2445907"/>
                <a:gd name="connsiteY2" fmla="*/ 186979 h 187141"/>
                <a:gd name="connsiteX3" fmla="*/ 1420394 w 2445907"/>
                <a:gd name="connsiteY3" fmla="*/ 53290 h 187141"/>
                <a:gd name="connsiteX4" fmla="*/ 1955131 w 2445907"/>
                <a:gd name="connsiteY4" fmla="*/ 186979 h 187141"/>
                <a:gd name="connsiteX5" fmla="*/ 2406315 w 2445907"/>
                <a:gd name="connsiteY5" fmla="*/ 19868 h 187141"/>
                <a:gd name="connsiteX6" fmla="*/ 2423026 w 2445907"/>
                <a:gd name="connsiteY6" fmla="*/ 3157 h 187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5907" h="187141">
                  <a:moveTo>
                    <a:pt x="0" y="103423"/>
                  </a:moveTo>
                  <a:cubicBezTo>
                    <a:pt x="158750" y="63038"/>
                    <a:pt x="317500" y="22653"/>
                    <a:pt x="451184" y="36579"/>
                  </a:cubicBezTo>
                  <a:cubicBezTo>
                    <a:pt x="584868" y="50505"/>
                    <a:pt x="640570" y="184194"/>
                    <a:pt x="802105" y="186979"/>
                  </a:cubicBezTo>
                  <a:cubicBezTo>
                    <a:pt x="963640" y="189764"/>
                    <a:pt x="1228223" y="53290"/>
                    <a:pt x="1420394" y="53290"/>
                  </a:cubicBezTo>
                  <a:cubicBezTo>
                    <a:pt x="1612565" y="53290"/>
                    <a:pt x="1790811" y="192549"/>
                    <a:pt x="1955131" y="186979"/>
                  </a:cubicBezTo>
                  <a:cubicBezTo>
                    <a:pt x="2119451" y="181409"/>
                    <a:pt x="2328333" y="50505"/>
                    <a:pt x="2406315" y="19868"/>
                  </a:cubicBezTo>
                  <a:cubicBezTo>
                    <a:pt x="2484297" y="-10769"/>
                    <a:pt x="2423026" y="3157"/>
                    <a:pt x="2423026" y="3157"/>
                  </a:cubicBezTo>
                </a:path>
              </a:pathLst>
            </a:custGeom>
            <a:ln w="1270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748810" y="3354220"/>
              <a:ext cx="147842" cy="1220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05833" y="3814129"/>
              <a:ext cx="133684" cy="116977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07834" y="4016662"/>
              <a:ext cx="133684" cy="116977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09835" y="4219195"/>
              <a:ext cx="133684" cy="116977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91516" y="3763996"/>
              <a:ext cx="133684" cy="116977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93517" y="3966529"/>
              <a:ext cx="133684" cy="116977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595518" y="4169062"/>
              <a:ext cx="133684" cy="116977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endParaRPr lang="en-US" dirty="0"/>
            </a:p>
          </p:txBody>
        </p:sp>
      </p:grpSp>
      <p:sp>
        <p:nvSpPr>
          <p:cNvPr id="45" name="Rectangle 44">
            <a:hlinkClick r:id="rId4"/>
          </p:cNvPr>
          <p:cNvSpPr/>
          <p:nvPr/>
        </p:nvSpPr>
        <p:spPr>
          <a:xfrm>
            <a:off x="5308242" y="558901"/>
            <a:ext cx="50387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>
                <a:hlinkClick r:id="rId4"/>
              </a:rPr>
              <a:t>http://eee.centrofermi.it/monitor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11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4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</a:t>
            </a:r>
            <a:r>
              <a:rPr lang="en-US" sz="1400" dirty="0" err="1" smtClean="0">
                <a:solidFill>
                  <a:schemeClr val="bg1"/>
                </a:solidFill>
              </a:rPr>
              <a:t>Erice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5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29/05</a:t>
            </a:r>
            <a:r>
              <a:rPr lang="it-IT" sz="1400" dirty="0" smtClean="0">
                <a:solidFill>
                  <a:srgbClr val="FFFFFF"/>
                </a:solidFill>
              </a:rPr>
              <a:t>/2017</a:t>
            </a:r>
            <a:endParaRPr lang="en-US" sz="1400" dirty="0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2003" y="706784"/>
            <a:ext cx="10080625" cy="6509496"/>
            <a:chOff x="0" y="670599"/>
            <a:chExt cx="10080625" cy="6509496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670599"/>
              <a:ext cx="10080625" cy="6509496"/>
              <a:chOff x="0" y="670599"/>
              <a:chExt cx="10080625" cy="6509496"/>
            </a:xfrm>
          </p:grpSpPr>
          <p:pic>
            <p:nvPicPr>
              <p:cNvPr id="3" name="Picture 2" descr="Schermata 2017-05-27 alle 20.00.26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062164"/>
                <a:ext cx="10080625" cy="4117931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15331" y="670599"/>
                <a:ext cx="10065294" cy="24229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478533" y="1205562"/>
              <a:ext cx="1839942" cy="2568829"/>
              <a:chOff x="-2240391" y="4404702"/>
              <a:chExt cx="1839942" cy="256882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-2240391" y="4404702"/>
                <a:ext cx="183994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err="1" smtClean="0"/>
                  <a:t>numero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totale</a:t>
                </a:r>
                <a:r>
                  <a:rPr lang="en-GB" dirty="0" smtClean="0"/>
                  <a:t> di </a:t>
                </a:r>
              </a:p>
              <a:p>
                <a:r>
                  <a:rPr lang="en-GB" dirty="0" err="1" smtClean="0"/>
                  <a:t>tracce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acquisite</a:t>
                </a:r>
                <a:endParaRPr lang="en-US" dirty="0"/>
              </a:p>
            </p:txBody>
          </p:sp>
          <p:sp>
            <p:nvSpPr>
              <p:cNvPr id="48" name="Line 10"/>
              <p:cNvSpPr/>
              <p:nvPr/>
            </p:nvSpPr>
            <p:spPr>
              <a:xfrm>
                <a:off x="-1397197" y="5051033"/>
                <a:ext cx="534935" cy="1922498"/>
              </a:xfrm>
              <a:prstGeom prst="line">
                <a:avLst/>
              </a:prstGeom>
              <a:ln w="36720">
                <a:solidFill>
                  <a:srgbClr val="0000FF"/>
                </a:solidFill>
                <a:round/>
                <a:tailEnd type="triangle" w="med" len="med"/>
              </a:ln>
            </p:spPr>
          </p:sp>
        </p:grpSp>
      </p:grpSp>
    </p:spTree>
    <p:extLst>
      <p:ext uri="{BB962C8B-B14F-4D97-AF65-F5344CB8AC3E}">
        <p14:creationId xmlns:p14="http://schemas.microsoft.com/office/powerpoint/2010/main" val="2023942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chermata 2016-04-13 alle 16.54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64" y="2009661"/>
            <a:ext cx="8848871" cy="5100595"/>
          </a:xfrm>
          <a:prstGeom prst="rect">
            <a:avLst/>
          </a:prstGeom>
        </p:spPr>
      </p:pic>
      <p:sp>
        <p:nvSpPr>
          <p:cNvPr id="310" name="TextShape 5"/>
          <p:cNvSpPr txBox="1"/>
          <p:nvPr/>
        </p:nvSpPr>
        <p:spPr>
          <a:xfrm>
            <a:off x="-108705" y="3060618"/>
            <a:ext cx="2377440" cy="700200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GB" sz="2000" dirty="0" smtClean="0">
                <a:latin typeface="Arial"/>
              </a:rPr>
              <a:t>link </a:t>
            </a:r>
            <a:r>
              <a:rPr lang="en-GB" sz="2000" dirty="0" err="1">
                <a:latin typeface="Arial"/>
              </a:rPr>
              <a:t>allo</a:t>
            </a:r>
            <a:r>
              <a:rPr lang="en-GB" sz="2000" dirty="0">
                <a:latin typeface="Arial"/>
              </a:rPr>
              <a:t> </a:t>
            </a:r>
            <a:r>
              <a:rPr lang="en-GB" sz="2000" dirty="0" err="1">
                <a:latin typeface="Arial"/>
              </a:rPr>
              <a:t>storico</a:t>
            </a:r>
            <a:r>
              <a:rPr lang="en-GB" sz="2000" dirty="0">
                <a:latin typeface="Arial"/>
              </a:rPr>
              <a:t> del </a:t>
            </a:r>
            <a:r>
              <a:rPr lang="en-GB" sz="2000" dirty="0" err="1">
                <a:latin typeface="Arial"/>
              </a:rPr>
              <a:t>trasferimento</a:t>
            </a:r>
            <a:endParaRPr dirty="0"/>
          </a:p>
        </p:txBody>
      </p:sp>
      <p:sp>
        <p:nvSpPr>
          <p:cNvPr id="311" name="TextShape 6"/>
          <p:cNvSpPr txBox="1"/>
          <p:nvPr/>
        </p:nvSpPr>
        <p:spPr>
          <a:xfrm>
            <a:off x="7083867" y="1603785"/>
            <a:ext cx="2926080" cy="986760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GB" sz="2000" dirty="0" err="1">
                <a:latin typeface="Arial"/>
              </a:rPr>
              <a:t>e</a:t>
            </a:r>
            <a:r>
              <a:rPr lang="en-GB" sz="2000" dirty="0" err="1" smtClean="0">
                <a:latin typeface="Arial"/>
              </a:rPr>
              <a:t>lenco</a:t>
            </a:r>
            <a:r>
              <a:rPr lang="en-GB" sz="2000" dirty="0" smtClean="0">
                <a:latin typeface="Arial"/>
              </a:rPr>
              <a:t> </a:t>
            </a:r>
            <a:r>
              <a:rPr lang="en-GB" sz="2000" dirty="0" err="1" smtClean="0">
                <a:latin typeface="Arial"/>
              </a:rPr>
              <a:t>dei</a:t>
            </a:r>
            <a:r>
              <a:rPr lang="en-GB" sz="2000" dirty="0" smtClean="0">
                <a:latin typeface="Arial"/>
              </a:rPr>
              <a:t> report </a:t>
            </a:r>
            <a:r>
              <a:rPr lang="en-GB" sz="2000" dirty="0" err="1" smtClean="0">
                <a:latin typeface="Arial"/>
              </a:rPr>
              <a:t>giornalieri</a:t>
            </a:r>
            <a:r>
              <a:rPr lang="en-GB" sz="2000" dirty="0" smtClean="0">
                <a:latin typeface="Arial"/>
              </a:rPr>
              <a:t> del DQM</a:t>
            </a:r>
            <a:endParaRPr dirty="0"/>
          </a:p>
        </p:txBody>
      </p:sp>
      <p:sp>
        <p:nvSpPr>
          <p:cNvPr id="312" name="TextShape 7"/>
          <p:cNvSpPr txBox="1"/>
          <p:nvPr/>
        </p:nvSpPr>
        <p:spPr>
          <a:xfrm>
            <a:off x="8751136" y="4775465"/>
            <a:ext cx="1431136" cy="986760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GB" sz="2000" dirty="0">
                <a:latin typeface="Arial"/>
              </a:rPr>
              <a:t>l</a:t>
            </a:r>
            <a:r>
              <a:rPr lang="en-GB" sz="2000" dirty="0" smtClean="0">
                <a:latin typeface="Arial"/>
              </a:rPr>
              <a:t>ink </a:t>
            </a:r>
            <a:r>
              <a:rPr lang="en-GB" sz="2000" dirty="0" err="1" smtClean="0">
                <a:latin typeface="Arial"/>
              </a:rPr>
              <a:t>alle</a:t>
            </a:r>
            <a:r>
              <a:rPr lang="en-GB" sz="2000" dirty="0" smtClean="0">
                <a:latin typeface="Arial"/>
              </a:rPr>
              <a:t> </a:t>
            </a:r>
            <a:r>
              <a:rPr lang="en-GB" sz="2000" dirty="0" err="1" smtClean="0">
                <a:latin typeface="Arial"/>
              </a:rPr>
              <a:t>grandezze</a:t>
            </a:r>
            <a:r>
              <a:rPr lang="en-GB" sz="2000" dirty="0" smtClean="0">
                <a:latin typeface="Arial"/>
              </a:rPr>
              <a:t> da </a:t>
            </a:r>
            <a:r>
              <a:rPr lang="en-GB" sz="2000" dirty="0" err="1" smtClean="0">
                <a:latin typeface="Arial"/>
              </a:rPr>
              <a:t>monitorare</a:t>
            </a:r>
            <a:endParaRPr dirty="0"/>
          </a:p>
        </p:txBody>
      </p:sp>
      <p:sp>
        <p:nvSpPr>
          <p:cNvPr id="313" name="Line 8"/>
          <p:cNvSpPr/>
          <p:nvPr/>
        </p:nvSpPr>
        <p:spPr>
          <a:xfrm flipH="1">
            <a:off x="8438795" y="6184879"/>
            <a:ext cx="725939" cy="417777"/>
          </a:xfrm>
          <a:prstGeom prst="line">
            <a:avLst/>
          </a:prstGeom>
          <a:ln w="36720">
            <a:solidFill>
              <a:srgbClr val="0000FF"/>
            </a:solidFill>
            <a:round/>
            <a:tailEnd type="triangle" w="med" len="med"/>
          </a:ln>
        </p:spPr>
      </p:sp>
      <p:sp>
        <p:nvSpPr>
          <p:cNvPr id="314" name="Line 9"/>
          <p:cNvSpPr/>
          <p:nvPr/>
        </p:nvSpPr>
        <p:spPr>
          <a:xfrm flipH="1">
            <a:off x="6634072" y="2408175"/>
            <a:ext cx="1411706" cy="2991284"/>
          </a:xfrm>
          <a:prstGeom prst="line">
            <a:avLst/>
          </a:prstGeom>
          <a:ln w="36720">
            <a:solidFill>
              <a:srgbClr val="0000FF"/>
            </a:solidFill>
            <a:round/>
            <a:tailEnd type="triangle" w="med" len="med"/>
          </a:ln>
        </p:spPr>
      </p:sp>
      <p:sp>
        <p:nvSpPr>
          <p:cNvPr id="315" name="Line 10"/>
          <p:cNvSpPr/>
          <p:nvPr/>
        </p:nvSpPr>
        <p:spPr>
          <a:xfrm>
            <a:off x="1136311" y="3865149"/>
            <a:ext cx="2673684" cy="2319730"/>
          </a:xfrm>
          <a:prstGeom prst="line">
            <a:avLst/>
          </a:prstGeom>
          <a:ln w="36720">
            <a:solidFill>
              <a:srgbClr val="0000FF"/>
            </a:solidFill>
            <a:round/>
            <a:tailEnd type="triangle" w="med" len="med"/>
          </a:ln>
        </p:spPr>
      </p:sp>
      <p:sp>
        <p:nvSpPr>
          <p:cNvPr id="15" name="Title 1"/>
          <p:cNvSpPr txBox="1">
            <a:spLocks/>
          </p:cNvSpPr>
          <p:nvPr/>
        </p:nvSpPr>
        <p:spPr>
          <a:xfrm>
            <a:off x="0" y="-87816"/>
            <a:ext cx="8229600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Home page del DQM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Shape 6"/>
          <p:cNvSpPr txBox="1"/>
          <p:nvPr/>
        </p:nvSpPr>
        <p:spPr>
          <a:xfrm>
            <a:off x="7547221" y="2988235"/>
            <a:ext cx="2926080" cy="336637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GB" sz="2000" dirty="0" smtClean="0">
                <a:latin typeface="Arial"/>
              </a:rPr>
              <a:t>rate di trigger</a:t>
            </a:r>
          </a:p>
        </p:txBody>
      </p:sp>
      <p:sp>
        <p:nvSpPr>
          <p:cNvPr id="19" name="Line 9"/>
          <p:cNvSpPr/>
          <p:nvPr/>
        </p:nvSpPr>
        <p:spPr>
          <a:xfrm flipH="1">
            <a:off x="7271824" y="3360706"/>
            <a:ext cx="983170" cy="2824171"/>
          </a:xfrm>
          <a:prstGeom prst="line">
            <a:avLst/>
          </a:prstGeom>
          <a:ln w="36720">
            <a:solidFill>
              <a:srgbClr val="0000FF"/>
            </a:solidFill>
            <a:round/>
            <a:tailEnd type="triangle" w="med" len="med"/>
          </a:ln>
        </p:spPr>
      </p:sp>
      <p:sp>
        <p:nvSpPr>
          <p:cNvPr id="2" name="Rectangle 1"/>
          <p:cNvSpPr/>
          <p:nvPr/>
        </p:nvSpPr>
        <p:spPr>
          <a:xfrm>
            <a:off x="8377864" y="3865149"/>
            <a:ext cx="1518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rate di </a:t>
            </a:r>
            <a:r>
              <a:rPr lang="en-GB" dirty="0" err="1"/>
              <a:t>tracce</a:t>
            </a:r>
            <a:r>
              <a:rPr lang="en-GB" dirty="0"/>
              <a:t> </a:t>
            </a:r>
            <a:endParaRPr lang="en-GB" dirty="0" smtClean="0"/>
          </a:p>
          <a:p>
            <a:pPr algn="ctr"/>
            <a:r>
              <a:rPr lang="en-GB" dirty="0" err="1" smtClean="0"/>
              <a:t>ricostruite</a:t>
            </a:r>
            <a:endParaRPr lang="en-GB" dirty="0"/>
          </a:p>
        </p:txBody>
      </p:sp>
      <p:sp>
        <p:nvSpPr>
          <p:cNvPr id="21" name="Line 9"/>
          <p:cNvSpPr/>
          <p:nvPr/>
        </p:nvSpPr>
        <p:spPr>
          <a:xfrm flipH="1">
            <a:off x="7920784" y="4263105"/>
            <a:ext cx="596398" cy="1921773"/>
          </a:xfrm>
          <a:prstGeom prst="line">
            <a:avLst/>
          </a:prstGeom>
          <a:ln w="36720">
            <a:solidFill>
              <a:srgbClr val="0000FF"/>
            </a:solidFill>
            <a:round/>
            <a:tailEnd type="triangle" w="med" len="med"/>
          </a:ln>
        </p:spPr>
      </p:sp>
      <p:sp>
        <p:nvSpPr>
          <p:cNvPr id="22" name="Rectangle 21">
            <a:hlinkClick r:id="rId3"/>
          </p:cNvPr>
          <p:cNvSpPr/>
          <p:nvPr/>
        </p:nvSpPr>
        <p:spPr>
          <a:xfrm>
            <a:off x="5418132" y="399628"/>
            <a:ext cx="50387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>
                <a:hlinkClick r:id="rId3"/>
              </a:rPr>
              <a:t>http://eee.centrofermi.it/monitor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12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8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</a:t>
            </a:r>
            <a:r>
              <a:rPr lang="en-US" sz="1400" dirty="0" err="1" smtClean="0">
                <a:solidFill>
                  <a:schemeClr val="bg1"/>
                </a:solidFill>
              </a:rPr>
              <a:t>Erice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9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29/05</a:t>
            </a:r>
            <a:r>
              <a:rPr lang="it-IT" sz="1400" dirty="0" smtClean="0">
                <a:solidFill>
                  <a:srgbClr val="FFFFFF"/>
                </a:solidFill>
              </a:rPr>
              <a:t>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01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Picture 655"/>
          <p:cNvPicPr/>
          <p:nvPr/>
        </p:nvPicPr>
        <p:blipFill>
          <a:blip r:embed="rId2"/>
          <a:stretch>
            <a:fillRect/>
          </a:stretch>
        </p:blipFill>
        <p:spPr>
          <a:xfrm>
            <a:off x="1052446" y="1172760"/>
            <a:ext cx="2743200" cy="2468880"/>
          </a:xfrm>
          <a:prstGeom prst="rect">
            <a:avLst/>
          </a:prstGeom>
          <a:ln>
            <a:noFill/>
          </a:ln>
        </p:spPr>
      </p:pic>
      <p:pic>
        <p:nvPicPr>
          <p:cNvPr id="658" name="Picture 657"/>
          <p:cNvPicPr/>
          <p:nvPr/>
        </p:nvPicPr>
        <p:blipFill>
          <a:blip r:embed="rId3"/>
          <a:stretch>
            <a:fillRect/>
          </a:stretch>
        </p:blipFill>
        <p:spPr>
          <a:xfrm>
            <a:off x="5796781" y="344834"/>
            <a:ext cx="3854967" cy="3500512"/>
          </a:xfrm>
          <a:prstGeom prst="rect">
            <a:avLst/>
          </a:prstGeom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-87816"/>
            <a:ext cx="8229600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Cambria"/>
                <a:cs typeface="Cambria"/>
              </a:rPr>
              <a:t>Accettanza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telescopi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19529" y="3799437"/>
            <a:ext cx="10149225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GB" dirty="0"/>
              <a:t>un </a:t>
            </a:r>
            <a:r>
              <a:rPr lang="en-GB" dirty="0" err="1"/>
              <a:t>algoritmo</a:t>
            </a:r>
            <a:r>
              <a:rPr lang="en-GB" dirty="0"/>
              <a:t> di </a:t>
            </a:r>
            <a:r>
              <a:rPr lang="en-GB" dirty="0" err="1"/>
              <a:t>tracciamento</a:t>
            </a:r>
            <a:r>
              <a:rPr lang="en-GB" dirty="0"/>
              <a:t> </a:t>
            </a:r>
            <a:r>
              <a:rPr lang="en-GB" dirty="0" err="1"/>
              <a:t>permette</a:t>
            </a:r>
            <a:r>
              <a:rPr lang="en-GB" dirty="0"/>
              <a:t> di </a:t>
            </a:r>
            <a:r>
              <a:rPr lang="en-GB" dirty="0" err="1"/>
              <a:t>ricostruire</a:t>
            </a:r>
            <a:r>
              <a:rPr lang="en-GB" dirty="0"/>
              <a:t> le </a:t>
            </a:r>
            <a:r>
              <a:rPr lang="en-GB" dirty="0" err="1"/>
              <a:t>tracce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attraversano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telescopio</a:t>
            </a:r>
            <a:r>
              <a:rPr lang="en-GB" dirty="0"/>
              <a:t>, </a:t>
            </a:r>
            <a:r>
              <a:rPr lang="en-GB" dirty="0" err="1"/>
              <a:t>partendo</a:t>
            </a:r>
            <a:r>
              <a:rPr lang="en-GB" dirty="0"/>
              <a:t> </a:t>
            </a:r>
            <a:r>
              <a:rPr lang="en-GB" dirty="0" err="1"/>
              <a:t>dagli</a:t>
            </a:r>
            <a:r>
              <a:rPr lang="en-GB" dirty="0"/>
              <a:t> hit </a:t>
            </a:r>
            <a:r>
              <a:rPr lang="en-GB" dirty="0" err="1"/>
              <a:t>sulle</a:t>
            </a:r>
            <a:r>
              <a:rPr lang="en-GB" dirty="0"/>
              <a:t> </a:t>
            </a:r>
            <a:r>
              <a:rPr lang="en-GB" dirty="0" err="1"/>
              <a:t>singole</a:t>
            </a:r>
            <a:r>
              <a:rPr lang="en-GB" dirty="0"/>
              <a:t> </a:t>
            </a:r>
            <a:r>
              <a:rPr lang="en-GB" dirty="0" err="1" smtClean="0"/>
              <a:t>camere</a:t>
            </a:r>
            <a:endParaRPr lang="en-GB" dirty="0" smtClean="0"/>
          </a:p>
          <a:p>
            <a:pPr marL="285750" indent="-285750">
              <a:buFont typeface="Wingdings" charset="2"/>
              <a:buChar char="ü"/>
            </a:pPr>
            <a:endParaRPr lang="en-GB" dirty="0"/>
          </a:p>
          <a:p>
            <a:pPr marL="285750" indent="-285750">
              <a:buFont typeface="Wingdings" charset="2"/>
              <a:buChar char="ü"/>
            </a:pPr>
            <a:r>
              <a:rPr lang="en-GB" dirty="0" err="1" smtClean="0"/>
              <a:t>il</a:t>
            </a:r>
            <a:r>
              <a:rPr lang="en-GB" dirty="0" smtClean="0"/>
              <a:t> DQM </a:t>
            </a:r>
            <a:r>
              <a:rPr lang="en-GB" dirty="0" err="1" smtClean="0"/>
              <a:t>è</a:t>
            </a:r>
            <a:r>
              <a:rPr lang="en-GB" dirty="0" smtClean="0"/>
              <a:t> </a:t>
            </a:r>
            <a:r>
              <a:rPr lang="en-GB" dirty="0" err="1" smtClean="0"/>
              <a:t>uno</a:t>
            </a:r>
            <a:r>
              <a:rPr lang="en-GB" dirty="0" smtClean="0"/>
              <a:t> </a:t>
            </a:r>
            <a:r>
              <a:rPr lang="en-GB" dirty="0" err="1" smtClean="0"/>
              <a:t>strumento</a:t>
            </a:r>
            <a:r>
              <a:rPr lang="en-GB" dirty="0" smtClean="0"/>
              <a:t> </a:t>
            </a:r>
            <a:r>
              <a:rPr lang="en-GB" dirty="0" err="1" smtClean="0"/>
              <a:t>fondamentale</a:t>
            </a:r>
            <a:r>
              <a:rPr lang="en-GB" dirty="0" smtClean="0"/>
              <a:t> per </a:t>
            </a:r>
            <a:r>
              <a:rPr lang="en-GB" dirty="0" err="1" smtClean="0"/>
              <a:t>monitorare</a:t>
            </a:r>
            <a:r>
              <a:rPr lang="en-GB" dirty="0" smtClean="0"/>
              <a:t> la </a:t>
            </a:r>
            <a:r>
              <a:rPr lang="en-GB" dirty="0" err="1" smtClean="0"/>
              <a:t>qualità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presa</a:t>
            </a:r>
            <a:r>
              <a:rPr lang="en-GB" dirty="0" smtClean="0"/>
              <a:t> </a:t>
            </a:r>
            <a:r>
              <a:rPr lang="en-GB" dirty="0" err="1" smtClean="0"/>
              <a:t>dati</a:t>
            </a:r>
            <a:endParaRPr lang="en-GB" dirty="0" smtClean="0"/>
          </a:p>
          <a:p>
            <a:pPr marL="285750" indent="-285750">
              <a:buFont typeface="Wingdings" charset="2"/>
              <a:buChar char="ü"/>
            </a:pPr>
            <a:endParaRPr lang="en-GB" dirty="0"/>
          </a:p>
          <a:p>
            <a:pPr marL="285750" indent="-285750">
              <a:buFont typeface="Wingdings" charset="2"/>
              <a:buChar char="ü"/>
            </a:pPr>
            <a:r>
              <a:rPr lang="en-GB" dirty="0" err="1" smtClean="0"/>
              <a:t>molte</a:t>
            </a:r>
            <a:r>
              <a:rPr lang="en-GB" dirty="0" smtClean="0"/>
              <a:t> </a:t>
            </a:r>
            <a:r>
              <a:rPr lang="en-GB" dirty="0" err="1" smtClean="0"/>
              <a:t>grandezze</a:t>
            </a:r>
            <a:r>
              <a:rPr lang="en-GB" dirty="0" smtClean="0"/>
              <a:t> </a:t>
            </a:r>
            <a:r>
              <a:rPr lang="en-GB" dirty="0" err="1" smtClean="0"/>
              <a:t>possono</a:t>
            </a:r>
            <a:r>
              <a:rPr lang="en-GB" dirty="0" smtClean="0"/>
              <a:t> </a:t>
            </a:r>
            <a:r>
              <a:rPr lang="en-GB" dirty="0" err="1" smtClean="0"/>
              <a:t>essere</a:t>
            </a:r>
            <a:r>
              <a:rPr lang="en-GB" dirty="0" smtClean="0"/>
              <a:t> </a:t>
            </a:r>
            <a:r>
              <a:rPr lang="en-GB" dirty="0" err="1" smtClean="0"/>
              <a:t>monitorate</a:t>
            </a:r>
            <a:r>
              <a:rPr lang="en-GB" dirty="0" smtClean="0"/>
              <a:t> in tempo </a:t>
            </a:r>
            <a:r>
              <a:rPr lang="en-GB" dirty="0" err="1" smtClean="0"/>
              <a:t>reale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32511" y="5553764"/>
            <a:ext cx="10149225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GB" dirty="0" err="1" smtClean="0"/>
              <a:t>lunghezza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traccia</a:t>
            </a:r>
            <a:endParaRPr lang="en-GB" dirty="0" smtClean="0"/>
          </a:p>
          <a:p>
            <a:pPr marL="285750" indent="-285750">
              <a:buFont typeface="Wingdings" charset="2"/>
              <a:buChar char="²"/>
            </a:pPr>
            <a:r>
              <a:rPr lang="en-GB" dirty="0" smtClean="0"/>
              <a:t>tempo di </a:t>
            </a:r>
            <a:r>
              <a:rPr lang="en-GB" dirty="0" err="1" smtClean="0"/>
              <a:t>volo</a:t>
            </a:r>
            <a:endParaRPr lang="en-GB" dirty="0" smtClean="0"/>
          </a:p>
          <a:p>
            <a:pPr marL="285750" indent="-285750">
              <a:buFont typeface="Wingdings" charset="2"/>
              <a:buChar char="²"/>
            </a:pPr>
            <a:r>
              <a:rPr lang="en-GB" dirty="0" err="1" smtClean="0"/>
              <a:t>distribuzioni</a:t>
            </a:r>
            <a:r>
              <a:rPr lang="en-GB" dirty="0" smtClean="0"/>
              <a:t> </a:t>
            </a:r>
            <a:r>
              <a:rPr lang="en-GB" dirty="0" err="1" smtClean="0"/>
              <a:t>angolari</a:t>
            </a:r>
            <a:endParaRPr lang="en-GB" dirty="0" smtClean="0"/>
          </a:p>
          <a:p>
            <a:pPr marL="285750" indent="-285750">
              <a:buFont typeface="Wingdings" charset="2"/>
              <a:buChar char="²"/>
            </a:pPr>
            <a:r>
              <a:rPr lang="en-GB" dirty="0" err="1"/>
              <a:t>q</a:t>
            </a:r>
            <a:r>
              <a:rPr lang="en-GB" dirty="0" err="1" smtClean="0"/>
              <a:t>ualità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traccia</a:t>
            </a:r>
            <a:r>
              <a:rPr lang="en-GB" dirty="0" smtClean="0"/>
              <a:t> (</a:t>
            </a:r>
            <a:r>
              <a:rPr lang="en-GB" dirty="0" smtClean="0">
                <a:latin typeface="Symbol" charset="2"/>
                <a:cs typeface="Symbol" charset="2"/>
              </a:rPr>
              <a:t>c</a:t>
            </a:r>
            <a:r>
              <a:rPr lang="en-GB" baseline="30000" dirty="0" smtClean="0"/>
              <a:t>2</a:t>
            </a:r>
            <a:r>
              <a:rPr lang="en-GB" dirty="0" smtClean="0"/>
              <a:t>) </a:t>
            </a:r>
          </a:p>
          <a:p>
            <a:pPr marL="285750" indent="-285750">
              <a:buFont typeface="Wingdings" charset="2"/>
              <a:buChar char="²"/>
            </a:pPr>
            <a:r>
              <a:rPr lang="en-GB" dirty="0" err="1" smtClean="0"/>
              <a:t>molteplicità</a:t>
            </a:r>
            <a:endParaRPr lang="en-GB" dirty="0" smtClean="0"/>
          </a:p>
          <a:p>
            <a:pPr marL="285750" indent="-285750">
              <a:buFont typeface="Wingdings" charset="2"/>
              <a:buChar char="²"/>
            </a:pPr>
            <a:r>
              <a:rPr lang="en-GB" dirty="0" smtClean="0"/>
              <a:t>rate di trigger, rate di </a:t>
            </a:r>
            <a:r>
              <a:rPr lang="en-GB" dirty="0" err="1" smtClean="0"/>
              <a:t>eventi</a:t>
            </a:r>
            <a:r>
              <a:rPr lang="en-GB" dirty="0" smtClean="0"/>
              <a:t> con hits, rate di </a:t>
            </a:r>
            <a:r>
              <a:rPr lang="en-GB" dirty="0" err="1" smtClean="0"/>
              <a:t>eventi</a:t>
            </a:r>
            <a:r>
              <a:rPr lang="en-GB" dirty="0" smtClean="0"/>
              <a:t> con </a:t>
            </a:r>
            <a:r>
              <a:rPr lang="en-GB" dirty="0" err="1" smtClean="0"/>
              <a:t>tracce</a:t>
            </a:r>
            <a:r>
              <a:rPr lang="en-GB" dirty="0" smtClean="0"/>
              <a:t> </a:t>
            </a:r>
            <a:r>
              <a:rPr lang="en-GB" dirty="0" err="1" smtClean="0"/>
              <a:t>buone</a:t>
            </a:r>
            <a:endParaRPr lang="en-GB" dirty="0" smtClean="0"/>
          </a:p>
        </p:txBody>
      </p:sp>
      <p:sp>
        <p:nvSpPr>
          <p:cNvPr id="8" name="Rectangle 7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13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</a:t>
            </a:r>
            <a:r>
              <a:rPr lang="en-US" sz="1400" dirty="0" err="1" smtClean="0">
                <a:solidFill>
                  <a:schemeClr val="bg1"/>
                </a:solidFill>
              </a:rPr>
              <a:t>Erice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29/05</a:t>
            </a:r>
            <a:r>
              <a:rPr lang="it-IT" sz="1400" dirty="0" smtClean="0">
                <a:solidFill>
                  <a:srgbClr val="FFFFFF"/>
                </a:solidFill>
              </a:rPr>
              <a:t>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99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-87815"/>
            <a:ext cx="8229600" cy="727055"/>
          </a:xfrm>
          <a:prstGeom prst="rect">
            <a:avLst/>
          </a:prstGeom>
        </p:spPr>
        <p:txBody>
          <a:bodyPr lIns="91430" tIns="45716" rIns="91430" bIns="45716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DQM: rate, </a:t>
            </a:r>
            <a:r>
              <a:rPr lang="en-US" dirty="0" err="1" smtClean="0">
                <a:latin typeface="Cambria"/>
                <a:cs typeface="Cambria"/>
              </a:rPr>
              <a:t>pressione</a:t>
            </a:r>
            <a:r>
              <a:rPr lang="en-US" dirty="0" smtClean="0">
                <a:latin typeface="Cambria"/>
                <a:cs typeface="Cambria"/>
              </a:rPr>
              <a:t> e </a:t>
            </a:r>
            <a:r>
              <a:rPr lang="en-US" dirty="0" err="1" smtClean="0">
                <a:latin typeface="Cambria"/>
                <a:cs typeface="Cambria"/>
              </a:rPr>
              <a:t>temperatura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9530" y="733117"/>
            <a:ext cx="10149225" cy="369324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pPr marL="285721" indent="-285721">
              <a:buFont typeface="Wingdings" charset="2"/>
              <a:buChar char="ü"/>
            </a:pPr>
            <a:r>
              <a:rPr lang="en-GB" dirty="0" smtClean="0"/>
              <a:t>monitor </a:t>
            </a:r>
            <a:r>
              <a:rPr lang="en-GB" b="1" dirty="0" err="1" smtClean="0"/>
              <a:t>quotidiano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rate e di </a:t>
            </a:r>
            <a:r>
              <a:rPr lang="en-GB" dirty="0" err="1" smtClean="0"/>
              <a:t>pressione</a:t>
            </a:r>
            <a:r>
              <a:rPr lang="en-GB" dirty="0" smtClean="0"/>
              <a:t> e </a:t>
            </a:r>
            <a:r>
              <a:rPr lang="en-GB" dirty="0" err="1" smtClean="0"/>
              <a:t>temperatura</a:t>
            </a:r>
            <a:endParaRPr lang="en-GB" dirty="0" smtClean="0"/>
          </a:p>
        </p:txBody>
      </p:sp>
      <p:pic>
        <p:nvPicPr>
          <p:cNvPr id="5" name="Picture 4" descr="Schermata 2016-04-13 alle 17.36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3289"/>
            <a:ext cx="10080625" cy="5393723"/>
          </a:xfrm>
          <a:prstGeom prst="rect">
            <a:avLst/>
          </a:prstGeom>
        </p:spPr>
      </p:pic>
      <p:sp>
        <p:nvSpPr>
          <p:cNvPr id="14" name="Line 9"/>
          <p:cNvSpPr/>
          <p:nvPr/>
        </p:nvSpPr>
        <p:spPr>
          <a:xfrm flipH="1">
            <a:off x="7283249" y="3548508"/>
            <a:ext cx="1331412" cy="3094564"/>
          </a:xfrm>
          <a:prstGeom prst="line">
            <a:avLst/>
          </a:prstGeom>
          <a:ln w="36720">
            <a:solidFill>
              <a:srgbClr val="0000FF"/>
            </a:solidFill>
            <a:round/>
            <a:tailEnd type="triangle" w="med" len="med"/>
          </a:ln>
        </p:spPr>
      </p:sp>
      <p:sp>
        <p:nvSpPr>
          <p:cNvPr id="16" name="Rectangle 15"/>
          <p:cNvSpPr/>
          <p:nvPr/>
        </p:nvSpPr>
        <p:spPr>
          <a:xfrm>
            <a:off x="8517941" y="3221583"/>
            <a:ext cx="633487" cy="369324"/>
          </a:xfrm>
          <a:prstGeom prst="rect">
            <a:avLst/>
          </a:prstGeom>
        </p:spPr>
        <p:txBody>
          <a:bodyPr wrap="none" lIns="91430" tIns="45716" rIns="91430" bIns="45716">
            <a:spAutoFit/>
          </a:bodyPr>
          <a:lstStyle/>
          <a:p>
            <a:r>
              <a:rPr lang="en-GB" dirty="0" smtClean="0"/>
              <a:t>click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20102" y="1531370"/>
            <a:ext cx="10718592" cy="5635642"/>
            <a:chOff x="-25158" y="1639117"/>
            <a:chExt cx="9722691" cy="5112552"/>
          </a:xfrm>
        </p:grpSpPr>
        <p:sp>
          <p:nvSpPr>
            <p:cNvPr id="15" name="Oval 14"/>
            <p:cNvSpPr/>
            <p:nvPr/>
          </p:nvSpPr>
          <p:spPr>
            <a:xfrm>
              <a:off x="6285760" y="6276361"/>
              <a:ext cx="626975" cy="218756"/>
            </a:xfrm>
            <a:prstGeom prst="ellipse">
              <a:avLst/>
            </a:prstGeom>
            <a:noFill/>
            <a:ln w="28575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spcCol="0"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-14424" y="1639117"/>
              <a:ext cx="9158424" cy="5112552"/>
              <a:chOff x="-15901" y="1524022"/>
              <a:chExt cx="10096526" cy="5635642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-15901" y="1524022"/>
                <a:ext cx="10080625" cy="56356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 descr="Schermata 2016-04-13 alle 17.36.10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7899"/>
              <a:stretch/>
            </p:blipFill>
            <p:spPr>
              <a:xfrm>
                <a:off x="0" y="1524022"/>
                <a:ext cx="10080625" cy="4157746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0" y="5219970"/>
              <a:ext cx="3192462" cy="327270"/>
            </a:xfrm>
            <a:prstGeom prst="rect">
              <a:avLst/>
            </a:prstGeom>
          </p:spPr>
          <p:txBody>
            <a:bodyPr wrap="square" lIns="82945" tIns="41473" rIns="82945" bIns="41473">
              <a:spAutoFit/>
            </a:bodyPr>
            <a:lstStyle/>
            <a:p>
              <a:r>
                <a:rPr lang="en-GB" dirty="0" err="1" smtClean="0"/>
                <a:t>immediato</a:t>
              </a:r>
              <a:r>
                <a:rPr lang="en-GB" dirty="0" smtClean="0"/>
                <a:t> </a:t>
              </a:r>
              <a:r>
                <a:rPr lang="en-GB" dirty="0" err="1" smtClean="0"/>
                <a:t>individuare</a:t>
              </a:r>
              <a:r>
                <a:rPr lang="en-GB" dirty="0" smtClean="0"/>
                <a:t>: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25158" y="5538955"/>
              <a:ext cx="3560895" cy="1081136"/>
            </a:xfrm>
            <a:prstGeom prst="rect">
              <a:avLst/>
            </a:prstGeom>
          </p:spPr>
          <p:txBody>
            <a:bodyPr wrap="square" lIns="82945" tIns="41473" rIns="82945" bIns="41473">
              <a:spAutoFit/>
            </a:bodyPr>
            <a:lstStyle/>
            <a:p>
              <a:pPr marL="285721" indent="-285721">
                <a:buFont typeface="Wingdings" charset="2"/>
                <a:buChar char="ü"/>
              </a:pPr>
              <a:r>
                <a:rPr lang="en-GB" dirty="0" err="1" smtClean="0"/>
                <a:t>periodi</a:t>
              </a:r>
              <a:r>
                <a:rPr lang="en-GB" dirty="0" smtClean="0"/>
                <a:t> di </a:t>
              </a:r>
              <a:r>
                <a:rPr lang="en-GB" b="1" dirty="0" err="1" smtClean="0"/>
                <a:t>rumore</a:t>
              </a:r>
              <a:endParaRPr lang="en-GB" b="1" dirty="0"/>
            </a:p>
            <a:p>
              <a:pPr marL="285721" indent="-285721">
                <a:buFont typeface="Wingdings" charset="2"/>
                <a:buChar char="ü"/>
              </a:pPr>
              <a:endParaRPr lang="en-GB" b="1" dirty="0" smtClean="0"/>
            </a:p>
            <a:p>
              <a:pPr marL="285721" indent="-285721">
                <a:buFont typeface="Wingdings" charset="2"/>
                <a:buChar char="ü"/>
              </a:pPr>
              <a:endParaRPr lang="en-GB" b="1" dirty="0"/>
            </a:p>
            <a:p>
              <a:pPr marL="285721" indent="-285721">
                <a:buFont typeface="Wingdings" charset="2"/>
                <a:buChar char="ü"/>
              </a:pPr>
              <a:r>
                <a:rPr lang="en-GB" dirty="0" err="1" smtClean="0"/>
                <a:t>inattività</a:t>
              </a:r>
              <a:r>
                <a:rPr lang="en-GB" dirty="0" smtClean="0"/>
                <a:t> del </a:t>
              </a:r>
              <a:r>
                <a:rPr lang="en-GB" dirty="0" err="1" smtClean="0"/>
                <a:t>telescopio</a:t>
              </a:r>
              <a:endParaRPr lang="en-GB" dirty="0" smtClean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47390" y="5779161"/>
              <a:ext cx="3560895" cy="578559"/>
            </a:xfrm>
            <a:prstGeom prst="rect">
              <a:avLst/>
            </a:prstGeom>
          </p:spPr>
          <p:txBody>
            <a:bodyPr wrap="square" lIns="82945" tIns="41473" rIns="82945" bIns="41473">
              <a:spAutoFit/>
            </a:bodyPr>
            <a:lstStyle/>
            <a:p>
              <a:pPr marL="314982" indent="-314982">
                <a:buFont typeface="Wingdings" charset="2"/>
                <a:buChar char="²"/>
              </a:pPr>
              <a:r>
                <a:rPr lang="en-GB" dirty="0" smtClean="0"/>
                <a:t>alto trigger rate</a:t>
              </a:r>
              <a:endParaRPr lang="en-GB" b="1" dirty="0" smtClean="0"/>
            </a:p>
            <a:p>
              <a:pPr marL="314982" indent="-314982">
                <a:buFont typeface="Wingdings" charset="2"/>
                <a:buChar char="²"/>
              </a:pPr>
              <a:r>
                <a:rPr lang="en-GB" dirty="0" err="1" smtClean="0"/>
                <a:t>bassa</a:t>
              </a:r>
              <a:r>
                <a:rPr lang="en-GB" dirty="0" smtClean="0"/>
                <a:t> </a:t>
              </a:r>
              <a:r>
                <a:rPr lang="en-GB" dirty="0" err="1" smtClean="0"/>
                <a:t>efficienza</a:t>
              </a:r>
              <a:r>
                <a:rPr lang="en-GB" dirty="0" smtClean="0"/>
                <a:t> di </a:t>
              </a:r>
              <a:r>
                <a:rPr lang="en-GB" dirty="0" err="1" smtClean="0"/>
                <a:t>ricostruzione</a:t>
              </a:r>
              <a:endParaRPr lang="en-GB" dirty="0" smtClean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588353" y="5538955"/>
              <a:ext cx="5109180" cy="578559"/>
            </a:xfrm>
            <a:prstGeom prst="rect">
              <a:avLst/>
            </a:prstGeom>
          </p:spPr>
          <p:txBody>
            <a:bodyPr wrap="square" lIns="82945" tIns="41473" rIns="82945" bIns="41473">
              <a:spAutoFit/>
            </a:bodyPr>
            <a:lstStyle/>
            <a:p>
              <a:pPr marL="285721" indent="-285721">
                <a:buFont typeface="Wingdings" charset="2"/>
                <a:buChar char="ü"/>
              </a:pPr>
              <a:r>
                <a:rPr lang="en-GB" dirty="0" err="1" smtClean="0"/>
                <a:t>fluttuazioni</a:t>
              </a:r>
              <a:r>
                <a:rPr lang="en-GB" dirty="0" smtClean="0"/>
                <a:t> </a:t>
              </a:r>
              <a:r>
                <a:rPr lang="en-GB" dirty="0" err="1" smtClean="0"/>
                <a:t>importanti</a:t>
              </a:r>
              <a:r>
                <a:rPr lang="en-GB" dirty="0" smtClean="0"/>
                <a:t> di </a:t>
              </a:r>
              <a:r>
                <a:rPr lang="en-GB" b="1" dirty="0" err="1" smtClean="0"/>
                <a:t>temperatura</a:t>
              </a:r>
              <a:endParaRPr lang="en-GB" b="1" dirty="0" smtClean="0"/>
            </a:p>
            <a:p>
              <a:pPr marL="285721" indent="-285721">
                <a:buFont typeface="Wingdings" charset="2"/>
                <a:buChar char="ü"/>
              </a:pPr>
              <a:r>
                <a:rPr lang="en-GB" dirty="0" err="1" smtClean="0"/>
                <a:t>fluttuazioni</a:t>
              </a:r>
              <a:r>
                <a:rPr lang="en-GB" dirty="0" smtClean="0"/>
                <a:t> di </a:t>
              </a:r>
              <a:r>
                <a:rPr lang="en-GB" b="1" dirty="0" err="1" smtClean="0"/>
                <a:t>pressione</a:t>
              </a:r>
              <a:endParaRPr lang="en-GB" b="1" dirty="0" smtClean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63313" y="6106781"/>
              <a:ext cx="4066263" cy="578559"/>
            </a:xfrm>
            <a:prstGeom prst="rect">
              <a:avLst/>
            </a:prstGeom>
          </p:spPr>
          <p:txBody>
            <a:bodyPr wrap="square" lIns="82945" tIns="41473" rIns="82945" bIns="41473">
              <a:spAutoFit/>
            </a:bodyPr>
            <a:lstStyle/>
            <a:p>
              <a:pPr marL="314982" indent="-314982">
                <a:buFont typeface="Wingdings" charset="2"/>
                <a:buChar char="²"/>
              </a:pPr>
              <a:r>
                <a:rPr lang="en-GB" dirty="0"/>
                <a:t>p</a:t>
              </a:r>
              <a:r>
                <a:rPr lang="en-GB" dirty="0" smtClean="0"/>
                <a:t>er </a:t>
              </a:r>
              <a:r>
                <a:rPr lang="en-GB" dirty="0" err="1" smtClean="0"/>
                <a:t>individuare</a:t>
              </a:r>
              <a:r>
                <a:rPr lang="en-GB" dirty="0" smtClean="0"/>
                <a:t> </a:t>
              </a:r>
              <a:r>
                <a:rPr lang="en-GB" dirty="0" err="1" smtClean="0"/>
                <a:t>periodi</a:t>
              </a:r>
              <a:r>
                <a:rPr lang="en-GB" dirty="0" smtClean="0"/>
                <a:t> </a:t>
              </a:r>
              <a:r>
                <a:rPr lang="en-GB" dirty="0" err="1" smtClean="0"/>
                <a:t>adatti</a:t>
              </a:r>
              <a:r>
                <a:rPr lang="en-GB" dirty="0" smtClean="0"/>
                <a:t> ad </a:t>
              </a:r>
              <a:r>
                <a:rPr lang="en-GB" dirty="0" err="1" smtClean="0"/>
                <a:t>estrarre</a:t>
              </a:r>
              <a:r>
                <a:rPr lang="en-GB" dirty="0" smtClean="0"/>
                <a:t> </a:t>
              </a:r>
              <a:r>
                <a:rPr lang="en-GB" dirty="0" err="1" smtClean="0"/>
                <a:t>correzioni</a:t>
              </a:r>
              <a:r>
                <a:rPr lang="en-GB" dirty="0" smtClean="0"/>
                <a:t> </a:t>
              </a:r>
              <a:r>
                <a:rPr lang="en-GB" b="1" dirty="0" err="1" smtClean="0"/>
                <a:t>barometriche</a:t>
              </a:r>
              <a:endParaRPr lang="en-GB" b="1" dirty="0" smtClean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88352" y="5219970"/>
              <a:ext cx="3192462" cy="327270"/>
            </a:xfrm>
            <a:prstGeom prst="rect">
              <a:avLst/>
            </a:prstGeom>
          </p:spPr>
          <p:txBody>
            <a:bodyPr wrap="square" lIns="82945" tIns="41473" rIns="82945" bIns="41473">
              <a:spAutoFit/>
            </a:bodyPr>
            <a:lstStyle/>
            <a:p>
              <a:r>
                <a:rPr lang="en-GB" dirty="0" err="1" smtClean="0"/>
                <a:t>immediato</a:t>
              </a:r>
              <a:r>
                <a:rPr lang="en-GB" dirty="0" smtClean="0"/>
                <a:t> </a:t>
              </a:r>
              <a:r>
                <a:rPr lang="en-GB" dirty="0" err="1" smtClean="0"/>
                <a:t>individuare</a:t>
              </a:r>
              <a:r>
                <a:rPr lang="en-GB" dirty="0" smtClean="0"/>
                <a:t>: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14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9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</a:t>
            </a:r>
            <a:r>
              <a:rPr lang="en-US" sz="1400" dirty="0" err="1" smtClean="0">
                <a:solidFill>
                  <a:schemeClr val="bg1"/>
                </a:solidFill>
              </a:rPr>
              <a:t>Erice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0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29/05</a:t>
            </a:r>
            <a:r>
              <a:rPr lang="it-IT" sz="1400" dirty="0" smtClean="0">
                <a:solidFill>
                  <a:srgbClr val="FFFFFF"/>
                </a:solidFill>
              </a:rPr>
              <a:t>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3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-87815"/>
            <a:ext cx="8229600" cy="727055"/>
          </a:xfrm>
          <a:prstGeom prst="rect">
            <a:avLst/>
          </a:prstGeom>
        </p:spPr>
        <p:txBody>
          <a:bodyPr lIns="91430" tIns="45716" rIns="91430" bIns="45716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DQM: rate, </a:t>
            </a:r>
            <a:r>
              <a:rPr lang="en-US" dirty="0" err="1" smtClean="0">
                <a:latin typeface="Cambria"/>
                <a:cs typeface="Cambria"/>
              </a:rPr>
              <a:t>pressione</a:t>
            </a:r>
            <a:r>
              <a:rPr lang="en-US" dirty="0" smtClean="0">
                <a:latin typeface="Cambria"/>
                <a:cs typeface="Cambria"/>
              </a:rPr>
              <a:t> e </a:t>
            </a:r>
            <a:r>
              <a:rPr lang="en-US" dirty="0" err="1" smtClean="0">
                <a:latin typeface="Cambria"/>
                <a:cs typeface="Cambria"/>
              </a:rPr>
              <a:t>temperatura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9530" y="733117"/>
            <a:ext cx="10149225" cy="369324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pPr marL="285721" indent="-285721">
              <a:buFont typeface="Wingdings" charset="2"/>
              <a:buChar char="ü"/>
            </a:pPr>
            <a:r>
              <a:rPr lang="en-GB" b="1" dirty="0" smtClean="0"/>
              <a:t>history</a:t>
            </a:r>
            <a:r>
              <a:rPr lang="en-GB" dirty="0" smtClean="0"/>
              <a:t> del monitor </a:t>
            </a:r>
            <a:r>
              <a:rPr lang="en-GB" dirty="0" err="1" smtClean="0"/>
              <a:t>dei</a:t>
            </a:r>
            <a:r>
              <a:rPr lang="en-GB" dirty="0" smtClean="0"/>
              <a:t> rate e di </a:t>
            </a:r>
            <a:r>
              <a:rPr lang="en-GB" dirty="0" err="1" smtClean="0"/>
              <a:t>pressione</a:t>
            </a:r>
            <a:r>
              <a:rPr lang="en-GB" dirty="0" smtClean="0"/>
              <a:t> e </a:t>
            </a:r>
            <a:r>
              <a:rPr lang="en-GB" dirty="0" err="1" smtClean="0"/>
              <a:t>temperatura</a:t>
            </a:r>
            <a:endParaRPr lang="en-GB" dirty="0" smtClean="0"/>
          </a:p>
        </p:txBody>
      </p:sp>
      <p:pic>
        <p:nvPicPr>
          <p:cNvPr id="5" name="Picture 4" descr="Schermata 2016-04-13 alle 17.36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3289"/>
            <a:ext cx="10080625" cy="5393723"/>
          </a:xfrm>
          <a:prstGeom prst="rect">
            <a:avLst/>
          </a:prstGeom>
        </p:spPr>
      </p:pic>
      <p:sp>
        <p:nvSpPr>
          <p:cNvPr id="14" name="Line 9"/>
          <p:cNvSpPr/>
          <p:nvPr/>
        </p:nvSpPr>
        <p:spPr>
          <a:xfrm flipH="1">
            <a:off x="7283249" y="3732329"/>
            <a:ext cx="1331412" cy="3094564"/>
          </a:xfrm>
          <a:prstGeom prst="line">
            <a:avLst/>
          </a:prstGeom>
          <a:ln w="36720">
            <a:solidFill>
              <a:srgbClr val="0000FF"/>
            </a:solidFill>
            <a:round/>
            <a:tailEnd type="triangle" w="med" len="med"/>
          </a:ln>
        </p:spPr>
      </p:sp>
      <p:sp>
        <p:nvSpPr>
          <p:cNvPr id="16" name="Rectangle 15"/>
          <p:cNvSpPr/>
          <p:nvPr/>
        </p:nvSpPr>
        <p:spPr>
          <a:xfrm>
            <a:off x="8517941" y="3405404"/>
            <a:ext cx="633487" cy="369324"/>
          </a:xfrm>
          <a:prstGeom prst="rect">
            <a:avLst/>
          </a:prstGeom>
        </p:spPr>
        <p:txBody>
          <a:bodyPr wrap="none" lIns="91430" tIns="45716" rIns="91430" bIns="45716">
            <a:spAutoFit/>
          </a:bodyPr>
          <a:lstStyle/>
          <a:p>
            <a:r>
              <a:rPr lang="en-GB" dirty="0" smtClean="0"/>
              <a:t>click</a:t>
            </a:r>
            <a:endParaRPr lang="en-US" dirty="0"/>
          </a:p>
        </p:txBody>
      </p:sp>
      <p:pic>
        <p:nvPicPr>
          <p:cNvPr id="23" name="Picture 22" descr="Schermata 2016-04-13 alle 18.05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948" y="1102449"/>
            <a:ext cx="6319214" cy="59854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15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</a:t>
            </a:r>
            <a:r>
              <a:rPr lang="en-US" sz="1400" dirty="0" err="1" smtClean="0">
                <a:solidFill>
                  <a:schemeClr val="bg1"/>
                </a:solidFill>
              </a:rPr>
              <a:t>Erice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29/05</a:t>
            </a:r>
            <a:r>
              <a:rPr lang="it-IT" sz="1400" dirty="0" smtClean="0">
                <a:solidFill>
                  <a:srgbClr val="FFFFFF"/>
                </a:solidFill>
              </a:rPr>
              <a:t>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841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-87815"/>
            <a:ext cx="8229600" cy="727055"/>
          </a:xfrm>
          <a:prstGeom prst="rect">
            <a:avLst/>
          </a:prstGeom>
        </p:spPr>
        <p:txBody>
          <a:bodyPr lIns="91430" tIns="45716" rIns="91430" bIns="45716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DQM: </a:t>
            </a:r>
            <a:r>
              <a:rPr lang="en-US" dirty="0" err="1" smtClean="0">
                <a:latin typeface="Cambria"/>
                <a:cs typeface="Cambria"/>
              </a:rPr>
              <a:t>istogrammi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ed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allarmi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9530" y="1008571"/>
            <a:ext cx="10149225" cy="369324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pPr marL="285721" indent="-285721">
              <a:buFont typeface="Wingdings" charset="2"/>
              <a:buChar char="ü"/>
            </a:pPr>
            <a:r>
              <a:rPr lang="en-GB" b="1" dirty="0" err="1" smtClean="0"/>
              <a:t>istogrammi</a:t>
            </a:r>
            <a:r>
              <a:rPr lang="en-GB" b="1" dirty="0" smtClean="0"/>
              <a:t> </a:t>
            </a:r>
            <a:r>
              <a:rPr lang="en-GB" dirty="0" err="1" smtClean="0"/>
              <a:t>ed</a:t>
            </a:r>
            <a:r>
              <a:rPr lang="en-GB" dirty="0" smtClean="0"/>
              <a:t> </a:t>
            </a:r>
            <a:r>
              <a:rPr lang="en-GB" b="1" dirty="0" err="1" smtClean="0"/>
              <a:t>allarmi</a:t>
            </a:r>
            <a:r>
              <a:rPr lang="en-GB" b="1" dirty="0" smtClean="0"/>
              <a:t> </a:t>
            </a:r>
            <a:r>
              <a:rPr lang="en-GB" dirty="0" err="1" smtClean="0"/>
              <a:t>automaticamente</a:t>
            </a:r>
            <a:r>
              <a:rPr lang="en-GB" dirty="0" smtClean="0"/>
              <a:t> </a:t>
            </a:r>
            <a:r>
              <a:rPr lang="en-GB" dirty="0" err="1" smtClean="0"/>
              <a:t>prodotti</a:t>
            </a:r>
            <a:r>
              <a:rPr lang="en-GB" dirty="0" smtClean="0"/>
              <a:t> dal DQM</a:t>
            </a:r>
          </a:p>
        </p:txBody>
      </p:sp>
      <p:pic>
        <p:nvPicPr>
          <p:cNvPr id="5" name="Picture 4" descr="Schermata 2016-04-13 alle 17.36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8743"/>
            <a:ext cx="10080625" cy="5393723"/>
          </a:xfrm>
          <a:prstGeom prst="rect">
            <a:avLst/>
          </a:prstGeom>
        </p:spPr>
      </p:pic>
      <p:sp>
        <p:nvSpPr>
          <p:cNvPr id="14" name="Line 9"/>
          <p:cNvSpPr/>
          <p:nvPr/>
        </p:nvSpPr>
        <p:spPr>
          <a:xfrm>
            <a:off x="8614660" y="4007783"/>
            <a:ext cx="536767" cy="2990706"/>
          </a:xfrm>
          <a:prstGeom prst="line">
            <a:avLst/>
          </a:prstGeom>
          <a:ln w="36720">
            <a:solidFill>
              <a:srgbClr val="0000FF"/>
            </a:solidFill>
            <a:round/>
            <a:tailEnd type="triangle" w="med" len="med"/>
          </a:ln>
        </p:spPr>
      </p:sp>
      <p:sp>
        <p:nvSpPr>
          <p:cNvPr id="16" name="Rectangle 15"/>
          <p:cNvSpPr/>
          <p:nvPr/>
        </p:nvSpPr>
        <p:spPr>
          <a:xfrm>
            <a:off x="8517941" y="3680858"/>
            <a:ext cx="633487" cy="369324"/>
          </a:xfrm>
          <a:prstGeom prst="rect">
            <a:avLst/>
          </a:prstGeom>
        </p:spPr>
        <p:txBody>
          <a:bodyPr wrap="none" lIns="91430" tIns="45716" rIns="91430" bIns="45716">
            <a:spAutoFit/>
          </a:bodyPr>
          <a:lstStyle/>
          <a:p>
            <a:r>
              <a:rPr lang="en-GB" dirty="0" smtClean="0"/>
              <a:t>click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9053917" y="6998489"/>
            <a:ext cx="691196" cy="241138"/>
          </a:xfrm>
          <a:prstGeom prst="ellipse">
            <a:avLst/>
          </a:prstGeom>
          <a:noFill/>
          <a:ln w="285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hermata 2016-04-13 alle 18.09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16" y="1549554"/>
            <a:ext cx="6313984" cy="5943277"/>
          </a:xfrm>
          <a:prstGeom prst="rect">
            <a:avLst/>
          </a:prstGeom>
        </p:spPr>
      </p:pic>
      <p:pic>
        <p:nvPicPr>
          <p:cNvPr id="3" name="Picture 2" descr="Schermata 2016-04-13 alle 18.09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50" y="1553010"/>
            <a:ext cx="8318500" cy="59563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3085" y="2028229"/>
            <a:ext cx="10080625" cy="5531446"/>
            <a:chOff x="1879084" y="2028229"/>
            <a:chExt cx="10080625" cy="5531446"/>
          </a:xfrm>
        </p:grpSpPr>
        <p:sp>
          <p:nvSpPr>
            <p:cNvPr id="13" name="Rectangle 12"/>
            <p:cNvSpPr/>
            <p:nvPr/>
          </p:nvSpPr>
          <p:spPr>
            <a:xfrm>
              <a:off x="1879084" y="2028229"/>
              <a:ext cx="10080625" cy="55314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Schermata 2016-04-13 alle 12.11.48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9084" y="2485981"/>
              <a:ext cx="10080625" cy="4385726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16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4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</a:t>
            </a:r>
            <a:r>
              <a:rPr lang="en-US" sz="1400" dirty="0" err="1" smtClean="0">
                <a:solidFill>
                  <a:schemeClr val="bg1"/>
                </a:solidFill>
              </a:rPr>
              <a:t>Erice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29/05</a:t>
            </a:r>
            <a:r>
              <a:rPr lang="it-IT" sz="1400" dirty="0" smtClean="0">
                <a:solidFill>
                  <a:srgbClr val="FFFFFF"/>
                </a:solidFill>
              </a:rPr>
              <a:t>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13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Picture 598"/>
          <p:cNvPicPr/>
          <p:nvPr/>
        </p:nvPicPr>
        <p:blipFill rotWithShape="1">
          <a:blip r:embed="rId2"/>
          <a:srcRect l="5264"/>
          <a:stretch/>
        </p:blipFill>
        <p:spPr>
          <a:xfrm>
            <a:off x="16081" y="4132598"/>
            <a:ext cx="4629412" cy="3199097"/>
          </a:xfrm>
          <a:prstGeom prst="rect">
            <a:avLst/>
          </a:prstGeom>
          <a:ln>
            <a:noFill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-87816"/>
            <a:ext cx="8229600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DQM: </a:t>
            </a:r>
            <a:r>
              <a:rPr lang="it-IT" dirty="0" smtClean="0">
                <a:latin typeface="Cambria"/>
                <a:cs typeface="Cambria"/>
              </a:rPr>
              <a:t>molteplicità</a:t>
            </a:r>
            <a:endParaRPr lang="en-US" baseline="30000" dirty="0">
              <a:latin typeface="Cambria"/>
              <a:cs typeface="Cambria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 rotWithShape="1">
          <a:blip r:embed="rId3"/>
          <a:srcRect l="5341"/>
          <a:stretch/>
        </p:blipFill>
        <p:spPr>
          <a:xfrm>
            <a:off x="16081" y="645423"/>
            <a:ext cx="4558106" cy="3363651"/>
          </a:xfrm>
          <a:prstGeom prst="rect">
            <a:avLst/>
          </a:prstGeom>
          <a:ln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1433009" y="2569963"/>
            <a:ext cx="5122087" cy="4557828"/>
            <a:chOff x="1433009" y="2692387"/>
            <a:chExt cx="5122087" cy="4557828"/>
          </a:xfrm>
        </p:grpSpPr>
        <p:sp>
          <p:nvSpPr>
            <p:cNvPr id="600" name="Line 7"/>
            <p:cNvSpPr/>
            <p:nvPr/>
          </p:nvSpPr>
          <p:spPr>
            <a:xfrm flipH="1">
              <a:off x="4147187" y="5192504"/>
              <a:ext cx="1076982" cy="1349889"/>
            </a:xfrm>
            <a:prstGeom prst="line">
              <a:avLst/>
            </a:prstGeom>
            <a:ln w="36720">
              <a:solidFill>
                <a:srgbClr val="FF0000"/>
              </a:solidFill>
              <a:round/>
              <a:tailEnd type="triangle" w="med" len="med"/>
            </a:ln>
          </p:spPr>
        </p:sp>
        <p:sp>
          <p:nvSpPr>
            <p:cNvPr id="601" name="CustomShape 8"/>
            <p:cNvSpPr/>
            <p:nvPr/>
          </p:nvSpPr>
          <p:spPr>
            <a:xfrm>
              <a:off x="1433009" y="6060601"/>
              <a:ext cx="2714178" cy="1189614"/>
            </a:xfrm>
            <a:prstGeom prst="ellipse">
              <a:avLst/>
            </a:prstGeom>
            <a:noFill/>
            <a:ln w="36720">
              <a:solidFill>
                <a:srgbClr val="FF0000"/>
              </a:solidFill>
              <a:round/>
            </a:ln>
          </p:spPr>
        </p:sp>
        <p:sp>
          <p:nvSpPr>
            <p:cNvPr id="602" name="TextShape 9"/>
            <p:cNvSpPr txBox="1"/>
            <p:nvPr/>
          </p:nvSpPr>
          <p:spPr>
            <a:xfrm>
              <a:off x="5000616" y="4578853"/>
              <a:ext cx="1554480" cy="700200"/>
            </a:xfrm>
            <a:prstGeom prst="rect">
              <a:avLst/>
            </a:prstGeom>
          </p:spPr>
          <p:txBody>
            <a:bodyPr lIns="108360" tIns="63360" rIns="108360" bIns="63360"/>
            <a:lstStyle/>
            <a:p>
              <a:pPr algn="ctr"/>
              <a:r>
                <a:rPr lang="en-GB" sz="2000" dirty="0" err="1" smtClean="0">
                  <a:latin typeface="Arial"/>
                </a:rPr>
                <a:t>eventi</a:t>
              </a:r>
              <a:r>
                <a:rPr lang="en-GB" sz="2000" dirty="0" smtClean="0">
                  <a:latin typeface="Arial"/>
                </a:rPr>
                <a:t> </a:t>
              </a:r>
              <a:r>
                <a:rPr lang="en-GB" sz="2000" dirty="0">
                  <a:latin typeface="Arial"/>
                </a:rPr>
                <a:t>“</a:t>
              </a:r>
              <a:r>
                <a:rPr lang="en-GB" sz="2000" dirty="0" err="1">
                  <a:latin typeface="Arial"/>
                </a:rPr>
                <a:t>rumorosi</a:t>
              </a:r>
              <a:r>
                <a:rPr lang="en-GB" sz="2000" dirty="0">
                  <a:latin typeface="Arial"/>
                </a:rPr>
                <a:t>”</a:t>
              </a:r>
              <a:endParaRPr dirty="0"/>
            </a:p>
          </p:txBody>
        </p:sp>
        <p:sp>
          <p:nvSpPr>
            <p:cNvPr id="11" name="Line 7"/>
            <p:cNvSpPr/>
            <p:nvPr/>
          </p:nvSpPr>
          <p:spPr>
            <a:xfrm flipH="1" flipV="1">
              <a:off x="4018593" y="3564117"/>
              <a:ext cx="1318097" cy="1164720"/>
            </a:xfrm>
            <a:prstGeom prst="line">
              <a:avLst/>
            </a:prstGeom>
            <a:ln w="36720">
              <a:solidFill>
                <a:srgbClr val="FF0000"/>
              </a:solidFill>
              <a:round/>
              <a:tailEnd type="triangle" w="med" len="med"/>
            </a:ln>
          </p:spPr>
        </p:sp>
        <p:sp>
          <p:nvSpPr>
            <p:cNvPr id="14" name="CustomShape 8"/>
            <p:cNvSpPr/>
            <p:nvPr/>
          </p:nvSpPr>
          <p:spPr>
            <a:xfrm>
              <a:off x="1433009" y="2692387"/>
              <a:ext cx="2714178" cy="1189614"/>
            </a:xfrm>
            <a:prstGeom prst="ellipse">
              <a:avLst/>
            </a:prstGeom>
            <a:noFill/>
            <a:ln w="36720">
              <a:solidFill>
                <a:srgbClr val="FF0000"/>
              </a:solidFill>
              <a:round/>
            </a:ln>
          </p:spPr>
        </p:sp>
      </p:grpSp>
      <p:sp>
        <p:nvSpPr>
          <p:cNvPr id="15" name="TextShape 5"/>
          <p:cNvSpPr txBox="1"/>
          <p:nvPr/>
        </p:nvSpPr>
        <p:spPr>
          <a:xfrm>
            <a:off x="7751448" y="4757137"/>
            <a:ext cx="1554480" cy="413640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GB" sz="2000" dirty="0">
                <a:latin typeface="Arial"/>
              </a:rPr>
              <a:t>s</a:t>
            </a:r>
            <a:r>
              <a:rPr lang="en-GB" sz="2000" dirty="0" smtClean="0">
                <a:latin typeface="Arial"/>
              </a:rPr>
              <a:t>ingle </a:t>
            </a:r>
            <a:r>
              <a:rPr lang="en-GB" sz="2000" dirty="0">
                <a:latin typeface="Arial"/>
              </a:rPr>
              <a:t>hit</a:t>
            </a:r>
            <a:endParaRPr dirty="0"/>
          </a:p>
        </p:txBody>
      </p:sp>
      <p:pic>
        <p:nvPicPr>
          <p:cNvPr id="16" name="Picture 15"/>
          <p:cNvPicPr/>
          <p:nvPr/>
        </p:nvPicPr>
        <p:blipFill>
          <a:blip r:embed="rId4"/>
          <a:stretch>
            <a:fillRect/>
          </a:stretch>
        </p:blipFill>
        <p:spPr>
          <a:xfrm>
            <a:off x="7492608" y="2437297"/>
            <a:ext cx="1904760" cy="1771200"/>
          </a:xfrm>
          <a:prstGeom prst="rect">
            <a:avLst/>
          </a:prstGeom>
          <a:ln>
            <a:noFill/>
          </a:ln>
        </p:spPr>
      </p:pic>
      <p:sp>
        <p:nvSpPr>
          <p:cNvPr id="17" name="TextShape 6"/>
          <p:cNvSpPr txBox="1"/>
          <p:nvPr/>
        </p:nvSpPr>
        <p:spPr>
          <a:xfrm>
            <a:off x="7660008" y="1282417"/>
            <a:ext cx="1554480" cy="413640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GB" sz="2000" dirty="0">
                <a:latin typeface="Arial"/>
              </a:rPr>
              <a:t>c</a:t>
            </a:r>
            <a:r>
              <a:rPr lang="en-GB" sz="2000" dirty="0" smtClean="0">
                <a:latin typeface="Arial"/>
              </a:rPr>
              <a:t>luster</a:t>
            </a:r>
            <a:endParaRPr dirty="0"/>
          </a:p>
        </p:txBody>
      </p:sp>
      <p:sp>
        <p:nvSpPr>
          <p:cNvPr id="18" name="Line 7"/>
          <p:cNvSpPr/>
          <p:nvPr/>
        </p:nvSpPr>
        <p:spPr>
          <a:xfrm flipV="1">
            <a:off x="8665848" y="4025617"/>
            <a:ext cx="365760" cy="731520"/>
          </a:xfrm>
          <a:prstGeom prst="line">
            <a:avLst/>
          </a:prstGeom>
          <a:ln w="36720">
            <a:solidFill>
              <a:srgbClr val="00CC00"/>
            </a:solidFill>
            <a:round/>
            <a:tailEnd type="triangle" w="med" len="med"/>
          </a:ln>
        </p:spPr>
      </p:sp>
      <p:sp>
        <p:nvSpPr>
          <p:cNvPr id="19" name="Line 8"/>
          <p:cNvSpPr/>
          <p:nvPr/>
        </p:nvSpPr>
        <p:spPr>
          <a:xfrm>
            <a:off x="8391528" y="1696057"/>
            <a:ext cx="274320" cy="1689480"/>
          </a:xfrm>
          <a:prstGeom prst="line">
            <a:avLst/>
          </a:prstGeom>
          <a:ln w="36720">
            <a:solidFill>
              <a:srgbClr val="00CC00"/>
            </a:solidFill>
            <a:round/>
            <a:tailEnd type="triangle" w="med" len="med"/>
          </a:ln>
        </p:spPr>
      </p:sp>
      <p:sp>
        <p:nvSpPr>
          <p:cNvPr id="2" name="Rectangle 1"/>
          <p:cNvSpPr/>
          <p:nvPr/>
        </p:nvSpPr>
        <p:spPr>
          <a:xfrm>
            <a:off x="1579548" y="2067965"/>
            <a:ext cx="245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err="1"/>
              <a:t>molteplicità</a:t>
            </a:r>
            <a:r>
              <a:rPr lang="en-GB" b="1" dirty="0"/>
              <a:t> </a:t>
            </a:r>
            <a:r>
              <a:rPr lang="en-GB" dirty="0" err="1"/>
              <a:t>degli</a:t>
            </a:r>
            <a:r>
              <a:rPr lang="en-GB" b="1" dirty="0"/>
              <a:t> HIT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509377" y="5445113"/>
            <a:ext cx="2852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err="1"/>
              <a:t>molteplicità</a:t>
            </a:r>
            <a:r>
              <a:rPr lang="en-GB" b="1" dirty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b="1" dirty="0" smtClean="0"/>
              <a:t>CUSTER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410251" y="6217580"/>
            <a:ext cx="57374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GB" dirty="0" err="1" smtClean="0"/>
              <a:t>monitoraggio</a:t>
            </a:r>
            <a:r>
              <a:rPr lang="en-GB" dirty="0" smtClean="0"/>
              <a:t> </a:t>
            </a:r>
            <a:r>
              <a:rPr lang="en-GB" dirty="0" err="1" smtClean="0"/>
              <a:t>costante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molteplicità</a:t>
            </a:r>
            <a:r>
              <a:rPr lang="en-GB" dirty="0" smtClean="0"/>
              <a:t> </a:t>
            </a:r>
            <a:r>
              <a:rPr lang="en-GB" dirty="0" err="1" smtClean="0"/>
              <a:t>degli</a:t>
            </a:r>
            <a:r>
              <a:rPr lang="en-GB" dirty="0" smtClean="0"/>
              <a:t> </a:t>
            </a:r>
            <a:r>
              <a:rPr lang="en-GB" dirty="0" err="1" smtClean="0"/>
              <a:t>eventi</a:t>
            </a:r>
            <a:endParaRPr lang="en-GB" dirty="0" smtClean="0"/>
          </a:p>
          <a:p>
            <a:pPr marL="285750" indent="-285750">
              <a:buFont typeface="Wingdings" charset="2"/>
              <a:buChar char="ü"/>
            </a:pPr>
            <a:r>
              <a:rPr lang="en-GB" dirty="0" err="1"/>
              <a:t>n</a:t>
            </a:r>
            <a:r>
              <a:rPr lang="en-GB" dirty="0" err="1" smtClean="0"/>
              <a:t>ecessità</a:t>
            </a:r>
            <a:r>
              <a:rPr lang="en-GB" dirty="0" smtClean="0"/>
              <a:t> di </a:t>
            </a:r>
            <a:r>
              <a:rPr lang="en-GB" dirty="0" err="1" smtClean="0"/>
              <a:t>intervenire</a:t>
            </a:r>
            <a:r>
              <a:rPr lang="en-GB" dirty="0" smtClean="0"/>
              <a:t> </a:t>
            </a:r>
            <a:r>
              <a:rPr lang="en-GB" dirty="0" err="1" smtClean="0"/>
              <a:t>sul</a:t>
            </a:r>
            <a:r>
              <a:rPr lang="en-GB" dirty="0" smtClean="0"/>
              <a:t> </a:t>
            </a:r>
            <a:r>
              <a:rPr lang="en-GB" dirty="0" err="1" smtClean="0"/>
              <a:t>telescopio</a:t>
            </a:r>
            <a:r>
              <a:rPr lang="en-GB" dirty="0" smtClean="0"/>
              <a:t> se la </a:t>
            </a:r>
          </a:p>
          <a:p>
            <a:r>
              <a:rPr lang="en-GB" dirty="0"/>
              <a:t> </a:t>
            </a:r>
            <a:r>
              <a:rPr lang="en-GB" dirty="0" smtClean="0"/>
              <a:t>     </a:t>
            </a:r>
            <a:r>
              <a:rPr lang="en-GB" dirty="0" err="1" smtClean="0"/>
              <a:t>distribuzione</a:t>
            </a:r>
            <a:r>
              <a:rPr lang="en-GB" dirty="0" smtClean="0"/>
              <a:t> di </a:t>
            </a:r>
            <a:r>
              <a:rPr lang="en-GB" dirty="0" err="1" smtClean="0"/>
              <a:t>molteplicità</a:t>
            </a:r>
            <a:r>
              <a:rPr lang="en-GB" dirty="0" smtClean="0"/>
              <a:t> </a:t>
            </a:r>
            <a:r>
              <a:rPr lang="en-GB" dirty="0" err="1" smtClean="0"/>
              <a:t>è</a:t>
            </a:r>
            <a:r>
              <a:rPr lang="en-GB" dirty="0" smtClean="0"/>
              <a:t> </a:t>
            </a:r>
            <a:r>
              <a:rPr lang="en-GB" dirty="0" err="1" smtClean="0"/>
              <a:t>piccata</a:t>
            </a:r>
            <a:r>
              <a:rPr lang="en-GB" dirty="0" smtClean="0"/>
              <a:t> ad </a:t>
            </a:r>
            <a:r>
              <a:rPr lang="en-GB" dirty="0" err="1" smtClean="0"/>
              <a:t>alti</a:t>
            </a:r>
            <a:r>
              <a:rPr lang="en-GB" dirty="0" smtClean="0"/>
              <a:t> </a:t>
            </a:r>
            <a:r>
              <a:rPr lang="en-GB" dirty="0" err="1" smtClean="0"/>
              <a:t>valori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530457" y="947629"/>
            <a:ext cx="6537522" cy="6193281"/>
            <a:chOff x="530457" y="947629"/>
            <a:chExt cx="6537522" cy="6193281"/>
          </a:xfrm>
        </p:grpSpPr>
        <p:sp>
          <p:nvSpPr>
            <p:cNvPr id="21" name="TextShape 9"/>
            <p:cNvSpPr txBox="1"/>
            <p:nvPr/>
          </p:nvSpPr>
          <p:spPr>
            <a:xfrm>
              <a:off x="5513499" y="947629"/>
              <a:ext cx="1554480" cy="700200"/>
            </a:xfrm>
            <a:prstGeom prst="rect">
              <a:avLst/>
            </a:prstGeom>
          </p:spPr>
          <p:txBody>
            <a:bodyPr lIns="108360" tIns="63360" rIns="108360" bIns="63360"/>
            <a:lstStyle/>
            <a:p>
              <a:pPr algn="ctr"/>
              <a:r>
                <a:rPr lang="en-GB" sz="2000" dirty="0" err="1" smtClean="0">
                  <a:latin typeface="Arial"/>
                </a:rPr>
                <a:t>molteplicità</a:t>
              </a:r>
              <a:r>
                <a:rPr lang="en-GB" sz="2000" dirty="0" smtClean="0">
                  <a:latin typeface="Arial"/>
                </a:rPr>
                <a:t> </a:t>
              </a:r>
              <a:r>
                <a:rPr lang="en-GB" sz="2000" dirty="0" err="1" smtClean="0">
                  <a:latin typeface="Arial"/>
                </a:rPr>
                <a:t>nella</a:t>
              </a:r>
              <a:r>
                <a:rPr lang="en-GB" sz="2000" dirty="0" smtClean="0">
                  <a:latin typeface="Arial"/>
                </a:rPr>
                <a:t> </a:t>
              </a:r>
              <a:r>
                <a:rPr lang="en-GB" sz="2000" dirty="0" err="1" smtClean="0">
                  <a:latin typeface="Arial"/>
                </a:rPr>
                <a:t>norma</a:t>
              </a:r>
              <a:endParaRPr dirty="0"/>
            </a:p>
          </p:txBody>
        </p:sp>
        <p:sp>
          <p:nvSpPr>
            <p:cNvPr id="22" name="Line 7"/>
            <p:cNvSpPr/>
            <p:nvPr/>
          </p:nvSpPr>
          <p:spPr>
            <a:xfrm flipH="1">
              <a:off x="1189503" y="1210128"/>
              <a:ext cx="4404364" cy="712436"/>
            </a:xfrm>
            <a:prstGeom prst="line">
              <a:avLst/>
            </a:prstGeom>
            <a:ln w="36720">
              <a:solidFill>
                <a:srgbClr val="00CC00"/>
              </a:solidFill>
              <a:round/>
              <a:tailEnd type="triangle" w="med" len="med"/>
            </a:ln>
          </p:spPr>
        </p:sp>
        <p:sp>
          <p:nvSpPr>
            <p:cNvPr id="23" name="CustomShape 8"/>
            <p:cNvSpPr/>
            <p:nvPr/>
          </p:nvSpPr>
          <p:spPr>
            <a:xfrm>
              <a:off x="530457" y="988718"/>
              <a:ext cx="626898" cy="2580124"/>
            </a:xfrm>
            <a:prstGeom prst="ellipse">
              <a:avLst/>
            </a:prstGeom>
            <a:noFill/>
            <a:ln w="36720">
              <a:solidFill>
                <a:srgbClr val="00CC00"/>
              </a:solidFill>
              <a:round/>
            </a:ln>
          </p:spPr>
        </p:sp>
        <p:sp>
          <p:nvSpPr>
            <p:cNvPr id="24" name="Line 7"/>
            <p:cNvSpPr/>
            <p:nvPr/>
          </p:nvSpPr>
          <p:spPr>
            <a:xfrm flipH="1">
              <a:off x="1157355" y="1647829"/>
              <a:ext cx="4436512" cy="3264746"/>
            </a:xfrm>
            <a:prstGeom prst="line">
              <a:avLst/>
            </a:prstGeom>
            <a:ln w="36720">
              <a:solidFill>
                <a:srgbClr val="00CC00"/>
              </a:solidFill>
              <a:round/>
              <a:tailEnd type="triangle" w="med" len="med"/>
            </a:ln>
          </p:spPr>
        </p:sp>
        <p:sp>
          <p:nvSpPr>
            <p:cNvPr id="25" name="CustomShape 8"/>
            <p:cNvSpPr/>
            <p:nvPr/>
          </p:nvSpPr>
          <p:spPr>
            <a:xfrm>
              <a:off x="562605" y="4560786"/>
              <a:ext cx="626898" cy="2580124"/>
            </a:xfrm>
            <a:prstGeom prst="ellipse">
              <a:avLst/>
            </a:prstGeom>
            <a:noFill/>
            <a:ln w="36720">
              <a:solidFill>
                <a:srgbClr val="00CC00"/>
              </a:solidFill>
              <a:round/>
            </a:ln>
          </p:spPr>
        </p:sp>
      </p:grpSp>
      <p:sp>
        <p:nvSpPr>
          <p:cNvPr id="30" name="Rectangle 29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17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6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</a:t>
            </a:r>
            <a:r>
              <a:rPr lang="en-US" sz="1400" dirty="0" err="1" smtClean="0">
                <a:solidFill>
                  <a:schemeClr val="bg1"/>
                </a:solidFill>
              </a:rPr>
              <a:t>Erice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7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29/05</a:t>
            </a:r>
            <a:r>
              <a:rPr lang="it-IT" sz="1400" dirty="0" smtClean="0">
                <a:solidFill>
                  <a:srgbClr val="FFFFFF"/>
                </a:solidFill>
              </a:rPr>
              <a:t>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92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extShape 4"/>
          <p:cNvSpPr txBox="1"/>
          <p:nvPr/>
        </p:nvSpPr>
        <p:spPr>
          <a:xfrm>
            <a:off x="18522" y="1399018"/>
            <a:ext cx="7184160" cy="813240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GB" sz="2400" dirty="0" err="1" smtClean="0">
                <a:latin typeface="Arial"/>
              </a:rPr>
              <a:t>distribuzione</a:t>
            </a:r>
            <a:r>
              <a:rPr lang="en-GB" sz="2400" dirty="0" smtClean="0">
                <a:latin typeface="Arial"/>
              </a:rPr>
              <a:t> </a:t>
            </a:r>
            <a:r>
              <a:rPr lang="en-GB" sz="2400" dirty="0">
                <a:latin typeface="Arial"/>
              </a:rPr>
              <a:t>del </a:t>
            </a:r>
            <a:r>
              <a:rPr lang="en-GB" sz="2400" b="1" dirty="0">
                <a:latin typeface="Symbol" charset="2"/>
                <a:ea typeface="Arial"/>
                <a:cs typeface="Symbol" charset="2"/>
              </a:rPr>
              <a:t>χ</a:t>
            </a:r>
            <a:r>
              <a:rPr lang="en-GB" sz="2400" b="1" baseline="30000" dirty="0" smtClean="0">
                <a:latin typeface="Arial"/>
                <a:ea typeface="Arial"/>
              </a:rPr>
              <a:t>2</a:t>
            </a:r>
            <a:r>
              <a:rPr lang="en-GB" sz="2400" b="1" dirty="0" smtClean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delle</a:t>
            </a:r>
            <a:r>
              <a:rPr lang="en-GB" sz="2400" b="1" dirty="0">
                <a:latin typeface="Arial"/>
              </a:rPr>
              <a:t> </a:t>
            </a:r>
            <a:r>
              <a:rPr lang="en-GB" sz="2400" b="1" dirty="0" err="1" smtClean="0">
                <a:latin typeface="Arial"/>
              </a:rPr>
              <a:t>tracce</a:t>
            </a:r>
            <a:endParaRPr dirty="0"/>
          </a:p>
          <a:p>
            <a:pPr algn="ctr"/>
            <a:r>
              <a:rPr lang="en-GB" sz="2400" b="1" dirty="0">
                <a:latin typeface="Symbol" charset="2"/>
                <a:ea typeface="Arial"/>
                <a:cs typeface="Symbol" charset="2"/>
              </a:rPr>
              <a:t>χ</a:t>
            </a:r>
            <a:r>
              <a:rPr lang="en-GB" sz="2400" b="1" baseline="30000" dirty="0">
                <a:ea typeface="Arial"/>
              </a:rPr>
              <a:t>2</a:t>
            </a:r>
            <a:r>
              <a:rPr lang="en-GB" sz="2400" b="1" dirty="0" smtClean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misura</a:t>
            </a:r>
            <a:r>
              <a:rPr lang="en-GB" sz="2400" dirty="0">
                <a:latin typeface="Arial"/>
              </a:rPr>
              <a:t> lo </a:t>
            </a:r>
            <a:r>
              <a:rPr lang="en-GB" sz="2400" dirty="0" smtClean="0">
                <a:latin typeface="Arial"/>
              </a:rPr>
              <a:t>“</a:t>
            </a:r>
            <a:r>
              <a:rPr lang="en-GB" sz="2400" dirty="0" err="1" smtClean="0">
                <a:latin typeface="Arial"/>
              </a:rPr>
              <a:t>scostamento</a:t>
            </a:r>
            <a:r>
              <a:rPr lang="en-GB" sz="2400" dirty="0" smtClean="0">
                <a:latin typeface="Arial"/>
              </a:rPr>
              <a:t>” </a:t>
            </a:r>
            <a:r>
              <a:rPr lang="en-GB" sz="2400" dirty="0" err="1">
                <a:latin typeface="Arial"/>
              </a:rPr>
              <a:t>della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traccia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dagli</a:t>
            </a:r>
            <a:r>
              <a:rPr lang="en-GB" sz="2400" dirty="0">
                <a:latin typeface="Arial"/>
              </a:rPr>
              <a:t> hits</a:t>
            </a:r>
            <a:endParaRPr dirty="0"/>
          </a:p>
        </p:txBody>
      </p:sp>
      <p:sp>
        <p:nvSpPr>
          <p:cNvPr id="353" name="TextShape 5"/>
          <p:cNvSpPr txBox="1"/>
          <p:nvPr/>
        </p:nvSpPr>
        <p:spPr>
          <a:xfrm>
            <a:off x="7502678" y="5029122"/>
            <a:ext cx="2464282" cy="2133000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GB" sz="2000" dirty="0">
                <a:latin typeface="Arial"/>
              </a:rPr>
              <a:t>h</a:t>
            </a:r>
            <a:r>
              <a:rPr lang="en-GB" sz="2000" dirty="0" smtClean="0">
                <a:latin typeface="Arial"/>
              </a:rPr>
              <a:t>it </a:t>
            </a:r>
            <a:r>
              <a:rPr lang="en-GB" sz="2000" b="1" dirty="0" err="1">
                <a:latin typeface="Arial"/>
              </a:rPr>
              <a:t>allineati</a:t>
            </a:r>
            <a:r>
              <a:rPr lang="en-GB" sz="2000" b="1" dirty="0">
                <a:latin typeface="Arial"/>
              </a:rPr>
              <a:t> </a:t>
            </a:r>
            <a:r>
              <a:rPr lang="en-GB" sz="2000" b="1" dirty="0" err="1">
                <a:latin typeface="Arial"/>
              </a:rPr>
              <a:t>casualmente</a:t>
            </a:r>
            <a:endParaRPr dirty="0"/>
          </a:p>
          <a:p>
            <a:pPr algn="ctr"/>
            <a:r>
              <a:rPr lang="en-GB" sz="2000" dirty="0">
                <a:latin typeface="Arial"/>
              </a:rPr>
              <a:t>e </a:t>
            </a:r>
            <a:r>
              <a:rPr lang="en-GB" sz="2000" dirty="0" err="1">
                <a:latin typeface="Arial"/>
              </a:rPr>
              <a:t>tracce</a:t>
            </a:r>
            <a:r>
              <a:rPr lang="en-GB" sz="2000" dirty="0">
                <a:latin typeface="Arial"/>
              </a:rPr>
              <a:t> di</a:t>
            </a:r>
            <a:r>
              <a:rPr lang="en-GB" sz="2000" b="1" dirty="0">
                <a:latin typeface="Arial"/>
              </a:rPr>
              <a:t> </a:t>
            </a:r>
            <a:r>
              <a:rPr lang="en-GB" sz="2000" b="1" dirty="0" err="1">
                <a:latin typeface="Arial"/>
              </a:rPr>
              <a:t>particelle</a:t>
            </a:r>
            <a:r>
              <a:rPr lang="en-GB" sz="2000" b="1" dirty="0">
                <a:latin typeface="Arial"/>
              </a:rPr>
              <a:t> diffuse</a:t>
            </a:r>
            <a:r>
              <a:rPr lang="en-GB" sz="2000" dirty="0">
                <a:latin typeface="Arial"/>
              </a:rPr>
              <a:t>:</a:t>
            </a:r>
            <a:endParaRPr dirty="0"/>
          </a:p>
          <a:p>
            <a:pPr algn="ctr"/>
            <a:r>
              <a:rPr lang="en-GB" sz="2000" dirty="0" err="1">
                <a:latin typeface="Arial"/>
              </a:rPr>
              <a:t>t</a:t>
            </a:r>
            <a:r>
              <a:rPr lang="en-GB" sz="2000" dirty="0" err="1" smtClean="0">
                <a:latin typeface="Arial"/>
              </a:rPr>
              <a:t>racce</a:t>
            </a:r>
            <a:r>
              <a:rPr lang="en-GB" sz="2000" dirty="0" smtClean="0">
                <a:latin typeface="Arial"/>
              </a:rPr>
              <a:t> </a:t>
            </a:r>
            <a:r>
              <a:rPr lang="en-GB" sz="2000" dirty="0">
                <a:latin typeface="Arial"/>
              </a:rPr>
              <a:t>con </a:t>
            </a:r>
            <a:r>
              <a:rPr lang="en-GB" sz="2000" b="1" dirty="0">
                <a:latin typeface="Symbol" charset="2"/>
                <a:ea typeface="Arial"/>
                <a:cs typeface="Symbol" charset="2"/>
              </a:rPr>
              <a:t>χ</a:t>
            </a:r>
            <a:r>
              <a:rPr lang="en-GB" sz="2000" b="1" baseline="30000" dirty="0">
                <a:ea typeface="Arial"/>
              </a:rPr>
              <a:t>2</a:t>
            </a:r>
            <a:r>
              <a:rPr lang="en-GB" sz="2000" dirty="0" smtClean="0">
                <a:latin typeface="Arial"/>
                <a:ea typeface="Arial"/>
              </a:rPr>
              <a:t> </a:t>
            </a:r>
            <a:r>
              <a:rPr lang="en-GB" sz="2000" dirty="0">
                <a:latin typeface="Arial"/>
                <a:ea typeface="Arial"/>
              </a:rPr>
              <a:t>alto</a:t>
            </a:r>
            <a:r>
              <a:rPr lang="en-GB" sz="2000" b="1" dirty="0">
                <a:latin typeface="Arial"/>
              </a:rPr>
              <a:t> </a:t>
            </a:r>
            <a:endParaRPr dirty="0"/>
          </a:p>
        </p:txBody>
      </p:sp>
      <p:pic>
        <p:nvPicPr>
          <p:cNvPr id="354" name="Picture 353"/>
          <p:cNvPicPr/>
          <p:nvPr/>
        </p:nvPicPr>
        <p:blipFill>
          <a:blip r:embed="rId2"/>
          <a:stretch>
            <a:fillRect/>
          </a:stretch>
        </p:blipFill>
        <p:spPr>
          <a:xfrm>
            <a:off x="131040" y="2619642"/>
            <a:ext cx="7498080" cy="4542480"/>
          </a:xfrm>
          <a:prstGeom prst="rect">
            <a:avLst/>
          </a:prstGeom>
          <a:ln>
            <a:noFill/>
          </a:ln>
        </p:spPr>
      </p:pic>
      <p:sp>
        <p:nvSpPr>
          <p:cNvPr id="355" name="Line 6"/>
          <p:cNvSpPr/>
          <p:nvPr/>
        </p:nvSpPr>
        <p:spPr>
          <a:xfrm>
            <a:off x="1097280" y="4357002"/>
            <a:ext cx="6217920" cy="1828800"/>
          </a:xfrm>
          <a:prstGeom prst="line">
            <a:avLst/>
          </a:prstGeom>
          <a:ln w="18360">
            <a:solidFill>
              <a:srgbClr val="00CC00"/>
            </a:solidFill>
            <a:custDash>
              <a:ds d="51000" sp="51000"/>
              <a:ds d="51000" sp="51000"/>
            </a:custDash>
            <a:round/>
          </a:ln>
        </p:spPr>
      </p:sp>
      <p:sp>
        <p:nvSpPr>
          <p:cNvPr id="356" name="Line 7"/>
          <p:cNvSpPr/>
          <p:nvPr/>
        </p:nvSpPr>
        <p:spPr>
          <a:xfrm>
            <a:off x="1097280" y="2985402"/>
            <a:ext cx="1920240" cy="3657600"/>
          </a:xfrm>
          <a:prstGeom prst="line">
            <a:avLst/>
          </a:prstGeom>
          <a:ln w="18360">
            <a:solidFill>
              <a:srgbClr val="00CC00"/>
            </a:solidFill>
            <a:custDash>
              <a:ds d="51000" sp="51000"/>
              <a:ds d="51000" sp="51000"/>
            </a:custDash>
            <a:round/>
          </a:ln>
        </p:spPr>
      </p:sp>
      <p:sp>
        <p:nvSpPr>
          <p:cNvPr id="358" name="TextShape 9"/>
          <p:cNvSpPr txBox="1"/>
          <p:nvPr/>
        </p:nvSpPr>
        <p:spPr>
          <a:xfrm>
            <a:off x="7502678" y="3714258"/>
            <a:ext cx="2372842" cy="1280160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GB" sz="2000" dirty="0" err="1">
                <a:latin typeface="Arial"/>
              </a:rPr>
              <a:t>t</a:t>
            </a:r>
            <a:r>
              <a:rPr lang="en-GB" sz="2000" dirty="0" err="1" smtClean="0">
                <a:latin typeface="Arial"/>
              </a:rPr>
              <a:t>racce</a:t>
            </a:r>
            <a:r>
              <a:rPr lang="en-GB" sz="2000" dirty="0" smtClean="0">
                <a:latin typeface="Arial"/>
              </a:rPr>
              <a:t> </a:t>
            </a:r>
            <a:r>
              <a:rPr lang="en-GB" sz="2000" dirty="0">
                <a:latin typeface="Arial"/>
              </a:rPr>
              <a:t>con </a:t>
            </a:r>
            <a:r>
              <a:rPr lang="en-GB" sz="2000" b="1" dirty="0" smtClean="0">
                <a:latin typeface="Symbol" charset="2"/>
                <a:ea typeface="Arial"/>
                <a:cs typeface="Symbol" charset="2"/>
              </a:rPr>
              <a:t>χ</a:t>
            </a:r>
            <a:r>
              <a:rPr lang="en-GB" sz="2000" b="1" baseline="30000" dirty="0" smtClean="0">
                <a:ea typeface="Arial"/>
              </a:rPr>
              <a:t>2</a:t>
            </a:r>
            <a:r>
              <a:rPr lang="en-GB" sz="2000" dirty="0" smtClean="0">
                <a:latin typeface="Arial"/>
                <a:ea typeface="Arial"/>
              </a:rPr>
              <a:t> </a:t>
            </a:r>
            <a:r>
              <a:rPr lang="en-GB" sz="2000" dirty="0" err="1">
                <a:latin typeface="Arial"/>
                <a:ea typeface="Arial"/>
              </a:rPr>
              <a:t>tra</a:t>
            </a:r>
            <a:r>
              <a:rPr lang="en-GB" sz="2000" dirty="0">
                <a:latin typeface="Arial"/>
                <a:ea typeface="Arial"/>
              </a:rPr>
              <a:t> 1 e 10: </a:t>
            </a:r>
            <a:r>
              <a:rPr lang="en-GB" sz="2000" dirty="0" err="1">
                <a:latin typeface="Arial"/>
                <a:ea typeface="Arial"/>
              </a:rPr>
              <a:t>candidati</a:t>
            </a:r>
            <a:r>
              <a:rPr lang="en-GB" sz="2000" dirty="0">
                <a:latin typeface="Arial"/>
                <a:ea typeface="Arial"/>
              </a:rPr>
              <a:t> di </a:t>
            </a:r>
            <a:r>
              <a:rPr lang="en-GB" sz="2000" dirty="0" err="1">
                <a:latin typeface="Arial"/>
                <a:ea typeface="Arial"/>
              </a:rPr>
              <a:t>particella</a:t>
            </a:r>
            <a:r>
              <a:rPr lang="en-GB" sz="2000" b="1" dirty="0">
                <a:latin typeface="Arial"/>
              </a:rPr>
              <a:t> </a:t>
            </a:r>
            <a:endParaRPr dirty="0"/>
          </a:p>
        </p:txBody>
      </p:sp>
      <p:sp>
        <p:nvSpPr>
          <p:cNvPr id="359" name="Line 10"/>
          <p:cNvSpPr/>
          <p:nvPr/>
        </p:nvSpPr>
        <p:spPr>
          <a:xfrm flipH="1" flipV="1">
            <a:off x="1554480" y="3716922"/>
            <a:ext cx="6074640" cy="322614"/>
          </a:xfrm>
          <a:prstGeom prst="line">
            <a:avLst/>
          </a:prstGeom>
          <a:ln w="36720">
            <a:solidFill>
              <a:srgbClr val="00CC00"/>
            </a:solidFill>
            <a:round/>
            <a:tailEnd type="triangle" w="med" len="med"/>
          </a:ln>
        </p:spPr>
      </p:sp>
      <p:pic>
        <p:nvPicPr>
          <p:cNvPr id="360" name="Picture 359"/>
          <p:cNvPicPr/>
          <p:nvPr/>
        </p:nvPicPr>
        <p:blipFill>
          <a:blip r:embed="rId3"/>
          <a:stretch>
            <a:fillRect/>
          </a:stretch>
        </p:blipFill>
        <p:spPr>
          <a:xfrm>
            <a:off x="8046720" y="1240842"/>
            <a:ext cx="1371600" cy="2293200"/>
          </a:xfrm>
          <a:prstGeom prst="rect">
            <a:avLst/>
          </a:prstGeom>
          <a:ln>
            <a:noFill/>
          </a:ln>
        </p:spPr>
      </p:pic>
      <p:sp>
        <p:nvSpPr>
          <p:cNvPr id="361" name="Line 11"/>
          <p:cNvSpPr/>
          <p:nvPr/>
        </p:nvSpPr>
        <p:spPr>
          <a:xfrm>
            <a:off x="5800671" y="1671870"/>
            <a:ext cx="2246049" cy="490572"/>
          </a:xfrm>
          <a:prstGeom prst="line">
            <a:avLst/>
          </a:prstGeom>
          <a:ln w="36720">
            <a:solidFill>
              <a:srgbClr val="00CC00"/>
            </a:solidFill>
            <a:round/>
            <a:tailEnd type="triangle" w="med" len="med"/>
          </a:ln>
        </p:spPr>
      </p:sp>
      <p:sp>
        <p:nvSpPr>
          <p:cNvPr id="16" name="Title 1"/>
          <p:cNvSpPr txBox="1">
            <a:spLocks/>
          </p:cNvSpPr>
          <p:nvPr/>
        </p:nvSpPr>
        <p:spPr>
          <a:xfrm>
            <a:off x="0" y="-87816"/>
            <a:ext cx="8229600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DQM: </a:t>
            </a:r>
            <a:r>
              <a:rPr lang="en-US" dirty="0" err="1" smtClean="0">
                <a:latin typeface="Cambria"/>
                <a:cs typeface="Cambria"/>
              </a:rPr>
              <a:t>tracce</a:t>
            </a:r>
            <a:r>
              <a:rPr lang="en-US" dirty="0" smtClean="0">
                <a:latin typeface="Cambria"/>
                <a:cs typeface="Cambria"/>
              </a:rPr>
              <a:t> e </a:t>
            </a:r>
            <a:r>
              <a:rPr lang="en-GB" b="1" dirty="0" err="1">
                <a:latin typeface="Symbol" charset="2"/>
                <a:ea typeface="Arial"/>
                <a:cs typeface="Symbol" charset="2"/>
              </a:rPr>
              <a:t>χ</a:t>
            </a:r>
            <a:r>
              <a:rPr lang="en-US" baseline="30000" dirty="0" smtClean="0">
                <a:latin typeface="Cambria"/>
                <a:cs typeface="Cambria"/>
              </a:rPr>
              <a:t>2</a:t>
            </a:r>
            <a:endParaRPr lang="en-US" baseline="30000" dirty="0">
              <a:latin typeface="Cambria"/>
              <a:cs typeface="Cambria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Shape 1"/>
          <p:cNvSpPr txBox="1"/>
          <p:nvPr/>
        </p:nvSpPr>
        <p:spPr>
          <a:xfrm>
            <a:off x="4754880" y="516522"/>
            <a:ext cx="5120640" cy="602280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GB" sz="2400" dirty="0" err="1" smtClean="0">
                <a:latin typeface="Arial"/>
              </a:rPr>
              <a:t>misura</a:t>
            </a:r>
            <a:r>
              <a:rPr lang="en-GB" sz="2400" dirty="0" smtClean="0">
                <a:latin typeface="Arial"/>
              </a:rPr>
              <a:t> </a:t>
            </a:r>
            <a:r>
              <a:rPr lang="en-GB" sz="2400" dirty="0" err="1" smtClean="0">
                <a:latin typeface="Arial"/>
              </a:rPr>
              <a:t>globale</a:t>
            </a:r>
            <a:endParaRPr dirty="0"/>
          </a:p>
        </p:txBody>
      </p:sp>
      <p:sp>
        <p:nvSpPr>
          <p:cNvPr id="15" name="Rectangle 14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18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4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</a:t>
            </a:r>
            <a:r>
              <a:rPr lang="en-US" sz="1400" dirty="0" err="1" smtClean="0">
                <a:solidFill>
                  <a:schemeClr val="bg1"/>
                </a:solidFill>
              </a:rPr>
              <a:t>Erice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29/05</a:t>
            </a:r>
            <a:r>
              <a:rPr lang="it-IT" sz="1400" dirty="0" smtClean="0">
                <a:solidFill>
                  <a:srgbClr val="FFFFFF"/>
                </a:solidFill>
              </a:rPr>
              <a:t>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216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87816"/>
            <a:ext cx="8229600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Cambria"/>
                <a:cs typeface="Cambria"/>
              </a:rPr>
              <a:t>Sommario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97871" y="1493386"/>
            <a:ext cx="9030233" cy="315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 typeface="Wingdings" charset="2"/>
              <a:buChar char="ü"/>
            </a:pPr>
            <a:r>
              <a:rPr lang="en-US" sz="3600" dirty="0" smtClean="0"/>
              <a:t>la base per </a:t>
            </a:r>
            <a:r>
              <a:rPr lang="en-US" sz="3600" dirty="0" err="1" smtClean="0"/>
              <a:t>una</a:t>
            </a:r>
            <a:r>
              <a:rPr lang="en-US" sz="3600" dirty="0" smtClean="0"/>
              <a:t> </a:t>
            </a:r>
            <a:r>
              <a:rPr lang="en-US" sz="3600" dirty="0" err="1" smtClean="0"/>
              <a:t>corretta</a:t>
            </a:r>
            <a:r>
              <a:rPr lang="en-US" sz="3600" dirty="0" smtClean="0"/>
              <a:t> </a:t>
            </a:r>
            <a:r>
              <a:rPr lang="en-US" sz="3600" dirty="0" err="1" smtClean="0"/>
              <a:t>raccolta</a:t>
            </a:r>
            <a:r>
              <a:rPr lang="en-US" sz="3600" dirty="0" smtClean="0"/>
              <a:t> di </a:t>
            </a:r>
            <a:r>
              <a:rPr lang="en-US" sz="3600" b="1" dirty="0" err="1" smtClean="0">
                <a:solidFill>
                  <a:srgbClr val="008000"/>
                </a:solidFill>
              </a:rPr>
              <a:t>dati</a:t>
            </a:r>
            <a:endParaRPr lang="en-US" sz="3600" b="1" dirty="0" smtClean="0">
              <a:solidFill>
                <a:srgbClr val="008000"/>
              </a:solidFill>
            </a:endParaRPr>
          </a:p>
          <a:p>
            <a:pPr marL="285750" indent="-285750">
              <a:lnSpc>
                <a:spcPct val="140000"/>
              </a:lnSpc>
              <a:buFont typeface="Wingdings" charset="2"/>
              <a:buChar char="ü"/>
            </a:pPr>
            <a:r>
              <a:rPr lang="en-US" sz="3600" dirty="0" err="1" smtClean="0"/>
              <a:t>il</a:t>
            </a:r>
            <a:r>
              <a:rPr lang="en-US" sz="3600" dirty="0" smtClean="0"/>
              <a:t> Data Quality Monitor (</a:t>
            </a:r>
            <a:r>
              <a:rPr lang="en-US" sz="3600" b="1" dirty="0" smtClean="0">
                <a:solidFill>
                  <a:srgbClr val="008000"/>
                </a:solidFill>
              </a:rPr>
              <a:t>DQM</a:t>
            </a:r>
            <a:r>
              <a:rPr lang="en-US" sz="3600" dirty="0" smtClean="0"/>
              <a:t>) di EEE</a:t>
            </a:r>
          </a:p>
          <a:p>
            <a:pPr marL="285750" indent="-285750">
              <a:lnSpc>
                <a:spcPct val="140000"/>
              </a:lnSpc>
              <a:buFont typeface="Wingdings" charset="2"/>
              <a:buChar char="ü"/>
            </a:pPr>
            <a:r>
              <a:rPr lang="en-US" sz="3600" dirty="0" err="1" smtClean="0"/>
              <a:t>grandezze</a:t>
            </a:r>
            <a:r>
              <a:rPr lang="en-US" sz="3600" dirty="0" smtClean="0"/>
              <a:t> </a:t>
            </a:r>
            <a:r>
              <a:rPr lang="en-US" sz="3600" dirty="0" err="1" smtClean="0"/>
              <a:t>fondamentali</a:t>
            </a:r>
            <a:r>
              <a:rPr lang="en-US" sz="3600" dirty="0" smtClean="0"/>
              <a:t> da </a:t>
            </a:r>
            <a:r>
              <a:rPr lang="en-US" sz="3600" dirty="0" err="1" smtClean="0"/>
              <a:t>monitorare</a:t>
            </a:r>
            <a:endParaRPr lang="en-US" sz="3600" dirty="0" smtClean="0"/>
          </a:p>
          <a:p>
            <a:pPr marL="285750" indent="-285750">
              <a:lnSpc>
                <a:spcPct val="140000"/>
              </a:lnSpc>
              <a:buFont typeface="Wingdings" charset="2"/>
              <a:buChar char="ü"/>
            </a:pPr>
            <a:r>
              <a:rPr lang="en-US" sz="3600" dirty="0" err="1" smtClean="0"/>
              <a:t>dati</a:t>
            </a:r>
            <a:r>
              <a:rPr lang="en-US" sz="3600" dirty="0" smtClean="0"/>
              <a:t> e </a:t>
            </a:r>
            <a:r>
              <a:rPr lang="en-US" sz="3600" dirty="0" err="1" smtClean="0"/>
              <a:t>strumenti</a:t>
            </a:r>
            <a:r>
              <a:rPr lang="en-US" sz="3600" dirty="0" smtClean="0"/>
              <a:t> per </a:t>
            </a:r>
            <a:r>
              <a:rPr lang="en-US" sz="3600" b="1" dirty="0" err="1" smtClean="0">
                <a:solidFill>
                  <a:srgbClr val="008000"/>
                </a:solidFill>
              </a:rPr>
              <a:t>analizzarli</a:t>
            </a:r>
            <a:endParaRPr lang="en-US" sz="3600" b="1" dirty="0">
              <a:solidFill>
                <a:srgbClr val="008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</a:t>
            </a:r>
            <a:r>
              <a:rPr lang="en-US" sz="1400" dirty="0" err="1" smtClean="0">
                <a:solidFill>
                  <a:schemeClr val="bg1"/>
                </a:solidFill>
              </a:rPr>
              <a:t>Erice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29/05</a:t>
            </a:r>
            <a:r>
              <a:rPr lang="it-IT" sz="1400" dirty="0" smtClean="0">
                <a:solidFill>
                  <a:srgbClr val="FFFFFF"/>
                </a:solidFill>
              </a:rPr>
              <a:t>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188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TextShape 1"/>
          <p:cNvSpPr txBox="1"/>
          <p:nvPr/>
        </p:nvSpPr>
        <p:spPr>
          <a:xfrm>
            <a:off x="3029351" y="669552"/>
            <a:ext cx="6846169" cy="602280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GB" sz="2400" b="1" dirty="0" smtClean="0">
                <a:latin typeface="Arial"/>
              </a:rPr>
              <a:t>trending</a:t>
            </a:r>
            <a:r>
              <a:rPr lang="en-GB" sz="2400" dirty="0" smtClean="0">
                <a:latin typeface="Arial"/>
              </a:rPr>
              <a:t> (</a:t>
            </a:r>
            <a:r>
              <a:rPr lang="en-GB" sz="2400" dirty="0" err="1" smtClean="0">
                <a:latin typeface="Arial"/>
              </a:rPr>
              <a:t>misura</a:t>
            </a:r>
            <a:r>
              <a:rPr lang="en-GB" sz="2400" dirty="0" smtClean="0">
                <a:latin typeface="Arial"/>
              </a:rPr>
              <a:t> in </a:t>
            </a:r>
            <a:r>
              <a:rPr lang="en-GB" sz="2400" dirty="0" err="1" smtClean="0">
                <a:latin typeface="Arial"/>
              </a:rPr>
              <a:t>funzione</a:t>
            </a:r>
            <a:r>
              <a:rPr lang="en-GB" sz="2400" dirty="0" smtClean="0">
                <a:latin typeface="Arial"/>
              </a:rPr>
              <a:t> del tempo)</a:t>
            </a:r>
            <a:endParaRPr dirty="0"/>
          </a:p>
        </p:txBody>
      </p:sp>
      <p:pic>
        <p:nvPicPr>
          <p:cNvPr id="583" name="Picture 582"/>
          <p:cNvPicPr/>
          <p:nvPr/>
        </p:nvPicPr>
        <p:blipFill>
          <a:blip r:embed="rId2"/>
          <a:stretch>
            <a:fillRect/>
          </a:stretch>
        </p:blipFill>
        <p:spPr>
          <a:xfrm>
            <a:off x="21240" y="1681152"/>
            <a:ext cx="10079640" cy="4140360"/>
          </a:xfrm>
          <a:prstGeom prst="rect">
            <a:avLst/>
          </a:prstGeom>
          <a:ln>
            <a:noFill/>
          </a:ln>
        </p:spPr>
      </p:pic>
      <p:sp>
        <p:nvSpPr>
          <p:cNvPr id="584" name="TextShape 5"/>
          <p:cNvSpPr txBox="1"/>
          <p:nvPr/>
        </p:nvSpPr>
        <p:spPr>
          <a:xfrm>
            <a:off x="329760" y="6194832"/>
            <a:ext cx="4663440" cy="813240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GB" sz="2400" dirty="0" err="1">
                <a:latin typeface="Arial"/>
              </a:rPr>
              <a:t>f</a:t>
            </a:r>
            <a:r>
              <a:rPr lang="en-GB" sz="2400" dirty="0" err="1" smtClean="0">
                <a:latin typeface="Arial"/>
              </a:rPr>
              <a:t>requenza</a:t>
            </a:r>
            <a:r>
              <a:rPr lang="en-GB" sz="2400" dirty="0" smtClean="0">
                <a:latin typeface="Arial"/>
              </a:rPr>
              <a:t> </a:t>
            </a:r>
            <a:r>
              <a:rPr lang="en-GB" sz="2400" dirty="0">
                <a:latin typeface="Arial"/>
              </a:rPr>
              <a:t>di </a:t>
            </a:r>
            <a:r>
              <a:rPr lang="en-GB" sz="2400" dirty="0" err="1">
                <a:latin typeface="Arial"/>
              </a:rPr>
              <a:t>tracce</a:t>
            </a:r>
            <a:r>
              <a:rPr lang="en-GB" sz="2400" dirty="0">
                <a:latin typeface="Arial"/>
              </a:rPr>
              <a:t> “</a:t>
            </a:r>
            <a:r>
              <a:rPr lang="en-GB" sz="2400" dirty="0" err="1">
                <a:latin typeface="Arial"/>
              </a:rPr>
              <a:t>buone</a:t>
            </a:r>
            <a:r>
              <a:rPr lang="en-GB" sz="2400" dirty="0">
                <a:latin typeface="Arial"/>
              </a:rPr>
              <a:t>”,</a:t>
            </a:r>
            <a:endParaRPr dirty="0"/>
          </a:p>
          <a:p>
            <a:pPr algn="ctr"/>
            <a:r>
              <a:rPr lang="en-GB" sz="2400" dirty="0" err="1">
                <a:latin typeface="Arial"/>
              </a:rPr>
              <a:t>cioè</a:t>
            </a:r>
            <a:r>
              <a:rPr lang="en-GB" sz="2400" dirty="0">
                <a:latin typeface="Arial"/>
              </a:rPr>
              <a:t> con </a:t>
            </a:r>
            <a:r>
              <a:rPr lang="en-GB" sz="2400" b="1" dirty="0" err="1" smtClean="0">
                <a:latin typeface="Symbol" charset="2"/>
                <a:ea typeface="Arial"/>
                <a:cs typeface="Symbol" charset="2"/>
              </a:rPr>
              <a:t>χ</a:t>
            </a:r>
            <a:r>
              <a:rPr lang="en-US" sz="2400" baseline="30000" dirty="0" smtClean="0">
                <a:latin typeface="Cambria"/>
                <a:cs typeface="Cambria"/>
              </a:rPr>
              <a:t>2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GB" sz="2400" dirty="0" smtClean="0">
                <a:latin typeface="Arial"/>
                <a:ea typeface="Arial"/>
              </a:rPr>
              <a:t>&lt; 10</a:t>
            </a:r>
            <a:endParaRPr dirty="0"/>
          </a:p>
        </p:txBody>
      </p:sp>
      <p:sp>
        <p:nvSpPr>
          <p:cNvPr id="585" name="TextShape 6"/>
          <p:cNvSpPr txBox="1"/>
          <p:nvPr/>
        </p:nvSpPr>
        <p:spPr>
          <a:xfrm>
            <a:off x="5303520" y="6037512"/>
            <a:ext cx="4663440" cy="1156320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GB" sz="2400" dirty="0" err="1">
                <a:latin typeface="Arial"/>
              </a:rPr>
              <a:t>f</a:t>
            </a:r>
            <a:r>
              <a:rPr lang="en-GB" sz="2400" dirty="0" err="1" smtClean="0">
                <a:latin typeface="Arial"/>
              </a:rPr>
              <a:t>razione</a:t>
            </a:r>
            <a:r>
              <a:rPr lang="en-GB" sz="2400" dirty="0" smtClean="0">
                <a:latin typeface="Arial"/>
              </a:rPr>
              <a:t> </a:t>
            </a:r>
            <a:r>
              <a:rPr lang="en-GB" sz="2400" dirty="0">
                <a:latin typeface="Arial"/>
              </a:rPr>
              <a:t>di </a:t>
            </a:r>
            <a:r>
              <a:rPr lang="en-GB" sz="2400" dirty="0" err="1">
                <a:latin typeface="Arial"/>
              </a:rPr>
              <a:t>eventi</a:t>
            </a:r>
            <a:r>
              <a:rPr lang="en-GB" sz="2400" dirty="0">
                <a:latin typeface="Arial"/>
              </a:rPr>
              <a:t> in cui era </a:t>
            </a:r>
            <a:r>
              <a:rPr lang="en-GB" sz="2400" dirty="0" err="1">
                <a:latin typeface="Arial"/>
              </a:rPr>
              <a:t>presente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almeno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una</a:t>
            </a:r>
            <a:r>
              <a:rPr lang="en-GB" sz="2400" dirty="0">
                <a:latin typeface="Arial"/>
              </a:rPr>
              <a:t> </a:t>
            </a:r>
            <a:endParaRPr dirty="0"/>
          </a:p>
          <a:p>
            <a:pPr algn="ctr"/>
            <a:r>
              <a:rPr lang="en-GB" sz="2400" dirty="0" err="1">
                <a:latin typeface="Arial"/>
              </a:rPr>
              <a:t>traccia</a:t>
            </a:r>
            <a:r>
              <a:rPr lang="en-GB" sz="2400" dirty="0">
                <a:latin typeface="Arial"/>
              </a:rPr>
              <a:t> “</a:t>
            </a:r>
            <a:r>
              <a:rPr lang="en-GB" sz="2400" dirty="0" err="1">
                <a:latin typeface="Arial"/>
              </a:rPr>
              <a:t>buona</a:t>
            </a:r>
            <a:r>
              <a:rPr lang="en-GB" sz="2400" dirty="0">
                <a:latin typeface="Arial"/>
              </a:rPr>
              <a:t>”</a:t>
            </a:r>
            <a:endParaRPr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-87816"/>
            <a:ext cx="8229600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DQM: </a:t>
            </a:r>
            <a:r>
              <a:rPr lang="en-US" dirty="0" err="1" smtClean="0">
                <a:latin typeface="Cambria"/>
                <a:cs typeface="Cambria"/>
              </a:rPr>
              <a:t>tracce</a:t>
            </a:r>
            <a:r>
              <a:rPr lang="en-US" dirty="0" smtClean="0">
                <a:latin typeface="Cambria"/>
                <a:cs typeface="Cambria"/>
              </a:rPr>
              <a:t> e </a:t>
            </a:r>
            <a:r>
              <a:rPr lang="en-GB" b="1" dirty="0" err="1">
                <a:latin typeface="Symbol" charset="2"/>
                <a:ea typeface="Arial"/>
                <a:cs typeface="Symbol" charset="2"/>
              </a:rPr>
              <a:t>χ</a:t>
            </a:r>
            <a:r>
              <a:rPr lang="en-US" baseline="30000" dirty="0" smtClean="0">
                <a:latin typeface="Cambria"/>
                <a:cs typeface="Cambria"/>
              </a:rPr>
              <a:t>2</a:t>
            </a:r>
            <a:endParaRPr lang="en-US" baseline="30000" dirty="0">
              <a:latin typeface="Cambria"/>
              <a:cs typeface="Cambri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19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</a:t>
            </a:r>
            <a:r>
              <a:rPr lang="en-US" sz="1400" dirty="0" err="1" smtClean="0">
                <a:solidFill>
                  <a:schemeClr val="bg1"/>
                </a:solidFill>
              </a:rPr>
              <a:t>Erice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29/05</a:t>
            </a:r>
            <a:r>
              <a:rPr lang="it-IT" sz="1400" dirty="0" smtClean="0">
                <a:solidFill>
                  <a:srgbClr val="FFFFFF"/>
                </a:solidFill>
              </a:rPr>
              <a:t>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623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105947" y="923110"/>
            <a:ext cx="2602869" cy="92332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0" name="TextShape 5"/>
          <p:cNvSpPr txBox="1"/>
          <p:nvPr/>
        </p:nvSpPr>
        <p:spPr>
          <a:xfrm>
            <a:off x="-1022679" y="907822"/>
            <a:ext cx="8778240" cy="813240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GB" sz="2400" dirty="0" err="1" smtClean="0">
                <a:latin typeface="Arial"/>
              </a:rPr>
              <a:t>distribuzione</a:t>
            </a:r>
            <a:r>
              <a:rPr lang="en-GB" sz="2400" dirty="0" smtClean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delle</a:t>
            </a:r>
            <a:r>
              <a:rPr lang="en-GB" sz="2400" dirty="0">
                <a:latin typeface="Arial"/>
              </a:rPr>
              <a:t> </a:t>
            </a:r>
            <a:r>
              <a:rPr lang="en-GB" sz="2400" b="1" dirty="0" err="1">
                <a:latin typeface="Arial"/>
              </a:rPr>
              <a:t>differenze</a:t>
            </a:r>
            <a:r>
              <a:rPr lang="en-GB" sz="2400" b="1" dirty="0">
                <a:latin typeface="Arial"/>
              </a:rPr>
              <a:t> di tempo</a:t>
            </a:r>
            <a:r>
              <a:rPr lang="en-GB" sz="2400" dirty="0">
                <a:latin typeface="Arial"/>
              </a:rPr>
              <a:t> </a:t>
            </a:r>
            <a:endParaRPr dirty="0"/>
          </a:p>
          <a:p>
            <a:pPr algn="ctr"/>
            <a:r>
              <a:rPr lang="en-GB" sz="2400" dirty="0" err="1">
                <a:latin typeface="Arial"/>
              </a:rPr>
              <a:t>tra</a:t>
            </a:r>
            <a:r>
              <a:rPr lang="en-GB" sz="2400" dirty="0">
                <a:latin typeface="Arial"/>
              </a:rPr>
              <a:t> due </a:t>
            </a:r>
            <a:r>
              <a:rPr lang="en-GB" sz="2400" dirty="0" err="1">
                <a:latin typeface="Arial"/>
              </a:rPr>
              <a:t>eventi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smtClean="0">
                <a:latin typeface="Arial"/>
              </a:rPr>
              <a:t>di trigger </a:t>
            </a:r>
            <a:r>
              <a:rPr lang="en-GB" sz="2400" dirty="0" err="1" smtClean="0">
                <a:latin typeface="Arial"/>
              </a:rPr>
              <a:t>consecutivi</a:t>
            </a:r>
            <a:endParaRPr lang="en-GB" sz="2400" dirty="0" smtClean="0">
              <a:latin typeface="Arial"/>
            </a:endParaRPr>
          </a:p>
          <a:p>
            <a:pPr algn="ctr"/>
            <a:r>
              <a:rPr lang="en-GB" sz="2400" dirty="0" smtClean="0">
                <a:latin typeface="Arial"/>
                <a:sym typeface="Wingdings"/>
              </a:rPr>
              <a:t></a:t>
            </a:r>
            <a:endParaRPr lang="en-GB" sz="2400" dirty="0">
              <a:latin typeface="Arial"/>
            </a:endParaRPr>
          </a:p>
          <a:p>
            <a:pPr algn="ctr"/>
            <a:r>
              <a:rPr lang="en-GB" sz="2400" dirty="0" smtClean="0">
                <a:latin typeface="Arial"/>
              </a:rPr>
              <a:t>slope </a:t>
            </a:r>
            <a:r>
              <a:rPr lang="en-GB" sz="2400" dirty="0" err="1" smtClean="0">
                <a:latin typeface="Arial"/>
              </a:rPr>
              <a:t>inversamente</a:t>
            </a:r>
            <a:r>
              <a:rPr lang="en-GB" sz="2400" dirty="0" smtClean="0">
                <a:latin typeface="Arial"/>
              </a:rPr>
              <a:t> </a:t>
            </a:r>
            <a:r>
              <a:rPr lang="en-GB" sz="2400" dirty="0" err="1" smtClean="0">
                <a:latin typeface="Arial"/>
              </a:rPr>
              <a:t>proporzionale</a:t>
            </a:r>
            <a:r>
              <a:rPr lang="en-GB" sz="2400" dirty="0" smtClean="0">
                <a:latin typeface="Arial"/>
              </a:rPr>
              <a:t> al trigger rate</a:t>
            </a:r>
            <a:endParaRPr dirty="0"/>
          </a:p>
        </p:txBody>
      </p:sp>
      <p:pic>
        <p:nvPicPr>
          <p:cNvPr id="592" name="Picture 591"/>
          <p:cNvPicPr/>
          <p:nvPr/>
        </p:nvPicPr>
        <p:blipFill>
          <a:blip r:embed="rId3"/>
          <a:stretch>
            <a:fillRect/>
          </a:stretch>
        </p:blipFill>
        <p:spPr>
          <a:xfrm>
            <a:off x="1235520" y="2613003"/>
            <a:ext cx="7589520" cy="4411440"/>
          </a:xfrm>
          <a:prstGeom prst="rect">
            <a:avLst/>
          </a:prstGeom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-87816"/>
            <a:ext cx="8229600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DQM: </a:t>
            </a:r>
            <a:r>
              <a:rPr lang="it-IT" dirty="0" smtClean="0">
                <a:latin typeface="Cambria"/>
                <a:cs typeface="Cambria"/>
              </a:rPr>
              <a:t>intervallo temporale tra gli eventi</a:t>
            </a:r>
            <a:endParaRPr lang="en-US" baseline="30000" dirty="0">
              <a:latin typeface="Cambria"/>
              <a:cs typeface="Cambri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105947" y="923109"/>
            <a:ext cx="27741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y = e</a:t>
            </a:r>
            <a:r>
              <a:rPr lang="en-GB" baseline="30000" dirty="0" smtClean="0"/>
              <a:t>-R</a:t>
            </a:r>
            <a:r>
              <a:rPr lang="en-GB" baseline="30000" dirty="0" smtClean="0">
                <a:latin typeface="Symbol" charset="2"/>
                <a:cs typeface="Symbol" charset="2"/>
              </a:rPr>
              <a:t>D</a:t>
            </a:r>
            <a:r>
              <a:rPr lang="en-GB" baseline="30000" dirty="0" smtClean="0"/>
              <a:t>T</a:t>
            </a:r>
          </a:p>
          <a:p>
            <a:endParaRPr lang="en-GB" dirty="0" smtClean="0"/>
          </a:p>
          <a:p>
            <a:r>
              <a:rPr lang="en-GB" dirty="0" smtClean="0"/>
              <a:t>R = rate </a:t>
            </a:r>
            <a:r>
              <a:rPr lang="en-GB" sz="1600" dirty="0" smtClean="0">
                <a:sym typeface="Wingdings"/>
              </a:rPr>
              <a:t></a:t>
            </a:r>
            <a:r>
              <a:rPr lang="en-GB" dirty="0" smtClean="0">
                <a:sym typeface="Wingdings"/>
              </a:rPr>
              <a:t> 1/R = mean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2</a:t>
            </a:r>
            <a:r>
              <a:rPr lang="en-US" sz="1400" dirty="0" smtClean="0">
                <a:solidFill>
                  <a:schemeClr val="bg1"/>
                </a:solidFill>
              </a:rPr>
              <a:t>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</a:t>
            </a:r>
            <a:r>
              <a:rPr lang="en-US" sz="1400" dirty="0" err="1" smtClean="0">
                <a:solidFill>
                  <a:schemeClr val="bg1"/>
                </a:solidFill>
              </a:rPr>
              <a:t>Erice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29/05</a:t>
            </a:r>
            <a:r>
              <a:rPr lang="it-IT" sz="1400" dirty="0" smtClean="0">
                <a:solidFill>
                  <a:srgbClr val="FFFFFF"/>
                </a:solidFill>
              </a:rPr>
              <a:t>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19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TextShape 5"/>
          <p:cNvSpPr txBox="1"/>
          <p:nvPr/>
        </p:nvSpPr>
        <p:spPr>
          <a:xfrm>
            <a:off x="131040" y="1168564"/>
            <a:ext cx="9744480" cy="470160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GB" sz="2400" dirty="0" err="1" smtClean="0">
                <a:latin typeface="Arial"/>
              </a:rPr>
              <a:t>distribuzioni</a:t>
            </a:r>
            <a:r>
              <a:rPr lang="en-GB" sz="2400" dirty="0" smtClean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angolari</a:t>
            </a:r>
            <a:r>
              <a:rPr lang="en-GB" sz="2400" dirty="0">
                <a:latin typeface="Arial"/>
              </a:rPr>
              <a:t>: </a:t>
            </a:r>
            <a:r>
              <a:rPr lang="en-GB" sz="2400" dirty="0" err="1">
                <a:latin typeface="Arial"/>
              </a:rPr>
              <a:t>angolo</a:t>
            </a:r>
            <a:r>
              <a:rPr lang="en-GB" sz="2400" dirty="0">
                <a:latin typeface="Arial"/>
              </a:rPr>
              <a:t> </a:t>
            </a:r>
            <a:r>
              <a:rPr lang="en-GB" sz="2400" b="1" dirty="0" err="1">
                <a:latin typeface="Arial"/>
              </a:rPr>
              <a:t>azimutale</a:t>
            </a:r>
            <a:r>
              <a:rPr lang="en-GB" sz="2400" dirty="0">
                <a:latin typeface="Arial"/>
              </a:rPr>
              <a:t> e </a:t>
            </a:r>
            <a:r>
              <a:rPr lang="en-GB" sz="2400" b="1" dirty="0" err="1">
                <a:latin typeface="Arial"/>
              </a:rPr>
              <a:t>polare</a:t>
            </a:r>
            <a:endParaRPr dirty="0"/>
          </a:p>
        </p:txBody>
      </p:sp>
      <p:pic>
        <p:nvPicPr>
          <p:cNvPr id="618" name="Picture 617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" y="1961284"/>
            <a:ext cx="4937760" cy="3965760"/>
          </a:xfrm>
          <a:prstGeom prst="rect">
            <a:avLst/>
          </a:prstGeom>
          <a:ln>
            <a:noFill/>
          </a:ln>
        </p:spPr>
      </p:pic>
      <p:pic>
        <p:nvPicPr>
          <p:cNvPr id="619" name="Picture 618"/>
          <p:cNvPicPr/>
          <p:nvPr/>
        </p:nvPicPr>
        <p:blipFill>
          <a:blip r:embed="rId3"/>
          <a:stretch>
            <a:fillRect/>
          </a:stretch>
        </p:blipFill>
        <p:spPr>
          <a:xfrm>
            <a:off x="5029200" y="1995124"/>
            <a:ext cx="5050800" cy="3844440"/>
          </a:xfrm>
          <a:prstGeom prst="rect">
            <a:avLst/>
          </a:prstGeom>
          <a:ln>
            <a:noFill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-87816"/>
            <a:ext cx="8229600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DQM: </a:t>
            </a:r>
            <a:r>
              <a:rPr lang="it-IT" dirty="0" smtClean="0">
                <a:latin typeface="Cambria"/>
                <a:cs typeface="Cambria"/>
              </a:rPr>
              <a:t>distribuzioni angolari</a:t>
            </a:r>
            <a:endParaRPr lang="en-US" baseline="30000" dirty="0">
              <a:latin typeface="Cambria"/>
              <a:cs typeface="Cambri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Shape 9"/>
          <p:cNvSpPr txBox="1"/>
          <p:nvPr/>
        </p:nvSpPr>
        <p:spPr>
          <a:xfrm>
            <a:off x="91440" y="5830611"/>
            <a:ext cx="4725859" cy="700200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GB" sz="2000" dirty="0" err="1" smtClean="0">
                <a:latin typeface="Arial"/>
              </a:rPr>
              <a:t>tracce</a:t>
            </a:r>
            <a:r>
              <a:rPr lang="en-GB" sz="2000" dirty="0" smtClean="0">
                <a:latin typeface="Arial"/>
              </a:rPr>
              <a:t> </a:t>
            </a:r>
            <a:r>
              <a:rPr lang="en-GB" sz="2000" dirty="0" err="1" smtClean="0">
                <a:latin typeface="Arial"/>
              </a:rPr>
              <a:t>più</a:t>
            </a:r>
            <a:r>
              <a:rPr lang="en-GB" sz="2000" dirty="0" smtClean="0">
                <a:latin typeface="Arial"/>
              </a:rPr>
              <a:t> </a:t>
            </a:r>
            <a:r>
              <a:rPr lang="en-GB" sz="2000" dirty="0" err="1" smtClean="0">
                <a:latin typeface="Arial"/>
              </a:rPr>
              <a:t>orizzontali</a:t>
            </a:r>
            <a:endParaRPr lang="en-GB" sz="2000" dirty="0" smtClean="0">
              <a:latin typeface="Arial"/>
            </a:endParaRPr>
          </a:p>
          <a:p>
            <a:pPr algn="ctr"/>
            <a:r>
              <a:rPr lang="en-GB" sz="2000" dirty="0" smtClean="0">
                <a:latin typeface="Arial"/>
              </a:rPr>
              <a:t>(</a:t>
            </a:r>
            <a:r>
              <a:rPr lang="en-GB" sz="2000" dirty="0" err="1" smtClean="0">
                <a:latin typeface="Arial"/>
              </a:rPr>
              <a:t>accettanza</a:t>
            </a:r>
            <a:r>
              <a:rPr lang="en-GB" sz="2000" dirty="0" smtClean="0">
                <a:latin typeface="Arial"/>
              </a:rPr>
              <a:t> </a:t>
            </a:r>
            <a:r>
              <a:rPr lang="en-GB" sz="2000" dirty="0" err="1" smtClean="0">
                <a:latin typeface="Arial"/>
              </a:rPr>
              <a:t>maggiore</a:t>
            </a:r>
            <a:r>
              <a:rPr lang="en-GB" sz="2000" dirty="0" smtClean="0">
                <a:latin typeface="Arial"/>
              </a:rPr>
              <a:t> </a:t>
            </a:r>
            <a:r>
              <a:rPr lang="en-GB" sz="2000" dirty="0" err="1" smtClean="0">
                <a:latin typeface="Arial"/>
              </a:rPr>
              <a:t>negli</a:t>
            </a:r>
            <a:r>
              <a:rPr lang="en-GB" sz="2000" dirty="0" smtClean="0">
                <a:latin typeface="Arial"/>
              </a:rPr>
              <a:t> </a:t>
            </a:r>
            <a:r>
              <a:rPr lang="en-GB" sz="2000" dirty="0" err="1" smtClean="0">
                <a:latin typeface="Arial"/>
              </a:rPr>
              <a:t>spigoli</a:t>
            </a:r>
            <a:r>
              <a:rPr lang="en-GB" sz="2000" dirty="0" smtClean="0">
                <a:latin typeface="Arial"/>
              </a:rPr>
              <a:t>)</a:t>
            </a:r>
            <a:endParaRPr dirty="0"/>
          </a:p>
        </p:txBody>
      </p:sp>
      <p:sp>
        <p:nvSpPr>
          <p:cNvPr id="13" name="Line 7"/>
          <p:cNvSpPr/>
          <p:nvPr/>
        </p:nvSpPr>
        <p:spPr>
          <a:xfrm flipV="1">
            <a:off x="1944991" y="4613764"/>
            <a:ext cx="241120" cy="1313279"/>
          </a:xfrm>
          <a:prstGeom prst="line">
            <a:avLst/>
          </a:prstGeom>
          <a:ln w="36720">
            <a:solidFill>
              <a:srgbClr val="00CC00"/>
            </a:solidFill>
            <a:round/>
            <a:tailEnd type="triangle" w="med" len="med"/>
          </a:ln>
        </p:spPr>
      </p:sp>
      <p:sp>
        <p:nvSpPr>
          <p:cNvPr id="14" name="CustomShape 8"/>
          <p:cNvSpPr/>
          <p:nvPr/>
        </p:nvSpPr>
        <p:spPr>
          <a:xfrm>
            <a:off x="1591360" y="2395295"/>
            <a:ext cx="1012684" cy="2218470"/>
          </a:xfrm>
          <a:prstGeom prst="ellipse">
            <a:avLst/>
          </a:prstGeom>
          <a:noFill/>
          <a:ln w="36720">
            <a:solidFill>
              <a:srgbClr val="00CC00"/>
            </a:solidFill>
            <a:round/>
          </a:ln>
        </p:spPr>
      </p:sp>
      <p:sp>
        <p:nvSpPr>
          <p:cNvPr id="15" name="CustomShape 8"/>
          <p:cNvSpPr/>
          <p:nvPr/>
        </p:nvSpPr>
        <p:spPr>
          <a:xfrm>
            <a:off x="3495864" y="2274405"/>
            <a:ext cx="1012684" cy="2339360"/>
          </a:xfrm>
          <a:prstGeom prst="ellipse">
            <a:avLst/>
          </a:prstGeom>
          <a:noFill/>
          <a:ln w="36720">
            <a:solidFill>
              <a:srgbClr val="00CC00"/>
            </a:solidFill>
            <a:round/>
          </a:ln>
        </p:spPr>
      </p:sp>
      <p:sp>
        <p:nvSpPr>
          <p:cNvPr id="16" name="Line 7"/>
          <p:cNvSpPr/>
          <p:nvPr/>
        </p:nvSpPr>
        <p:spPr>
          <a:xfrm flipV="1">
            <a:off x="1944991" y="4613765"/>
            <a:ext cx="1912852" cy="1313278"/>
          </a:xfrm>
          <a:prstGeom prst="line">
            <a:avLst/>
          </a:prstGeom>
          <a:ln w="36720">
            <a:solidFill>
              <a:srgbClr val="00CC00"/>
            </a:solidFill>
            <a:round/>
            <a:tailEnd type="triangle" w="med" len="med"/>
          </a:ln>
        </p:spPr>
      </p:sp>
      <p:sp>
        <p:nvSpPr>
          <p:cNvPr id="17" name="TextShape 9"/>
          <p:cNvSpPr txBox="1"/>
          <p:nvPr/>
        </p:nvSpPr>
        <p:spPr>
          <a:xfrm>
            <a:off x="4817299" y="5807412"/>
            <a:ext cx="5403832" cy="700200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GB" sz="2000" dirty="0" err="1" smtClean="0">
                <a:latin typeface="Arial"/>
              </a:rPr>
              <a:t>tracce</a:t>
            </a:r>
            <a:r>
              <a:rPr lang="en-GB" sz="2000" dirty="0" smtClean="0">
                <a:latin typeface="Arial"/>
              </a:rPr>
              <a:t> </a:t>
            </a:r>
            <a:r>
              <a:rPr lang="en-GB" sz="2000" dirty="0" err="1" smtClean="0">
                <a:latin typeface="Arial"/>
              </a:rPr>
              <a:t>più</a:t>
            </a:r>
            <a:r>
              <a:rPr lang="en-GB" sz="2000" dirty="0" smtClean="0">
                <a:latin typeface="Arial"/>
              </a:rPr>
              <a:t> </a:t>
            </a:r>
            <a:r>
              <a:rPr lang="en-GB" sz="2000" dirty="0" err="1" smtClean="0">
                <a:latin typeface="Arial"/>
              </a:rPr>
              <a:t>verticali</a:t>
            </a:r>
            <a:endParaRPr lang="en-GB" sz="2000" dirty="0" smtClean="0">
              <a:latin typeface="Arial"/>
            </a:endParaRPr>
          </a:p>
          <a:p>
            <a:pPr algn="ctr"/>
            <a:r>
              <a:rPr lang="en-GB" sz="2000" dirty="0" smtClean="0">
                <a:latin typeface="Arial"/>
              </a:rPr>
              <a:t>(la cui </a:t>
            </a:r>
            <a:r>
              <a:rPr lang="en-GB" sz="2000" dirty="0" err="1" smtClean="0">
                <a:latin typeface="Arial"/>
              </a:rPr>
              <a:t>accettanza</a:t>
            </a:r>
            <a:r>
              <a:rPr lang="en-GB" sz="2000" dirty="0" smtClean="0">
                <a:latin typeface="Arial"/>
              </a:rPr>
              <a:t> </a:t>
            </a:r>
            <a:r>
              <a:rPr lang="en-GB" sz="2000" dirty="0" err="1" smtClean="0">
                <a:latin typeface="Arial"/>
              </a:rPr>
              <a:t>diminuisce</a:t>
            </a:r>
            <a:r>
              <a:rPr lang="en-GB" sz="2000" dirty="0" smtClean="0">
                <a:latin typeface="Arial"/>
              </a:rPr>
              <a:t> </a:t>
            </a:r>
            <a:r>
              <a:rPr lang="en-GB" sz="2000" dirty="0" err="1" smtClean="0">
                <a:latin typeface="Arial"/>
              </a:rPr>
              <a:t>all’aumentare</a:t>
            </a:r>
            <a:r>
              <a:rPr lang="en-GB" sz="2000" dirty="0" smtClean="0">
                <a:latin typeface="Arial"/>
              </a:rPr>
              <a:t> </a:t>
            </a:r>
            <a:r>
              <a:rPr lang="en-GB" sz="2000" dirty="0" err="1" smtClean="0">
                <a:latin typeface="Arial"/>
              </a:rPr>
              <a:t>della</a:t>
            </a:r>
            <a:r>
              <a:rPr lang="en-GB" sz="2000" dirty="0" smtClean="0">
                <a:latin typeface="Arial"/>
              </a:rPr>
              <a:t> </a:t>
            </a:r>
            <a:r>
              <a:rPr lang="en-GB" sz="2000" dirty="0" err="1" smtClean="0">
                <a:latin typeface="Arial"/>
              </a:rPr>
              <a:t>distanza</a:t>
            </a:r>
            <a:r>
              <a:rPr lang="en-GB" sz="2000" dirty="0" smtClean="0">
                <a:latin typeface="Arial"/>
              </a:rPr>
              <a:t> </a:t>
            </a:r>
            <a:r>
              <a:rPr lang="en-GB" sz="2000" dirty="0" err="1" smtClean="0">
                <a:latin typeface="Arial"/>
              </a:rPr>
              <a:t>tra</a:t>
            </a:r>
            <a:r>
              <a:rPr lang="en-GB" sz="2000" dirty="0" smtClean="0">
                <a:latin typeface="Arial"/>
              </a:rPr>
              <a:t> le </a:t>
            </a:r>
            <a:r>
              <a:rPr lang="en-GB" sz="2000" dirty="0" err="1" smtClean="0">
                <a:latin typeface="Arial"/>
              </a:rPr>
              <a:t>camere</a:t>
            </a:r>
            <a:r>
              <a:rPr lang="en-GB" sz="2000" dirty="0" smtClean="0">
                <a:latin typeface="Arial"/>
              </a:rPr>
              <a:t>)</a:t>
            </a:r>
            <a:endParaRPr dirty="0"/>
          </a:p>
        </p:txBody>
      </p:sp>
      <p:sp>
        <p:nvSpPr>
          <p:cNvPr id="18" name="Line 7"/>
          <p:cNvSpPr/>
          <p:nvPr/>
        </p:nvSpPr>
        <p:spPr>
          <a:xfrm flipH="1" flipV="1">
            <a:off x="6719077" y="4678068"/>
            <a:ext cx="227191" cy="1248973"/>
          </a:xfrm>
          <a:prstGeom prst="line">
            <a:avLst/>
          </a:prstGeom>
          <a:ln w="36720">
            <a:solidFill>
              <a:srgbClr val="00CC00"/>
            </a:solidFill>
            <a:round/>
            <a:tailEnd type="triangle" w="med" len="med"/>
          </a:ln>
        </p:spPr>
      </p:sp>
      <p:sp>
        <p:nvSpPr>
          <p:cNvPr id="19" name="CustomShape 8"/>
          <p:cNvSpPr/>
          <p:nvPr/>
        </p:nvSpPr>
        <p:spPr>
          <a:xfrm>
            <a:off x="6055221" y="2338709"/>
            <a:ext cx="1621354" cy="2339360"/>
          </a:xfrm>
          <a:prstGeom prst="ellipse">
            <a:avLst/>
          </a:prstGeom>
          <a:noFill/>
          <a:ln w="36720">
            <a:solidFill>
              <a:srgbClr val="00CC00"/>
            </a:solidFill>
            <a:round/>
          </a:ln>
        </p:spPr>
      </p:sp>
      <p:sp>
        <p:nvSpPr>
          <p:cNvPr id="20" name="Rectangle 19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21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</a:t>
            </a:r>
            <a:r>
              <a:rPr lang="en-US" sz="1400" dirty="0" err="1" smtClean="0">
                <a:solidFill>
                  <a:schemeClr val="bg1"/>
                </a:solidFill>
              </a:rPr>
              <a:t>Erice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29/05</a:t>
            </a:r>
            <a:r>
              <a:rPr lang="it-IT" sz="1400" dirty="0" smtClean="0">
                <a:solidFill>
                  <a:srgbClr val="FFFFFF"/>
                </a:solidFill>
              </a:rPr>
              <a:t>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901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-87816"/>
            <a:ext cx="8229600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DQM: </a:t>
            </a:r>
            <a:r>
              <a:rPr lang="it-IT" dirty="0" smtClean="0">
                <a:latin typeface="Cambria"/>
                <a:cs typeface="Cambria"/>
              </a:rPr>
              <a:t>distribuzioni angolari</a:t>
            </a:r>
            <a:endParaRPr lang="en-US" baseline="30000" dirty="0">
              <a:latin typeface="Cambria"/>
              <a:cs typeface="Cambri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/>
          <p:nvPr/>
        </p:nvPicPr>
        <p:blipFill>
          <a:blip r:embed="rId2"/>
          <a:stretch>
            <a:fillRect/>
          </a:stretch>
        </p:blipFill>
        <p:spPr>
          <a:xfrm>
            <a:off x="34581" y="1961284"/>
            <a:ext cx="4937760" cy="3965760"/>
          </a:xfrm>
          <a:prstGeom prst="rect">
            <a:avLst/>
          </a:prstGeom>
          <a:ln>
            <a:noFill/>
          </a:ln>
        </p:spPr>
      </p:pic>
      <p:pic>
        <p:nvPicPr>
          <p:cNvPr id="21" name="Picture 20"/>
          <p:cNvPicPr/>
          <p:nvPr/>
        </p:nvPicPr>
        <p:blipFill>
          <a:blip r:embed="rId3"/>
          <a:stretch>
            <a:fillRect/>
          </a:stretch>
        </p:blipFill>
        <p:spPr>
          <a:xfrm>
            <a:off x="4851967" y="1995124"/>
            <a:ext cx="5228033" cy="3844440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2</a:t>
            </a:r>
            <a:r>
              <a:rPr lang="en-US" sz="1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</a:t>
            </a:r>
            <a:r>
              <a:rPr lang="en-US" sz="1400" dirty="0" err="1" smtClean="0">
                <a:solidFill>
                  <a:schemeClr val="bg1"/>
                </a:solidFill>
              </a:rPr>
              <a:t>Erice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29/05</a:t>
            </a:r>
            <a:r>
              <a:rPr lang="it-IT" sz="1400" dirty="0" smtClean="0">
                <a:solidFill>
                  <a:srgbClr val="FFFFFF"/>
                </a:solidFill>
              </a:rPr>
              <a:t>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22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TextShape 5"/>
          <p:cNvSpPr txBox="1"/>
          <p:nvPr/>
        </p:nvSpPr>
        <p:spPr>
          <a:xfrm>
            <a:off x="131040" y="1340898"/>
            <a:ext cx="9744480" cy="470160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GB" sz="2400" dirty="0" err="1" smtClean="0">
                <a:latin typeface="Arial"/>
              </a:rPr>
              <a:t>distribuzioni</a:t>
            </a:r>
            <a:r>
              <a:rPr lang="en-GB" sz="2400" dirty="0" smtClean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dei</a:t>
            </a:r>
            <a:r>
              <a:rPr lang="en-GB" sz="2400" dirty="0">
                <a:latin typeface="Arial"/>
              </a:rPr>
              <a:t> </a:t>
            </a:r>
            <a:r>
              <a:rPr lang="en-GB" sz="2400" b="1" dirty="0">
                <a:latin typeface="Arial"/>
              </a:rPr>
              <a:t>tempi di </a:t>
            </a:r>
            <a:r>
              <a:rPr lang="en-GB" sz="2400" b="1" dirty="0" err="1">
                <a:latin typeface="Arial"/>
              </a:rPr>
              <a:t>volo</a:t>
            </a:r>
            <a:r>
              <a:rPr lang="en-GB" sz="2400" dirty="0">
                <a:latin typeface="Arial"/>
              </a:rPr>
              <a:t> </a:t>
            </a:r>
            <a:r>
              <a:rPr lang="en-GB" sz="2400" b="1" dirty="0">
                <a:latin typeface="Arial"/>
              </a:rPr>
              <a:t>(TOF)</a:t>
            </a:r>
            <a:r>
              <a:rPr lang="en-GB" sz="2400" dirty="0">
                <a:latin typeface="Arial"/>
              </a:rPr>
              <a:t> e </a:t>
            </a:r>
            <a:r>
              <a:rPr lang="en-GB" sz="2400" dirty="0" err="1">
                <a:latin typeface="Arial"/>
              </a:rPr>
              <a:t>delle</a:t>
            </a:r>
            <a:r>
              <a:rPr lang="en-GB" sz="2400" dirty="0">
                <a:latin typeface="Arial"/>
              </a:rPr>
              <a:t> </a:t>
            </a:r>
            <a:r>
              <a:rPr lang="en-GB" sz="2400" b="1" dirty="0" err="1">
                <a:latin typeface="Arial"/>
              </a:rPr>
              <a:t>lunghezze</a:t>
            </a:r>
            <a:r>
              <a:rPr lang="en-GB" sz="2400" dirty="0">
                <a:latin typeface="Arial"/>
              </a:rPr>
              <a:t> di </a:t>
            </a:r>
            <a:r>
              <a:rPr lang="en-GB" sz="2400" b="1" dirty="0" err="1">
                <a:latin typeface="Arial"/>
              </a:rPr>
              <a:t>traccia</a:t>
            </a:r>
            <a:endParaRPr dirty="0"/>
          </a:p>
        </p:txBody>
      </p:sp>
      <p:sp>
        <p:nvSpPr>
          <p:cNvPr id="626" name="TextShape 7"/>
          <p:cNvSpPr txBox="1"/>
          <p:nvPr/>
        </p:nvSpPr>
        <p:spPr>
          <a:xfrm>
            <a:off x="5669280" y="2411057"/>
            <a:ext cx="2011680" cy="731520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GB" sz="2000" dirty="0" err="1" smtClean="0">
                <a:latin typeface="Arial"/>
              </a:rPr>
              <a:t>distanza</a:t>
            </a:r>
            <a:r>
              <a:rPr lang="en-GB" sz="2000" dirty="0" smtClean="0">
                <a:latin typeface="Arial"/>
              </a:rPr>
              <a:t> </a:t>
            </a:r>
            <a:r>
              <a:rPr lang="en-GB" sz="2000" dirty="0" err="1">
                <a:latin typeface="Arial"/>
              </a:rPr>
              <a:t>tra</a:t>
            </a:r>
            <a:r>
              <a:rPr lang="en-GB" sz="2000" dirty="0">
                <a:latin typeface="Arial"/>
              </a:rPr>
              <a:t> le </a:t>
            </a:r>
            <a:r>
              <a:rPr lang="en-GB" sz="2000" dirty="0" err="1">
                <a:latin typeface="Arial"/>
              </a:rPr>
              <a:t>camere</a:t>
            </a:r>
            <a:r>
              <a:rPr lang="en-GB" sz="2000" dirty="0">
                <a:latin typeface="Arial"/>
              </a:rPr>
              <a:t> 1 e 3</a:t>
            </a:r>
            <a:endParaRPr dirty="0"/>
          </a:p>
        </p:txBody>
      </p:sp>
      <p:pic>
        <p:nvPicPr>
          <p:cNvPr id="627" name="Picture 626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" y="2097618"/>
            <a:ext cx="4906800" cy="3417120"/>
          </a:xfrm>
          <a:prstGeom prst="rect">
            <a:avLst/>
          </a:prstGeom>
          <a:ln>
            <a:noFill/>
          </a:ln>
        </p:spPr>
      </p:pic>
      <p:pic>
        <p:nvPicPr>
          <p:cNvPr id="628" name="Picture 627"/>
          <p:cNvPicPr/>
          <p:nvPr/>
        </p:nvPicPr>
        <p:blipFill>
          <a:blip r:embed="rId3"/>
          <a:stretch>
            <a:fillRect/>
          </a:stretch>
        </p:blipFill>
        <p:spPr>
          <a:xfrm>
            <a:off x="4998240" y="3777378"/>
            <a:ext cx="5081760" cy="3262320"/>
          </a:xfrm>
          <a:prstGeom prst="rect">
            <a:avLst/>
          </a:prstGeom>
          <a:ln>
            <a:noFill/>
          </a:ln>
        </p:spPr>
      </p:pic>
      <p:sp>
        <p:nvSpPr>
          <p:cNvPr id="629" name="Line 8"/>
          <p:cNvSpPr/>
          <p:nvPr/>
        </p:nvSpPr>
        <p:spPr>
          <a:xfrm>
            <a:off x="6318028" y="3142576"/>
            <a:ext cx="722852" cy="3378001"/>
          </a:xfrm>
          <a:prstGeom prst="line">
            <a:avLst/>
          </a:prstGeom>
          <a:ln w="36720">
            <a:solidFill>
              <a:srgbClr val="00CC00"/>
            </a:solidFill>
            <a:round/>
            <a:tailEnd type="triangle" w="med" len="med"/>
          </a:ln>
        </p:spPr>
      </p:sp>
      <p:sp>
        <p:nvSpPr>
          <p:cNvPr id="14" name="Title 1"/>
          <p:cNvSpPr txBox="1">
            <a:spLocks/>
          </p:cNvSpPr>
          <p:nvPr/>
        </p:nvSpPr>
        <p:spPr>
          <a:xfrm>
            <a:off x="-1" y="-87816"/>
            <a:ext cx="9578945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DQM: </a:t>
            </a:r>
            <a:r>
              <a:rPr lang="it-IT" dirty="0" smtClean="0">
                <a:latin typeface="Cambria"/>
                <a:cs typeface="Cambria"/>
              </a:rPr>
              <a:t>tempo di volo e lunghezza delle tracce</a:t>
            </a:r>
            <a:endParaRPr lang="en-US" baseline="30000" dirty="0">
              <a:latin typeface="Cambria"/>
              <a:cs typeface="Cambri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19529" y="561422"/>
            <a:ext cx="8292951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Shape 7"/>
          <p:cNvSpPr txBox="1"/>
          <p:nvPr/>
        </p:nvSpPr>
        <p:spPr>
          <a:xfrm>
            <a:off x="8231637" y="2247919"/>
            <a:ext cx="2011680" cy="731520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GB" sz="2000" dirty="0" err="1" smtClean="0">
                <a:latin typeface="Arial"/>
              </a:rPr>
              <a:t>tracce</a:t>
            </a:r>
            <a:r>
              <a:rPr lang="en-GB" sz="2000" dirty="0" smtClean="0">
                <a:latin typeface="Arial"/>
              </a:rPr>
              <a:t> </a:t>
            </a:r>
            <a:r>
              <a:rPr lang="en-GB" sz="2000" dirty="0" err="1" smtClean="0">
                <a:latin typeface="Arial"/>
              </a:rPr>
              <a:t>più</a:t>
            </a:r>
            <a:r>
              <a:rPr lang="en-GB" sz="2000" dirty="0" smtClean="0">
                <a:latin typeface="Arial"/>
              </a:rPr>
              <a:t> </a:t>
            </a:r>
            <a:r>
              <a:rPr lang="en-GB" sz="2000" dirty="0" err="1" smtClean="0">
                <a:latin typeface="Arial"/>
              </a:rPr>
              <a:t>inclinate</a:t>
            </a:r>
            <a:endParaRPr dirty="0"/>
          </a:p>
        </p:txBody>
      </p:sp>
      <p:sp>
        <p:nvSpPr>
          <p:cNvPr id="18" name="Line 8"/>
          <p:cNvSpPr/>
          <p:nvPr/>
        </p:nvSpPr>
        <p:spPr>
          <a:xfrm flipH="1">
            <a:off x="7478162" y="2975160"/>
            <a:ext cx="1453631" cy="3246898"/>
          </a:xfrm>
          <a:prstGeom prst="line">
            <a:avLst/>
          </a:prstGeom>
          <a:ln w="36720">
            <a:solidFill>
              <a:srgbClr val="00CC00"/>
            </a:solidFill>
            <a:round/>
            <a:tailEnd type="triangle" w="med" len="med"/>
          </a:ln>
        </p:spPr>
      </p:sp>
      <p:sp>
        <p:nvSpPr>
          <p:cNvPr id="13" name="TextShape 9"/>
          <p:cNvSpPr txBox="1"/>
          <p:nvPr/>
        </p:nvSpPr>
        <p:spPr>
          <a:xfrm>
            <a:off x="452654" y="5514738"/>
            <a:ext cx="4194222" cy="663622"/>
          </a:xfrm>
          <a:prstGeom prst="rect">
            <a:avLst/>
          </a:prstGeom>
        </p:spPr>
        <p:txBody>
          <a:bodyPr lIns="98293" tIns="57474" rIns="98293" bIns="57474"/>
          <a:lstStyle/>
          <a:p>
            <a:pPr algn="ctr"/>
            <a:r>
              <a:rPr lang="en-GB" dirty="0">
                <a:latin typeface="Arial"/>
              </a:rPr>
              <a:t>TOF ~</a:t>
            </a:r>
            <a:r>
              <a:rPr lang="en-GB" dirty="0" smtClean="0">
                <a:latin typeface="Arial"/>
              </a:rPr>
              <a:t> 3.3 </a:t>
            </a:r>
            <a:r>
              <a:rPr lang="en-GB" dirty="0">
                <a:latin typeface="Arial"/>
              </a:rPr>
              <a:t>ns </a:t>
            </a:r>
            <a:r>
              <a:rPr lang="en-GB" dirty="0" smtClean="0">
                <a:latin typeface="Arial"/>
                <a:sym typeface="Wingdings"/>
              </a:rPr>
              <a:t> d= 1m</a:t>
            </a:r>
          </a:p>
          <a:p>
            <a:pPr algn="ctr"/>
            <a:r>
              <a:rPr lang="en-GB" dirty="0" smtClean="0">
                <a:latin typeface="Arial"/>
                <a:sym typeface="Wingdings"/>
              </a:rPr>
              <a:t>(d = </a:t>
            </a:r>
            <a:r>
              <a:rPr lang="en-GB" dirty="0" err="1" smtClean="0">
                <a:latin typeface="Arial"/>
                <a:sym typeface="Wingdings"/>
              </a:rPr>
              <a:t>distanza</a:t>
            </a:r>
            <a:r>
              <a:rPr lang="en-GB" dirty="0" smtClean="0">
                <a:latin typeface="Arial"/>
                <a:sym typeface="Wingdings"/>
              </a:rPr>
              <a:t> </a:t>
            </a:r>
            <a:r>
              <a:rPr lang="en-GB" dirty="0" err="1" smtClean="0">
                <a:latin typeface="Arial"/>
                <a:sym typeface="Wingdings"/>
              </a:rPr>
              <a:t>tra</a:t>
            </a:r>
            <a:r>
              <a:rPr lang="en-GB" dirty="0" smtClean="0">
                <a:latin typeface="Arial"/>
                <a:sym typeface="Wingdings"/>
              </a:rPr>
              <a:t> le </a:t>
            </a:r>
            <a:r>
              <a:rPr lang="en-GB" dirty="0" err="1" smtClean="0">
                <a:latin typeface="Arial"/>
                <a:sym typeface="Wingdings"/>
              </a:rPr>
              <a:t>camere</a:t>
            </a:r>
            <a:r>
              <a:rPr lang="en-GB" dirty="0" smtClean="0">
                <a:latin typeface="Arial"/>
                <a:sym typeface="Wingdings"/>
              </a:rPr>
              <a:t>)</a:t>
            </a:r>
            <a:endParaRPr dirty="0"/>
          </a:p>
        </p:txBody>
      </p:sp>
      <p:sp>
        <p:nvSpPr>
          <p:cNvPr id="12" name="Rectangle 11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23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</a:t>
            </a:r>
            <a:r>
              <a:rPr lang="en-US" sz="1400" dirty="0" err="1" smtClean="0">
                <a:solidFill>
                  <a:schemeClr val="bg1"/>
                </a:solidFill>
              </a:rPr>
              <a:t>Erice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4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29/05</a:t>
            </a:r>
            <a:r>
              <a:rPr lang="it-IT" sz="1400" dirty="0" smtClean="0">
                <a:solidFill>
                  <a:srgbClr val="FFFFFF"/>
                </a:solidFill>
              </a:rPr>
              <a:t>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20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05486" y="3346084"/>
            <a:ext cx="8229600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Cambria"/>
                <a:cs typeface="Cambria"/>
              </a:rPr>
              <a:t>Esempio</a:t>
            </a:r>
            <a:r>
              <a:rPr lang="en-US" dirty="0" smtClean="0">
                <a:latin typeface="Cambria"/>
                <a:cs typeface="Cambria"/>
              </a:rPr>
              <a:t> di </a:t>
            </a:r>
            <a:r>
              <a:rPr lang="en-US" dirty="0" err="1" smtClean="0">
                <a:latin typeface="Cambria"/>
                <a:cs typeface="Cambria"/>
              </a:rPr>
              <a:t>analisi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25015" y="39953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79062" y="4400191"/>
            <a:ext cx="91101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2000" dirty="0" err="1" smtClean="0">
                <a:latin typeface="Cambria"/>
                <a:cs typeface="Cambria"/>
              </a:rPr>
              <a:t>dipendenza</a:t>
            </a:r>
            <a:r>
              <a:rPr lang="en-US" sz="2000" dirty="0" smtClean="0">
                <a:latin typeface="Cambria"/>
                <a:cs typeface="Cambria"/>
              </a:rPr>
              <a:t> del rate da </a:t>
            </a:r>
            <a:r>
              <a:rPr lang="en-US" sz="2000" dirty="0" err="1" smtClean="0">
                <a:latin typeface="Cambria"/>
                <a:cs typeface="Cambria"/>
              </a:rPr>
              <a:t>temperatura</a:t>
            </a:r>
            <a:r>
              <a:rPr lang="en-US" sz="2000" dirty="0" smtClean="0">
                <a:latin typeface="Cambria"/>
                <a:cs typeface="Cambria"/>
              </a:rPr>
              <a:t> e </a:t>
            </a:r>
            <a:r>
              <a:rPr lang="en-US" sz="2000" dirty="0" err="1" smtClean="0">
                <a:latin typeface="Cambria"/>
                <a:cs typeface="Cambria"/>
              </a:rPr>
              <a:t>pressione</a:t>
            </a:r>
            <a:endParaRPr lang="en-US" sz="2000" dirty="0">
              <a:latin typeface="Cambria"/>
              <a:cs typeface="Cambria"/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sz="2000" dirty="0" err="1" smtClean="0">
                <a:latin typeface="Cambria"/>
                <a:cs typeface="Cambria"/>
              </a:rPr>
              <a:t>effetto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 smtClean="0">
                <a:latin typeface="Cambria"/>
                <a:cs typeface="Cambria"/>
              </a:rPr>
              <a:t>dei</a:t>
            </a:r>
            <a:r>
              <a:rPr lang="en-US" sz="2000" dirty="0" smtClean="0">
                <a:latin typeface="Cambria"/>
                <a:cs typeface="Cambria"/>
              </a:rPr>
              <a:t> Flares </a:t>
            </a:r>
            <a:r>
              <a:rPr lang="en-US" sz="2000" dirty="0" err="1" smtClean="0">
                <a:latin typeface="Cambria"/>
                <a:cs typeface="Cambria"/>
              </a:rPr>
              <a:t>solari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 smtClean="0">
                <a:latin typeface="Cambria"/>
                <a:cs typeface="Cambria"/>
              </a:rPr>
              <a:t>sul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 smtClean="0">
                <a:latin typeface="Cambria"/>
                <a:cs typeface="Cambria"/>
              </a:rPr>
              <a:t>flusso</a:t>
            </a:r>
            <a:r>
              <a:rPr lang="en-US" sz="2000" dirty="0" smtClean="0">
                <a:latin typeface="Cambria"/>
                <a:cs typeface="Cambria"/>
              </a:rPr>
              <a:t> di </a:t>
            </a:r>
            <a:r>
              <a:rPr lang="en-US" sz="2000" dirty="0" err="1" smtClean="0">
                <a:latin typeface="Cambria"/>
                <a:cs typeface="Cambria"/>
              </a:rPr>
              <a:t>raggi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 smtClean="0">
                <a:latin typeface="Cambria"/>
                <a:cs typeface="Cambria"/>
              </a:rPr>
              <a:t>cosmici</a:t>
            </a:r>
            <a:r>
              <a:rPr lang="en-US" sz="2000" dirty="0" smtClean="0">
                <a:latin typeface="Cambria"/>
                <a:cs typeface="Cambria"/>
              </a:rPr>
              <a:t> (</a:t>
            </a:r>
            <a:r>
              <a:rPr lang="en-US" sz="2000" dirty="0" err="1" smtClean="0">
                <a:latin typeface="Cambria"/>
                <a:cs typeface="Cambria"/>
              </a:rPr>
              <a:t>lezione</a:t>
            </a:r>
            <a:r>
              <a:rPr lang="en-US" sz="2000" dirty="0" smtClean="0">
                <a:latin typeface="Cambria"/>
                <a:cs typeface="Cambria"/>
              </a:rPr>
              <a:t> di I. </a:t>
            </a:r>
            <a:r>
              <a:rPr lang="en-US" sz="2000" dirty="0" err="1" smtClean="0">
                <a:latin typeface="Cambria"/>
                <a:cs typeface="Cambria"/>
              </a:rPr>
              <a:t>Gnesi</a:t>
            </a:r>
            <a:r>
              <a:rPr lang="en-US" sz="2000" dirty="0" smtClean="0">
                <a:latin typeface="Cambria"/>
                <a:cs typeface="Cambria"/>
              </a:rPr>
              <a:t>, 16 </a:t>
            </a:r>
            <a:r>
              <a:rPr lang="en-US" sz="2000" dirty="0" err="1" smtClean="0">
                <a:latin typeface="Cambria"/>
                <a:cs typeface="Cambria"/>
              </a:rPr>
              <a:t>Aprile</a:t>
            </a:r>
            <a:r>
              <a:rPr lang="en-US" sz="2000" dirty="0" smtClean="0">
                <a:latin typeface="Cambria"/>
                <a:cs typeface="Cambria"/>
              </a:rPr>
              <a:t>)</a:t>
            </a:r>
            <a:endParaRPr lang="en-US" sz="2000" dirty="0">
              <a:latin typeface="Cambria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2</a:t>
            </a:r>
            <a:r>
              <a:rPr lang="en-US" sz="1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</a:t>
            </a:r>
            <a:r>
              <a:rPr lang="en-US" sz="1400" dirty="0" err="1" smtClean="0">
                <a:solidFill>
                  <a:schemeClr val="bg1"/>
                </a:solidFill>
              </a:rPr>
              <a:t>Erice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29/05</a:t>
            </a:r>
            <a:r>
              <a:rPr lang="it-IT" sz="1400" dirty="0" smtClean="0">
                <a:solidFill>
                  <a:srgbClr val="FFFFFF"/>
                </a:solidFill>
              </a:rPr>
              <a:t>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26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hermata 2015-02-19 alle 18.55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172"/>
            <a:ext cx="10080625" cy="674971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-87816"/>
            <a:ext cx="8229600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latin typeface="Cambria"/>
                <a:cs typeface="Cambria"/>
              </a:rPr>
              <a:t>Correzioni barometriche</a:t>
            </a:r>
            <a:endParaRPr lang="en-US" baseline="30000" dirty="0">
              <a:latin typeface="Cambria"/>
              <a:cs typeface="Cambria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25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</a:t>
            </a:r>
            <a:r>
              <a:rPr lang="en-US" sz="1400" dirty="0" err="1" smtClean="0">
                <a:solidFill>
                  <a:schemeClr val="bg1"/>
                </a:solidFill>
              </a:rPr>
              <a:t>Erice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29/05</a:t>
            </a:r>
            <a:r>
              <a:rPr lang="it-IT" sz="1400" dirty="0" smtClean="0">
                <a:solidFill>
                  <a:srgbClr val="FFFFFF"/>
                </a:solidFill>
              </a:rPr>
              <a:t>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708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Picture 251"/>
          <p:cNvPicPr/>
          <p:nvPr/>
        </p:nvPicPr>
        <p:blipFill rotWithShape="1">
          <a:blip r:embed="rId2"/>
          <a:srcRect t="5167" r="3020" b="4431"/>
          <a:stretch/>
        </p:blipFill>
        <p:spPr>
          <a:xfrm rot="30000">
            <a:off x="4643810" y="1790206"/>
            <a:ext cx="5320730" cy="5483159"/>
          </a:xfrm>
          <a:prstGeom prst="rect">
            <a:avLst/>
          </a:prstGeom>
          <a:ln>
            <a:noFill/>
          </a:ln>
        </p:spPr>
      </p:pic>
      <p:sp>
        <p:nvSpPr>
          <p:cNvPr id="255" name="TextShape 3"/>
          <p:cNvSpPr txBox="1"/>
          <p:nvPr/>
        </p:nvSpPr>
        <p:spPr>
          <a:xfrm>
            <a:off x="2553591" y="609038"/>
            <a:ext cx="7715687" cy="1842480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GB" sz="2400" dirty="0" smtClean="0">
                <a:latin typeface="Arial"/>
                <a:ea typeface="Arial"/>
              </a:rPr>
              <a:t>la </a:t>
            </a:r>
            <a:r>
              <a:rPr lang="en-GB" sz="2400" b="1" dirty="0" err="1">
                <a:latin typeface="Arial"/>
                <a:ea typeface="Arial"/>
              </a:rPr>
              <a:t>pressione</a:t>
            </a:r>
            <a:r>
              <a:rPr lang="en-GB" sz="2400" b="1" dirty="0">
                <a:latin typeface="Arial"/>
                <a:ea typeface="Arial"/>
              </a:rPr>
              <a:t> </a:t>
            </a:r>
            <a:r>
              <a:rPr lang="en-GB" sz="2400" b="1" dirty="0" err="1">
                <a:latin typeface="Arial"/>
                <a:ea typeface="Arial"/>
              </a:rPr>
              <a:t>atmosferica</a:t>
            </a:r>
            <a:r>
              <a:rPr lang="en-GB" sz="2400" dirty="0">
                <a:latin typeface="Arial"/>
                <a:ea typeface="Arial"/>
              </a:rPr>
              <a:t> </a:t>
            </a:r>
            <a:r>
              <a:rPr lang="en-GB" sz="2400" dirty="0" err="1">
                <a:latin typeface="Arial"/>
                <a:ea typeface="Arial"/>
              </a:rPr>
              <a:t>è</a:t>
            </a:r>
            <a:r>
              <a:rPr lang="en-GB" sz="2400" dirty="0">
                <a:latin typeface="Arial"/>
                <a:ea typeface="Arial"/>
              </a:rPr>
              <a:t> </a:t>
            </a:r>
            <a:r>
              <a:rPr lang="en-GB" sz="2400" dirty="0" err="1">
                <a:latin typeface="Arial"/>
                <a:ea typeface="Arial"/>
              </a:rPr>
              <a:t>una</a:t>
            </a:r>
            <a:r>
              <a:rPr lang="en-GB" sz="2400" dirty="0">
                <a:latin typeface="Arial"/>
                <a:ea typeface="Arial"/>
              </a:rPr>
              <a:t> </a:t>
            </a:r>
            <a:r>
              <a:rPr lang="en-GB" sz="2400" dirty="0" err="1">
                <a:latin typeface="Arial"/>
                <a:ea typeface="Arial"/>
              </a:rPr>
              <a:t>misura</a:t>
            </a:r>
            <a:r>
              <a:rPr lang="en-GB" sz="2400" dirty="0">
                <a:latin typeface="Arial"/>
                <a:ea typeface="Arial"/>
              </a:rPr>
              <a:t> </a:t>
            </a:r>
            <a:r>
              <a:rPr lang="en-GB" sz="2400" dirty="0" err="1">
                <a:latin typeface="Arial"/>
                <a:ea typeface="Arial"/>
              </a:rPr>
              <a:t>diretta</a:t>
            </a:r>
            <a:r>
              <a:rPr lang="en-GB" sz="2400" dirty="0">
                <a:latin typeface="Arial"/>
                <a:ea typeface="Arial"/>
              </a:rPr>
              <a:t> </a:t>
            </a:r>
            <a:r>
              <a:rPr lang="en-GB" sz="2400" dirty="0" err="1">
                <a:latin typeface="Arial"/>
                <a:ea typeface="Arial"/>
              </a:rPr>
              <a:t>della</a:t>
            </a:r>
            <a:r>
              <a:rPr lang="en-GB" sz="2400" dirty="0">
                <a:latin typeface="Arial"/>
                <a:ea typeface="Arial"/>
              </a:rPr>
              <a:t> </a:t>
            </a:r>
            <a:r>
              <a:rPr lang="en-GB" sz="2400" dirty="0" err="1">
                <a:latin typeface="Arial"/>
                <a:ea typeface="Arial"/>
              </a:rPr>
              <a:t>quantità</a:t>
            </a:r>
            <a:r>
              <a:rPr lang="en-GB" sz="2400" dirty="0">
                <a:latin typeface="Arial"/>
                <a:ea typeface="Arial"/>
              </a:rPr>
              <a:t> di aria </a:t>
            </a:r>
            <a:r>
              <a:rPr lang="en-GB" sz="2400" dirty="0" err="1">
                <a:latin typeface="Arial"/>
                <a:ea typeface="Arial"/>
              </a:rPr>
              <a:t>che</a:t>
            </a:r>
            <a:r>
              <a:rPr lang="en-GB" sz="2400" dirty="0">
                <a:latin typeface="Arial"/>
                <a:ea typeface="Arial"/>
              </a:rPr>
              <a:t> lo </a:t>
            </a:r>
            <a:r>
              <a:rPr lang="en-GB" sz="2400" b="1" dirty="0" err="1">
                <a:latin typeface="Arial"/>
                <a:ea typeface="Arial"/>
              </a:rPr>
              <a:t>sciame</a:t>
            </a:r>
            <a:r>
              <a:rPr lang="en-GB" sz="2400" dirty="0">
                <a:latin typeface="Arial"/>
                <a:ea typeface="Arial"/>
              </a:rPr>
              <a:t> </a:t>
            </a:r>
            <a:r>
              <a:rPr lang="en-GB" sz="2400" dirty="0" err="1">
                <a:latin typeface="Arial"/>
                <a:ea typeface="Arial"/>
              </a:rPr>
              <a:t>deve</a:t>
            </a:r>
            <a:r>
              <a:rPr lang="en-GB" sz="2400" dirty="0">
                <a:latin typeface="Arial"/>
                <a:ea typeface="Arial"/>
              </a:rPr>
              <a:t> </a:t>
            </a:r>
            <a:r>
              <a:rPr lang="en-GB" sz="2400" b="1" dirty="0" err="1">
                <a:latin typeface="Arial"/>
                <a:ea typeface="Arial"/>
              </a:rPr>
              <a:t>attraversare</a:t>
            </a:r>
            <a:r>
              <a:rPr lang="en-GB" sz="2400" dirty="0">
                <a:latin typeface="Arial"/>
                <a:ea typeface="Arial"/>
              </a:rPr>
              <a:t> per </a:t>
            </a:r>
            <a:r>
              <a:rPr lang="en-GB" sz="2400" dirty="0" err="1">
                <a:latin typeface="Arial"/>
                <a:ea typeface="Arial"/>
              </a:rPr>
              <a:t>raggiungere</a:t>
            </a:r>
            <a:r>
              <a:rPr lang="en-GB" sz="2400" dirty="0">
                <a:latin typeface="Arial"/>
                <a:ea typeface="Arial"/>
              </a:rPr>
              <a:t> </a:t>
            </a:r>
            <a:r>
              <a:rPr lang="en-GB" sz="2400" dirty="0" err="1">
                <a:latin typeface="Arial"/>
                <a:ea typeface="Arial"/>
              </a:rPr>
              <a:t>il</a:t>
            </a:r>
            <a:r>
              <a:rPr lang="en-GB" sz="2400" dirty="0">
                <a:latin typeface="Arial"/>
                <a:ea typeface="Arial"/>
              </a:rPr>
              <a:t> </a:t>
            </a:r>
            <a:r>
              <a:rPr lang="en-GB" sz="2400" dirty="0" err="1" smtClean="0">
                <a:latin typeface="Arial"/>
                <a:ea typeface="Arial"/>
              </a:rPr>
              <a:t>telescopio</a:t>
            </a:r>
            <a:endParaRPr dirty="0"/>
          </a:p>
        </p:txBody>
      </p:sp>
      <p:pic>
        <p:nvPicPr>
          <p:cNvPr id="256" name="Picture 255"/>
          <p:cNvPicPr/>
          <p:nvPr/>
        </p:nvPicPr>
        <p:blipFill>
          <a:blip r:embed="rId3"/>
          <a:stretch>
            <a:fillRect/>
          </a:stretch>
        </p:blipFill>
        <p:spPr>
          <a:xfrm>
            <a:off x="-13680" y="1812240"/>
            <a:ext cx="4821120" cy="3563640"/>
          </a:xfrm>
          <a:prstGeom prst="rect">
            <a:avLst/>
          </a:prstGeom>
          <a:ln>
            <a:noFill/>
          </a:ln>
        </p:spPr>
      </p:pic>
      <p:sp>
        <p:nvSpPr>
          <p:cNvPr id="257" name="TextShape 4"/>
          <p:cNvSpPr txBox="1"/>
          <p:nvPr/>
        </p:nvSpPr>
        <p:spPr>
          <a:xfrm>
            <a:off x="183960" y="5721840"/>
            <a:ext cx="4385160" cy="1499400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GB" sz="2400" dirty="0" smtClean="0">
                <a:latin typeface="Arial"/>
                <a:ea typeface="Arial"/>
              </a:rPr>
              <a:t>le </a:t>
            </a:r>
            <a:r>
              <a:rPr lang="en-GB" sz="2400" dirty="0" err="1">
                <a:latin typeface="Arial"/>
                <a:ea typeface="Arial"/>
              </a:rPr>
              <a:t>variazioni</a:t>
            </a:r>
            <a:r>
              <a:rPr lang="en-GB" sz="2400" dirty="0">
                <a:latin typeface="Arial"/>
                <a:ea typeface="Arial"/>
              </a:rPr>
              <a:t> di </a:t>
            </a:r>
            <a:r>
              <a:rPr lang="en-GB" sz="2400" b="1" dirty="0" err="1">
                <a:latin typeface="Arial"/>
                <a:ea typeface="Arial"/>
              </a:rPr>
              <a:t>pressione</a:t>
            </a:r>
            <a:r>
              <a:rPr lang="en-GB" sz="2400" dirty="0">
                <a:latin typeface="Arial"/>
                <a:ea typeface="Arial"/>
              </a:rPr>
              <a:t> </a:t>
            </a:r>
            <a:r>
              <a:rPr lang="en-GB" sz="2400" dirty="0" err="1">
                <a:latin typeface="Arial"/>
                <a:ea typeface="Arial"/>
              </a:rPr>
              <a:t>producono</a:t>
            </a:r>
            <a:r>
              <a:rPr lang="en-GB" sz="2400" dirty="0">
                <a:latin typeface="Arial"/>
                <a:ea typeface="Arial"/>
              </a:rPr>
              <a:t> </a:t>
            </a:r>
            <a:r>
              <a:rPr lang="en-GB" sz="2400" dirty="0" err="1">
                <a:latin typeface="Arial"/>
                <a:ea typeface="Arial"/>
              </a:rPr>
              <a:t>variazioni</a:t>
            </a:r>
            <a:r>
              <a:rPr lang="en-GB" sz="2400" dirty="0">
                <a:latin typeface="Arial"/>
                <a:ea typeface="Arial"/>
              </a:rPr>
              <a:t> </a:t>
            </a:r>
            <a:r>
              <a:rPr lang="en-GB" sz="2400" dirty="0" err="1">
                <a:latin typeface="Arial"/>
                <a:ea typeface="Arial"/>
              </a:rPr>
              <a:t>nel</a:t>
            </a:r>
            <a:r>
              <a:rPr lang="en-GB" sz="2400" dirty="0">
                <a:latin typeface="Arial"/>
                <a:ea typeface="Arial"/>
              </a:rPr>
              <a:t> </a:t>
            </a:r>
            <a:r>
              <a:rPr lang="en-GB" sz="2400" b="1" dirty="0" err="1">
                <a:latin typeface="Arial"/>
                <a:ea typeface="Arial"/>
              </a:rPr>
              <a:t>flusso</a:t>
            </a:r>
            <a:r>
              <a:rPr lang="en-GB" sz="2400" dirty="0">
                <a:latin typeface="Arial"/>
                <a:ea typeface="Arial"/>
              </a:rPr>
              <a:t> di </a:t>
            </a:r>
            <a:r>
              <a:rPr lang="en-GB" sz="2400" dirty="0" err="1">
                <a:latin typeface="Arial"/>
                <a:ea typeface="Arial"/>
              </a:rPr>
              <a:t>particelle</a:t>
            </a:r>
            <a:r>
              <a:rPr lang="en-GB" sz="2400" dirty="0">
                <a:latin typeface="Arial"/>
                <a:ea typeface="Arial"/>
              </a:rPr>
              <a:t> </a:t>
            </a:r>
            <a:r>
              <a:rPr lang="en-GB" sz="2400" dirty="0" err="1">
                <a:latin typeface="Arial"/>
                <a:ea typeface="Arial"/>
              </a:rPr>
              <a:t>misurato</a:t>
            </a:r>
            <a:r>
              <a:rPr lang="en-GB" sz="2400" dirty="0">
                <a:latin typeface="Arial"/>
                <a:ea typeface="Arial"/>
              </a:rPr>
              <a:t> dal </a:t>
            </a:r>
            <a:r>
              <a:rPr lang="en-GB" sz="2400" dirty="0" err="1">
                <a:latin typeface="Arial"/>
                <a:ea typeface="Arial"/>
              </a:rPr>
              <a:t>telescopio</a:t>
            </a:r>
            <a:r>
              <a:rPr lang="en-GB" sz="2400" dirty="0">
                <a:latin typeface="Arial"/>
                <a:ea typeface="Arial"/>
              </a:rPr>
              <a:t> </a:t>
            </a:r>
            <a:endParaRPr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87816"/>
            <a:ext cx="8229600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latin typeface="Cambria"/>
                <a:cs typeface="Cambria"/>
              </a:rPr>
              <a:t>Correzioni per pressione</a:t>
            </a:r>
            <a:endParaRPr lang="en-US" baseline="30000" dirty="0">
              <a:latin typeface="Cambria"/>
              <a:cs typeface="Cambria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2</a:t>
            </a:r>
            <a:r>
              <a:rPr lang="en-US" sz="14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6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</a:t>
            </a:r>
            <a:r>
              <a:rPr lang="en-US" sz="1400" dirty="0" err="1" smtClean="0">
                <a:solidFill>
                  <a:schemeClr val="bg1"/>
                </a:solidFill>
              </a:rPr>
              <a:t>Erice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29/05</a:t>
            </a:r>
            <a:r>
              <a:rPr lang="it-IT" sz="1400" dirty="0" smtClean="0">
                <a:solidFill>
                  <a:srgbClr val="FFFFFF"/>
                </a:solidFill>
              </a:rPr>
              <a:t>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4247640" y="493787"/>
            <a:ext cx="5760720" cy="1156320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GB" sz="2000" dirty="0" smtClean="0">
                <a:latin typeface="Arial"/>
              </a:rPr>
              <a:t>la </a:t>
            </a:r>
            <a:r>
              <a:rPr lang="en-GB" sz="2000" dirty="0" err="1">
                <a:latin typeface="Arial"/>
              </a:rPr>
              <a:t>pressione</a:t>
            </a:r>
            <a:r>
              <a:rPr lang="en-GB" sz="2000" dirty="0">
                <a:latin typeface="Arial"/>
              </a:rPr>
              <a:t> </a:t>
            </a:r>
            <a:r>
              <a:rPr lang="en-GB" sz="2000" dirty="0" err="1">
                <a:latin typeface="Arial"/>
              </a:rPr>
              <a:t>si</a:t>
            </a:r>
            <a:r>
              <a:rPr lang="en-GB" sz="2000" dirty="0">
                <a:latin typeface="Arial"/>
              </a:rPr>
              <a:t> </a:t>
            </a:r>
            <a:r>
              <a:rPr lang="en-GB" sz="2000" dirty="0" err="1">
                <a:latin typeface="Arial"/>
              </a:rPr>
              <a:t>può</a:t>
            </a:r>
            <a:r>
              <a:rPr lang="en-GB" sz="2000" dirty="0">
                <a:latin typeface="Arial"/>
              </a:rPr>
              <a:t> </a:t>
            </a:r>
            <a:r>
              <a:rPr lang="en-GB" sz="2000" dirty="0" err="1">
                <a:latin typeface="Arial"/>
              </a:rPr>
              <a:t>leggere</a:t>
            </a:r>
            <a:endParaRPr sz="2000" dirty="0"/>
          </a:p>
          <a:p>
            <a:pPr marL="342900" indent="-342900" algn="ctr">
              <a:buFont typeface="Wingdings" charset="2"/>
              <a:buChar char="ü"/>
            </a:pPr>
            <a:r>
              <a:rPr lang="en-GB" sz="2000" dirty="0">
                <a:latin typeface="Arial"/>
              </a:rPr>
              <a:t>da </a:t>
            </a:r>
            <a:r>
              <a:rPr lang="en-GB" sz="2000" b="1" dirty="0">
                <a:latin typeface="Arial"/>
              </a:rPr>
              <a:t>weather station</a:t>
            </a:r>
            <a:r>
              <a:rPr lang="en-GB" sz="2000" dirty="0">
                <a:latin typeface="Arial"/>
              </a:rPr>
              <a:t> (</a:t>
            </a:r>
            <a:r>
              <a:rPr lang="en-GB" sz="2000" dirty="0" err="1">
                <a:latin typeface="Arial"/>
              </a:rPr>
              <a:t>ove</a:t>
            </a:r>
            <a:r>
              <a:rPr lang="en-GB" sz="2000" dirty="0">
                <a:latin typeface="Arial"/>
              </a:rPr>
              <a:t> </a:t>
            </a:r>
            <a:r>
              <a:rPr lang="en-GB" sz="2000" dirty="0" err="1">
                <a:latin typeface="Arial"/>
              </a:rPr>
              <a:t>disponibile</a:t>
            </a:r>
            <a:r>
              <a:rPr lang="en-GB" sz="2000" dirty="0" smtClean="0">
                <a:latin typeface="Arial"/>
              </a:rPr>
              <a:t>)</a:t>
            </a:r>
            <a:endParaRPr lang="en-GB" sz="2000" dirty="0"/>
          </a:p>
          <a:p>
            <a:pPr marL="342900" indent="-342900" algn="ctr">
              <a:buFont typeface="Wingdings" charset="2"/>
              <a:buChar char="ü"/>
            </a:pPr>
            <a:r>
              <a:rPr lang="en-GB" sz="2000" dirty="0" smtClean="0">
                <a:latin typeface="Arial"/>
              </a:rPr>
              <a:t>da </a:t>
            </a:r>
            <a:r>
              <a:rPr lang="en-GB" sz="2000" b="1" dirty="0" err="1">
                <a:latin typeface="Arial"/>
              </a:rPr>
              <a:t>siti</a:t>
            </a:r>
            <a:r>
              <a:rPr lang="en-GB" sz="2000" b="1" dirty="0">
                <a:latin typeface="Arial"/>
              </a:rPr>
              <a:t> di </a:t>
            </a:r>
            <a:r>
              <a:rPr lang="en-GB" sz="2000" b="1" dirty="0" err="1">
                <a:latin typeface="Arial"/>
              </a:rPr>
              <a:t>rilevamento</a:t>
            </a:r>
            <a:r>
              <a:rPr lang="en-GB" sz="2000" dirty="0">
                <a:latin typeface="Arial"/>
              </a:rPr>
              <a:t> </a:t>
            </a:r>
            <a:r>
              <a:rPr lang="en-GB" sz="2000" dirty="0" err="1">
                <a:latin typeface="Arial"/>
              </a:rPr>
              <a:t>nelle</a:t>
            </a:r>
            <a:r>
              <a:rPr lang="en-GB" sz="2000" dirty="0">
                <a:latin typeface="Arial"/>
              </a:rPr>
              <a:t> </a:t>
            </a:r>
            <a:r>
              <a:rPr lang="en-GB" sz="2000" dirty="0" err="1">
                <a:latin typeface="Arial"/>
              </a:rPr>
              <a:t>vicinanze</a:t>
            </a:r>
            <a:endParaRPr sz="2000" dirty="0"/>
          </a:p>
        </p:txBody>
      </p:sp>
      <p:pic>
        <p:nvPicPr>
          <p:cNvPr id="261" name="Picture 260"/>
          <p:cNvPicPr/>
          <p:nvPr/>
        </p:nvPicPr>
        <p:blipFill>
          <a:blip r:embed="rId2"/>
          <a:stretch>
            <a:fillRect/>
          </a:stretch>
        </p:blipFill>
        <p:spPr>
          <a:xfrm>
            <a:off x="854280" y="1612788"/>
            <a:ext cx="8141977" cy="5426585"/>
          </a:xfrm>
          <a:prstGeom prst="rect">
            <a:avLst/>
          </a:prstGeom>
          <a:ln>
            <a:noFill/>
          </a:ln>
        </p:spPr>
      </p:pic>
      <p:sp>
        <p:nvSpPr>
          <p:cNvPr id="262" name="Line 4"/>
          <p:cNvSpPr/>
          <p:nvPr/>
        </p:nvSpPr>
        <p:spPr>
          <a:xfrm>
            <a:off x="4023360" y="1401828"/>
            <a:ext cx="2468880" cy="1005840"/>
          </a:xfrm>
          <a:prstGeom prst="line">
            <a:avLst/>
          </a:prstGeom>
          <a:ln w="36720">
            <a:solidFill>
              <a:srgbClr val="FF3333"/>
            </a:solidFill>
            <a:round/>
            <a:tailEnd type="triangle" w="med" len="med"/>
          </a:ln>
        </p:spPr>
      </p:sp>
      <p:sp>
        <p:nvSpPr>
          <p:cNvPr id="263" name="Line 5"/>
          <p:cNvSpPr/>
          <p:nvPr/>
        </p:nvSpPr>
        <p:spPr>
          <a:xfrm flipH="1">
            <a:off x="3657600" y="1401828"/>
            <a:ext cx="365760" cy="1920240"/>
          </a:xfrm>
          <a:prstGeom prst="line">
            <a:avLst/>
          </a:prstGeom>
          <a:ln w="36720">
            <a:solidFill>
              <a:srgbClr val="FF3333"/>
            </a:solidFill>
            <a:round/>
            <a:tailEnd type="triangle" w="med" len="med"/>
          </a:ln>
        </p:spPr>
      </p:sp>
      <p:sp>
        <p:nvSpPr>
          <p:cNvPr id="264" name="CustomShape 6"/>
          <p:cNvSpPr/>
          <p:nvPr/>
        </p:nvSpPr>
        <p:spPr>
          <a:xfrm>
            <a:off x="3291840" y="3322068"/>
            <a:ext cx="731520" cy="365760"/>
          </a:xfrm>
          <a:prstGeom prst="ellipse">
            <a:avLst/>
          </a:prstGeom>
          <a:noFill/>
          <a:ln w="36720">
            <a:solidFill>
              <a:srgbClr val="FF3333"/>
            </a:solidFill>
            <a:round/>
          </a:ln>
        </p:spPr>
      </p:sp>
      <p:sp>
        <p:nvSpPr>
          <p:cNvPr id="265" name="Line 7"/>
          <p:cNvSpPr/>
          <p:nvPr/>
        </p:nvSpPr>
        <p:spPr>
          <a:xfrm>
            <a:off x="4023360" y="1401828"/>
            <a:ext cx="2468880" cy="1005840"/>
          </a:xfrm>
          <a:prstGeom prst="line">
            <a:avLst/>
          </a:prstGeom>
          <a:ln w="36720">
            <a:solidFill>
              <a:srgbClr val="FF3333"/>
            </a:solidFill>
            <a:round/>
            <a:tailEnd type="triangle" w="med" len="med"/>
          </a:ln>
        </p:spPr>
      </p:sp>
      <p:sp>
        <p:nvSpPr>
          <p:cNvPr id="10" name="Title 1"/>
          <p:cNvSpPr txBox="1">
            <a:spLocks/>
          </p:cNvSpPr>
          <p:nvPr/>
        </p:nvSpPr>
        <p:spPr>
          <a:xfrm>
            <a:off x="0" y="-87816"/>
            <a:ext cx="8229600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latin typeface="Cambria"/>
                <a:cs typeface="Cambria"/>
              </a:rPr>
              <a:t>Monitor della pressione</a:t>
            </a:r>
            <a:endParaRPr lang="en-US" baseline="30000" dirty="0">
              <a:latin typeface="Cambria"/>
              <a:cs typeface="Cambri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2</a:t>
            </a:r>
            <a:r>
              <a:rPr lang="en-US" sz="14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8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</a:t>
            </a:r>
            <a:r>
              <a:rPr lang="en-US" sz="1400" dirty="0" err="1" smtClean="0">
                <a:solidFill>
                  <a:schemeClr val="bg1"/>
                </a:solidFill>
              </a:rPr>
              <a:t>Erice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29/05</a:t>
            </a:r>
            <a:r>
              <a:rPr lang="it-IT" sz="1400" dirty="0" smtClean="0">
                <a:solidFill>
                  <a:srgbClr val="FFFFFF"/>
                </a:solidFill>
              </a:rPr>
              <a:t>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Picture 26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599255"/>
            <a:ext cx="5992560" cy="3625200"/>
          </a:xfrm>
          <a:prstGeom prst="rect">
            <a:avLst/>
          </a:prstGeom>
          <a:ln>
            <a:noFill/>
          </a:ln>
        </p:spPr>
      </p:pic>
      <p:sp>
        <p:nvSpPr>
          <p:cNvPr id="267" name="TextShape 1"/>
          <p:cNvSpPr txBox="1"/>
          <p:nvPr/>
        </p:nvSpPr>
        <p:spPr>
          <a:xfrm>
            <a:off x="6054480" y="561240"/>
            <a:ext cx="3881880" cy="2652840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GB" sz="2400" dirty="0" smtClean="0">
                <a:latin typeface="Arial"/>
              </a:rPr>
              <a:t>in </a:t>
            </a:r>
            <a:r>
              <a:rPr lang="en-GB" sz="2400" dirty="0" err="1">
                <a:latin typeface="Arial"/>
              </a:rPr>
              <a:t>caso</a:t>
            </a:r>
            <a:r>
              <a:rPr lang="en-GB" sz="2400" dirty="0">
                <a:latin typeface="Arial"/>
              </a:rPr>
              <a:t> di </a:t>
            </a:r>
            <a:r>
              <a:rPr lang="en-GB" sz="2400" b="1" dirty="0" err="1">
                <a:latin typeface="Arial"/>
              </a:rPr>
              <a:t>molteplicità</a:t>
            </a:r>
            <a:r>
              <a:rPr lang="en-GB" sz="2400" b="1" dirty="0">
                <a:latin typeface="Arial"/>
              </a:rPr>
              <a:t> </a:t>
            </a:r>
            <a:r>
              <a:rPr lang="en-GB" sz="2400" b="1" dirty="0" err="1">
                <a:latin typeface="Arial"/>
              </a:rPr>
              <a:t>medie</a:t>
            </a:r>
            <a:r>
              <a:rPr lang="en-GB" sz="2400" b="1" dirty="0">
                <a:latin typeface="Arial"/>
              </a:rPr>
              <a:t> </a:t>
            </a:r>
            <a:r>
              <a:rPr lang="en-GB" sz="2400" b="1" dirty="0" err="1">
                <a:latin typeface="Arial"/>
              </a:rPr>
              <a:t>superiori</a:t>
            </a:r>
            <a:r>
              <a:rPr lang="en-GB" sz="2400" b="1" dirty="0">
                <a:latin typeface="Arial"/>
              </a:rPr>
              <a:t> a 2</a:t>
            </a:r>
            <a:r>
              <a:rPr lang="en-GB" sz="2400" dirty="0">
                <a:latin typeface="Arial"/>
              </a:rPr>
              <a:t>, </a:t>
            </a:r>
            <a:r>
              <a:rPr lang="en-GB" sz="2400" dirty="0" err="1">
                <a:latin typeface="Arial"/>
              </a:rPr>
              <a:t>avvisare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docenti</a:t>
            </a:r>
            <a:r>
              <a:rPr lang="en-GB" sz="2400" dirty="0">
                <a:latin typeface="Arial"/>
              </a:rPr>
              <a:t> e </a:t>
            </a:r>
            <a:r>
              <a:rPr lang="en-GB" sz="2400" dirty="0" err="1">
                <a:latin typeface="Arial"/>
              </a:rPr>
              <a:t>referenti</a:t>
            </a:r>
            <a:r>
              <a:rPr lang="en-GB" sz="2400" dirty="0">
                <a:latin typeface="Arial"/>
              </a:rPr>
              <a:t>: </a:t>
            </a:r>
            <a:r>
              <a:rPr lang="en-GB" sz="2400" dirty="0" err="1">
                <a:latin typeface="Arial"/>
              </a:rPr>
              <a:t>sarà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necessario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agire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su</a:t>
            </a:r>
            <a:r>
              <a:rPr lang="en-GB" sz="2400" dirty="0">
                <a:latin typeface="Arial"/>
              </a:rPr>
              <a:t> </a:t>
            </a:r>
            <a:r>
              <a:rPr lang="en-GB" sz="2400" b="1" dirty="0" err="1">
                <a:latin typeface="Arial"/>
              </a:rPr>
              <a:t>tensioni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delle</a:t>
            </a:r>
            <a:r>
              <a:rPr lang="en-GB" sz="2400" dirty="0">
                <a:latin typeface="Arial"/>
              </a:rPr>
              <a:t> </a:t>
            </a:r>
            <a:r>
              <a:rPr lang="en-GB" sz="2400" dirty="0" err="1">
                <a:latin typeface="Arial"/>
              </a:rPr>
              <a:t>camere</a:t>
            </a:r>
            <a:r>
              <a:rPr lang="en-GB" sz="2400" dirty="0">
                <a:latin typeface="Arial"/>
              </a:rPr>
              <a:t> o </a:t>
            </a:r>
            <a:r>
              <a:rPr lang="en-GB" sz="2400" dirty="0" err="1">
                <a:latin typeface="Arial"/>
              </a:rPr>
              <a:t>sulla</a:t>
            </a:r>
            <a:r>
              <a:rPr lang="en-GB" sz="2400" dirty="0">
                <a:latin typeface="Arial"/>
              </a:rPr>
              <a:t> </a:t>
            </a:r>
            <a:r>
              <a:rPr lang="en-GB" sz="2400" b="1" dirty="0" err="1">
                <a:latin typeface="Arial"/>
              </a:rPr>
              <a:t>temperatura</a:t>
            </a:r>
            <a:r>
              <a:rPr lang="en-GB" sz="2400" dirty="0">
                <a:latin typeface="Arial"/>
              </a:rPr>
              <a:t> del </a:t>
            </a:r>
            <a:r>
              <a:rPr lang="en-GB" sz="2400" dirty="0" smtClean="0">
                <a:latin typeface="Arial"/>
              </a:rPr>
              <a:t>locale </a:t>
            </a:r>
            <a:endParaRPr dirty="0"/>
          </a:p>
        </p:txBody>
      </p:sp>
      <p:pic>
        <p:nvPicPr>
          <p:cNvPr id="270" name="Picture 269"/>
          <p:cNvPicPr/>
          <p:nvPr/>
        </p:nvPicPr>
        <p:blipFill>
          <a:blip r:embed="rId3"/>
          <a:stretch>
            <a:fillRect/>
          </a:stretch>
        </p:blipFill>
        <p:spPr>
          <a:xfrm>
            <a:off x="3931920" y="3610935"/>
            <a:ext cx="6041880" cy="3625200"/>
          </a:xfrm>
          <a:prstGeom prst="rect">
            <a:avLst/>
          </a:prstGeom>
          <a:ln>
            <a:noFill/>
          </a:ln>
        </p:spPr>
      </p:pic>
      <p:sp>
        <p:nvSpPr>
          <p:cNvPr id="271" name="CustomShape 4"/>
          <p:cNvSpPr/>
          <p:nvPr/>
        </p:nvSpPr>
        <p:spPr>
          <a:xfrm rot="1740000">
            <a:off x="2203560" y="3096135"/>
            <a:ext cx="2286000" cy="1005840"/>
          </a:xfrm>
          <a:prstGeom prst="rightArrow">
            <a:avLst>
              <a:gd name="adj1" fmla="val 16200"/>
              <a:gd name="adj2" fmla="val 5400"/>
            </a:avLst>
          </a:prstGeom>
          <a:solidFill>
            <a:srgbClr val="FF3333"/>
          </a:solidFill>
          <a:ln>
            <a:solidFill>
              <a:srgbClr val="3465AF"/>
            </a:solidFill>
          </a:ln>
        </p:spPr>
      </p:sp>
      <p:sp>
        <p:nvSpPr>
          <p:cNvPr id="272" name="TextShape 5"/>
          <p:cNvSpPr txBox="1"/>
          <p:nvPr/>
        </p:nvSpPr>
        <p:spPr>
          <a:xfrm>
            <a:off x="1463040" y="3610935"/>
            <a:ext cx="1737360" cy="3463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ottobre</a:t>
            </a:r>
            <a:endParaRPr/>
          </a:p>
        </p:txBody>
      </p:sp>
      <p:sp>
        <p:nvSpPr>
          <p:cNvPr id="273" name="TextShape 6"/>
          <p:cNvSpPr txBox="1"/>
          <p:nvPr/>
        </p:nvSpPr>
        <p:spPr>
          <a:xfrm>
            <a:off x="5760720" y="5165415"/>
            <a:ext cx="1737360" cy="3463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luglio</a:t>
            </a:r>
            <a:endParaRPr/>
          </a:p>
        </p:txBody>
      </p:sp>
      <p:sp>
        <p:nvSpPr>
          <p:cNvPr id="274" name="CustomShape 7"/>
          <p:cNvSpPr/>
          <p:nvPr/>
        </p:nvSpPr>
        <p:spPr>
          <a:xfrm>
            <a:off x="5303520" y="1965015"/>
            <a:ext cx="731520" cy="365760"/>
          </a:xfrm>
          <a:prstGeom prst="ellipse">
            <a:avLst/>
          </a:prstGeom>
          <a:noFill/>
          <a:ln w="36720">
            <a:solidFill>
              <a:srgbClr val="FF3333"/>
            </a:solidFill>
            <a:round/>
          </a:ln>
        </p:spPr>
      </p:sp>
      <p:sp>
        <p:nvSpPr>
          <p:cNvPr id="275" name="CustomShape 8"/>
          <p:cNvSpPr/>
          <p:nvPr/>
        </p:nvSpPr>
        <p:spPr>
          <a:xfrm>
            <a:off x="9326880" y="4012695"/>
            <a:ext cx="731520" cy="365760"/>
          </a:xfrm>
          <a:prstGeom prst="ellipse">
            <a:avLst/>
          </a:prstGeom>
          <a:noFill/>
          <a:ln w="36720">
            <a:solidFill>
              <a:srgbClr val="FF3333"/>
            </a:solidFill>
            <a:round/>
          </a:ln>
        </p:spPr>
      </p:sp>
      <p:sp>
        <p:nvSpPr>
          <p:cNvPr id="12" name="Title 1"/>
          <p:cNvSpPr txBox="1">
            <a:spLocks/>
          </p:cNvSpPr>
          <p:nvPr/>
        </p:nvSpPr>
        <p:spPr>
          <a:xfrm>
            <a:off x="0" y="-87816"/>
            <a:ext cx="8229600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latin typeface="Cambria"/>
                <a:cs typeface="Cambria"/>
              </a:rPr>
              <a:t>Correzioni per pressione</a:t>
            </a:r>
            <a:endParaRPr lang="en-US" baseline="30000" dirty="0">
              <a:latin typeface="Cambria"/>
              <a:cs typeface="Cambria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28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</a:t>
            </a:r>
            <a:r>
              <a:rPr lang="en-US" sz="1400" dirty="0" err="1" smtClean="0">
                <a:solidFill>
                  <a:schemeClr val="bg1"/>
                </a:solidFill>
              </a:rPr>
              <a:t>Erice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29/05</a:t>
            </a:r>
            <a:r>
              <a:rPr lang="it-IT" sz="1400" dirty="0" smtClean="0">
                <a:solidFill>
                  <a:srgbClr val="FFFFFF"/>
                </a:solidFill>
              </a:rPr>
              <a:t>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1"/>
          <p:cNvPicPr/>
          <p:nvPr/>
        </p:nvPicPr>
        <p:blipFill>
          <a:blip r:embed="rId2"/>
          <a:stretch>
            <a:fillRect/>
          </a:stretch>
        </p:blipFill>
        <p:spPr>
          <a:xfrm>
            <a:off x="4416899" y="639239"/>
            <a:ext cx="5556753" cy="6584475"/>
          </a:xfrm>
          <a:prstGeom prst="rect">
            <a:avLst/>
          </a:prstGeom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-87816"/>
            <a:ext cx="8229600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Data Taking e Data Quality Monitor (DQM)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19529" y="561422"/>
            <a:ext cx="8110071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-78822" y="702770"/>
            <a:ext cx="4451356" cy="6232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2100" dirty="0" err="1" smtClean="0"/>
              <a:t>eventi</a:t>
            </a:r>
            <a:r>
              <a:rPr lang="en-US" sz="2100" dirty="0" smtClean="0"/>
              <a:t> ad </a:t>
            </a:r>
            <a:r>
              <a:rPr lang="en-US" sz="2100" dirty="0" err="1" smtClean="0"/>
              <a:t>alta</a:t>
            </a:r>
            <a:r>
              <a:rPr lang="en-US" sz="2100" dirty="0" smtClean="0"/>
              <a:t> </a:t>
            </a:r>
            <a:r>
              <a:rPr lang="en-US" sz="2100" dirty="0" err="1" smtClean="0"/>
              <a:t>energia</a:t>
            </a:r>
            <a:r>
              <a:rPr lang="en-US" sz="2100" dirty="0" smtClean="0"/>
              <a:t> </a:t>
            </a:r>
            <a:r>
              <a:rPr lang="en-US" sz="2100" b="1" u="sng" dirty="0" err="1" smtClean="0"/>
              <a:t>rari</a:t>
            </a:r>
            <a:endParaRPr lang="en-US" sz="2100" b="1" u="sng" dirty="0"/>
          </a:p>
          <a:p>
            <a:endParaRPr lang="en-US" sz="2100" dirty="0" smtClean="0"/>
          </a:p>
          <a:p>
            <a:pPr marL="285750" indent="-285750">
              <a:buFont typeface="Wingdings" charset="2"/>
              <a:buChar char="ü"/>
            </a:pPr>
            <a:r>
              <a:rPr lang="en-US" sz="2100" dirty="0" err="1" smtClean="0"/>
              <a:t>necessità</a:t>
            </a:r>
            <a:r>
              <a:rPr lang="en-US" sz="2100" dirty="0" smtClean="0"/>
              <a:t> di un tempo di </a:t>
            </a:r>
            <a:r>
              <a:rPr lang="en-US" sz="2100" dirty="0" err="1" smtClean="0"/>
              <a:t>acquisizione</a:t>
            </a:r>
            <a:r>
              <a:rPr lang="en-US" sz="2100" dirty="0" smtClean="0"/>
              <a:t> </a:t>
            </a:r>
            <a:r>
              <a:rPr lang="en-US" sz="2100" dirty="0" err="1" smtClean="0"/>
              <a:t>reale</a:t>
            </a:r>
            <a:r>
              <a:rPr lang="en-US" sz="2100" dirty="0" smtClean="0"/>
              <a:t> (</a:t>
            </a:r>
            <a:r>
              <a:rPr lang="en-US" sz="2100" b="1" dirty="0" smtClean="0"/>
              <a:t>duty </a:t>
            </a:r>
          </a:p>
          <a:p>
            <a:r>
              <a:rPr lang="en-US" sz="2100" b="1" dirty="0"/>
              <a:t> </a:t>
            </a:r>
            <a:r>
              <a:rPr lang="en-US" sz="2100" b="1" dirty="0" smtClean="0"/>
              <a:t>   cycle</a:t>
            </a:r>
            <a:r>
              <a:rPr lang="en-US" sz="2100" dirty="0" smtClean="0"/>
              <a:t>)</a:t>
            </a:r>
            <a:r>
              <a:rPr lang="en-US" sz="2100" b="1" dirty="0" smtClean="0"/>
              <a:t> </a:t>
            </a:r>
            <a:r>
              <a:rPr lang="en-US" sz="2100" u="sng" dirty="0" err="1" smtClean="0"/>
              <a:t>il</a:t>
            </a:r>
            <a:r>
              <a:rPr lang="en-US" sz="2100" u="sng" dirty="0" smtClean="0"/>
              <a:t> </a:t>
            </a:r>
            <a:r>
              <a:rPr lang="en-US" sz="2100" u="sng" dirty="0" err="1" smtClean="0"/>
              <a:t>più</a:t>
            </a:r>
            <a:r>
              <a:rPr lang="en-US" sz="2100" u="sng" dirty="0" smtClean="0"/>
              <a:t> alto </a:t>
            </a:r>
            <a:r>
              <a:rPr lang="en-US" sz="2100" u="sng" dirty="0" err="1" smtClean="0"/>
              <a:t>possibile</a:t>
            </a:r>
            <a:endParaRPr lang="en-US" sz="2100" u="sng" dirty="0" smtClean="0"/>
          </a:p>
          <a:p>
            <a:pPr marL="285750" indent="-285750">
              <a:buFont typeface="Wingdings" charset="2"/>
              <a:buChar char="ü"/>
            </a:pPr>
            <a:endParaRPr lang="en-US" sz="2100" u="sng" dirty="0"/>
          </a:p>
          <a:p>
            <a:pPr marL="285750" indent="-285750">
              <a:buFont typeface="Wingdings" charset="2"/>
              <a:buChar char="ü"/>
            </a:pPr>
            <a:r>
              <a:rPr lang="en-US" sz="2100" dirty="0" err="1"/>
              <a:t>a</a:t>
            </a:r>
            <a:r>
              <a:rPr lang="en-US" sz="2100" dirty="0" err="1" smtClean="0"/>
              <a:t>cquisizione</a:t>
            </a:r>
            <a:r>
              <a:rPr lang="en-US" sz="2100" dirty="0" smtClean="0"/>
              <a:t> </a:t>
            </a:r>
            <a:r>
              <a:rPr lang="en-US" sz="2100" dirty="0" err="1" smtClean="0"/>
              <a:t>costante</a:t>
            </a:r>
            <a:r>
              <a:rPr lang="en-US" sz="2100" dirty="0" smtClean="0"/>
              <a:t> per </a:t>
            </a:r>
            <a:r>
              <a:rPr lang="en-US" sz="2100" dirty="0" err="1" smtClean="0"/>
              <a:t>poter</a:t>
            </a:r>
            <a:r>
              <a:rPr lang="en-US" sz="2100" dirty="0" smtClean="0"/>
              <a:t> </a:t>
            </a:r>
            <a:r>
              <a:rPr lang="en-US" sz="2100" dirty="0" err="1" smtClean="0"/>
              <a:t>effettuare</a:t>
            </a:r>
            <a:r>
              <a:rPr lang="en-US" sz="2100" dirty="0" smtClean="0"/>
              <a:t> </a:t>
            </a:r>
            <a:r>
              <a:rPr lang="en-US" sz="2100" dirty="0" err="1" smtClean="0"/>
              <a:t>altri</a:t>
            </a:r>
            <a:r>
              <a:rPr lang="en-US" sz="2100" dirty="0" smtClean="0"/>
              <a:t> tipi di </a:t>
            </a:r>
            <a:r>
              <a:rPr lang="en-US" sz="2100" dirty="0" err="1" smtClean="0"/>
              <a:t>misure</a:t>
            </a:r>
            <a:r>
              <a:rPr lang="en-US" sz="2100" dirty="0" smtClean="0"/>
              <a:t> (solo </a:t>
            </a:r>
            <a:r>
              <a:rPr lang="en-US" sz="2100" dirty="0" err="1" smtClean="0"/>
              <a:t>alcuni</a:t>
            </a:r>
            <a:r>
              <a:rPr lang="en-US" sz="2100" dirty="0" smtClean="0"/>
              <a:t> </a:t>
            </a:r>
            <a:r>
              <a:rPr lang="en-US" sz="2100" dirty="0" err="1" smtClean="0"/>
              <a:t>esempi</a:t>
            </a:r>
            <a:r>
              <a:rPr lang="en-US" sz="2100" dirty="0" smtClean="0"/>
              <a:t> qui)</a:t>
            </a:r>
          </a:p>
          <a:p>
            <a:pPr marL="285750" indent="-285750">
              <a:buFont typeface="Wingdings" charset="2"/>
              <a:buChar char="ü"/>
            </a:pPr>
            <a:endParaRPr lang="en-US" sz="2100" dirty="0" smtClean="0"/>
          </a:p>
          <a:p>
            <a:pPr marL="285750" indent="-285750">
              <a:buFont typeface="Wingdings" charset="2"/>
              <a:buChar char="ü"/>
            </a:pPr>
            <a:r>
              <a:rPr lang="en-US" sz="2100" b="1" dirty="0" smtClean="0"/>
              <a:t>data taking </a:t>
            </a:r>
            <a:r>
              <a:rPr lang="en-US" sz="2100" dirty="0" smtClean="0"/>
              <a:t>e </a:t>
            </a:r>
            <a:r>
              <a:rPr lang="en-US" sz="2100" b="1" dirty="0" smtClean="0"/>
              <a:t>DQM</a:t>
            </a:r>
            <a:r>
              <a:rPr lang="en-US" sz="2100" dirty="0" smtClean="0"/>
              <a:t> </a:t>
            </a:r>
            <a:r>
              <a:rPr lang="en-US" sz="2100" dirty="0" err="1" smtClean="0"/>
              <a:t>fondamentali</a:t>
            </a:r>
            <a:endParaRPr lang="en-US" sz="2100" dirty="0" smtClean="0"/>
          </a:p>
          <a:p>
            <a:pPr marL="285750" indent="-285750">
              <a:buFont typeface="Wingdings" charset="2"/>
              <a:buChar char="ü"/>
            </a:pPr>
            <a:endParaRPr lang="en-US" sz="2100" dirty="0"/>
          </a:p>
          <a:p>
            <a:pPr marL="285750" indent="-285750">
              <a:buFont typeface="Wingdings" charset="2"/>
              <a:buChar char="ü"/>
            </a:pPr>
            <a:r>
              <a:rPr lang="en-US" sz="2100" b="1" dirty="0" err="1" smtClean="0"/>
              <a:t>ogni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scuola</a:t>
            </a:r>
            <a:r>
              <a:rPr lang="en-US" sz="2100" b="1" dirty="0" smtClean="0"/>
              <a:t> </a:t>
            </a:r>
            <a:r>
              <a:rPr lang="en-US" sz="2100" dirty="0" smtClean="0"/>
              <a:t>ha a </a:t>
            </a:r>
            <a:r>
              <a:rPr lang="en-US" sz="2100" dirty="0" err="1" smtClean="0"/>
              <a:t>disposizione</a:t>
            </a:r>
            <a:r>
              <a:rPr lang="en-US" sz="2100" dirty="0" smtClean="0"/>
              <a:t> </a:t>
            </a:r>
          </a:p>
          <a:p>
            <a:r>
              <a:rPr lang="en-US" sz="2100" dirty="0"/>
              <a:t> </a:t>
            </a:r>
            <a:r>
              <a:rPr lang="en-US" sz="2100" dirty="0" smtClean="0"/>
              <a:t>   </a:t>
            </a:r>
            <a:r>
              <a:rPr lang="en-US" sz="2100" dirty="0" err="1" smtClean="0"/>
              <a:t>gli</a:t>
            </a:r>
            <a:r>
              <a:rPr lang="en-US" sz="2100" dirty="0" smtClean="0"/>
              <a:t> </a:t>
            </a:r>
            <a:r>
              <a:rPr lang="en-US" sz="2100" b="1" dirty="0" err="1" smtClean="0"/>
              <a:t>strumenti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necessari</a:t>
            </a:r>
            <a:r>
              <a:rPr lang="en-US" sz="2100" b="1" dirty="0" smtClean="0"/>
              <a:t> </a:t>
            </a:r>
            <a:r>
              <a:rPr lang="en-US" sz="2100" dirty="0" smtClean="0"/>
              <a:t>per   </a:t>
            </a:r>
          </a:p>
          <a:p>
            <a:r>
              <a:rPr lang="en-US" sz="2100" dirty="0"/>
              <a:t> </a:t>
            </a:r>
            <a:r>
              <a:rPr lang="en-US" sz="2100" dirty="0" smtClean="0"/>
              <a:t>   </a:t>
            </a:r>
            <a:r>
              <a:rPr lang="en-US" sz="2100" dirty="0" err="1" smtClean="0"/>
              <a:t>accedere</a:t>
            </a:r>
            <a:r>
              <a:rPr lang="en-US" sz="2100" dirty="0" smtClean="0"/>
              <a:t> al DQM, </a:t>
            </a:r>
            <a:r>
              <a:rPr lang="en-US" sz="2100" dirty="0" err="1" smtClean="0"/>
              <a:t>controllare</a:t>
            </a:r>
            <a:r>
              <a:rPr lang="en-US" sz="2100" dirty="0" smtClean="0"/>
              <a:t> </a:t>
            </a:r>
          </a:p>
          <a:p>
            <a:r>
              <a:rPr lang="en-US" sz="2100" dirty="0"/>
              <a:t> </a:t>
            </a:r>
            <a:r>
              <a:rPr lang="en-US" sz="2100" dirty="0" smtClean="0"/>
              <a:t>   </a:t>
            </a:r>
            <a:r>
              <a:rPr lang="en-US" sz="2100" dirty="0" err="1" smtClean="0"/>
              <a:t>che</a:t>
            </a:r>
            <a:r>
              <a:rPr lang="en-US" sz="2100" dirty="0" smtClean="0"/>
              <a:t> </a:t>
            </a:r>
            <a:r>
              <a:rPr lang="en-US" sz="2100" dirty="0" err="1" smtClean="0"/>
              <a:t>i</a:t>
            </a:r>
            <a:r>
              <a:rPr lang="en-US" sz="2100" dirty="0"/>
              <a:t> </a:t>
            </a:r>
            <a:r>
              <a:rPr lang="en-US" sz="2100" dirty="0" err="1" smtClean="0"/>
              <a:t>telescopi</a:t>
            </a:r>
            <a:r>
              <a:rPr lang="en-US" sz="2100" dirty="0" smtClean="0"/>
              <a:t> </a:t>
            </a:r>
            <a:r>
              <a:rPr lang="en-US" sz="2100" dirty="0" err="1" smtClean="0"/>
              <a:t>stiano</a:t>
            </a:r>
            <a:r>
              <a:rPr lang="en-US" sz="2100" dirty="0"/>
              <a:t> </a:t>
            </a:r>
            <a:r>
              <a:rPr lang="en-US" sz="2100" dirty="0" smtClean="0"/>
              <a:t>  </a:t>
            </a:r>
          </a:p>
          <a:p>
            <a:r>
              <a:rPr lang="en-US" sz="2100" dirty="0"/>
              <a:t> </a:t>
            </a:r>
            <a:r>
              <a:rPr lang="en-US" sz="2100" dirty="0" smtClean="0"/>
              <a:t>   </a:t>
            </a:r>
            <a:r>
              <a:rPr lang="en-US" sz="2100" dirty="0" err="1" smtClean="0"/>
              <a:t>funzionando</a:t>
            </a:r>
            <a:r>
              <a:rPr lang="en-US" sz="2100" dirty="0" smtClean="0"/>
              <a:t> </a:t>
            </a:r>
            <a:r>
              <a:rPr lang="en-US" sz="2100" dirty="0" err="1" smtClean="0"/>
              <a:t>correttamente</a:t>
            </a:r>
            <a:r>
              <a:rPr lang="en-US" sz="2100" dirty="0" smtClean="0"/>
              <a:t> </a:t>
            </a:r>
          </a:p>
          <a:p>
            <a:r>
              <a:rPr lang="en-US" sz="2100" dirty="0"/>
              <a:t> </a:t>
            </a:r>
            <a:r>
              <a:rPr lang="en-US" sz="2100" dirty="0" smtClean="0"/>
              <a:t>   </a:t>
            </a:r>
            <a:r>
              <a:rPr lang="en-US" sz="2100" dirty="0" err="1" smtClean="0"/>
              <a:t>ed</a:t>
            </a:r>
            <a:r>
              <a:rPr lang="en-US" sz="2100" dirty="0" smtClean="0"/>
              <a:t> </a:t>
            </a:r>
            <a:r>
              <a:rPr lang="en-US" sz="2100" dirty="0" err="1" smtClean="0"/>
              <a:t>effettuare</a:t>
            </a:r>
            <a:r>
              <a:rPr lang="en-US" sz="2100" dirty="0" smtClean="0"/>
              <a:t> </a:t>
            </a:r>
            <a:r>
              <a:rPr lang="en-US" sz="2100" b="1" dirty="0" err="1" smtClean="0"/>
              <a:t>analisi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dati</a:t>
            </a:r>
            <a:r>
              <a:rPr lang="en-US" sz="2100" b="1" dirty="0" smtClean="0"/>
              <a:t> </a:t>
            </a:r>
            <a:r>
              <a:rPr lang="en-US" sz="2100" dirty="0" smtClean="0"/>
              <a:t>per </a:t>
            </a:r>
          </a:p>
          <a:p>
            <a:r>
              <a:rPr lang="en-US" sz="2100" dirty="0"/>
              <a:t> </a:t>
            </a:r>
            <a:r>
              <a:rPr lang="en-US" sz="2100" dirty="0" smtClean="0"/>
              <a:t>   </a:t>
            </a:r>
            <a:r>
              <a:rPr lang="en-US" sz="2100" dirty="0" err="1" smtClean="0"/>
              <a:t>studi</a:t>
            </a:r>
            <a:r>
              <a:rPr lang="en-US" sz="2100" dirty="0" smtClean="0"/>
              <a:t> di performance e di </a:t>
            </a:r>
            <a:r>
              <a:rPr lang="en-US" sz="2100" dirty="0" err="1" smtClean="0"/>
              <a:t>fisica</a:t>
            </a:r>
            <a:endParaRPr lang="en-US" sz="21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4222732" y="1875927"/>
            <a:ext cx="5857894" cy="4023916"/>
            <a:chOff x="-178133" y="788272"/>
            <a:chExt cx="8560639" cy="5369339"/>
          </a:xfrm>
        </p:grpSpPr>
        <p:pic>
          <p:nvPicPr>
            <p:cNvPr id="9" name="Picture 8" descr="Schermata 2015-02-19 alle 18.59.56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9" t="1816" b="12056"/>
            <a:stretch/>
          </p:blipFill>
          <p:spPr>
            <a:xfrm>
              <a:off x="-178133" y="788272"/>
              <a:ext cx="8560639" cy="5369339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-178133" y="1550367"/>
              <a:ext cx="5396296" cy="5948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356" y="1875927"/>
            <a:ext cx="5353996" cy="426752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</a:t>
            </a:r>
            <a:r>
              <a:rPr lang="en-US" sz="1400" dirty="0" err="1" smtClean="0">
                <a:solidFill>
                  <a:schemeClr val="bg1"/>
                </a:solidFill>
              </a:rPr>
              <a:t>Erice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29/05</a:t>
            </a:r>
            <a:r>
              <a:rPr lang="it-IT" sz="1400" dirty="0" smtClean="0">
                <a:solidFill>
                  <a:srgbClr val="FFFFFF"/>
                </a:solidFill>
              </a:rPr>
              <a:t>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3"/>
          <p:cNvSpPr txBox="1"/>
          <p:nvPr/>
        </p:nvSpPr>
        <p:spPr>
          <a:xfrm>
            <a:off x="4206240" y="526240"/>
            <a:ext cx="5802480" cy="1156320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GB" sz="2400" dirty="0" err="1" smtClean="0">
                <a:latin typeface="Arial"/>
                <a:ea typeface="Arial"/>
              </a:rPr>
              <a:t>correggendo</a:t>
            </a:r>
            <a:r>
              <a:rPr lang="en-GB" sz="2400" dirty="0" smtClean="0">
                <a:latin typeface="Arial"/>
                <a:ea typeface="Arial"/>
              </a:rPr>
              <a:t> </a:t>
            </a:r>
            <a:r>
              <a:rPr lang="en-GB" sz="2400" dirty="0" err="1">
                <a:latin typeface="Arial"/>
                <a:ea typeface="Arial"/>
              </a:rPr>
              <a:t>il</a:t>
            </a:r>
            <a:r>
              <a:rPr lang="en-GB" sz="2400" dirty="0">
                <a:latin typeface="Arial"/>
                <a:ea typeface="Arial"/>
              </a:rPr>
              <a:t> </a:t>
            </a:r>
            <a:r>
              <a:rPr lang="en-GB" sz="2400" b="1" dirty="0" err="1">
                <a:latin typeface="Arial"/>
                <a:ea typeface="Arial"/>
              </a:rPr>
              <a:t>flusso</a:t>
            </a:r>
            <a:r>
              <a:rPr lang="en-GB" sz="2400" dirty="0">
                <a:latin typeface="Arial"/>
                <a:ea typeface="Arial"/>
              </a:rPr>
              <a:t> in </a:t>
            </a:r>
            <a:r>
              <a:rPr lang="en-GB" sz="2400" dirty="0" err="1">
                <a:latin typeface="Arial"/>
                <a:ea typeface="Arial"/>
              </a:rPr>
              <a:t>funzione</a:t>
            </a:r>
            <a:r>
              <a:rPr lang="en-GB" sz="2400" dirty="0">
                <a:latin typeface="Arial"/>
                <a:ea typeface="Arial"/>
              </a:rPr>
              <a:t> </a:t>
            </a:r>
            <a:r>
              <a:rPr lang="en-GB" sz="2400" dirty="0" err="1">
                <a:latin typeface="Arial"/>
                <a:ea typeface="Arial"/>
              </a:rPr>
              <a:t>della</a:t>
            </a:r>
            <a:r>
              <a:rPr lang="en-GB" sz="2400" dirty="0">
                <a:latin typeface="Arial"/>
                <a:ea typeface="Arial"/>
              </a:rPr>
              <a:t> </a:t>
            </a:r>
            <a:r>
              <a:rPr lang="en-GB" sz="2400" dirty="0" err="1">
                <a:latin typeface="Arial"/>
                <a:ea typeface="Arial"/>
              </a:rPr>
              <a:t>pressione</a:t>
            </a:r>
            <a:r>
              <a:rPr lang="en-GB" sz="2400" dirty="0">
                <a:latin typeface="Arial"/>
                <a:ea typeface="Arial"/>
              </a:rPr>
              <a:t> </a:t>
            </a:r>
            <a:r>
              <a:rPr lang="en-GB" sz="2400" dirty="0" err="1">
                <a:latin typeface="Arial"/>
                <a:ea typeface="Arial"/>
              </a:rPr>
              <a:t>atmosferica</a:t>
            </a:r>
            <a:r>
              <a:rPr lang="en-GB" sz="2400" dirty="0">
                <a:latin typeface="Arial"/>
                <a:ea typeface="Arial"/>
              </a:rPr>
              <a:t> </a:t>
            </a:r>
            <a:r>
              <a:rPr lang="en-GB" sz="2400" dirty="0" err="1">
                <a:latin typeface="Arial"/>
                <a:ea typeface="Arial"/>
              </a:rPr>
              <a:t>si</a:t>
            </a:r>
            <a:r>
              <a:rPr lang="en-GB" sz="2400" dirty="0">
                <a:latin typeface="Arial"/>
                <a:ea typeface="Arial"/>
              </a:rPr>
              <a:t> </a:t>
            </a:r>
            <a:r>
              <a:rPr lang="en-GB" sz="2400" dirty="0" err="1">
                <a:latin typeface="Arial"/>
                <a:ea typeface="Arial"/>
              </a:rPr>
              <a:t>rendono</a:t>
            </a:r>
            <a:r>
              <a:rPr lang="en-GB" sz="2400" dirty="0">
                <a:latin typeface="Arial"/>
                <a:ea typeface="Arial"/>
              </a:rPr>
              <a:t> </a:t>
            </a:r>
            <a:r>
              <a:rPr lang="en-GB" sz="2400" dirty="0" err="1">
                <a:latin typeface="Arial"/>
                <a:ea typeface="Arial"/>
              </a:rPr>
              <a:t>osservabili</a:t>
            </a:r>
            <a:r>
              <a:rPr lang="en-GB" sz="2400" dirty="0">
                <a:latin typeface="Arial"/>
                <a:ea typeface="Arial"/>
              </a:rPr>
              <a:t> </a:t>
            </a:r>
            <a:r>
              <a:rPr lang="en-GB" sz="2400" dirty="0" err="1">
                <a:latin typeface="Arial"/>
                <a:ea typeface="Arial"/>
              </a:rPr>
              <a:t>fenomeni</a:t>
            </a:r>
            <a:r>
              <a:rPr lang="en-GB" sz="2400" dirty="0">
                <a:latin typeface="Arial"/>
                <a:ea typeface="Arial"/>
              </a:rPr>
              <a:t> di </a:t>
            </a:r>
            <a:r>
              <a:rPr lang="en-GB" sz="2400" b="1" dirty="0" err="1">
                <a:latin typeface="Arial"/>
                <a:ea typeface="Arial"/>
              </a:rPr>
              <a:t>interesse</a:t>
            </a:r>
            <a:r>
              <a:rPr lang="en-GB" sz="2400" b="1" dirty="0">
                <a:latin typeface="Arial"/>
                <a:ea typeface="Arial"/>
              </a:rPr>
              <a:t> </a:t>
            </a:r>
            <a:r>
              <a:rPr lang="en-GB" sz="2400" b="1" dirty="0" err="1">
                <a:latin typeface="Arial"/>
                <a:ea typeface="Arial"/>
              </a:rPr>
              <a:t>fisico</a:t>
            </a:r>
            <a:endParaRPr b="1" dirty="0"/>
          </a:p>
        </p:txBody>
      </p:sp>
      <p:sp>
        <p:nvSpPr>
          <p:cNvPr id="279" name="TextShape 4"/>
          <p:cNvSpPr txBox="1"/>
          <p:nvPr/>
        </p:nvSpPr>
        <p:spPr>
          <a:xfrm>
            <a:off x="1463040" y="2298172"/>
            <a:ext cx="3017520" cy="383040"/>
          </a:xfrm>
          <a:prstGeom prst="rect">
            <a:avLst/>
          </a:prstGeom>
        </p:spPr>
        <p:txBody>
          <a:bodyPr lIns="108360" tIns="63360" rIns="108360" bIns="63360"/>
          <a:lstStyle/>
          <a:p>
            <a:r>
              <a:rPr lang="en-US" dirty="0" smtClean="0">
                <a:latin typeface="Arial"/>
              </a:rPr>
              <a:t>Cosmic </a:t>
            </a:r>
            <a:r>
              <a:rPr lang="en-US" dirty="0">
                <a:latin typeface="Arial"/>
              </a:rPr>
              <a:t>Ray Flux Decrease</a:t>
            </a:r>
            <a:endParaRPr dirty="0"/>
          </a:p>
        </p:txBody>
      </p:sp>
      <p:sp>
        <p:nvSpPr>
          <p:cNvPr id="280" name="TextShape 5"/>
          <p:cNvSpPr txBox="1"/>
          <p:nvPr/>
        </p:nvSpPr>
        <p:spPr>
          <a:xfrm>
            <a:off x="5946887" y="4846660"/>
            <a:ext cx="3017520" cy="2001960"/>
          </a:xfrm>
          <a:prstGeom prst="rect">
            <a:avLst/>
          </a:prstGeom>
        </p:spPr>
        <p:txBody>
          <a:bodyPr lIns="108360" tIns="63360" rIns="108360" bIns="63360"/>
          <a:lstStyle/>
          <a:p>
            <a:pPr algn="ctr"/>
            <a:r>
              <a:rPr lang="en-US" sz="2200" b="1" dirty="0" smtClean="0">
                <a:latin typeface="Arial"/>
              </a:rPr>
              <a:t>day/night </a:t>
            </a:r>
            <a:r>
              <a:rPr lang="en-US" sz="2200" b="1" dirty="0">
                <a:latin typeface="Arial"/>
              </a:rPr>
              <a:t>modulation</a:t>
            </a:r>
            <a:endParaRPr dirty="0"/>
          </a:p>
          <a:p>
            <a:pPr algn="ctr"/>
            <a:endParaRPr dirty="0"/>
          </a:p>
          <a:p>
            <a:pPr algn="ctr"/>
            <a:r>
              <a:rPr lang="en-US" sz="2200" b="1" dirty="0">
                <a:latin typeface="Arial"/>
              </a:rPr>
              <a:t>+</a:t>
            </a:r>
            <a:endParaRPr dirty="0"/>
          </a:p>
          <a:p>
            <a:pPr algn="ctr"/>
            <a:endParaRPr dirty="0"/>
          </a:p>
          <a:p>
            <a:pPr algn="ctr"/>
            <a:r>
              <a:rPr lang="en-US" sz="2200" b="1" dirty="0">
                <a:latin typeface="Arial"/>
              </a:rPr>
              <a:t>t</a:t>
            </a:r>
            <a:r>
              <a:rPr lang="en-US" sz="2200" b="1" dirty="0" smtClean="0">
                <a:latin typeface="Arial"/>
              </a:rPr>
              <a:t>hermal </a:t>
            </a:r>
            <a:r>
              <a:rPr lang="en-US" sz="2200" b="1" dirty="0">
                <a:latin typeface="Arial"/>
              </a:rPr>
              <a:t>drift</a:t>
            </a:r>
            <a:endParaRPr dirty="0"/>
          </a:p>
        </p:txBody>
      </p:sp>
      <p:pic>
        <p:nvPicPr>
          <p:cNvPr id="281" name="Picture 280"/>
          <p:cNvPicPr/>
          <p:nvPr/>
        </p:nvPicPr>
        <p:blipFill>
          <a:blip r:embed="rId2"/>
          <a:stretch>
            <a:fillRect/>
          </a:stretch>
        </p:blipFill>
        <p:spPr>
          <a:xfrm>
            <a:off x="700562" y="3099580"/>
            <a:ext cx="4734720" cy="3749040"/>
          </a:xfrm>
          <a:prstGeom prst="rect">
            <a:avLst/>
          </a:prstGeom>
          <a:ln>
            <a:noFill/>
          </a:ln>
        </p:spPr>
      </p:pic>
      <p:pic>
        <p:nvPicPr>
          <p:cNvPr id="282" name="Picture 281"/>
          <p:cNvPicPr/>
          <p:nvPr/>
        </p:nvPicPr>
        <p:blipFill>
          <a:blip r:embed="rId3"/>
          <a:stretch>
            <a:fillRect/>
          </a:stretch>
        </p:blipFill>
        <p:spPr>
          <a:xfrm>
            <a:off x="5122800" y="1764805"/>
            <a:ext cx="4295520" cy="2999880"/>
          </a:xfrm>
          <a:prstGeom prst="rect">
            <a:avLst/>
          </a:prstGeom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-87816"/>
            <a:ext cx="8229600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latin typeface="Cambria"/>
                <a:cs typeface="Cambria"/>
              </a:rPr>
              <a:t>Correzioni per pressione</a:t>
            </a:r>
            <a:endParaRPr lang="en-US" baseline="30000" dirty="0">
              <a:latin typeface="Cambria"/>
              <a:cs typeface="Cambri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29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</a:t>
            </a:r>
            <a:r>
              <a:rPr lang="en-US" sz="1400" dirty="0" err="1" smtClean="0">
                <a:solidFill>
                  <a:schemeClr val="bg1"/>
                </a:solidFill>
              </a:rPr>
              <a:t>Erice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29/05</a:t>
            </a:r>
            <a:r>
              <a:rPr lang="it-IT" sz="1400" dirty="0" smtClean="0">
                <a:solidFill>
                  <a:srgbClr val="FFFFFF"/>
                </a:solidFill>
              </a:rPr>
              <a:t>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619911" y="688424"/>
            <a:ext cx="3222589" cy="120032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-87815"/>
            <a:ext cx="8229600" cy="727055"/>
          </a:xfrm>
          <a:prstGeom prst="rect">
            <a:avLst/>
          </a:prstGeom>
        </p:spPr>
        <p:txBody>
          <a:bodyPr lIns="91430" tIns="45716" rIns="91430" bIns="45716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DQM: file </a:t>
            </a:r>
            <a:r>
              <a:rPr lang="en-US" dirty="0" err="1" smtClean="0">
                <a:latin typeface="Cambria"/>
                <a:cs typeface="Cambria"/>
              </a:rPr>
              <a:t>csv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smtClean="0">
                <a:latin typeface="Cambria"/>
                <a:cs typeface="Cambria"/>
              </a:rPr>
              <a:t>per </a:t>
            </a:r>
            <a:r>
              <a:rPr lang="en-US" dirty="0" err="1" smtClean="0">
                <a:latin typeface="Cambria"/>
                <a:cs typeface="Cambria"/>
              </a:rPr>
              <a:t>analisi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dati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9530" y="716788"/>
            <a:ext cx="10149225" cy="369324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pPr marL="285721" indent="-285721">
              <a:buFont typeface="Wingdings" charset="2"/>
              <a:buChar char="ü"/>
            </a:pPr>
            <a:r>
              <a:rPr lang="en-GB" b="1" dirty="0" smtClean="0"/>
              <a:t>download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file </a:t>
            </a:r>
            <a:r>
              <a:rPr lang="en-GB" dirty="0" err="1" smtClean="0"/>
              <a:t>dati</a:t>
            </a:r>
            <a:r>
              <a:rPr lang="en-GB" dirty="0" smtClean="0"/>
              <a:t>:</a:t>
            </a:r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3089"/>
            <a:ext cx="10080625" cy="517439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99241" y="1112202"/>
            <a:ext cx="8140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GB" dirty="0" err="1"/>
              <a:t>csv</a:t>
            </a:r>
            <a:r>
              <a:rPr lang="en-GB" dirty="0"/>
              <a:t> </a:t>
            </a:r>
            <a:r>
              <a:rPr lang="en-GB" dirty="0" smtClean="0"/>
              <a:t>header </a:t>
            </a:r>
            <a:r>
              <a:rPr lang="en-GB" sz="1600" dirty="0" smtClean="0">
                <a:sym typeface="Wingdings"/>
              </a:rPr>
              <a:t>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sommario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delle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informazioni</a:t>
            </a:r>
            <a:r>
              <a:rPr lang="en-GB" dirty="0" smtClean="0">
                <a:sym typeface="Wingdings"/>
              </a:rPr>
              <a:t> per run </a:t>
            </a:r>
            <a:endParaRPr lang="en-GB" dirty="0"/>
          </a:p>
          <a:p>
            <a:pPr marL="285750" indent="-285750">
              <a:buFont typeface="Wingdings" charset="2"/>
              <a:buChar char="²"/>
            </a:pPr>
            <a:r>
              <a:rPr lang="en-GB" dirty="0"/>
              <a:t>cdv </a:t>
            </a:r>
            <a:r>
              <a:rPr lang="en-GB" dirty="0" smtClean="0"/>
              <a:t>trending </a:t>
            </a:r>
            <a:r>
              <a:rPr lang="en-GB" sz="1600" dirty="0" smtClean="0">
                <a:sym typeface="Wingdings"/>
              </a:rPr>
              <a:t>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grandezze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misurate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nel</a:t>
            </a:r>
            <a:r>
              <a:rPr lang="en-GB" dirty="0" smtClean="0">
                <a:sym typeface="Wingdings"/>
              </a:rPr>
              <a:t> tempo</a:t>
            </a:r>
            <a:endParaRPr lang="en-GB" dirty="0"/>
          </a:p>
          <a:p>
            <a:pPr marL="285750" indent="-285750">
              <a:buFont typeface="Wingdings" charset="2"/>
              <a:buChar char="²"/>
            </a:pPr>
            <a:r>
              <a:rPr lang="en-GB" dirty="0" err="1"/>
              <a:t>csv</a:t>
            </a:r>
            <a:r>
              <a:rPr lang="en-GB" dirty="0"/>
              <a:t> </a:t>
            </a:r>
            <a:r>
              <a:rPr lang="en-GB" dirty="0" smtClean="0"/>
              <a:t>weather </a:t>
            </a:r>
            <a:r>
              <a:rPr lang="en-GB" sz="1600" dirty="0" smtClean="0">
                <a:sym typeface="Wingdings"/>
              </a:rPr>
              <a:t>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dati</a:t>
            </a:r>
            <a:r>
              <a:rPr lang="en-GB" dirty="0" smtClean="0">
                <a:sym typeface="Wingdings"/>
              </a:rPr>
              <a:t> di </a:t>
            </a:r>
            <a:r>
              <a:rPr lang="en-GB" dirty="0" err="1" smtClean="0">
                <a:sym typeface="Wingdings"/>
              </a:rPr>
              <a:t>temperatura</a:t>
            </a:r>
            <a:r>
              <a:rPr lang="en-GB" dirty="0" smtClean="0">
                <a:sym typeface="Wingdings"/>
              </a:rPr>
              <a:t> e </a:t>
            </a:r>
            <a:r>
              <a:rPr lang="en-GB" dirty="0" err="1" smtClean="0">
                <a:sym typeface="Wingdings"/>
              </a:rPr>
              <a:t>pressione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6619911" y="688424"/>
            <a:ext cx="32225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ym typeface="Wingdings"/>
              </a:rPr>
              <a:t>i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dati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sono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raccolti</a:t>
            </a:r>
            <a:r>
              <a:rPr lang="en-GB" dirty="0" smtClean="0">
                <a:sym typeface="Wingdings"/>
              </a:rPr>
              <a:t> in file </a:t>
            </a:r>
            <a:r>
              <a:rPr lang="en-GB" dirty="0" err="1" smtClean="0">
                <a:sym typeface="Wingdings"/>
              </a:rPr>
              <a:t>csv</a:t>
            </a:r>
            <a:r>
              <a:rPr lang="en-GB" dirty="0" smtClean="0">
                <a:sym typeface="Wingdings"/>
              </a:rPr>
              <a:t> (comma separated values)</a:t>
            </a:r>
          </a:p>
          <a:p>
            <a:r>
              <a:rPr lang="en-GB" dirty="0" smtClean="0">
                <a:sym typeface="Wingdings"/>
              </a:rPr>
              <a:t>e </a:t>
            </a:r>
            <a:r>
              <a:rPr lang="en-GB" dirty="0" err="1" smtClean="0">
                <a:sym typeface="Wingdings"/>
              </a:rPr>
              <a:t>possono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essere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elaborati</a:t>
            </a:r>
            <a:r>
              <a:rPr lang="en-GB" dirty="0" smtClean="0">
                <a:sym typeface="Wingdings"/>
              </a:rPr>
              <a:t> con Excel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30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</a:t>
            </a:r>
            <a:r>
              <a:rPr lang="en-US" sz="1400" dirty="0" err="1" smtClean="0">
                <a:solidFill>
                  <a:schemeClr val="bg1"/>
                </a:solidFill>
              </a:rPr>
              <a:t>Erice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29/05</a:t>
            </a:r>
            <a:r>
              <a:rPr lang="it-IT" sz="1400" dirty="0" smtClean="0">
                <a:solidFill>
                  <a:srgbClr val="FFFFFF"/>
                </a:solidFill>
              </a:rPr>
              <a:t>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507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619911" y="719030"/>
            <a:ext cx="3222589" cy="120032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-87815"/>
            <a:ext cx="8229600" cy="727055"/>
          </a:xfrm>
          <a:prstGeom prst="rect">
            <a:avLst/>
          </a:prstGeom>
        </p:spPr>
        <p:txBody>
          <a:bodyPr lIns="91430" tIns="45716" rIns="91430" bIns="45716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DQM: file </a:t>
            </a:r>
            <a:r>
              <a:rPr lang="en-US" dirty="0" err="1" smtClean="0">
                <a:latin typeface="Cambria"/>
                <a:cs typeface="Cambria"/>
              </a:rPr>
              <a:t>csv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smtClean="0">
                <a:latin typeface="Cambria"/>
                <a:cs typeface="Cambria"/>
              </a:rPr>
              <a:t>per </a:t>
            </a:r>
            <a:r>
              <a:rPr lang="en-US" dirty="0" err="1" smtClean="0">
                <a:latin typeface="Cambria"/>
                <a:cs typeface="Cambria"/>
              </a:rPr>
              <a:t>analisi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dati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9530" y="747394"/>
            <a:ext cx="10149225" cy="369324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pPr marL="285721" indent="-285721">
              <a:buFont typeface="Wingdings" charset="2"/>
              <a:buChar char="ü"/>
            </a:pPr>
            <a:r>
              <a:rPr lang="en-GB" b="1" dirty="0" smtClean="0"/>
              <a:t>download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file </a:t>
            </a:r>
            <a:r>
              <a:rPr lang="en-GB" dirty="0" err="1" smtClean="0"/>
              <a:t>dati</a:t>
            </a:r>
            <a:r>
              <a:rPr lang="en-GB" dirty="0" smtClean="0"/>
              <a:t>:</a:t>
            </a:r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3695"/>
            <a:ext cx="10080625" cy="517439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99241" y="1142808"/>
            <a:ext cx="8140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GB" dirty="0" err="1"/>
              <a:t>csv</a:t>
            </a:r>
            <a:r>
              <a:rPr lang="en-GB" dirty="0"/>
              <a:t> </a:t>
            </a:r>
            <a:r>
              <a:rPr lang="en-GB" dirty="0" smtClean="0"/>
              <a:t>header </a:t>
            </a:r>
            <a:r>
              <a:rPr lang="en-GB" sz="1600" dirty="0" smtClean="0">
                <a:sym typeface="Wingdings"/>
              </a:rPr>
              <a:t>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sommario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delle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informazioni</a:t>
            </a:r>
            <a:r>
              <a:rPr lang="en-GB" dirty="0" smtClean="0">
                <a:sym typeface="Wingdings"/>
              </a:rPr>
              <a:t> per run </a:t>
            </a:r>
            <a:endParaRPr lang="en-GB" dirty="0"/>
          </a:p>
          <a:p>
            <a:pPr marL="285750" indent="-285750">
              <a:buFont typeface="Wingdings" charset="2"/>
              <a:buChar char="²"/>
            </a:pPr>
            <a:r>
              <a:rPr lang="en-GB" dirty="0"/>
              <a:t>cdv </a:t>
            </a:r>
            <a:r>
              <a:rPr lang="en-GB" dirty="0" smtClean="0"/>
              <a:t>trending </a:t>
            </a:r>
            <a:r>
              <a:rPr lang="en-GB" sz="1600" dirty="0" smtClean="0">
                <a:sym typeface="Wingdings"/>
              </a:rPr>
              <a:t>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grandezze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misurate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nel</a:t>
            </a:r>
            <a:r>
              <a:rPr lang="en-GB" dirty="0" smtClean="0">
                <a:sym typeface="Wingdings"/>
              </a:rPr>
              <a:t> tempo</a:t>
            </a:r>
            <a:endParaRPr lang="en-GB" dirty="0"/>
          </a:p>
          <a:p>
            <a:pPr marL="285750" indent="-285750">
              <a:buFont typeface="Wingdings" charset="2"/>
              <a:buChar char="²"/>
            </a:pPr>
            <a:r>
              <a:rPr lang="en-GB" dirty="0" err="1"/>
              <a:t>csv</a:t>
            </a:r>
            <a:r>
              <a:rPr lang="en-GB" dirty="0"/>
              <a:t> </a:t>
            </a:r>
            <a:r>
              <a:rPr lang="en-GB" dirty="0" smtClean="0"/>
              <a:t>weather </a:t>
            </a:r>
            <a:r>
              <a:rPr lang="en-GB" sz="1600" dirty="0" smtClean="0">
                <a:sym typeface="Wingdings"/>
              </a:rPr>
              <a:t>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dati</a:t>
            </a:r>
            <a:r>
              <a:rPr lang="en-GB" dirty="0" smtClean="0">
                <a:sym typeface="Wingdings"/>
              </a:rPr>
              <a:t> di </a:t>
            </a:r>
            <a:r>
              <a:rPr lang="en-GB" dirty="0" err="1" smtClean="0">
                <a:sym typeface="Wingdings"/>
              </a:rPr>
              <a:t>temperatura</a:t>
            </a:r>
            <a:r>
              <a:rPr lang="en-GB" dirty="0" smtClean="0">
                <a:sym typeface="Wingdings"/>
              </a:rPr>
              <a:t> e </a:t>
            </a:r>
            <a:r>
              <a:rPr lang="en-GB" dirty="0" err="1" smtClean="0">
                <a:sym typeface="Wingdings"/>
              </a:rPr>
              <a:t>pressione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6619911" y="719030"/>
            <a:ext cx="32225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ym typeface="Wingdings"/>
              </a:rPr>
              <a:t>i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dati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sono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raccolti</a:t>
            </a:r>
            <a:r>
              <a:rPr lang="en-GB" dirty="0" smtClean="0">
                <a:sym typeface="Wingdings"/>
              </a:rPr>
              <a:t> in file </a:t>
            </a:r>
            <a:r>
              <a:rPr lang="en-GB" dirty="0" err="1" smtClean="0">
                <a:sym typeface="Wingdings"/>
              </a:rPr>
              <a:t>csv</a:t>
            </a:r>
            <a:r>
              <a:rPr lang="en-GB" dirty="0" smtClean="0">
                <a:sym typeface="Wingdings"/>
              </a:rPr>
              <a:t> (comma separated values)</a:t>
            </a:r>
          </a:p>
          <a:p>
            <a:r>
              <a:rPr lang="en-GB" dirty="0" smtClean="0">
                <a:sym typeface="Wingdings"/>
              </a:rPr>
              <a:t>e </a:t>
            </a:r>
            <a:r>
              <a:rPr lang="en-GB" dirty="0" err="1" smtClean="0">
                <a:sym typeface="Wingdings"/>
              </a:rPr>
              <a:t>possono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essere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elaborati</a:t>
            </a:r>
            <a:r>
              <a:rPr lang="en-GB" dirty="0" smtClean="0">
                <a:sym typeface="Wingdings"/>
              </a:rPr>
              <a:t> con Excel</a:t>
            </a:r>
            <a:endParaRPr lang="en-US" dirty="0"/>
          </a:p>
        </p:txBody>
      </p:sp>
      <p:pic>
        <p:nvPicPr>
          <p:cNvPr id="2" name="Picture 1" descr="Schermata 2016-04-15 alle 15.53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485"/>
            <a:ext cx="10080625" cy="527112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901385"/>
            <a:ext cx="10080625" cy="5600700"/>
            <a:chOff x="0" y="977900"/>
            <a:chExt cx="10080625" cy="5600700"/>
          </a:xfrm>
        </p:grpSpPr>
        <p:sp>
          <p:nvSpPr>
            <p:cNvPr id="5" name="Rectangle 4"/>
            <p:cNvSpPr/>
            <p:nvPr/>
          </p:nvSpPr>
          <p:spPr>
            <a:xfrm>
              <a:off x="0" y="977900"/>
              <a:ext cx="10080625" cy="56007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Schermata 2016-04-15 alle 15.53.4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400" y="977900"/>
              <a:ext cx="8737600" cy="5600700"/>
            </a:xfrm>
            <a:prstGeom prst="rect">
              <a:avLst/>
            </a:prstGeom>
          </p:spPr>
        </p:pic>
      </p:grpSp>
      <p:pic>
        <p:nvPicPr>
          <p:cNvPr id="7" name="Picture 6" descr="Schermata 2016-04-15 alle 15.53.4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985"/>
            <a:ext cx="10080625" cy="48860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168820" y="694755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31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</a:t>
            </a:r>
            <a:r>
              <a:rPr lang="en-US" sz="1400" dirty="0" err="1" smtClean="0">
                <a:solidFill>
                  <a:schemeClr val="bg1"/>
                </a:solidFill>
              </a:rPr>
              <a:t>Erice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29/05</a:t>
            </a:r>
            <a:r>
              <a:rPr lang="it-IT" sz="1400" dirty="0" smtClean="0">
                <a:solidFill>
                  <a:srgbClr val="FFFFFF"/>
                </a:solidFill>
              </a:rPr>
              <a:t>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27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4"/>
          <a:stretch/>
        </p:blipFill>
        <p:spPr>
          <a:xfrm>
            <a:off x="3022511" y="639240"/>
            <a:ext cx="6786568" cy="371514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19529" y="783557"/>
            <a:ext cx="3757313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-87815"/>
            <a:ext cx="8229600" cy="727055"/>
          </a:xfrm>
          <a:prstGeom prst="rect">
            <a:avLst/>
          </a:prstGeom>
        </p:spPr>
        <p:txBody>
          <a:bodyPr lIns="91430" tIns="45716" rIns="91430" bIns="45716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DQM: file root per </a:t>
            </a:r>
            <a:r>
              <a:rPr lang="en-US" dirty="0" err="1" smtClean="0">
                <a:latin typeface="Cambria"/>
                <a:cs typeface="Cambria"/>
              </a:rPr>
              <a:t>analisi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dati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19529" y="783557"/>
            <a:ext cx="10140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ym typeface="Wingdings"/>
              </a:rPr>
              <a:t>i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dati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sono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raccolti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anche</a:t>
            </a:r>
            <a:r>
              <a:rPr lang="en-GB" dirty="0" smtClean="0">
                <a:sym typeface="Wingdings"/>
              </a:rPr>
              <a:t> in file root</a:t>
            </a:r>
          </a:p>
          <a:p>
            <a:r>
              <a:rPr lang="en-GB" dirty="0" smtClean="0">
                <a:sym typeface="Wingdings"/>
              </a:rPr>
              <a:t>root </a:t>
            </a:r>
            <a:r>
              <a:rPr lang="en-GB" dirty="0" err="1" smtClean="0">
                <a:sym typeface="Wingdings"/>
              </a:rPr>
              <a:t>è</a:t>
            </a:r>
            <a:r>
              <a:rPr lang="en-GB" dirty="0" smtClean="0">
                <a:sym typeface="Wingdings"/>
              </a:rPr>
              <a:t> un framework in </a:t>
            </a:r>
            <a:r>
              <a:rPr lang="en-GB" dirty="0" err="1" smtClean="0">
                <a:sym typeface="Wingdings"/>
              </a:rPr>
              <a:t>c++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7025632" y="3471840"/>
            <a:ext cx="2971440" cy="3914280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447307" y="4937653"/>
            <a:ext cx="5891760" cy="2009520"/>
          </a:xfrm>
          <a:prstGeom prst="rect">
            <a:avLst/>
          </a:prstGeom>
          <a:ln>
            <a:noFill/>
          </a:ln>
        </p:spPr>
      </p:pic>
      <p:sp>
        <p:nvSpPr>
          <p:cNvPr id="14" name="Line 7"/>
          <p:cNvSpPr/>
          <p:nvPr/>
        </p:nvSpPr>
        <p:spPr>
          <a:xfrm flipV="1">
            <a:off x="3525921" y="4937653"/>
            <a:ext cx="3769572" cy="476737"/>
          </a:xfrm>
          <a:prstGeom prst="line">
            <a:avLst/>
          </a:prstGeom>
          <a:ln w="36720">
            <a:solidFill>
              <a:srgbClr val="00CC00"/>
            </a:solidFill>
            <a:round/>
            <a:tailEnd type="triangle" w="med" len="med"/>
          </a:ln>
        </p:spPr>
      </p:sp>
      <p:sp>
        <p:nvSpPr>
          <p:cNvPr id="11" name="Rectangle 10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smtClean="0">
                <a:solidFill>
                  <a:schemeClr val="bg1"/>
                </a:solidFill>
              </a:rPr>
              <a:t>32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</a:t>
            </a:r>
            <a:r>
              <a:rPr lang="en-US" sz="1400" dirty="0" err="1" smtClean="0">
                <a:solidFill>
                  <a:schemeClr val="bg1"/>
                </a:solidFill>
              </a:rPr>
              <a:t>Erice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29/05</a:t>
            </a:r>
            <a:r>
              <a:rPr lang="it-IT" sz="1400" dirty="0" smtClean="0">
                <a:solidFill>
                  <a:srgbClr val="FFFFFF"/>
                </a:solidFill>
              </a:rPr>
              <a:t>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4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-54324" y="576308"/>
            <a:ext cx="10260369" cy="111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0794" tIns="50397" rIns="100794" bIns="50397">
            <a:spAutoFit/>
          </a:bodyPr>
          <a:lstStyle/>
          <a:p>
            <a:r>
              <a:rPr lang="it-IT" sz="2200" dirty="0" smtClean="0"/>
              <a:t>- </a:t>
            </a:r>
            <a:r>
              <a:rPr lang="it-IT" sz="2200" dirty="0"/>
              <a:t>gli elettrodi che raccolgono il </a:t>
            </a:r>
            <a:r>
              <a:rPr lang="it-IT" sz="2200" dirty="0" smtClean="0"/>
              <a:t>segnale sono </a:t>
            </a:r>
            <a:r>
              <a:rPr lang="it-IT" sz="2200" dirty="0"/>
              <a:t>strisce (</a:t>
            </a:r>
            <a:r>
              <a:rPr lang="it-IT" sz="2200" dirty="0">
                <a:solidFill>
                  <a:srgbClr val="3366FF"/>
                </a:solidFill>
              </a:rPr>
              <a:t>strip</a:t>
            </a:r>
            <a:r>
              <a:rPr lang="it-IT" sz="2200" dirty="0"/>
              <a:t>) di rame larghe 2.5 cm, disposte su un pannello di </a:t>
            </a:r>
            <a:r>
              <a:rPr lang="it-IT" sz="2200" dirty="0" err="1" smtClean="0">
                <a:solidFill>
                  <a:srgbClr val="3366FF"/>
                </a:solidFill>
              </a:rPr>
              <a:t>vetronite</a:t>
            </a:r>
            <a:r>
              <a:rPr lang="it-IT" sz="2200" dirty="0" smtClean="0">
                <a:solidFill>
                  <a:srgbClr val="3366FF"/>
                </a:solidFill>
              </a:rPr>
              <a:t> </a:t>
            </a:r>
            <a:r>
              <a:rPr lang="it-IT" sz="2200" dirty="0" smtClean="0"/>
              <a:t>e </a:t>
            </a:r>
            <a:r>
              <a:rPr lang="it-IT" sz="2200" dirty="0"/>
              <a:t>spaziate 0.7 cm tra di loro</a:t>
            </a:r>
          </a:p>
          <a:p>
            <a:endParaRPr lang="it-IT" sz="2200" dirty="0"/>
          </a:p>
        </p:txBody>
      </p:sp>
      <p:pic>
        <p:nvPicPr>
          <p:cNvPr id="8" name="Picture 35" descr="eee 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2522" y="1356993"/>
            <a:ext cx="7841550" cy="5876135"/>
          </a:xfrm>
          <a:prstGeom prst="rect">
            <a:avLst/>
          </a:prstGeom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-87816"/>
            <a:ext cx="8229600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Strips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</a:t>
            </a:r>
            <a:r>
              <a:rPr lang="en-US" sz="1400" dirty="0" err="1" smtClean="0">
                <a:solidFill>
                  <a:schemeClr val="bg1"/>
                </a:solidFill>
              </a:rPr>
              <a:t>Erice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29/05</a:t>
            </a:r>
            <a:r>
              <a:rPr lang="it-IT" sz="1400" dirty="0" smtClean="0">
                <a:solidFill>
                  <a:srgbClr val="FFFFFF"/>
                </a:solidFill>
              </a:rPr>
              <a:t>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974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8" name="Group 6"/>
          <p:cNvGrpSpPr>
            <a:grpSpLocks/>
          </p:cNvGrpSpPr>
          <p:nvPr/>
        </p:nvGrpSpPr>
        <p:grpSpPr bwMode="auto">
          <a:xfrm>
            <a:off x="516283" y="1975666"/>
            <a:ext cx="3983247" cy="1191698"/>
            <a:chOff x="703" y="1298"/>
            <a:chExt cx="3402" cy="998"/>
          </a:xfrm>
        </p:grpSpPr>
        <p:grpSp>
          <p:nvGrpSpPr>
            <p:cNvPr id="33799" name="Group 7"/>
            <p:cNvGrpSpPr>
              <a:grpSpLocks/>
            </p:cNvGrpSpPr>
            <p:nvPr/>
          </p:nvGrpSpPr>
          <p:grpSpPr bwMode="auto">
            <a:xfrm>
              <a:off x="703" y="1298"/>
              <a:ext cx="2631" cy="817"/>
              <a:chOff x="703" y="1298"/>
              <a:chExt cx="2631" cy="817"/>
            </a:xfrm>
          </p:grpSpPr>
          <p:sp>
            <p:nvSpPr>
              <p:cNvPr id="33800" name="Line 8"/>
              <p:cNvSpPr>
                <a:spLocks noChangeShapeType="1"/>
              </p:cNvSpPr>
              <p:nvPr/>
            </p:nvSpPr>
            <p:spPr bwMode="auto">
              <a:xfrm flipH="1">
                <a:off x="703" y="1298"/>
                <a:ext cx="771" cy="8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1" name="Line 9"/>
              <p:cNvSpPr>
                <a:spLocks noChangeShapeType="1"/>
              </p:cNvSpPr>
              <p:nvPr/>
            </p:nvSpPr>
            <p:spPr bwMode="auto">
              <a:xfrm flipV="1">
                <a:off x="703" y="2115"/>
                <a:ext cx="263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02" name="Group 10"/>
            <p:cNvGrpSpPr>
              <a:grpSpLocks/>
            </p:cNvGrpSpPr>
            <p:nvPr/>
          </p:nvGrpSpPr>
          <p:grpSpPr bwMode="auto">
            <a:xfrm rot="10800000">
              <a:off x="1474" y="1298"/>
              <a:ext cx="2631" cy="817"/>
              <a:chOff x="703" y="1298"/>
              <a:chExt cx="2631" cy="817"/>
            </a:xfrm>
          </p:grpSpPr>
          <p:sp>
            <p:nvSpPr>
              <p:cNvPr id="33803" name="Line 11"/>
              <p:cNvSpPr>
                <a:spLocks noChangeShapeType="1"/>
              </p:cNvSpPr>
              <p:nvPr/>
            </p:nvSpPr>
            <p:spPr bwMode="auto">
              <a:xfrm flipH="1">
                <a:off x="703" y="1298"/>
                <a:ext cx="771" cy="8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4" name="Line 12"/>
              <p:cNvSpPr>
                <a:spLocks noChangeShapeType="1"/>
              </p:cNvSpPr>
              <p:nvPr/>
            </p:nvSpPr>
            <p:spPr bwMode="auto">
              <a:xfrm flipV="1">
                <a:off x="703" y="2115"/>
                <a:ext cx="263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05" name="Line 13"/>
            <p:cNvSpPr>
              <a:spLocks noChangeShapeType="1"/>
            </p:cNvSpPr>
            <p:nvPr/>
          </p:nvSpPr>
          <p:spPr bwMode="auto">
            <a:xfrm>
              <a:off x="703" y="211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6" name="Line 14"/>
            <p:cNvSpPr>
              <a:spLocks noChangeShapeType="1"/>
            </p:cNvSpPr>
            <p:nvPr/>
          </p:nvSpPr>
          <p:spPr bwMode="auto">
            <a:xfrm>
              <a:off x="3334" y="211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7" name="Line 15"/>
            <p:cNvSpPr>
              <a:spLocks noChangeShapeType="1"/>
            </p:cNvSpPr>
            <p:nvPr/>
          </p:nvSpPr>
          <p:spPr bwMode="auto">
            <a:xfrm>
              <a:off x="4105" y="1298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Line 16"/>
            <p:cNvSpPr>
              <a:spLocks noChangeShapeType="1"/>
            </p:cNvSpPr>
            <p:nvPr/>
          </p:nvSpPr>
          <p:spPr bwMode="auto">
            <a:xfrm flipH="1">
              <a:off x="3334" y="1479"/>
              <a:ext cx="771" cy="8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Line 17"/>
            <p:cNvSpPr>
              <a:spLocks noChangeShapeType="1"/>
            </p:cNvSpPr>
            <p:nvPr/>
          </p:nvSpPr>
          <p:spPr bwMode="auto">
            <a:xfrm flipV="1">
              <a:off x="703" y="2296"/>
              <a:ext cx="26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2481654" y="2896126"/>
            <a:ext cx="743797" cy="151893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1570151" y="878074"/>
            <a:ext cx="752244" cy="169431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>
            <a:off x="2322395" y="2572389"/>
            <a:ext cx="159259" cy="323737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grpSp>
        <p:nvGrpSpPr>
          <p:cNvPr id="33814" name="Group 22"/>
          <p:cNvGrpSpPr>
            <a:grpSpLocks/>
          </p:cNvGrpSpPr>
          <p:nvPr/>
        </p:nvGrpSpPr>
        <p:grpSpPr bwMode="auto">
          <a:xfrm>
            <a:off x="2023125" y="2626638"/>
            <a:ext cx="1946121" cy="439232"/>
            <a:chOff x="1156" y="1501"/>
            <a:chExt cx="1112" cy="251"/>
          </a:xfrm>
        </p:grpSpPr>
        <p:sp>
          <p:nvSpPr>
            <p:cNvPr id="33815" name="Line 23"/>
            <p:cNvSpPr>
              <a:spLocks noChangeShapeType="1"/>
            </p:cNvSpPr>
            <p:nvPr/>
          </p:nvSpPr>
          <p:spPr bwMode="auto">
            <a:xfrm flipH="1">
              <a:off x="1156" y="1501"/>
              <a:ext cx="201" cy="2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6" name="Line 24"/>
            <p:cNvSpPr>
              <a:spLocks noChangeShapeType="1"/>
            </p:cNvSpPr>
            <p:nvPr/>
          </p:nvSpPr>
          <p:spPr bwMode="auto">
            <a:xfrm>
              <a:off x="1357" y="1501"/>
              <a:ext cx="9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19" name="Oval 27"/>
          <p:cNvSpPr>
            <a:spLocks noChangeArrowheads="1"/>
          </p:cNvSpPr>
          <p:nvPr/>
        </p:nvSpPr>
        <p:spPr bwMode="auto">
          <a:xfrm>
            <a:off x="2287393" y="2581140"/>
            <a:ext cx="159259" cy="16274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3820" name="Text Box 28"/>
          <p:cNvSpPr txBox="1">
            <a:spLocks noChangeArrowheads="1"/>
          </p:cNvSpPr>
          <p:nvPr/>
        </p:nvSpPr>
        <p:spPr bwMode="auto">
          <a:xfrm>
            <a:off x="5188735" y="1586909"/>
            <a:ext cx="4891890" cy="93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0794" tIns="50397" rIns="100794" bIns="50397">
            <a:spAutoFit/>
          </a:bodyPr>
          <a:lstStyle/>
          <a:p>
            <a:pPr marL="314982" indent="-314982">
              <a:buFontTx/>
              <a:buChar char="-"/>
            </a:pPr>
            <a:r>
              <a:rPr lang="it-IT" dirty="0" smtClean="0">
                <a:latin typeface="Arial"/>
                <a:cs typeface="Arial"/>
              </a:rPr>
              <a:t>24 </a:t>
            </a:r>
            <a:r>
              <a:rPr lang="it-IT" dirty="0" smtClean="0">
                <a:solidFill>
                  <a:srgbClr val="3366FF"/>
                </a:solidFill>
                <a:latin typeface="Arial"/>
                <a:cs typeface="Arial"/>
              </a:rPr>
              <a:t>strip</a:t>
            </a:r>
            <a:r>
              <a:rPr lang="it-IT" dirty="0" smtClean="0">
                <a:latin typeface="Arial"/>
                <a:cs typeface="Arial"/>
              </a:rPr>
              <a:t> di rame per la raccolta del segnale</a:t>
            </a:r>
          </a:p>
          <a:p>
            <a:pPr marL="314982" indent="-314982">
              <a:buClr>
                <a:schemeClr val="tx1"/>
              </a:buClr>
              <a:buFontTx/>
              <a:buChar char="-"/>
            </a:pPr>
            <a:r>
              <a:rPr lang="it-IT" dirty="0">
                <a:solidFill>
                  <a:srgbClr val="3366FF"/>
                </a:solidFill>
                <a:latin typeface="Arial"/>
                <a:cs typeface="Arial"/>
              </a:rPr>
              <a:t>t</a:t>
            </a:r>
            <a:r>
              <a:rPr lang="it-IT" dirty="0" smtClean="0">
                <a:solidFill>
                  <a:srgbClr val="3366FF"/>
                </a:solidFill>
                <a:latin typeface="Arial"/>
                <a:cs typeface="Arial"/>
              </a:rPr>
              <a:t>rigger</a:t>
            </a:r>
            <a:r>
              <a:rPr lang="it-IT" dirty="0" smtClean="0">
                <a:latin typeface="Arial"/>
                <a:cs typeface="Arial"/>
              </a:rPr>
              <a:t>: coincidenza dei due lati di una camera e delle tre camere</a:t>
            </a:r>
            <a:endParaRPr lang="it-IT" dirty="0">
              <a:latin typeface="Arial"/>
              <a:cs typeface="Arial"/>
            </a:endParaRPr>
          </a:p>
        </p:txBody>
      </p:sp>
      <p:pic>
        <p:nvPicPr>
          <p:cNvPr id="33821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844" y="3205863"/>
            <a:ext cx="4310518" cy="306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22" name="Line 30"/>
          <p:cNvSpPr>
            <a:spLocks noChangeShapeType="1"/>
          </p:cNvSpPr>
          <p:nvPr/>
        </p:nvSpPr>
        <p:spPr bwMode="auto">
          <a:xfrm flipV="1">
            <a:off x="6106129" y="3090367"/>
            <a:ext cx="0" cy="258288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/>
          <a:p>
            <a:endParaRPr lang="en-US"/>
          </a:p>
        </p:txBody>
      </p:sp>
      <p:sp>
        <p:nvSpPr>
          <p:cNvPr id="33823" name="Line 31"/>
          <p:cNvSpPr>
            <a:spLocks noChangeShapeType="1"/>
          </p:cNvSpPr>
          <p:nvPr/>
        </p:nvSpPr>
        <p:spPr bwMode="auto">
          <a:xfrm flipV="1">
            <a:off x="6113129" y="5673256"/>
            <a:ext cx="36314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/>
          <a:p>
            <a:endParaRPr lang="en-US"/>
          </a:p>
        </p:txBody>
      </p:sp>
      <p:sp>
        <p:nvSpPr>
          <p:cNvPr id="33824" name="Text Box 32"/>
          <p:cNvSpPr txBox="1">
            <a:spLocks noChangeArrowheads="1"/>
          </p:cNvSpPr>
          <p:nvPr/>
        </p:nvSpPr>
        <p:spPr bwMode="auto">
          <a:xfrm>
            <a:off x="5834862" y="3090367"/>
            <a:ext cx="339824" cy="37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/>
          <a:p>
            <a:r>
              <a:rPr lang="it-IT">
                <a:solidFill>
                  <a:srgbClr val="FF0000"/>
                </a:solidFill>
                <a:latin typeface="Comic Sans MS" charset="0"/>
              </a:rPr>
              <a:t>x</a:t>
            </a:r>
          </a:p>
        </p:txBody>
      </p:sp>
      <p:sp>
        <p:nvSpPr>
          <p:cNvPr id="33825" name="Text Box 33"/>
          <p:cNvSpPr txBox="1">
            <a:spLocks noChangeArrowheads="1"/>
          </p:cNvSpPr>
          <p:nvPr/>
        </p:nvSpPr>
        <p:spPr bwMode="auto">
          <a:xfrm>
            <a:off x="9347330" y="5710005"/>
            <a:ext cx="323707" cy="37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/>
          <a:p>
            <a:r>
              <a:rPr lang="it-IT">
                <a:solidFill>
                  <a:schemeClr val="accent2"/>
                </a:solidFill>
                <a:latin typeface="Comic Sans MS" charset="0"/>
              </a:rPr>
              <a:t>y</a:t>
            </a:r>
          </a:p>
        </p:txBody>
      </p:sp>
      <p:sp>
        <p:nvSpPr>
          <p:cNvPr id="33826" name="Text Box 34"/>
          <p:cNvSpPr txBox="1">
            <a:spLocks noChangeArrowheads="1"/>
          </p:cNvSpPr>
          <p:nvPr/>
        </p:nvSpPr>
        <p:spPr bwMode="auto">
          <a:xfrm>
            <a:off x="-19362" y="4290801"/>
            <a:ext cx="5477840" cy="120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/>
          <a:p>
            <a:r>
              <a:rPr lang="it-IT" dirty="0" smtClean="0">
                <a:latin typeface="Arial"/>
                <a:cs typeface="Arial"/>
              </a:rPr>
              <a:t>- coordinata X determinata dalla strip colpita</a:t>
            </a:r>
          </a:p>
          <a:p>
            <a:r>
              <a:rPr lang="it-IT" dirty="0" smtClean="0">
                <a:latin typeface="Arial"/>
                <a:cs typeface="Arial"/>
              </a:rPr>
              <a:t>- coordinata Y ottenuta dalla misura della   </a:t>
            </a:r>
          </a:p>
          <a:p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smtClean="0">
                <a:latin typeface="Arial"/>
                <a:cs typeface="Arial"/>
              </a:rPr>
              <a:t> differenza temporale di arrivo del segnale sui   </a:t>
            </a:r>
          </a:p>
          <a:p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smtClean="0">
                <a:latin typeface="Arial"/>
                <a:cs typeface="Arial"/>
              </a:rPr>
              <a:t> due lati della camera</a:t>
            </a:r>
            <a:endParaRPr lang="it-IT" dirty="0">
              <a:latin typeface="Comic Sans MS" charset="0"/>
            </a:endParaRPr>
          </a:p>
        </p:txBody>
      </p:sp>
      <p:sp>
        <p:nvSpPr>
          <p:cNvPr id="33827" name="AutoShape 35"/>
          <p:cNvSpPr>
            <a:spLocks noChangeArrowheads="1"/>
          </p:cNvSpPr>
          <p:nvPr/>
        </p:nvSpPr>
        <p:spPr bwMode="auto">
          <a:xfrm>
            <a:off x="2658415" y="2530392"/>
            <a:ext cx="600287" cy="297487"/>
          </a:xfrm>
          <a:prstGeom prst="rightArrow">
            <a:avLst>
              <a:gd name="adj1" fmla="val 50000"/>
              <a:gd name="adj2" fmla="val 504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3828" name="AutoShape 36"/>
          <p:cNvSpPr>
            <a:spLocks noChangeArrowheads="1"/>
          </p:cNvSpPr>
          <p:nvPr/>
        </p:nvSpPr>
        <p:spPr bwMode="auto">
          <a:xfrm rot="10800000">
            <a:off x="1309082" y="2509393"/>
            <a:ext cx="600288" cy="297487"/>
          </a:xfrm>
          <a:prstGeom prst="rightArrow">
            <a:avLst>
              <a:gd name="adj1" fmla="val 50000"/>
              <a:gd name="adj2" fmla="val 504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3832" name="Line 40"/>
          <p:cNvSpPr>
            <a:spLocks noChangeShapeType="1"/>
          </p:cNvSpPr>
          <p:nvPr/>
        </p:nvSpPr>
        <p:spPr bwMode="auto">
          <a:xfrm>
            <a:off x="38502" y="3382605"/>
            <a:ext cx="444527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33833" name="Line 41"/>
          <p:cNvSpPr>
            <a:spLocks noChangeShapeType="1"/>
          </p:cNvSpPr>
          <p:nvPr/>
        </p:nvSpPr>
        <p:spPr bwMode="auto">
          <a:xfrm flipV="1">
            <a:off x="38502" y="1240697"/>
            <a:ext cx="1905869" cy="21419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33834" name="Text Box 42"/>
          <p:cNvSpPr txBox="1">
            <a:spLocks noChangeArrowheads="1"/>
          </p:cNvSpPr>
          <p:nvPr/>
        </p:nvSpPr>
        <p:spPr bwMode="auto">
          <a:xfrm>
            <a:off x="1230327" y="1319443"/>
            <a:ext cx="339824" cy="37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/>
          <a:p>
            <a:r>
              <a:rPr lang="it-IT">
                <a:solidFill>
                  <a:srgbClr val="FF0000"/>
                </a:solidFill>
                <a:latin typeface="Comic Sans MS" charset="0"/>
              </a:rPr>
              <a:t>x</a:t>
            </a:r>
          </a:p>
        </p:txBody>
      </p:sp>
      <p:sp>
        <p:nvSpPr>
          <p:cNvPr id="33835" name="Text Box 43"/>
          <p:cNvSpPr txBox="1">
            <a:spLocks noChangeArrowheads="1"/>
          </p:cNvSpPr>
          <p:nvPr/>
        </p:nvSpPr>
        <p:spPr bwMode="auto">
          <a:xfrm>
            <a:off x="4245764" y="3463102"/>
            <a:ext cx="323707" cy="37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/>
          <a:p>
            <a:r>
              <a:rPr lang="it-IT">
                <a:solidFill>
                  <a:schemeClr val="accent2"/>
                </a:solidFill>
                <a:latin typeface="Comic Sans MS" charset="0"/>
              </a:rPr>
              <a:t>y</a:t>
            </a:r>
          </a:p>
        </p:txBody>
      </p:sp>
      <p:sp>
        <p:nvSpPr>
          <p:cNvPr id="33836" name="Oval 44"/>
          <p:cNvSpPr>
            <a:spLocks noChangeArrowheads="1"/>
          </p:cNvSpPr>
          <p:nvPr/>
        </p:nvSpPr>
        <p:spPr bwMode="auto">
          <a:xfrm>
            <a:off x="7819486" y="4653051"/>
            <a:ext cx="159260" cy="16274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3837" name="AutoShape 45"/>
          <p:cNvSpPr>
            <a:spLocks noChangeArrowheads="1"/>
          </p:cNvSpPr>
          <p:nvPr/>
        </p:nvSpPr>
        <p:spPr bwMode="auto">
          <a:xfrm>
            <a:off x="8092502" y="4593554"/>
            <a:ext cx="600288" cy="297487"/>
          </a:xfrm>
          <a:prstGeom prst="rightArrow">
            <a:avLst>
              <a:gd name="adj1" fmla="val 50000"/>
              <a:gd name="adj2" fmla="val 504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3838" name="AutoShape 46"/>
          <p:cNvSpPr>
            <a:spLocks noChangeArrowheads="1"/>
          </p:cNvSpPr>
          <p:nvPr/>
        </p:nvSpPr>
        <p:spPr bwMode="auto">
          <a:xfrm rot="10800000">
            <a:off x="7103691" y="4593554"/>
            <a:ext cx="600287" cy="297487"/>
          </a:xfrm>
          <a:prstGeom prst="rightArrow">
            <a:avLst>
              <a:gd name="adj1" fmla="val 50000"/>
              <a:gd name="adj2" fmla="val 504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3839" name="Rectangle 47"/>
          <p:cNvSpPr>
            <a:spLocks noChangeArrowheads="1"/>
          </p:cNvSpPr>
          <p:nvPr/>
        </p:nvSpPr>
        <p:spPr bwMode="auto">
          <a:xfrm>
            <a:off x="5782358" y="4336313"/>
            <a:ext cx="238015" cy="55472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3840" name="Rectangle 48"/>
          <p:cNvSpPr>
            <a:spLocks noChangeArrowheads="1"/>
          </p:cNvSpPr>
          <p:nvPr/>
        </p:nvSpPr>
        <p:spPr bwMode="auto">
          <a:xfrm>
            <a:off x="9383431" y="4320928"/>
            <a:ext cx="238015" cy="55472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763" y="5325021"/>
            <a:ext cx="1613498" cy="188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telescopio2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8"/>
          <a:stretch/>
        </p:blipFill>
        <p:spPr>
          <a:xfrm>
            <a:off x="38503" y="5576122"/>
            <a:ext cx="3723019" cy="1649524"/>
          </a:xfrm>
          <a:prstGeom prst="rect">
            <a:avLst/>
          </a:prstGeom>
        </p:spPr>
      </p:pic>
      <p:sp>
        <p:nvSpPr>
          <p:cNvPr id="46" name="Title 1"/>
          <p:cNvSpPr txBox="1">
            <a:spLocks/>
          </p:cNvSpPr>
          <p:nvPr/>
        </p:nvSpPr>
        <p:spPr>
          <a:xfrm>
            <a:off x="0" y="-87816"/>
            <a:ext cx="8229600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Data Taking e Data Quality Monitor (DQM)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6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</a:t>
            </a:r>
            <a:r>
              <a:rPr lang="en-US" sz="1400" dirty="0" err="1" smtClean="0">
                <a:solidFill>
                  <a:schemeClr val="bg1"/>
                </a:solidFill>
              </a:rPr>
              <a:t>Erice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7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29/05</a:t>
            </a:r>
            <a:r>
              <a:rPr lang="it-IT" sz="1400" dirty="0" smtClean="0">
                <a:solidFill>
                  <a:srgbClr val="FFFFFF"/>
                </a:solidFill>
              </a:rPr>
              <a:t>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516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"/>
                                        <p:tgtEl>
                                          <p:spTgt spid="3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3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7613E-6 L 0.07865 1.7613E-6 " pathEditMode="relative" ptsTypes="AA">
                                      <p:cBhvr>
                                        <p:cTn id="38" dur="20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2.71676E-6 L 0.13384 -2.71676E-6 " pathEditMode="relative" ptsTypes="AA">
                                      <p:cBhvr>
                                        <p:cTn id="40" dur="20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4.98262E-7 L -0.10226 -4.98262E-7 " pathEditMode="relative" ptsTypes="AA">
                                      <p:cBhvr>
                                        <p:cTn id="42" dur="20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-2.71676E-6 L -0.11806 -2.71676E-6 " pathEditMode="relative" ptsTypes="AA">
                                      <p:cBhvr>
                                        <p:cTn id="44" dur="2000" fill="hold"/>
                                        <p:tgtEl>
                                          <p:spTgt spid="338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0" grpId="0" animBg="1"/>
      <p:bldP spid="33811" grpId="0" animBg="1"/>
      <p:bldP spid="33812" grpId="0" animBg="1"/>
      <p:bldP spid="33819" grpId="0" animBg="1"/>
      <p:bldP spid="33827" grpId="0" animBg="1"/>
      <p:bldP spid="33827" grpId="1" animBg="1"/>
      <p:bldP spid="33828" grpId="0" animBg="1"/>
      <p:bldP spid="33828" grpId="1" animBg="1"/>
      <p:bldP spid="33836" grpId="0" animBg="1"/>
      <p:bldP spid="33837" grpId="0" animBg="1"/>
      <p:bldP spid="33837" grpId="1" animBg="1"/>
      <p:bldP spid="33837" grpId="2" animBg="1"/>
      <p:bldP spid="33838" grpId="0" animBg="1"/>
      <p:bldP spid="33838" grpId="1" animBg="1"/>
      <p:bldP spid="33838" grpId="2" animBg="1"/>
      <p:bldP spid="33839" grpId="0" animBg="1"/>
      <p:bldP spid="33839" grpId="1" animBg="1"/>
      <p:bldP spid="33840" grpId="0" animBg="1"/>
      <p:bldP spid="3384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Schermata 2015-02-19 alle 19.54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10" y="796548"/>
            <a:ext cx="7854816" cy="604441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-87816"/>
            <a:ext cx="8229600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Data Taking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6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294867" y="1125396"/>
            <a:ext cx="1544639" cy="369332"/>
            <a:chOff x="1178868" y="715673"/>
            <a:chExt cx="1544639" cy="369332"/>
          </a:xfrm>
        </p:grpSpPr>
        <p:sp>
          <p:nvSpPr>
            <p:cNvPr id="4" name="Rectangle 3"/>
            <p:cNvSpPr/>
            <p:nvPr/>
          </p:nvSpPr>
          <p:spPr>
            <a:xfrm>
              <a:off x="1210222" y="736411"/>
              <a:ext cx="1492858" cy="3485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178868" y="715673"/>
              <a:ext cx="15446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rate di trigger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9529" y="3818233"/>
            <a:ext cx="1429222" cy="692436"/>
            <a:chOff x="1178868" y="715673"/>
            <a:chExt cx="1429222" cy="692436"/>
          </a:xfrm>
        </p:grpSpPr>
        <p:sp>
          <p:nvSpPr>
            <p:cNvPr id="21" name="Rectangle 20"/>
            <p:cNvSpPr/>
            <p:nvPr/>
          </p:nvSpPr>
          <p:spPr>
            <a:xfrm>
              <a:off x="1210222" y="736411"/>
              <a:ext cx="1397868" cy="6716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78868" y="715673"/>
              <a:ext cx="142922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temperatura</a:t>
              </a:r>
              <a:r>
                <a:rPr lang="en-US" dirty="0" smtClean="0"/>
                <a:t> </a:t>
              </a:r>
            </a:p>
            <a:p>
              <a:r>
                <a:rPr lang="en-US" dirty="0" smtClean="0"/>
                <a:t>e </a:t>
              </a:r>
              <a:r>
                <a:rPr lang="en-US" dirty="0" err="1" smtClean="0"/>
                <a:t>pressione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107109" y="2657628"/>
            <a:ext cx="1724300" cy="369332"/>
            <a:chOff x="1178868" y="715673"/>
            <a:chExt cx="1724300" cy="369332"/>
          </a:xfrm>
        </p:grpSpPr>
        <p:sp>
          <p:nvSpPr>
            <p:cNvPr id="24" name="Rectangle 23"/>
            <p:cNvSpPr/>
            <p:nvPr/>
          </p:nvSpPr>
          <p:spPr>
            <a:xfrm>
              <a:off x="1210222" y="715673"/>
              <a:ext cx="1692946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78868" y="715673"/>
              <a:ext cx="17243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eventi</a:t>
              </a:r>
              <a:r>
                <a:rPr lang="en-US" dirty="0" smtClean="0"/>
                <a:t> </a:t>
              </a:r>
              <a:r>
                <a:rPr lang="en-US" dirty="0" err="1" smtClean="0"/>
                <a:t>acquisiti</a:t>
              </a:r>
              <a:endParaRPr lang="en-US" dirty="0"/>
            </a:p>
          </p:txBody>
        </p:sp>
      </p:grpSp>
      <p:sp>
        <p:nvSpPr>
          <p:cNvPr id="26" name="Line 18"/>
          <p:cNvSpPr>
            <a:spLocks noChangeShapeType="1"/>
          </p:cNvSpPr>
          <p:nvPr/>
        </p:nvSpPr>
        <p:spPr bwMode="auto">
          <a:xfrm flipV="1">
            <a:off x="1548752" y="3688021"/>
            <a:ext cx="599446" cy="535604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 flipH="1" flipV="1">
            <a:off x="8229600" y="2234236"/>
            <a:ext cx="526526" cy="423392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8" name="Line 18"/>
          <p:cNvSpPr>
            <a:spLocks noChangeShapeType="1"/>
          </p:cNvSpPr>
          <p:nvPr/>
        </p:nvSpPr>
        <p:spPr bwMode="auto">
          <a:xfrm flipH="1">
            <a:off x="6067187" y="1494728"/>
            <a:ext cx="175112" cy="739507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32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</a:t>
            </a:r>
            <a:r>
              <a:rPr lang="en-US" sz="1400" dirty="0" err="1" smtClean="0">
                <a:solidFill>
                  <a:schemeClr val="bg1"/>
                </a:solidFill>
              </a:rPr>
              <a:t>Erice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3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29/05</a:t>
            </a:r>
            <a:r>
              <a:rPr lang="it-IT" sz="1400" dirty="0" smtClean="0">
                <a:solidFill>
                  <a:srgbClr val="FFFFFF"/>
                </a:solidFill>
              </a:rPr>
              <a:t>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242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10754852_468786099926051_743054256_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12132" b="13394"/>
          <a:stretch/>
        </p:blipFill>
        <p:spPr>
          <a:xfrm>
            <a:off x="1951179" y="758123"/>
            <a:ext cx="5209106" cy="643071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-87816"/>
            <a:ext cx="8229600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Setting e </a:t>
            </a:r>
            <a:r>
              <a:rPr lang="en-US" dirty="0" err="1" smtClean="0">
                <a:latin typeface="Cambria"/>
                <a:cs typeface="Cambria"/>
              </a:rPr>
              <a:t>controllo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delle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tensioni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6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19529" y="3818233"/>
            <a:ext cx="2328432" cy="923330"/>
            <a:chOff x="1178868" y="715673"/>
            <a:chExt cx="2328432" cy="923330"/>
          </a:xfrm>
        </p:grpSpPr>
        <p:sp>
          <p:nvSpPr>
            <p:cNvPr id="21" name="Rectangle 20"/>
            <p:cNvSpPr/>
            <p:nvPr/>
          </p:nvSpPr>
          <p:spPr>
            <a:xfrm>
              <a:off x="1210222" y="736411"/>
              <a:ext cx="2297078" cy="9025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78868" y="715673"/>
              <a:ext cx="204552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t</a:t>
              </a:r>
              <a:r>
                <a:rPr lang="en-US" dirty="0" err="1" smtClean="0"/>
                <a:t>ensione</a:t>
              </a:r>
              <a:r>
                <a:rPr lang="en-US" dirty="0" smtClean="0"/>
                <a:t> </a:t>
              </a:r>
              <a:r>
                <a:rPr lang="en-US" dirty="0" err="1" smtClean="0"/>
                <a:t>applicata</a:t>
              </a:r>
              <a:r>
                <a:rPr lang="en-US" dirty="0" smtClean="0"/>
                <a:t> </a:t>
              </a:r>
            </a:p>
            <a:p>
              <a:r>
                <a:rPr lang="en-US" dirty="0" err="1" smtClean="0"/>
                <a:t>alle</a:t>
              </a:r>
              <a:r>
                <a:rPr lang="en-US" dirty="0" smtClean="0"/>
                <a:t> </a:t>
              </a:r>
              <a:r>
                <a:rPr lang="en-US" dirty="0" err="1" smtClean="0"/>
                <a:t>camere</a:t>
              </a:r>
              <a:r>
                <a:rPr lang="en-US" dirty="0" smtClean="0"/>
                <a:t> del </a:t>
              </a:r>
            </a:p>
            <a:p>
              <a:r>
                <a:rPr lang="en-US" dirty="0" err="1" smtClean="0"/>
                <a:t>telescopio</a:t>
              </a:r>
              <a:endParaRPr lang="en-US" dirty="0"/>
            </a:p>
          </p:txBody>
        </p:sp>
      </p:grpSp>
      <p:sp>
        <p:nvSpPr>
          <p:cNvPr id="26" name="Line 18"/>
          <p:cNvSpPr>
            <a:spLocks noChangeShapeType="1"/>
          </p:cNvSpPr>
          <p:nvPr/>
        </p:nvSpPr>
        <p:spPr bwMode="auto">
          <a:xfrm flipV="1">
            <a:off x="2447960" y="3303367"/>
            <a:ext cx="872085" cy="535604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 flipV="1">
            <a:off x="2447962" y="3303367"/>
            <a:ext cx="3014050" cy="535604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50883" y="5442140"/>
            <a:ext cx="1416599" cy="646332"/>
            <a:chOff x="1178868" y="715672"/>
            <a:chExt cx="1416599" cy="646332"/>
          </a:xfrm>
        </p:grpSpPr>
        <p:sp>
          <p:nvSpPr>
            <p:cNvPr id="33" name="Rectangle 32"/>
            <p:cNvSpPr/>
            <p:nvPr/>
          </p:nvSpPr>
          <p:spPr>
            <a:xfrm>
              <a:off x="1210222" y="715672"/>
              <a:ext cx="1385245" cy="6457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178868" y="715673"/>
              <a:ext cx="141659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s</a:t>
              </a:r>
              <a:r>
                <a:rPr lang="en-US" dirty="0" smtClean="0"/>
                <a:t>etting </a:t>
              </a:r>
              <a:r>
                <a:rPr lang="en-US" dirty="0" err="1" smtClean="0"/>
                <a:t>delle</a:t>
              </a:r>
              <a:endParaRPr lang="en-US" dirty="0" smtClean="0"/>
            </a:p>
            <a:p>
              <a:r>
                <a:rPr lang="en-US" dirty="0" err="1" smtClean="0"/>
                <a:t>tensioni</a:t>
              </a:r>
              <a:endParaRPr lang="en-US" dirty="0"/>
            </a:p>
          </p:txBody>
        </p:sp>
      </p:grpSp>
      <p:sp>
        <p:nvSpPr>
          <p:cNvPr id="28" name="Line 18"/>
          <p:cNvSpPr>
            <a:spLocks noChangeShapeType="1"/>
          </p:cNvSpPr>
          <p:nvPr/>
        </p:nvSpPr>
        <p:spPr bwMode="auto">
          <a:xfrm>
            <a:off x="1361678" y="5952859"/>
            <a:ext cx="786519" cy="688636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 flipV="1">
            <a:off x="1361678" y="5310136"/>
            <a:ext cx="589501" cy="642723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4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</a:t>
            </a:r>
            <a:r>
              <a:rPr lang="en-US" sz="1400" dirty="0" err="1" smtClean="0">
                <a:solidFill>
                  <a:schemeClr val="bg1"/>
                </a:solidFill>
              </a:rPr>
              <a:t>Erice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29/05</a:t>
            </a:r>
            <a:r>
              <a:rPr lang="it-IT" sz="1400" dirty="0" smtClean="0">
                <a:solidFill>
                  <a:srgbClr val="FFFFFF"/>
                </a:solidFill>
              </a:rPr>
              <a:t>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72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28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hermata 2015-11-02 alle 17.49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9" y="671496"/>
            <a:ext cx="8987318" cy="66772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338357" y="4107725"/>
            <a:ext cx="2711499" cy="2292326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79988" y="4087699"/>
            <a:ext cx="2872444" cy="2040771"/>
          </a:xfrm>
          <a:prstGeom prst="rect">
            <a:avLst/>
          </a:prstGeom>
        </p:spPr>
        <p:txBody>
          <a:bodyPr wrap="none" lIns="100794" tIns="50397" rIns="100794" bIns="50397">
            <a:spAutoFit/>
          </a:bodyPr>
          <a:lstStyle/>
          <a:p>
            <a:pPr marL="314982" indent="-314982">
              <a:buClr>
                <a:schemeClr val="tx1"/>
              </a:buClr>
              <a:buFont typeface="Wingdings" charset="2"/>
              <a:buChar char="ü"/>
            </a:pPr>
            <a:r>
              <a:rPr lang="it-IT" dirty="0">
                <a:solidFill>
                  <a:srgbClr val="FF0000"/>
                </a:solidFill>
              </a:rPr>
              <a:t>m</a:t>
            </a:r>
            <a:r>
              <a:rPr lang="it-IT" dirty="0" smtClean="0">
                <a:solidFill>
                  <a:srgbClr val="FF0000"/>
                </a:solidFill>
              </a:rPr>
              <a:t>olteplicità</a:t>
            </a:r>
            <a:r>
              <a:rPr lang="it-IT" dirty="0" smtClean="0"/>
              <a:t> dei 24 </a:t>
            </a:r>
          </a:p>
          <a:p>
            <a:r>
              <a:rPr lang="it-IT" dirty="0" smtClean="0"/>
              <a:t>canali di ogni scheda FEA</a:t>
            </a:r>
          </a:p>
          <a:p>
            <a:pPr marL="314982" indent="-314982">
              <a:buFont typeface="Wingdings" charset="2"/>
              <a:buChar char="ü"/>
            </a:pPr>
            <a:r>
              <a:rPr lang="it-IT" dirty="0"/>
              <a:t>p</a:t>
            </a:r>
            <a:r>
              <a:rPr lang="it-IT" dirty="0" smtClean="0"/>
              <a:t>ossibilità di verificare</a:t>
            </a:r>
          </a:p>
          <a:p>
            <a:r>
              <a:rPr lang="it-IT" dirty="0" smtClean="0"/>
              <a:t>il corretto funzionamento</a:t>
            </a:r>
          </a:p>
          <a:p>
            <a:r>
              <a:rPr lang="it-IT" dirty="0" smtClean="0"/>
              <a:t>di ogni singolo canale ed </a:t>
            </a:r>
          </a:p>
          <a:p>
            <a:r>
              <a:rPr lang="it-IT" dirty="0" smtClean="0"/>
              <a:t>individuare possibili canali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morti</a:t>
            </a:r>
            <a:r>
              <a:rPr lang="it-IT" dirty="0" smtClean="0"/>
              <a:t> o </a:t>
            </a:r>
            <a:r>
              <a:rPr lang="it-IT" dirty="0" smtClean="0">
                <a:solidFill>
                  <a:srgbClr val="FF0000"/>
                </a:solidFill>
              </a:rPr>
              <a:t>rumorosi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-87816"/>
            <a:ext cx="8229600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Cambria"/>
                <a:cs typeface="Cambria"/>
              </a:rPr>
              <a:t>Molteplicità</a:t>
            </a:r>
            <a:r>
              <a:rPr lang="en-US" dirty="0" smtClean="0">
                <a:latin typeface="Cambria"/>
                <a:cs typeface="Cambria"/>
              </a:rPr>
              <a:t> strip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</a:t>
            </a:r>
            <a:r>
              <a:rPr lang="en-US" sz="1400" dirty="0" err="1" smtClean="0">
                <a:solidFill>
                  <a:schemeClr val="bg1"/>
                </a:solidFill>
              </a:rPr>
              <a:t>Erice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29/05</a:t>
            </a:r>
            <a:r>
              <a:rPr lang="it-IT" sz="1400" dirty="0" smtClean="0">
                <a:solidFill>
                  <a:srgbClr val="FFFFFF"/>
                </a:solidFill>
              </a:rPr>
              <a:t>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718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hermata 2015-11-02 alle 17.49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9" y="702044"/>
            <a:ext cx="8943060" cy="66176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16314" y="4017415"/>
            <a:ext cx="2864311" cy="2292326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57946" y="3997389"/>
            <a:ext cx="2896602" cy="2040771"/>
          </a:xfrm>
          <a:prstGeom prst="rect">
            <a:avLst/>
          </a:prstGeom>
        </p:spPr>
        <p:txBody>
          <a:bodyPr wrap="none" lIns="100794" tIns="50397" rIns="100794" bIns="50397">
            <a:spAutoFit/>
          </a:bodyPr>
          <a:lstStyle/>
          <a:p>
            <a:pPr marL="314982" indent="-314982">
              <a:buClr>
                <a:schemeClr val="tx1"/>
              </a:buClr>
              <a:buFont typeface="Wingdings" charset="2"/>
              <a:buChar char="ü"/>
            </a:pPr>
            <a:r>
              <a:rPr lang="it-IT" dirty="0">
                <a:solidFill>
                  <a:srgbClr val="FF0000"/>
                </a:solidFill>
              </a:rPr>
              <a:t>m</a:t>
            </a:r>
            <a:r>
              <a:rPr lang="it-IT" dirty="0" smtClean="0">
                <a:solidFill>
                  <a:srgbClr val="FF0000"/>
                </a:solidFill>
              </a:rPr>
              <a:t>olteplicità</a:t>
            </a:r>
            <a:r>
              <a:rPr lang="it-IT" dirty="0" smtClean="0"/>
              <a:t> degli eventi </a:t>
            </a:r>
          </a:p>
          <a:p>
            <a:pPr>
              <a:buClr>
                <a:schemeClr val="tx1"/>
              </a:buClr>
            </a:pPr>
            <a:r>
              <a:rPr lang="it-IT" dirty="0" err="1" smtClean="0"/>
              <a:t>triggerati</a:t>
            </a:r>
            <a:endParaRPr lang="it-IT" dirty="0" smtClean="0"/>
          </a:p>
          <a:p>
            <a:pPr marL="314982" indent="-314982">
              <a:buClr>
                <a:schemeClr val="tx1"/>
              </a:buClr>
              <a:buFont typeface="Wingdings" charset="2"/>
              <a:buChar char="ü"/>
            </a:pPr>
            <a:r>
              <a:rPr lang="it-IT" dirty="0" smtClean="0"/>
              <a:t>numero di strip che </a:t>
            </a:r>
          </a:p>
          <a:p>
            <a:pPr>
              <a:buClr>
                <a:schemeClr val="tx1"/>
              </a:buClr>
            </a:pPr>
            <a:r>
              <a:rPr lang="it-IT" dirty="0"/>
              <a:t>d</a:t>
            </a:r>
            <a:r>
              <a:rPr lang="it-IT" dirty="0" smtClean="0"/>
              <a:t>anno un segnale in un </a:t>
            </a:r>
            <a:endParaRPr lang="it-IT" dirty="0"/>
          </a:p>
          <a:p>
            <a:pPr>
              <a:buClr>
                <a:schemeClr val="tx1"/>
              </a:buClr>
            </a:pPr>
            <a:r>
              <a:rPr lang="it-IT" dirty="0" smtClean="0"/>
              <a:t>singolo evento</a:t>
            </a:r>
          </a:p>
          <a:p>
            <a:pPr marL="314982" indent="-314982">
              <a:buClr>
                <a:schemeClr val="tx1"/>
              </a:buClr>
              <a:buFont typeface="Wingdings" charset="2"/>
              <a:buChar char="ü"/>
            </a:pPr>
            <a:r>
              <a:rPr lang="it-IT" dirty="0" smtClean="0"/>
              <a:t>la distribuzione deve </a:t>
            </a:r>
          </a:p>
          <a:p>
            <a:pPr>
              <a:buClr>
                <a:schemeClr val="tx1"/>
              </a:buClr>
            </a:pPr>
            <a:r>
              <a:rPr lang="it-IT" dirty="0" smtClean="0"/>
              <a:t>essere piccata ad 1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87816"/>
            <a:ext cx="8229600" cy="727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Cambria"/>
                <a:cs typeface="Cambria"/>
              </a:rPr>
              <a:t>Molteplicità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eventi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19529" y="561422"/>
            <a:ext cx="7336118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2"/>
          <p:cNvSpPr txBox="1">
            <a:spLocks/>
          </p:cNvSpPr>
          <p:nvPr/>
        </p:nvSpPr>
        <p:spPr>
          <a:xfrm>
            <a:off x="9651748" y="7227363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Footer Placeholder 2"/>
          <p:cNvSpPr txBox="1">
            <a:spLocks/>
          </p:cNvSpPr>
          <p:nvPr/>
        </p:nvSpPr>
        <p:spPr>
          <a:xfrm>
            <a:off x="3187702" y="7223714"/>
            <a:ext cx="423267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Gruttola - </a:t>
            </a:r>
            <a:r>
              <a:rPr lang="en-US" sz="1400" dirty="0" err="1" smtClean="0">
                <a:solidFill>
                  <a:schemeClr val="bg1"/>
                </a:solidFill>
              </a:rPr>
              <a:t>Giornate</a:t>
            </a:r>
            <a:r>
              <a:rPr lang="en-US" sz="1400" dirty="0" smtClean="0">
                <a:solidFill>
                  <a:schemeClr val="bg1"/>
                </a:solidFill>
              </a:rPr>
              <a:t> di studio EEE - </a:t>
            </a:r>
            <a:r>
              <a:rPr lang="en-US" sz="1400" dirty="0" err="1" smtClean="0">
                <a:solidFill>
                  <a:schemeClr val="bg1"/>
                </a:solidFill>
              </a:rPr>
              <a:t>Erice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29/05</a:t>
            </a:r>
            <a:r>
              <a:rPr lang="it-IT" sz="1400" dirty="0" smtClean="0">
                <a:solidFill>
                  <a:srgbClr val="FFFFFF"/>
                </a:solidFill>
              </a:rPr>
              <a:t>/2017</a:t>
            </a:r>
            <a:endParaRPr lang="en-US" sz="1400" dirty="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0958" y="0"/>
            <a:ext cx="10091583" cy="7263640"/>
            <a:chOff x="-10958" y="0"/>
            <a:chExt cx="10091583" cy="7263640"/>
          </a:xfrm>
        </p:grpSpPr>
        <p:sp>
          <p:nvSpPr>
            <p:cNvPr id="13" name="Rectangle 12"/>
            <p:cNvSpPr/>
            <p:nvPr/>
          </p:nvSpPr>
          <p:spPr>
            <a:xfrm>
              <a:off x="15331" y="0"/>
              <a:ext cx="10065294" cy="71060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 descr="teamview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958" y="943948"/>
              <a:ext cx="10080625" cy="6319692"/>
            </a:xfrm>
            <a:prstGeom prst="rect">
              <a:avLst/>
            </a:prstGeom>
          </p:spPr>
        </p:pic>
        <p:sp>
          <p:nvSpPr>
            <p:cNvPr id="14" name="Title 1"/>
            <p:cNvSpPr txBox="1">
              <a:spLocks/>
            </p:cNvSpPr>
            <p:nvPr/>
          </p:nvSpPr>
          <p:spPr>
            <a:xfrm>
              <a:off x="119529" y="4708"/>
              <a:ext cx="8229600" cy="72705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kern="1200" spc="-1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 err="1" smtClean="0">
                  <a:latin typeface="Cambria"/>
                  <a:cs typeface="Cambria"/>
                </a:rPr>
                <a:t>TeamViewer</a:t>
              </a:r>
              <a:endParaRPr lang="en-US" dirty="0">
                <a:latin typeface="Cambria"/>
                <a:cs typeface="Cambria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19529" y="731763"/>
              <a:ext cx="7336118" cy="0"/>
            </a:xfrm>
            <a:prstGeom prst="line">
              <a:avLst/>
            </a:prstGeom>
            <a:ln w="635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0" y="2394205"/>
            <a:ext cx="10065294" cy="2585323"/>
            <a:chOff x="0" y="2394205"/>
            <a:chExt cx="10065294" cy="2585323"/>
          </a:xfrm>
        </p:grpSpPr>
        <p:sp>
          <p:nvSpPr>
            <p:cNvPr id="17" name="Rectangle 16"/>
            <p:cNvSpPr/>
            <p:nvPr/>
          </p:nvSpPr>
          <p:spPr>
            <a:xfrm>
              <a:off x="0" y="2394205"/>
              <a:ext cx="10065294" cy="2422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33017" y="2394205"/>
              <a:ext cx="6140315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 smtClean="0"/>
                <a:t>IDs</a:t>
              </a:r>
            </a:p>
            <a:p>
              <a:endParaRPr lang="en-GB" dirty="0"/>
            </a:p>
            <a:p>
              <a:r>
                <a:rPr lang="en-GB" dirty="0" smtClean="0"/>
                <a:t>121216390 LAQU-01</a:t>
              </a:r>
            </a:p>
            <a:p>
              <a:r>
                <a:rPr lang="en-GB" dirty="0" smtClean="0"/>
                <a:t>124702564 LAQU-02</a:t>
              </a:r>
            </a:p>
            <a:p>
              <a:r>
                <a:rPr lang="en-GB" dirty="0" smtClean="0"/>
                <a:t>489854821 SALE-01</a:t>
              </a:r>
            </a:p>
            <a:p>
              <a:r>
                <a:rPr lang="en-GB" dirty="0" smtClean="0"/>
                <a:t>284345564 SALE-02</a:t>
              </a:r>
            </a:p>
            <a:p>
              <a:r>
                <a:rPr lang="en-GB" dirty="0" smtClean="0"/>
                <a:t>307355629 TERA-01</a:t>
              </a:r>
            </a:p>
            <a:p>
              <a:r>
                <a:rPr lang="is-IS" dirty="0" smtClean="0"/>
                <a:t>…..</a:t>
              </a:r>
              <a:endParaRPr lang="en-GB" dirty="0" smtClean="0"/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32118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5363</TotalTime>
  <Words>1735</Words>
  <Application>Microsoft Macintosh PowerPoint</Application>
  <PresentationFormat>Custom</PresentationFormat>
  <Paragraphs>325</Paragraphs>
  <Slides>33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Daniele De Gruttola</cp:lastModifiedBy>
  <cp:revision>92</cp:revision>
  <dcterms:modified xsi:type="dcterms:W3CDTF">2017-05-27T19:02:22Z</dcterms:modified>
</cp:coreProperties>
</file>