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6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55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53259" y="1674557"/>
            <a:ext cx="7197726" cy="2421464"/>
          </a:xfrm>
        </p:spPr>
        <p:txBody>
          <a:bodyPr>
            <a:normAutofit/>
          </a:bodyPr>
          <a:lstStyle/>
          <a:p>
            <a:r>
              <a:rPr lang="it-IT" sz="6000" dirty="0" smtClean="0"/>
              <a:t>The </a:t>
            </a:r>
            <a:r>
              <a:rPr lang="it-IT" sz="6000" dirty="0" err="1" smtClean="0"/>
              <a:t>waiting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854" y="4385732"/>
            <a:ext cx="7134131" cy="140546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Referente:   prof. </a:t>
            </a:r>
            <a:r>
              <a:rPr lang="it-IT" sz="2400" i="1" dirty="0" err="1" smtClean="0"/>
              <a:t>giovanni</a:t>
            </a:r>
            <a:r>
              <a:rPr lang="it-IT" sz="2400" i="1" dirty="0" smtClean="0"/>
              <a:t> guido</a:t>
            </a:r>
          </a:p>
          <a:p>
            <a:r>
              <a:rPr lang="it-IT" sz="2400" dirty="0" smtClean="0"/>
              <a:t>    Alunno portavoce:      </a:t>
            </a:r>
            <a:r>
              <a:rPr lang="it-IT" sz="2400" dirty="0" err="1" smtClean="0"/>
              <a:t>v</a:t>
            </a:r>
            <a:r>
              <a:rPr lang="it-IT" sz="2400" i="1" dirty="0" err="1" smtClean="0"/>
              <a:t>allenzasca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davide</a:t>
            </a:r>
            <a:r>
              <a:rPr lang="it-IT" i="1" dirty="0" smtClean="0"/>
              <a:t> </a:t>
            </a:r>
            <a:endParaRPr lang="it-IT" i="1" dirty="0"/>
          </a:p>
        </p:txBody>
      </p:sp>
      <p:cxnSp>
        <p:nvCxnSpPr>
          <p:cNvPr id="5" name="Connettore diritto 4"/>
          <p:cNvCxnSpPr/>
          <p:nvPr/>
        </p:nvCxnSpPr>
        <p:spPr>
          <a:xfrm>
            <a:off x="0" y="4197927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1125"/>
            <a:ext cx="10131425" cy="1456267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school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163742" y="1669969"/>
            <a:ext cx="10058400" cy="4603283"/>
            <a:chOff x="1163742" y="1669969"/>
            <a:chExt cx="10058400" cy="4603283"/>
          </a:xfrm>
        </p:grpSpPr>
        <p:grpSp>
          <p:nvGrpSpPr>
            <p:cNvPr id="9" name="Gruppo 8"/>
            <p:cNvGrpSpPr/>
            <p:nvPr/>
          </p:nvGrpSpPr>
          <p:grpSpPr>
            <a:xfrm>
              <a:off x="1163742" y="1669969"/>
              <a:ext cx="10058400" cy="4603283"/>
              <a:chOff x="1163742" y="1669969"/>
              <a:chExt cx="10058400" cy="4603283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742" y="1669969"/>
                <a:ext cx="10058400" cy="460328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Ovale 4"/>
              <p:cNvSpPr/>
              <p:nvPr/>
            </p:nvSpPr>
            <p:spPr>
              <a:xfrm>
                <a:off x="5169528" y="4418090"/>
                <a:ext cx="181069" cy="1720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3502181" y="2097543"/>
                <a:ext cx="181069" cy="17201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10254557" y="5862276"/>
                <a:ext cx="181069" cy="17201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894498" y="4418090"/>
                <a:ext cx="1211656" cy="36933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Our</a:t>
                </a:r>
                <a:r>
                  <a:rPr lang="it-IT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school</a:t>
                </a:r>
                <a:endParaRPr lang="it-IT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CasellaDiTesto 9"/>
            <p:cNvSpPr txBox="1"/>
            <p:nvPr/>
          </p:nvSpPr>
          <p:spPr>
            <a:xfrm>
              <a:off x="3430507" y="2933636"/>
              <a:ext cx="1050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</a:rPr>
                <a:t>4,1 Km</a:t>
              </a:r>
              <a:endParaRPr lang="it-I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059438" y="5186440"/>
              <a:ext cx="1050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</a:rPr>
                <a:t>7,4 Km</a:t>
              </a:r>
              <a:endParaRPr lang="it-I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298946" y="3411961"/>
              <a:ext cx="1050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</a:rPr>
                <a:t>10,9 Km</a:t>
              </a:r>
              <a:endParaRPr lang="it-I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07" y="1128151"/>
            <a:ext cx="9070829" cy="514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4" name="Connettore diritto 13"/>
          <p:cNvCxnSpPr/>
          <p:nvPr/>
        </p:nvCxnSpPr>
        <p:spPr>
          <a:xfrm>
            <a:off x="864524" y="1128151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-63729"/>
            <a:ext cx="10131425" cy="1456267"/>
          </a:xfrm>
        </p:spPr>
        <p:txBody>
          <a:bodyPr/>
          <a:lstStyle/>
          <a:p>
            <a:r>
              <a:rPr lang="it-IT" dirty="0" smtClean="0"/>
              <a:t>How the idea </a:t>
            </a:r>
            <a:r>
              <a:rPr lang="it-IT" dirty="0" err="1" smtClean="0"/>
              <a:t>started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9544" y="1222217"/>
            <a:ext cx="10131425" cy="300273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The idea </a:t>
            </a:r>
            <a:r>
              <a:rPr lang="it-IT" sz="2400" dirty="0" err="1" smtClean="0">
                <a:latin typeface="+mj-lt"/>
              </a:rPr>
              <a:t>started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when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our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headmaster</a:t>
            </a:r>
            <a:r>
              <a:rPr lang="it-IT" sz="2400" dirty="0" smtClean="0">
                <a:latin typeface="+mj-lt"/>
              </a:rPr>
              <a:t>, </a:t>
            </a:r>
            <a:r>
              <a:rPr lang="it-IT" sz="2400" dirty="0" err="1" smtClean="0">
                <a:latin typeface="+mj-lt"/>
              </a:rPr>
              <a:t>who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was</a:t>
            </a:r>
            <a:r>
              <a:rPr lang="it-IT" sz="2400" dirty="0" smtClean="0">
                <a:latin typeface="+mj-lt"/>
              </a:rPr>
              <a:t> on </a:t>
            </a:r>
            <a:r>
              <a:rPr lang="it-IT" sz="2400" dirty="0" err="1" smtClean="0">
                <a:latin typeface="+mj-lt"/>
              </a:rPr>
              <a:t>holiday</a:t>
            </a:r>
            <a:r>
              <a:rPr lang="it-IT" sz="2400" dirty="0" smtClean="0">
                <a:latin typeface="+mj-lt"/>
              </a:rPr>
              <a:t> in Catanzaro, </a:t>
            </a:r>
            <a:r>
              <a:rPr lang="it-IT" sz="2400" dirty="0" err="1" smtClean="0">
                <a:latin typeface="+mj-lt"/>
              </a:rPr>
              <a:t>heard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about</a:t>
            </a:r>
            <a:r>
              <a:rPr lang="it-IT" sz="2400" dirty="0" smtClean="0">
                <a:latin typeface="+mj-lt"/>
              </a:rPr>
              <a:t> the </a:t>
            </a:r>
            <a:r>
              <a:rPr lang="it-IT" sz="2400" dirty="0" err="1" smtClean="0">
                <a:latin typeface="+mj-lt"/>
              </a:rPr>
              <a:t>partecipation</a:t>
            </a:r>
            <a:r>
              <a:rPr lang="it-IT" sz="2400" dirty="0" smtClean="0">
                <a:latin typeface="+mj-lt"/>
              </a:rPr>
              <a:t> of Liceo </a:t>
            </a:r>
            <a:r>
              <a:rPr lang="it-IT" sz="2400" dirty="0" err="1" smtClean="0">
                <a:latin typeface="+mj-lt"/>
              </a:rPr>
              <a:t>E.Fermi</a:t>
            </a:r>
            <a:r>
              <a:rPr lang="it-IT" sz="2400" dirty="0" smtClean="0">
                <a:latin typeface="+mj-lt"/>
              </a:rPr>
              <a:t> to the EEE </a:t>
            </a:r>
            <a:r>
              <a:rPr lang="it-IT" sz="2400" dirty="0" err="1" smtClean="0">
                <a:latin typeface="+mj-lt"/>
              </a:rPr>
              <a:t>project</a:t>
            </a:r>
            <a:endParaRPr lang="it-IT" sz="24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So he </a:t>
            </a:r>
            <a:r>
              <a:rPr lang="it-IT" sz="2400" dirty="0" err="1" smtClean="0">
                <a:latin typeface="+mj-lt"/>
              </a:rPr>
              <a:t>proposed</a:t>
            </a:r>
            <a:r>
              <a:rPr lang="it-IT" sz="2400" dirty="0" smtClean="0">
                <a:latin typeface="+mj-lt"/>
              </a:rPr>
              <a:t> the idea to </a:t>
            </a:r>
            <a:r>
              <a:rPr lang="it-IT" sz="2400" dirty="0" err="1" smtClean="0">
                <a:latin typeface="+mj-lt"/>
              </a:rPr>
              <a:t>our</a:t>
            </a:r>
            <a:r>
              <a:rPr lang="it-IT" sz="2400" dirty="0" smtClean="0">
                <a:latin typeface="+mj-lt"/>
              </a:rPr>
              <a:t> coach </a:t>
            </a:r>
            <a:r>
              <a:rPr lang="it-IT" sz="2400" dirty="0" err="1" smtClean="0">
                <a:latin typeface="+mj-lt"/>
              </a:rPr>
              <a:t>who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decided</a:t>
            </a:r>
            <a:r>
              <a:rPr lang="it-IT" sz="2400" dirty="0" smtClean="0">
                <a:latin typeface="+mj-lt"/>
              </a:rPr>
              <a:t> to </a:t>
            </a:r>
            <a:r>
              <a:rPr lang="it-IT" sz="2400" dirty="0" err="1" smtClean="0">
                <a:latin typeface="+mj-lt"/>
              </a:rPr>
              <a:t>enlist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our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school</a:t>
            </a:r>
            <a:r>
              <a:rPr lang="it-IT" sz="2400" dirty="0" smtClean="0">
                <a:latin typeface="+mj-lt"/>
              </a:rPr>
              <a:t> to the </a:t>
            </a:r>
            <a:r>
              <a:rPr lang="it-IT" sz="2400" dirty="0" err="1" smtClean="0">
                <a:latin typeface="+mj-lt"/>
              </a:rPr>
              <a:t>project</a:t>
            </a:r>
            <a:r>
              <a:rPr lang="it-IT" sz="2400" dirty="0" smtClean="0">
                <a:latin typeface="+mj-lt"/>
              </a:rPr>
              <a:t>, </a:t>
            </a:r>
            <a:r>
              <a:rPr lang="it-IT" sz="2400" dirty="0" err="1" smtClean="0">
                <a:latin typeface="+mj-lt"/>
              </a:rPr>
              <a:t>thanks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also</a:t>
            </a:r>
            <a:r>
              <a:rPr lang="it-IT" sz="2400" dirty="0" smtClean="0">
                <a:latin typeface="+mj-lt"/>
              </a:rPr>
              <a:t> to the </a:t>
            </a:r>
            <a:r>
              <a:rPr lang="it-IT" sz="2400" dirty="0" err="1" smtClean="0">
                <a:latin typeface="+mj-lt"/>
              </a:rPr>
              <a:t>teacher</a:t>
            </a:r>
            <a:r>
              <a:rPr lang="it-IT" sz="2400" dirty="0" smtClean="0">
                <a:latin typeface="+mj-lt"/>
              </a:rPr>
              <a:t> of liceo E. Fermi </a:t>
            </a:r>
            <a:r>
              <a:rPr lang="it-IT" sz="2400" dirty="0" err="1" smtClean="0">
                <a:latin typeface="+mj-lt"/>
              </a:rPr>
              <a:t>Fantini’s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assistence</a:t>
            </a:r>
            <a:endParaRPr lang="it-IT" sz="2400" dirty="0">
              <a:latin typeface="+mj-lt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831272" y="1105592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8141"/>
          </a:xfrm>
        </p:spPr>
        <p:txBody>
          <a:bodyPr>
            <a:noAutofit/>
          </a:bodyPr>
          <a:lstStyle/>
          <a:p>
            <a:r>
              <a:rPr lang="it-IT" dirty="0" smtClean="0"/>
              <a:t>Group of work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99" y="2119421"/>
            <a:ext cx="10131425" cy="335359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Massari Lorenzo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~ 4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Belloni Dario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4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Nebuloni Samuel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3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Bianchi Rachele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3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>
                <a:latin typeface="+mj-lt"/>
              </a:rPr>
              <a:t>Correddu</a:t>
            </a:r>
            <a:r>
              <a:rPr lang="it-IT" sz="2400" dirty="0" smtClean="0">
                <a:latin typeface="+mj-lt"/>
              </a:rPr>
              <a:t> Luca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3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Vallenzasca Davide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5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Alessio Dario </a:t>
            </a:r>
            <a:r>
              <a:rPr lang="it-IT" sz="2400" dirty="0">
                <a:latin typeface="+mj-lt"/>
                <a:sym typeface="Wingdings" panose="05000000000000000000" pitchFamily="2" charset="2"/>
              </a:rPr>
              <a:t>~ </a:t>
            </a: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4</a:t>
            </a:r>
            <a:r>
              <a:rPr lang="it-IT" sz="2400" baseline="30000" dirty="0" smtClean="0">
                <a:latin typeface="+mj-lt"/>
                <a:sym typeface="Wingdings" panose="05000000000000000000" pitchFamily="2" charset="2"/>
              </a:rPr>
              <a:t>a</a:t>
            </a:r>
            <a:endParaRPr lang="it-IT" sz="2400" baseline="30000" dirty="0" smtClean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7651" y="1505095"/>
            <a:ext cx="761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+mj-lt"/>
              </a:rPr>
              <a:t>Our</a:t>
            </a:r>
            <a:r>
              <a:rPr lang="it-IT" sz="2800" dirty="0">
                <a:latin typeface="+mj-lt"/>
              </a:rPr>
              <a:t> team </a:t>
            </a:r>
            <a:r>
              <a:rPr lang="it-IT" sz="2800" dirty="0" err="1">
                <a:latin typeface="+mj-lt"/>
              </a:rPr>
              <a:t>is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composed</a:t>
            </a:r>
            <a:r>
              <a:rPr lang="it-IT" sz="2800" dirty="0">
                <a:latin typeface="+mj-lt"/>
              </a:rPr>
              <a:t> by 7 </a:t>
            </a:r>
            <a:r>
              <a:rPr lang="it-IT" sz="2800" dirty="0" err="1" smtClean="0">
                <a:latin typeface="+mj-lt"/>
              </a:rPr>
              <a:t>students</a:t>
            </a:r>
            <a:r>
              <a:rPr lang="it-IT" sz="2800" dirty="0" smtClean="0">
                <a:latin typeface="+mj-lt"/>
              </a:rPr>
              <a:t>:</a:t>
            </a:r>
            <a:endParaRPr lang="it-IT" sz="2800" dirty="0">
              <a:latin typeface="+mj-lt"/>
            </a:endParaRPr>
          </a:p>
        </p:txBody>
      </p:sp>
      <p:cxnSp>
        <p:nvCxnSpPr>
          <p:cNvPr id="5" name="Connettore diritto 4"/>
          <p:cNvCxnSpPr/>
          <p:nvPr/>
        </p:nvCxnSpPr>
        <p:spPr>
          <a:xfrm>
            <a:off x="847898" y="1022465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332" y="29269"/>
            <a:ext cx="10131425" cy="1456267"/>
          </a:xfrm>
        </p:spPr>
        <p:txBody>
          <a:bodyPr/>
          <a:lstStyle/>
          <a:p>
            <a:r>
              <a:rPr lang="it-IT" sz="4000" dirty="0" err="1" smtClean="0"/>
              <a:t>Activities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0245" y="1819746"/>
            <a:ext cx="10131425" cy="16084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>
                <a:latin typeface="+mj-lt"/>
              </a:rPr>
              <a:t>Theorical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deepening</a:t>
            </a:r>
            <a:endParaRPr lang="it-IT" sz="24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>
                <a:latin typeface="+mj-lt"/>
              </a:rPr>
              <a:t>CERN’s</a:t>
            </a:r>
            <a:r>
              <a:rPr lang="it-IT" sz="2400" dirty="0">
                <a:latin typeface="+mj-lt"/>
              </a:rPr>
              <a:t> «</a:t>
            </a:r>
            <a:r>
              <a:rPr lang="it-IT" sz="2400" dirty="0" err="1">
                <a:latin typeface="+mj-lt"/>
              </a:rPr>
              <a:t>beam</a:t>
            </a:r>
            <a:r>
              <a:rPr lang="it-IT" sz="2400" dirty="0">
                <a:latin typeface="+mj-lt"/>
              </a:rPr>
              <a:t> line for </a:t>
            </a:r>
            <a:r>
              <a:rPr lang="it-IT" sz="2400" dirty="0" err="1">
                <a:latin typeface="+mj-lt"/>
              </a:rPr>
              <a:t>schools</a:t>
            </a:r>
            <a:r>
              <a:rPr lang="it-IT" sz="2400" dirty="0">
                <a:latin typeface="+mj-lt"/>
              </a:rPr>
              <a:t>» </a:t>
            </a:r>
            <a:r>
              <a:rPr lang="it-IT" sz="2400" dirty="0" err="1">
                <a:latin typeface="+mj-lt"/>
              </a:rPr>
              <a:t>project</a:t>
            </a:r>
            <a:endParaRPr lang="it-IT" sz="24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+mj-lt"/>
              </a:rPr>
              <a:t>«Scuola di fisica» </a:t>
            </a:r>
            <a:r>
              <a:rPr lang="it-IT" sz="2400" dirty="0" err="1" smtClean="0">
                <a:latin typeface="+mj-lt"/>
              </a:rPr>
              <a:t>organized</a:t>
            </a:r>
            <a:r>
              <a:rPr lang="it-IT" sz="2400" dirty="0" smtClean="0">
                <a:latin typeface="+mj-lt"/>
              </a:rPr>
              <a:t> by liceo Fermi (CZ)</a:t>
            </a:r>
            <a:endParaRPr lang="it-IT" sz="2400" dirty="0">
              <a:latin typeface="+mj-lt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698269" y="1230283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834" y="263920"/>
            <a:ext cx="10131425" cy="1456267"/>
          </a:xfrm>
        </p:spPr>
        <p:txBody>
          <a:bodyPr>
            <a:normAutofit/>
          </a:bodyPr>
          <a:lstStyle/>
          <a:p>
            <a:r>
              <a:rPr lang="it-IT" dirty="0" err="1"/>
              <a:t>Theorical</a:t>
            </a:r>
            <a:r>
              <a:rPr lang="it-IT" dirty="0"/>
              <a:t> </a:t>
            </a:r>
            <a:r>
              <a:rPr lang="it-IT" dirty="0" err="1"/>
              <a:t>deepening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639007"/>
            <a:ext cx="9217638" cy="5088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+mj-lt"/>
              </a:rPr>
              <a:t>In </a:t>
            </a:r>
            <a:r>
              <a:rPr lang="it-IT" sz="2000" dirty="0" err="1" smtClean="0">
                <a:latin typeface="+mj-lt"/>
              </a:rPr>
              <a:t>this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year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we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thanks</a:t>
            </a:r>
            <a:r>
              <a:rPr lang="it-IT" sz="2000" dirty="0" smtClean="0">
                <a:latin typeface="+mj-lt"/>
              </a:rPr>
              <a:t> to </a:t>
            </a:r>
            <a:r>
              <a:rPr lang="it-IT" sz="2000" dirty="0" err="1" smtClean="0">
                <a:latin typeface="+mj-lt"/>
              </a:rPr>
              <a:t>our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teacher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have</a:t>
            </a:r>
            <a:r>
              <a:rPr lang="it-IT" sz="2000" dirty="0" smtClean="0">
                <a:latin typeface="+mj-lt"/>
              </a:rPr>
              <a:t> made a </a:t>
            </a:r>
            <a:r>
              <a:rPr lang="it-IT" sz="2000" dirty="0" err="1" smtClean="0">
                <a:latin typeface="+mj-lt"/>
              </a:rPr>
              <a:t>theorical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deepening</a:t>
            </a:r>
            <a:r>
              <a:rPr lang="it-IT" sz="2000" dirty="0" smtClean="0">
                <a:latin typeface="+mj-lt"/>
              </a:rPr>
              <a:t> on </a:t>
            </a:r>
            <a:r>
              <a:rPr lang="it-IT" sz="2000" dirty="0" err="1" smtClean="0">
                <a:latin typeface="+mj-lt"/>
              </a:rPr>
              <a:t>modern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physics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focusing</a:t>
            </a:r>
            <a:r>
              <a:rPr lang="it-IT" sz="2000" dirty="0" smtClean="0">
                <a:latin typeface="+mj-lt"/>
              </a:rPr>
              <a:t> on: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Composition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and </a:t>
            </a:r>
            <a:r>
              <a:rPr lang="it-IT" sz="2000" dirty="0" err="1" smtClean="0">
                <a:latin typeface="+mj-lt"/>
              </a:rPr>
              <a:t>origins</a:t>
            </a:r>
            <a:r>
              <a:rPr lang="it-IT" sz="2000" dirty="0" smtClean="0">
                <a:latin typeface="+mj-lt"/>
              </a:rPr>
              <a:t> of </a:t>
            </a:r>
            <a:r>
              <a:rPr lang="it-IT" sz="2000" dirty="0" err="1" smtClean="0">
                <a:latin typeface="+mj-lt"/>
              </a:rPr>
              <a:t>cosmic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rays</a:t>
            </a:r>
            <a:endParaRPr lang="it-IT" sz="2000" dirty="0" smtClean="0">
              <a:latin typeface="+mj-lt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Description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principles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behind</a:t>
            </a:r>
            <a:r>
              <a:rPr lang="it-IT" sz="2000" dirty="0" smtClean="0">
                <a:latin typeface="+mj-lt"/>
              </a:rPr>
              <a:t> the </a:t>
            </a:r>
            <a:r>
              <a:rPr lang="it-IT" sz="2000" dirty="0" err="1" smtClean="0">
                <a:latin typeface="+mj-lt"/>
              </a:rPr>
              <a:t>instrumentation</a:t>
            </a:r>
            <a:endParaRPr lang="it-IT" sz="2000" dirty="0" smtClean="0">
              <a:latin typeface="+mj-lt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Lorentz’s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transformations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relativity</a:t>
            </a:r>
            <a:r>
              <a:rPr lang="it-IT" sz="2000" dirty="0" smtClean="0">
                <a:latin typeface="+mj-lt"/>
              </a:rPr>
              <a:t> for the </a:t>
            </a:r>
            <a:r>
              <a:rPr lang="it-IT" sz="2000" dirty="0" err="1" smtClean="0">
                <a:latin typeface="+mj-lt"/>
              </a:rPr>
              <a:t>muons</a:t>
            </a:r>
            <a:endParaRPr lang="it-IT" sz="2000" dirty="0" smtClean="0">
              <a:latin typeface="+mj-lt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Wave-particel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dualism</a:t>
            </a:r>
            <a:endParaRPr lang="it-IT" sz="2000" dirty="0" smtClean="0">
              <a:latin typeface="+mj-lt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+mj-lt"/>
              </a:rPr>
              <a:t>Standard model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Pions</a:t>
            </a:r>
            <a:r>
              <a:rPr lang="it-IT" sz="2000" dirty="0" smtClean="0">
                <a:latin typeface="+mj-lt"/>
              </a:rPr>
              <a:t>’ </a:t>
            </a:r>
            <a:r>
              <a:rPr lang="it-IT" sz="2000" dirty="0" err="1" smtClean="0">
                <a:latin typeface="+mj-lt"/>
              </a:rPr>
              <a:t>decay</a:t>
            </a:r>
            <a:endParaRPr lang="it-IT" sz="2000" dirty="0" smtClean="0">
              <a:latin typeface="+mj-lt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>
                <a:sym typeface="Wingdings" panose="05000000000000000000" pitchFamily="2" charset="2"/>
              </a:rPr>
              <a:t>Trying</a:t>
            </a:r>
            <a:r>
              <a:rPr lang="it-IT" sz="2000" dirty="0">
                <a:sym typeface="Wingdings" panose="05000000000000000000" pitchFamily="2" charset="2"/>
              </a:rPr>
              <a:t> a </a:t>
            </a:r>
            <a:r>
              <a:rPr lang="it-IT" sz="2000" dirty="0" smtClean="0">
                <a:sym typeface="Wingdings" panose="05000000000000000000" pitchFamily="2" charset="2"/>
              </a:rPr>
              <a:t>new </a:t>
            </a:r>
            <a:r>
              <a:rPr lang="it-IT" sz="2000" dirty="0" err="1" smtClean="0">
                <a:sym typeface="Wingdings" panose="05000000000000000000" pitchFamily="2" charset="2"/>
              </a:rPr>
              <a:t>didactic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model of </a:t>
            </a:r>
            <a:r>
              <a:rPr lang="it-IT" sz="2000" dirty="0" err="1">
                <a:sym typeface="Wingdings" panose="05000000000000000000" pitchFamily="2" charset="2"/>
              </a:rPr>
              <a:t>hadronic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particles</a:t>
            </a:r>
            <a:endParaRPr lang="it-IT" sz="2000" dirty="0">
              <a:latin typeface="+mj-lt"/>
            </a:endParaRPr>
          </a:p>
          <a:p>
            <a:pPr marL="0" indent="0" algn="just">
              <a:buNone/>
            </a:pPr>
            <a:r>
              <a:rPr lang="it-IT" sz="2000" dirty="0" err="1" smtClean="0">
                <a:latin typeface="+mj-lt"/>
              </a:rPr>
              <a:t>Our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purpose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is</a:t>
            </a:r>
            <a:r>
              <a:rPr lang="it-IT" sz="2000" dirty="0" smtClean="0">
                <a:latin typeface="+mj-lt"/>
              </a:rPr>
              <a:t> to create a core of </a:t>
            </a:r>
            <a:r>
              <a:rPr lang="it-IT" sz="2000" dirty="0" err="1" smtClean="0">
                <a:latin typeface="+mj-lt"/>
              </a:rPr>
              <a:t>well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prepared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students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that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will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transmit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their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knowledge</a:t>
            </a:r>
            <a:r>
              <a:rPr lang="it-IT" sz="2000" dirty="0" smtClean="0">
                <a:latin typeface="+mj-lt"/>
              </a:rPr>
              <a:t> to new </a:t>
            </a:r>
            <a:r>
              <a:rPr lang="it-IT" sz="2000" dirty="0" err="1" smtClean="0">
                <a:latin typeface="+mj-lt"/>
              </a:rPr>
              <a:t>students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that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will</a:t>
            </a:r>
            <a:r>
              <a:rPr lang="it-IT" sz="2000" dirty="0" smtClean="0">
                <a:latin typeface="+mj-lt"/>
              </a:rPr>
              <a:t> join the </a:t>
            </a:r>
            <a:r>
              <a:rPr lang="it-IT" sz="2000" dirty="0" err="1" smtClean="0">
                <a:latin typeface="+mj-lt"/>
              </a:rPr>
              <a:t>project</a:t>
            </a:r>
            <a:r>
              <a:rPr lang="it-IT" sz="2000" dirty="0" smtClean="0">
                <a:latin typeface="+mj-lt"/>
              </a:rPr>
              <a:t> in the </a:t>
            </a:r>
            <a:r>
              <a:rPr lang="it-IT" sz="2000" dirty="0" err="1" smtClean="0">
                <a:latin typeface="+mj-lt"/>
              </a:rPr>
              <a:t>next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years</a:t>
            </a:r>
            <a:r>
              <a:rPr lang="it-IT" sz="2000" dirty="0" smtClean="0">
                <a:latin typeface="+mj-lt"/>
              </a:rPr>
              <a:t>, in </a:t>
            </a:r>
            <a:r>
              <a:rPr lang="it-IT" sz="2000" dirty="0" err="1" smtClean="0">
                <a:latin typeface="+mj-lt"/>
              </a:rPr>
              <a:t>order</a:t>
            </a:r>
            <a:r>
              <a:rPr lang="it-IT" sz="2000" dirty="0" smtClean="0">
                <a:latin typeface="+mj-lt"/>
              </a:rPr>
              <a:t> to </a:t>
            </a:r>
            <a:r>
              <a:rPr lang="it-IT" sz="2000" dirty="0" err="1" smtClean="0">
                <a:latin typeface="+mj-lt"/>
              </a:rPr>
              <a:t>have</a:t>
            </a:r>
            <a:r>
              <a:rPr lang="it-IT" sz="2000" dirty="0" smtClean="0">
                <a:latin typeface="+mj-lt"/>
              </a:rPr>
              <a:t> a team with a strong </a:t>
            </a:r>
            <a:r>
              <a:rPr lang="it-IT" sz="2000" dirty="0" err="1" smtClean="0">
                <a:latin typeface="+mj-lt"/>
              </a:rPr>
              <a:t>theorical</a:t>
            </a:r>
            <a:r>
              <a:rPr lang="it-IT" sz="2000" dirty="0" smtClean="0">
                <a:latin typeface="+mj-lt"/>
              </a:rPr>
              <a:t> base </a:t>
            </a:r>
            <a:r>
              <a:rPr lang="it-IT" sz="2000" dirty="0" err="1" smtClean="0">
                <a:latin typeface="+mj-lt"/>
              </a:rPr>
              <a:t>working</a:t>
            </a:r>
            <a:r>
              <a:rPr lang="it-IT" sz="2000" dirty="0" smtClean="0">
                <a:latin typeface="+mj-lt"/>
              </a:rPr>
              <a:t> on </a:t>
            </a:r>
            <a:r>
              <a:rPr lang="it-IT" sz="2000" dirty="0" err="1" smtClean="0">
                <a:latin typeface="+mj-lt"/>
              </a:rPr>
              <a:t>cosmic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rays</a:t>
            </a:r>
            <a:r>
              <a:rPr lang="it-IT" sz="2000" dirty="0" smtClean="0">
                <a:latin typeface="+mj-lt"/>
              </a:rPr>
              <a:t>.</a:t>
            </a:r>
          </a:p>
          <a:p>
            <a:endParaRPr lang="it-IT" sz="1050" dirty="0" smtClean="0"/>
          </a:p>
          <a:p>
            <a:endParaRPr lang="it-IT" sz="1050" dirty="0"/>
          </a:p>
        </p:txBody>
      </p:sp>
      <p:cxnSp>
        <p:nvCxnSpPr>
          <p:cNvPr id="4" name="Connettore diritto 3"/>
          <p:cNvCxnSpPr/>
          <p:nvPr/>
        </p:nvCxnSpPr>
        <p:spPr>
          <a:xfrm>
            <a:off x="673335" y="1080655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02275"/>
            <a:ext cx="10131425" cy="1456267"/>
          </a:xfrm>
        </p:spPr>
        <p:txBody>
          <a:bodyPr>
            <a:normAutofit/>
          </a:bodyPr>
          <a:lstStyle/>
          <a:p>
            <a:r>
              <a:rPr lang="it-IT" dirty="0" err="1" smtClean="0"/>
              <a:t>CERN’s</a:t>
            </a:r>
            <a:r>
              <a:rPr lang="it-IT" dirty="0" smtClean="0"/>
              <a:t> «</a:t>
            </a:r>
            <a:r>
              <a:rPr lang="it-IT" dirty="0" err="1" smtClean="0"/>
              <a:t>beam</a:t>
            </a:r>
            <a:r>
              <a:rPr lang="it-IT" dirty="0" smtClean="0"/>
              <a:t> line for </a:t>
            </a:r>
            <a:r>
              <a:rPr lang="it-IT" dirty="0" err="1" smtClean="0"/>
              <a:t>schools</a:t>
            </a:r>
            <a:r>
              <a:rPr lang="it-IT" dirty="0" smtClean="0"/>
              <a:t>» </a:t>
            </a:r>
            <a:r>
              <a:rPr lang="it-IT" dirty="0" err="1"/>
              <a:t>project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4647" y="2372176"/>
            <a:ext cx="5835080" cy="3509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 err="1" smtClean="0">
                <a:latin typeface="+mj-lt"/>
              </a:rPr>
              <a:t>We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have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also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joined</a:t>
            </a:r>
            <a:r>
              <a:rPr lang="it-IT" sz="2800" dirty="0" smtClean="0">
                <a:latin typeface="+mj-lt"/>
              </a:rPr>
              <a:t> a CERN </a:t>
            </a:r>
            <a:r>
              <a:rPr lang="it-IT" sz="2800" dirty="0" err="1" smtClean="0">
                <a:latin typeface="+mj-lt"/>
              </a:rPr>
              <a:t>project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that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invited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students</a:t>
            </a:r>
            <a:r>
              <a:rPr lang="it-IT" sz="2800" dirty="0" smtClean="0">
                <a:latin typeface="+mj-lt"/>
              </a:rPr>
              <a:t> to </a:t>
            </a:r>
            <a:r>
              <a:rPr lang="it-IT" sz="2800" dirty="0" err="1" smtClean="0">
                <a:latin typeface="+mj-lt"/>
              </a:rPr>
              <a:t>develop</a:t>
            </a:r>
            <a:r>
              <a:rPr lang="it-IT" sz="2800" dirty="0" smtClean="0">
                <a:latin typeface="+mj-lt"/>
              </a:rPr>
              <a:t> an </a:t>
            </a:r>
            <a:r>
              <a:rPr lang="it-IT" sz="2800" dirty="0" err="1" smtClean="0">
                <a:latin typeface="+mj-lt"/>
              </a:rPr>
              <a:t>experiment</a:t>
            </a:r>
            <a:r>
              <a:rPr lang="it-IT" sz="2800" dirty="0" smtClean="0">
                <a:latin typeface="+mj-lt"/>
              </a:rPr>
              <a:t> to </a:t>
            </a:r>
            <a:r>
              <a:rPr lang="it-IT" sz="2800" dirty="0" err="1" smtClean="0">
                <a:latin typeface="+mj-lt"/>
              </a:rPr>
              <a:t>act</a:t>
            </a:r>
            <a:r>
              <a:rPr lang="it-IT" sz="2800" dirty="0" smtClean="0">
                <a:latin typeface="+mj-lt"/>
              </a:rPr>
              <a:t> on a part o </a:t>
            </a:r>
            <a:r>
              <a:rPr lang="it-IT" sz="2800" dirty="0" err="1" smtClean="0">
                <a:latin typeface="+mj-lt"/>
              </a:rPr>
              <a:t>cern’s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particles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accelerator</a:t>
            </a:r>
            <a:r>
              <a:rPr lang="it-IT" sz="2800" dirty="0" smtClean="0">
                <a:latin typeface="+mj-lt"/>
              </a:rPr>
              <a:t>.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We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together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with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our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teacher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have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developed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an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experiment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to show the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possibility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of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detect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a 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background of </a:t>
            </a:r>
            <a:r>
              <a:rPr lang="it-IT" sz="2800" dirty="0" err="1">
                <a:latin typeface="+mj-lt"/>
                <a:sym typeface="Wingdings" panose="05000000000000000000" pitchFamily="2" charset="2"/>
              </a:rPr>
              <a:t>neutral</a:t>
            </a:r>
            <a:r>
              <a:rPr lang="it-IT" sz="2800" dirty="0">
                <a:latin typeface="+mj-lt"/>
                <a:sym typeface="Wingdings" panose="05000000000000000000" pitchFamily="2" charset="2"/>
              </a:rPr>
              <a:t> lattice of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mesons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(quark-antiquark)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which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 partecipate  to  strong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interctions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 so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as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a lattice of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Bosons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(W</a:t>
            </a:r>
            <a:r>
              <a:rPr lang="it-IT" sz="2800" baseline="30000" dirty="0" smtClean="0">
                <a:sym typeface="Wingdings" panose="05000000000000000000" pitchFamily="2" charset="2"/>
              </a:rPr>
              <a:t>+ 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+ W</a:t>
            </a:r>
            <a:r>
              <a:rPr lang="it-IT" sz="2800" baseline="30000" dirty="0" smtClean="0">
                <a:latin typeface="+mj-lt"/>
                <a:sym typeface="Wingdings" panose="05000000000000000000" pitchFamily="2" charset="2"/>
              </a:rPr>
              <a:t>-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) for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weak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interactions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with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excess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of gamma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rays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it-IT" sz="2800" dirty="0" err="1" smtClean="0">
                <a:latin typeface="+mj-lt"/>
                <a:sym typeface="Wingdings" panose="05000000000000000000" pitchFamily="2" charset="2"/>
              </a:rPr>
              <a:t>emission</a:t>
            </a:r>
            <a:r>
              <a:rPr lang="it-IT" sz="2800" dirty="0" smtClean="0">
                <a:latin typeface="+mj-lt"/>
                <a:sym typeface="Wingdings" panose="05000000000000000000" pitchFamily="2" charset="2"/>
              </a:rPr>
              <a:t>. </a:t>
            </a:r>
            <a:endParaRPr lang="it-IT" sz="28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>
          <a:xfrm>
            <a:off x="7656507" y="1680340"/>
            <a:ext cx="3156770" cy="4893398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814647" y="1147158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610" y="218902"/>
            <a:ext cx="10131425" cy="1456267"/>
          </a:xfrm>
        </p:spPr>
        <p:txBody>
          <a:bodyPr>
            <a:normAutofit/>
          </a:bodyPr>
          <a:lstStyle/>
          <a:p>
            <a:r>
              <a:rPr lang="it-IT" dirty="0"/>
              <a:t>«Scuola di fisica» </a:t>
            </a:r>
            <a:r>
              <a:rPr lang="it-IT" dirty="0" err="1"/>
              <a:t>organized</a:t>
            </a:r>
            <a:r>
              <a:rPr lang="it-IT" dirty="0"/>
              <a:t> by liceo Fermi (CZ)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8992" y="2065867"/>
            <a:ext cx="3631649" cy="3714138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err="1" smtClean="0">
                <a:latin typeface="+mj-lt"/>
              </a:rPr>
              <a:t>We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also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joined</a:t>
            </a:r>
            <a:r>
              <a:rPr lang="it-IT" sz="2400" dirty="0" smtClean="0">
                <a:latin typeface="+mj-lt"/>
              </a:rPr>
              <a:t> «scuola di fisica», 3 </a:t>
            </a:r>
            <a:r>
              <a:rPr lang="it-IT" sz="2400" dirty="0" err="1" smtClean="0">
                <a:latin typeface="+mj-lt"/>
              </a:rPr>
              <a:t>days</a:t>
            </a:r>
            <a:r>
              <a:rPr lang="it-IT" sz="2400" dirty="0" smtClean="0">
                <a:latin typeface="+mj-lt"/>
              </a:rPr>
              <a:t> of </a:t>
            </a:r>
            <a:r>
              <a:rPr lang="it-IT" sz="2400" dirty="0" err="1" smtClean="0">
                <a:latin typeface="+mj-lt"/>
              </a:rPr>
              <a:t>conferences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that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dealt</a:t>
            </a:r>
            <a:r>
              <a:rPr lang="it-IT" sz="2400" dirty="0" smtClean="0">
                <a:latin typeface="+mj-lt"/>
              </a:rPr>
              <a:t> with the </a:t>
            </a:r>
            <a:r>
              <a:rPr lang="it-IT" sz="2400" dirty="0" err="1" smtClean="0">
                <a:latin typeface="+mj-lt"/>
              </a:rPr>
              <a:t>theme</a:t>
            </a:r>
            <a:r>
              <a:rPr lang="it-IT" sz="2400" dirty="0" smtClean="0">
                <a:latin typeface="+mj-lt"/>
              </a:rPr>
              <a:t> of «Time» from </a:t>
            </a:r>
            <a:r>
              <a:rPr lang="it-IT" sz="2400" dirty="0" err="1" smtClean="0">
                <a:latin typeface="+mj-lt"/>
              </a:rPr>
              <a:t>different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points</a:t>
            </a:r>
            <a:r>
              <a:rPr lang="it-IT" sz="2400" dirty="0" smtClean="0">
                <a:latin typeface="+mj-lt"/>
              </a:rPr>
              <a:t> of </a:t>
            </a:r>
            <a:r>
              <a:rPr lang="it-IT" sz="2400" dirty="0" err="1" smtClean="0">
                <a:latin typeface="+mj-lt"/>
              </a:rPr>
              <a:t>view</a:t>
            </a:r>
            <a:r>
              <a:rPr lang="it-IT" sz="2400" dirty="0" smtClean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it-IT" sz="2400" dirty="0" smtClean="0">
                <a:latin typeface="+mj-lt"/>
              </a:rPr>
              <a:t>In </a:t>
            </a:r>
            <a:r>
              <a:rPr lang="it-IT" sz="2400" dirty="0" err="1" smtClean="0">
                <a:latin typeface="+mj-lt"/>
              </a:rPr>
              <a:t>that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occasion</a:t>
            </a:r>
            <a:r>
              <a:rPr lang="it-IT" sz="2400" dirty="0" smtClean="0">
                <a:latin typeface="+mj-lt"/>
              </a:rPr>
              <a:t>, </a:t>
            </a:r>
            <a:r>
              <a:rPr lang="it-IT" sz="2400" dirty="0" err="1" smtClean="0">
                <a:latin typeface="+mj-lt"/>
              </a:rPr>
              <a:t>we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also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had</a:t>
            </a:r>
            <a:r>
              <a:rPr lang="it-IT" sz="2400" dirty="0" smtClean="0">
                <a:latin typeface="+mj-lt"/>
              </a:rPr>
              <a:t> the </a:t>
            </a:r>
            <a:r>
              <a:rPr lang="it-IT" sz="2400" dirty="0" err="1" smtClean="0">
                <a:latin typeface="+mj-lt"/>
              </a:rPr>
              <a:t>possibility</a:t>
            </a:r>
            <a:r>
              <a:rPr lang="it-IT" sz="2400" dirty="0" smtClean="0">
                <a:latin typeface="+mj-lt"/>
              </a:rPr>
              <a:t> to </a:t>
            </a:r>
            <a:r>
              <a:rPr lang="it-IT" sz="2400" dirty="0" err="1" smtClean="0">
                <a:latin typeface="+mj-lt"/>
              </a:rPr>
              <a:t>see</a:t>
            </a:r>
            <a:r>
              <a:rPr lang="it-IT" sz="2400" dirty="0" smtClean="0">
                <a:latin typeface="+mj-lt"/>
              </a:rPr>
              <a:t> a </a:t>
            </a:r>
            <a:r>
              <a:rPr lang="it-IT" sz="2400" dirty="0" err="1" smtClean="0">
                <a:latin typeface="+mj-lt"/>
              </a:rPr>
              <a:t>telescope</a:t>
            </a:r>
            <a:r>
              <a:rPr lang="it-IT" sz="2400" dirty="0" smtClean="0">
                <a:latin typeface="+mj-lt"/>
              </a:rPr>
              <a:t> and </a:t>
            </a:r>
            <a:r>
              <a:rPr lang="it-IT" sz="2400" dirty="0" err="1" smtClean="0">
                <a:latin typeface="+mj-lt"/>
              </a:rPr>
              <a:t>how</a:t>
            </a:r>
            <a:r>
              <a:rPr lang="it-IT" sz="2400" dirty="0" smtClean="0">
                <a:latin typeface="+mj-lt"/>
              </a:rPr>
              <a:t> the </a:t>
            </a:r>
            <a:r>
              <a:rPr lang="it-IT" sz="2400" dirty="0" err="1" smtClean="0">
                <a:latin typeface="+mj-lt"/>
              </a:rPr>
              <a:t>acquisition</a:t>
            </a:r>
            <a:r>
              <a:rPr lang="it-IT" sz="2400" dirty="0" smtClean="0">
                <a:latin typeface="+mj-lt"/>
              </a:rPr>
              <a:t> of data </a:t>
            </a:r>
            <a:r>
              <a:rPr lang="it-IT" sz="2400" dirty="0" err="1" smtClean="0">
                <a:latin typeface="+mj-lt"/>
              </a:rPr>
              <a:t>works</a:t>
            </a:r>
            <a:r>
              <a:rPr lang="it-IT" sz="2400" dirty="0" smtClean="0">
                <a:latin typeface="+mj-lt"/>
              </a:rPr>
              <a:t>.</a:t>
            </a:r>
            <a:endParaRPr lang="it-IT" sz="24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03" y="1847246"/>
            <a:ext cx="6850462" cy="4920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Connettore diritto 5"/>
          <p:cNvCxnSpPr/>
          <p:nvPr/>
        </p:nvCxnSpPr>
        <p:spPr>
          <a:xfrm>
            <a:off x="789709" y="1122218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-171986"/>
            <a:ext cx="10131425" cy="1456267"/>
          </a:xfrm>
        </p:spPr>
        <p:txBody>
          <a:bodyPr/>
          <a:lstStyle/>
          <a:p>
            <a:r>
              <a:rPr lang="it-IT" dirty="0" err="1" smtClean="0"/>
              <a:t>Expectations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4293" y="1244298"/>
            <a:ext cx="8946541" cy="1142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>
                <a:latin typeface="+mj-lt"/>
              </a:rPr>
              <a:t>Recive</a:t>
            </a:r>
            <a:r>
              <a:rPr lang="it-IT" sz="2400" dirty="0" smtClean="0">
                <a:latin typeface="+mj-lt"/>
              </a:rPr>
              <a:t> a </a:t>
            </a:r>
            <a:r>
              <a:rPr lang="it-IT" sz="2400" dirty="0" err="1" smtClean="0">
                <a:latin typeface="+mj-lt"/>
              </a:rPr>
              <a:t>telescope</a:t>
            </a:r>
            <a:endParaRPr lang="it-IT" sz="24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>
                <a:latin typeface="+mj-lt"/>
              </a:rPr>
              <a:t>Being</a:t>
            </a:r>
            <a:r>
              <a:rPr lang="it-IT" sz="2400" dirty="0" smtClean="0">
                <a:latin typeface="+mj-lt"/>
              </a:rPr>
              <a:t> part of a </a:t>
            </a:r>
            <a:r>
              <a:rPr lang="it-IT" sz="2400" dirty="0" err="1" smtClean="0">
                <a:latin typeface="+mj-lt"/>
              </a:rPr>
              <a:t>school</a:t>
            </a:r>
            <a:r>
              <a:rPr lang="it-IT" sz="2400" dirty="0" smtClean="0">
                <a:latin typeface="+mj-lt"/>
              </a:rPr>
              <a:t> network</a:t>
            </a:r>
            <a:endParaRPr lang="it-IT" sz="2400" dirty="0">
              <a:latin typeface="+mj-lt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46111" y="3374593"/>
            <a:ext cx="9404723" cy="887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…AND OBSERVATIONS</a:t>
            </a:r>
            <a:endParaRPr lang="it-IT" sz="36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104293" y="4556497"/>
            <a:ext cx="7740944" cy="1586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lack</a:t>
            </a:r>
            <a:r>
              <a:rPr lang="it-IT" sz="2400" dirty="0" smtClean="0"/>
              <a:t> of </a:t>
            </a:r>
            <a:r>
              <a:rPr lang="it-IT" sz="2400" dirty="0" err="1" smtClean="0"/>
              <a:t>assistence</a:t>
            </a:r>
            <a:r>
              <a:rPr lang="it-IT" sz="2400" dirty="0" smtClean="0"/>
              <a:t> for </a:t>
            </a:r>
            <a:r>
              <a:rPr lang="it-IT" sz="2400" dirty="0" err="1" smtClean="0"/>
              <a:t>schools</a:t>
            </a:r>
            <a:r>
              <a:rPr lang="it-IT" sz="2400" dirty="0" smtClean="0"/>
              <a:t> in the EEE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 </a:t>
            </a:r>
            <a:r>
              <a:rPr lang="it-IT" sz="2400" dirty="0" err="1" smtClean="0"/>
              <a:t>without</a:t>
            </a:r>
            <a:r>
              <a:rPr lang="it-IT" sz="2400" dirty="0" smtClean="0"/>
              <a:t> a </a:t>
            </a:r>
            <a:r>
              <a:rPr lang="it-IT" sz="2400" dirty="0" err="1" smtClean="0"/>
              <a:t>telescope</a:t>
            </a:r>
            <a:r>
              <a:rPr lang="it-IT" sz="2400" dirty="0" smtClean="0"/>
              <a:t> </a:t>
            </a:r>
            <a:r>
              <a:rPr lang="it-IT" sz="2400" dirty="0" err="1" smtClean="0"/>
              <a:t>yet</a:t>
            </a:r>
            <a:r>
              <a:rPr lang="it-IT" sz="2400" dirty="0" smtClean="0"/>
              <a:t>, for </a:t>
            </a:r>
            <a:r>
              <a:rPr lang="it-IT" sz="2400" dirty="0" err="1" smtClean="0"/>
              <a:t>what</a:t>
            </a:r>
            <a:r>
              <a:rPr lang="it-IT" sz="2400" dirty="0" smtClean="0"/>
              <a:t> </a:t>
            </a:r>
            <a:r>
              <a:rPr lang="it-IT" sz="2400" dirty="0" err="1" smtClean="0"/>
              <a:t>concerns</a:t>
            </a:r>
            <a:r>
              <a:rPr lang="it-IT" sz="2400" dirty="0" smtClean="0"/>
              <a:t> </a:t>
            </a:r>
            <a:r>
              <a:rPr lang="it-IT" sz="2400" dirty="0" err="1" smtClean="0"/>
              <a:t>how</a:t>
            </a:r>
            <a:r>
              <a:rPr lang="it-IT" sz="2400" dirty="0" smtClean="0"/>
              <a:t> to be an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part of the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and on </a:t>
            </a:r>
            <a:r>
              <a:rPr lang="it-IT" sz="2400" dirty="0" err="1" smtClean="0"/>
              <a:t>how</a:t>
            </a:r>
            <a:r>
              <a:rPr lang="it-IT" sz="2400" dirty="0" smtClean="0"/>
              <a:t> the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</a:t>
            </a:r>
            <a:r>
              <a:rPr lang="it-IT" sz="2400" dirty="0" err="1" smtClean="0"/>
              <a:t>itself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work</a:t>
            </a:r>
          </a:p>
          <a:p>
            <a:endParaRPr lang="it-IT" dirty="0"/>
          </a:p>
        </p:txBody>
      </p:sp>
      <p:cxnSp>
        <p:nvCxnSpPr>
          <p:cNvPr id="6" name="Connettore diritto 5"/>
          <p:cNvCxnSpPr/>
          <p:nvPr/>
        </p:nvCxnSpPr>
        <p:spPr>
          <a:xfrm>
            <a:off x="789709" y="1022466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789709" y="4181313"/>
            <a:ext cx="11759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2354</TotalTime>
  <Words>445</Words>
  <Application>Microsoft Office PowerPoint</Application>
  <PresentationFormat>Personalizzato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Celestiale</vt:lpstr>
      <vt:lpstr>The waiting</vt:lpstr>
      <vt:lpstr>The school</vt:lpstr>
      <vt:lpstr>How the idea started</vt:lpstr>
      <vt:lpstr>Group of work </vt:lpstr>
      <vt:lpstr>Activities</vt:lpstr>
      <vt:lpstr>Theorical deepening </vt:lpstr>
      <vt:lpstr>CERN’s «beam line for schools» project </vt:lpstr>
      <vt:lpstr>«Scuola di fisica» organized by liceo Fermi (CZ) </vt:lpstr>
      <vt:lpstr>Expectations…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waiting</dc:title>
  <dc:creator>user</dc:creator>
  <cp:lastModifiedBy>user</cp:lastModifiedBy>
  <cp:revision>31</cp:revision>
  <dcterms:created xsi:type="dcterms:W3CDTF">2017-05-21T18:40:04Z</dcterms:created>
  <dcterms:modified xsi:type="dcterms:W3CDTF">2017-05-29T13:34:04Z</dcterms:modified>
</cp:coreProperties>
</file>