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0079038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15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91D1D88-E36C-4468-9463-CCEAC4E2A67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8A5FB05D-4040-4E5D-A138-924F33B3A80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0626DC66-1104-41CA-837E-BB4FE3886542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5E777DDC-9400-4697-9AD4-E7E544A2E352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DAA82FDF-59A7-4AE8-8AB9-78B1AFF88CB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10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86651516-54EB-41F5-A389-C09EB0905C6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331800A3-2B23-4D52-BE96-89825635CC3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11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E8E47BEB-F455-403C-BD22-E3E0F8E7555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00F4BB7E-2535-47EF-8C44-32925CDB1F0F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12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A60E6C2D-7FE5-4201-B40A-9FB601BCA1CB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2A3CA6A5-D43C-4846-8495-E4BCE8C68CD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13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7C9B2960-D349-4CA3-8CE6-8474294038B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55EAAB30-86D2-4013-821A-5463C1E1A3DC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14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F20241D0-5D5B-40A4-B021-B0C80F32227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7604F220-F291-4F78-AD2C-99C564D87DB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15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CC8B80AD-3423-4AAD-9B82-876F42DFD3C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190568CA-42FA-479E-B189-1C436C2F481E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16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26828197-2517-4861-9A7A-65B7899515BB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BFC14BE0-2381-4C22-8F6F-E34702FE7C1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17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A0FB45BD-153C-4B9A-90B1-7BFEF0A42BB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8F608FED-B2B0-4395-B6F5-094F03666663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18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B13598C2-FF6C-4B7A-A2A7-1C61641A891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961264DF-B82F-4CF6-80EA-414AD3DDF11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CF154DA7-AD8F-4220-84AD-12A35F645243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EFE67CBE-23EF-4FC1-93D9-5AEC6B8D7DBB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3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445A932D-D998-4747-A90D-8D3ADC7B39D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901F0687-DD61-469B-AFF5-E8C085DD393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4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7337D274-4AD9-47F2-ADC2-AA433858E54B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A1B5A8ED-2B7C-44EA-9F8B-A18FFB8444A9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5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156FD99C-CDA3-4B4A-B8E8-894E3FA2108C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849A014F-EBD6-4CBD-BE94-CADB34B1799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6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E72A247A-2251-426B-999B-254C240DE1E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1C12F69D-30E1-459A-94BC-CD4AD09D4CE7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7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A8310B85-A885-4DDF-9097-CD07C34F018C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74EDB47E-B966-4268-BFBB-9E4290FD151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8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BE540F29-F218-4ECD-A210-41471BE34398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4278240" y="10156680"/>
            <a:ext cx="3274560" cy="5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B48DF290-6EB1-4C36-8D68-F4C00CBF4548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9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75564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" name="Immagine 34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Immagine 35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4" name="Immagine 73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Immagine 74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3" name="Immagine 112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4" name="Immagine 113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3" name="Immagine 152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54" name="Immagine 153"/>
          <p:cNvPicPr/>
          <p:nvPr/>
        </p:nvPicPr>
        <p:blipFill>
          <a:blip r:embed="rId2"/>
          <a:stretch/>
        </p:blipFill>
        <p:spPr>
          <a:xfrm>
            <a:off x="229140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364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1600" y="405864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1600" y="1768680"/>
            <a:ext cx="44262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3640" y="4058640"/>
            <a:ext cx="907056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1200" cy="12538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GB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Fare clic per modificare lo stile del titolo</a:t>
            </a:r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/>
          </p:nvPr>
        </p:nvSpPr>
        <p:spPr>
          <a:xfrm>
            <a:off x="7226280" y="6886440"/>
            <a:ext cx="2339640" cy="5122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E311CF0-6F02-4EB3-A47A-C8A63B4BC4A7}" type="slidenum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dt"/>
          </p:nvPr>
        </p:nvSpPr>
        <p:spPr>
          <a:xfrm>
            <a:off x="692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87798453-F700-4BB4-86D7-74ED4C4937ED}" type="datetime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27/05/2017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ftr"/>
          </p:nvPr>
        </p:nvSpPr>
        <p:spPr>
          <a:xfrm>
            <a:off x="3338640" y="7007400"/>
            <a:ext cx="3401640" cy="40140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sldNum"/>
          </p:nvPr>
        </p:nvSpPr>
        <p:spPr>
          <a:xfrm>
            <a:off x="7118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06A3C2E-5CAE-49D6-ACAB-EACBDE88FE02}" type="slidenum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dt"/>
          </p:nvPr>
        </p:nvSpPr>
        <p:spPr>
          <a:xfrm>
            <a:off x="692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87BFB3B-7455-438F-99FB-3B9172EAF3DE}" type="datetime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27/05/2017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ftr"/>
          </p:nvPr>
        </p:nvSpPr>
        <p:spPr>
          <a:xfrm>
            <a:off x="3338640" y="7007400"/>
            <a:ext cx="3401640" cy="40140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sldNum"/>
          </p:nvPr>
        </p:nvSpPr>
        <p:spPr>
          <a:xfrm>
            <a:off x="7118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912C1CF-C8F4-4110-89FB-22E6CA07532D}" type="slidenum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56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92280" y="403200"/>
            <a:ext cx="8694360" cy="1460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GB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Fare clic per modificare lo stile del titolo</a:t>
            </a:r>
            <a:endParaRPr lang="en-GB" sz="4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93000" y="2012400"/>
            <a:ext cx="4283280" cy="4796280"/>
          </a:xfrm>
          <a:prstGeom prst="rect">
            <a:avLst/>
          </a:prstGeom>
        </p:spPr>
        <p:txBody>
          <a:bodyPr/>
          <a:lstStyle/>
          <a:p>
            <a:pPr marL="432000" indent="-3240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Modifica gli stili del testo dello schema</a:t>
            </a:r>
          </a:p>
          <a:p>
            <a:pPr marL="864000" lvl="1" indent="-32400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</a:t>
            </a:r>
            <a:endParaRPr lang="en-GB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</a:t>
            </a:r>
            <a:endParaRPr lang="en-GB" sz="1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</a:t>
            </a:r>
          </a:p>
          <a:p>
            <a:pPr marL="2160000" lvl="4" indent="-21600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102640" y="2012400"/>
            <a:ext cx="4283280" cy="4796280"/>
          </a:xfrm>
          <a:prstGeom prst="rect">
            <a:avLst/>
          </a:prstGeom>
        </p:spPr>
        <p:txBody>
          <a:bodyPr/>
          <a:lstStyle/>
          <a:p>
            <a:pPr marL="250920" indent="-25056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en-GB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Modifica gli stili del testo dello schema</a:t>
            </a:r>
          </a:p>
          <a:p>
            <a:pPr marL="755640" lvl="1" indent="-25056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</a:t>
            </a:r>
            <a:endParaRPr lang="en-GB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58920" lvl="2" indent="-25056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</a:t>
            </a:r>
            <a:endParaRPr lang="en-GB" sz="1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63640" lvl="3" indent="-25056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</a:t>
            </a:r>
          </a:p>
          <a:p>
            <a:pPr marL="2266920" lvl="4" indent="-25056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en-GB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dt"/>
          </p:nvPr>
        </p:nvSpPr>
        <p:spPr>
          <a:xfrm>
            <a:off x="692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8BE03CA-26DC-4B47-B173-74A2947BE22D}" type="datetime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27/05/2017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ftr"/>
          </p:nvPr>
        </p:nvSpPr>
        <p:spPr>
          <a:xfrm>
            <a:off x="3338640" y="7007400"/>
            <a:ext cx="3401640" cy="40140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sldNum"/>
          </p:nvPr>
        </p:nvSpPr>
        <p:spPr>
          <a:xfrm>
            <a:off x="7118280" y="7007400"/>
            <a:ext cx="2268000" cy="4014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95E7202-A465-49DF-89A6-EFA81BB46D07}" type="slidenum">
              <a:rPr lang="it-IT" sz="133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it-IT" sz="13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png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microsoft.com/office/2007/relationships/hdphoto" Target="../media/hdphoto1.wdp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udacityteam.org/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12200" y="2655360"/>
            <a:ext cx="9523800" cy="936360"/>
          </a:xfrm>
          <a:prstGeom prst="rect">
            <a:avLst/>
          </a:prstGeom>
          <a:solidFill>
            <a:srgbClr val="FFFFFF"/>
          </a:solidFill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 anchor="ctr"/>
          <a:lstStyle/>
          <a:p>
            <a:pPr algn="ctr">
              <a:lnSpc>
                <a:spcPct val="93000"/>
              </a:lnSpc>
            </a:pPr>
            <a:r>
              <a:rPr lang="it-IT" sz="54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I.I.S. CORRIDONI CAMPANA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Immagine 2"/>
          <p:cNvPicPr/>
          <p:nvPr/>
        </p:nvPicPr>
        <p:blipFill>
          <a:blip r:embed="rId4"/>
          <a:stretch/>
        </p:blipFill>
        <p:spPr>
          <a:xfrm>
            <a:off x="5630400" y="4731120"/>
            <a:ext cx="1590480" cy="16045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62" name="Immagine 4"/>
          <p:cNvPicPr/>
          <p:nvPr/>
        </p:nvPicPr>
        <p:blipFill>
          <a:blip r:embed="rId5"/>
          <a:stretch/>
        </p:blipFill>
        <p:spPr>
          <a:xfrm>
            <a:off x="718920" y="4768200"/>
            <a:ext cx="1726920" cy="17251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63" name="Immagine 6"/>
          <p:cNvPicPr/>
          <p:nvPr/>
        </p:nvPicPr>
        <p:blipFill>
          <a:blip r:embed="rId6"/>
          <a:stretch/>
        </p:blipFill>
        <p:spPr>
          <a:xfrm>
            <a:off x="3256920" y="5317200"/>
            <a:ext cx="1530000" cy="626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64" name="Immagine 8"/>
          <p:cNvPicPr/>
          <p:nvPr/>
        </p:nvPicPr>
        <p:blipFill>
          <a:blip r:embed="rId7"/>
          <a:srcRect b="24621"/>
          <a:stretch/>
        </p:blipFill>
        <p:spPr>
          <a:xfrm>
            <a:off x="574920" y="549000"/>
            <a:ext cx="8927640" cy="923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65" name="Immagine 10"/>
          <p:cNvPicPr/>
          <p:nvPr/>
        </p:nvPicPr>
        <p:blipFill>
          <a:blip r:embed="rId8"/>
          <a:stretch/>
        </p:blipFill>
        <p:spPr>
          <a:xfrm>
            <a:off x="8073331" y="4653691"/>
            <a:ext cx="1215720" cy="1777680"/>
          </a:xfrm>
          <a:prstGeom prst="rect">
            <a:avLst/>
          </a:prstGeom>
          <a:solidFill>
            <a:schemeClr val="bg1"/>
          </a:solidFill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"/>
          <p:cNvPicPr/>
          <p:nvPr/>
        </p:nvPicPr>
        <p:blipFill>
          <a:blip r:embed="rId4"/>
          <a:stretch/>
        </p:blipFill>
        <p:spPr>
          <a:xfrm>
            <a:off x="502920" y="2186310"/>
            <a:ext cx="9098640" cy="48700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201" name="CustomShape 1"/>
          <p:cNvSpPr/>
          <p:nvPr/>
        </p:nvSpPr>
        <p:spPr>
          <a:xfrm>
            <a:off x="837720" y="332611"/>
            <a:ext cx="8429040" cy="1439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2840" rIns="0" bIns="0"/>
          <a:lstStyle/>
          <a:p>
            <a:pPr marL="431640" indent="-317160">
              <a:lnSpc>
                <a:spcPct val="93000"/>
              </a:lnSpc>
              <a:spcAft>
                <a:spcPts val="1426"/>
              </a:spcAft>
            </a:pPr>
            <a:r>
              <a:rPr lang="it-IT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software contains a spectrum analyzer with 1 Hz sensitivity.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3167280" y="3419640"/>
            <a:ext cx="4032000" cy="14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/>
          <a:lstStyle/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System test through the analysis of the sound emitted by a diapason of known frequency. (384 Hz)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175296" y="304619"/>
            <a:ext cx="5659920" cy="863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en-GB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Glass Simulation:</a:t>
            </a:r>
            <a:endParaRPr lang="en-GB" sz="4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377581" y="2244330"/>
            <a:ext cx="5696647" cy="415062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txBody>
          <a:bodyPr lIns="0" tIns="28440" rIns="0" bIns="0"/>
          <a:lstStyle/>
          <a:p>
            <a:pPr marL="7920" algn="ctr">
              <a:lnSpc>
                <a:spcPct val="100000"/>
              </a:lnSpc>
              <a:spcBef>
                <a:spcPts val="1100"/>
              </a:spcBef>
              <a:spcAft>
                <a:spcPts val="1426"/>
              </a:spcAft>
            </a:pPr>
            <a:r>
              <a:rPr lang="en-GB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Not being able to fill and empty the Tank in relation to our experimental needs we tried the model with a crystal </a:t>
            </a:r>
            <a:r>
              <a:rPr lang="en-GB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en-GB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and water. </a:t>
            </a:r>
            <a:endParaRPr lang="en-GB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" name="Picture 4"/>
          <p:cNvPicPr/>
          <p:nvPr/>
        </p:nvPicPr>
        <p:blipFill>
          <a:blip r:embed="rId4"/>
          <a:stretch/>
        </p:blipFill>
        <p:spPr>
          <a:xfrm>
            <a:off x="6616594" y="1645020"/>
            <a:ext cx="2880000" cy="53492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1871100" y="302334"/>
            <a:ext cx="6264360" cy="9576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Glass </a:t>
            </a:r>
            <a:r>
              <a:rPr lang="it-IT" sz="5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Simulation</a:t>
            </a:r>
            <a:r>
              <a:rPr lang="it-IT" sz="5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240971" y="1530219"/>
            <a:ext cx="7532966" cy="1742775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marL="343080" indent="-334440" algn="ctr">
              <a:lnSpc>
                <a:spcPct val="73000"/>
              </a:lnSpc>
              <a:spcAft>
                <a:spcPts val="1426"/>
              </a:spcAft>
            </a:pP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recorded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sound of 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with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different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amounts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liquid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inside,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analysed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spectrum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and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isolated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principal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Picture 3"/>
          <p:cNvPicPr/>
          <p:nvPr/>
        </p:nvPicPr>
        <p:blipFill>
          <a:blip r:embed="rId4"/>
          <a:stretch/>
        </p:blipFill>
        <p:spPr>
          <a:xfrm>
            <a:off x="2303100" y="3542040"/>
            <a:ext cx="5400360" cy="37526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"/>
          <p:cNvPicPr/>
          <p:nvPr/>
        </p:nvPicPr>
        <p:blipFill>
          <a:blip r:embed="rId4"/>
          <a:stretch/>
        </p:blipFill>
        <p:spPr>
          <a:xfrm>
            <a:off x="225404" y="1935344"/>
            <a:ext cx="9629192" cy="4987022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210" name="CustomShape 1"/>
          <p:cNvSpPr/>
          <p:nvPr/>
        </p:nvSpPr>
        <p:spPr>
          <a:xfrm>
            <a:off x="1494180" y="576000"/>
            <a:ext cx="7091640" cy="791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 anchor="ctr"/>
          <a:lstStyle/>
          <a:p>
            <a:pPr marL="343080" indent="-334440" algn="ctr">
              <a:lnSpc>
                <a:spcPct val="100000"/>
              </a:lnSpc>
              <a:spcAft>
                <a:spcPts val="1426"/>
              </a:spcAft>
            </a:pPr>
            <a:r>
              <a:rPr lang="it-IT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Analysis of the </a:t>
            </a:r>
            <a:r>
              <a:rPr lang="it-IT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spectrum</a:t>
            </a:r>
            <a:r>
              <a:rPr lang="it-IT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3743280" y="2987640"/>
            <a:ext cx="4392360" cy="113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73440" rIns="90000" bIns="45000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</a:t>
            </a:r>
            <a:r>
              <a:rPr lang="it-IT" sz="36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fundamental</a:t>
            </a:r>
            <a:r>
              <a:rPr lang="it-IT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1381 Hz.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74740" y="602456"/>
            <a:ext cx="8857080" cy="298836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marL="343080" indent="-334440" algn="ctr">
              <a:lnSpc>
                <a:spcPct val="100000"/>
              </a:lnSpc>
              <a:spcAft>
                <a:spcPts val="1426"/>
              </a:spcAft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Taking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series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points (m; f)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related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 can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approximate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curve with a parabola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through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least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squares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method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i.e.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determine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coefficients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b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such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that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</a:t>
            </a:r>
            <a:r>
              <a:rPr lang="it-IT" sz="3200" b="1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2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least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where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</a:t>
            </a:r>
            <a:r>
              <a:rPr lang="it-IT" sz="3200" b="1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experimentally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detected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and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</a:t>
            </a:r>
            <a:r>
              <a:rPr lang="it-IT" sz="3200" b="1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mass of the water  in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34440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Picture 2"/>
          <p:cNvPicPr/>
          <p:nvPr/>
        </p:nvPicPr>
        <p:blipFill>
          <a:blip r:embed="rId4"/>
          <a:stretch/>
        </p:blipFill>
        <p:spPr>
          <a:xfrm>
            <a:off x="2156760" y="5197298"/>
            <a:ext cx="5693040" cy="16171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214" name="CustomShape 2"/>
          <p:cNvSpPr/>
          <p:nvPr/>
        </p:nvSpPr>
        <p:spPr>
          <a:xfrm>
            <a:off x="4669128" y="3901902"/>
            <a:ext cx="668303" cy="9843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"/>
          <p:cNvPicPr/>
          <p:nvPr/>
        </p:nvPicPr>
        <p:blipFill>
          <a:blip r:embed="rId4"/>
          <a:stretch/>
        </p:blipFill>
        <p:spPr>
          <a:xfrm>
            <a:off x="394560" y="2397967"/>
            <a:ext cx="9212010" cy="4549112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216" name="CustomShape 1"/>
          <p:cNvSpPr/>
          <p:nvPr/>
        </p:nvSpPr>
        <p:spPr>
          <a:xfrm>
            <a:off x="394560" y="611639"/>
            <a:ext cx="9216720" cy="1151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 anchor="ctr"/>
          <a:lstStyle/>
          <a:p>
            <a:pPr marL="343080" indent="-334440" algn="ctr">
              <a:lnSpc>
                <a:spcPct val="93000"/>
              </a:lnSpc>
              <a:spcAft>
                <a:spcPts val="1426"/>
              </a:spcAft>
            </a:pP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Once the curve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obtained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amount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liquid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in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results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from the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given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88000" y="360000"/>
            <a:ext cx="4211640" cy="6480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marL="343080" indent="-334440" algn="ctr">
              <a:lnSpc>
                <a:spcPct val="100000"/>
              </a:lnSpc>
              <a:spcAft>
                <a:spcPts val="1426"/>
              </a:spcAft>
            </a:pP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curve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equation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252360" y="1148760"/>
            <a:ext cx="3995640" cy="6458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73440" rIns="90000" bIns="45000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By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inverting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you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get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252360" y="1980360"/>
            <a:ext cx="4680000" cy="14652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73440" rIns="90000" bIns="45000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To control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how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mass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varies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in relation to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any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variations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in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calculate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</a:p>
        </p:txBody>
      </p:sp>
      <p:sp>
        <p:nvSpPr>
          <p:cNvPr id="220" name="CustomShape 4"/>
          <p:cNvSpPr/>
          <p:nvPr/>
        </p:nvSpPr>
        <p:spPr>
          <a:xfrm>
            <a:off x="2483280" y="5544000"/>
            <a:ext cx="6012720" cy="169452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73440" rIns="90000" bIns="45000"/>
          <a:lstStyle/>
          <a:p>
            <a:pPr algn="ctr">
              <a:lnSpc>
                <a:spcPct val="100000"/>
              </a:lnSpc>
            </a:pP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interesting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note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that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tool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that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measures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mass from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will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have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sensitivity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many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times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greater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when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container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full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than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when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empty</a:t>
            </a:r>
            <a:r>
              <a:rPr lang="it-IT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5"/>
          <p:cNvSpPr/>
          <p:nvPr/>
        </p:nvSpPr>
        <p:spPr>
          <a:xfrm>
            <a:off x="4607640" y="611640"/>
            <a:ext cx="1007640" cy="21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6"/>
          <p:cNvSpPr/>
          <p:nvPr/>
        </p:nvSpPr>
        <p:spPr>
          <a:xfrm>
            <a:off x="4487400" y="1370160"/>
            <a:ext cx="935640" cy="23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7"/>
          <p:cNvSpPr/>
          <p:nvPr/>
        </p:nvSpPr>
        <p:spPr>
          <a:xfrm>
            <a:off x="5111640" y="2538000"/>
            <a:ext cx="719640" cy="349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8"/>
          <p:cNvSpPr/>
          <p:nvPr/>
        </p:nvSpPr>
        <p:spPr>
          <a:xfrm rot="2167800">
            <a:off x="4966200" y="3693960"/>
            <a:ext cx="1170360" cy="417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9"/>
          <p:cNvSpPr/>
          <p:nvPr/>
        </p:nvSpPr>
        <p:spPr>
          <a:xfrm>
            <a:off x="2449440" y="3531960"/>
            <a:ext cx="286200" cy="4334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6" name="Immagine 225"/>
          <p:cNvPicPr/>
          <p:nvPr/>
        </p:nvPicPr>
        <p:blipFill>
          <a:blip r:embed="rId5"/>
          <a:stretch/>
        </p:blipFill>
        <p:spPr>
          <a:xfrm>
            <a:off x="6234405" y="396000"/>
            <a:ext cx="3340800" cy="57600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7" name="Immagine 226"/>
          <p:cNvPicPr/>
          <p:nvPr/>
        </p:nvPicPr>
        <p:blipFill>
          <a:blip r:embed="rId6"/>
          <a:stretch/>
        </p:blipFill>
        <p:spPr>
          <a:xfrm>
            <a:off x="6158625" y="1172340"/>
            <a:ext cx="3492360" cy="63504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8" name="Immagine 227"/>
          <p:cNvPicPr/>
          <p:nvPr/>
        </p:nvPicPr>
        <p:blipFill>
          <a:blip r:embed="rId7"/>
          <a:stretch/>
        </p:blipFill>
        <p:spPr>
          <a:xfrm>
            <a:off x="6550701" y="2102216"/>
            <a:ext cx="2708208" cy="1221127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86" y="4051800"/>
            <a:ext cx="2780947" cy="1179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50" y="3961466"/>
            <a:ext cx="3115511" cy="1269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309840" y="730293"/>
            <a:ext cx="3528000" cy="863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6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Tank: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933480" y="2579146"/>
            <a:ext cx="8280720" cy="1007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marL="7920" algn="ctr">
              <a:lnSpc>
                <a:spcPct val="100000"/>
              </a:lnSpc>
              <a:spcAft>
                <a:spcPts val="1426"/>
              </a:spcAft>
            </a:pP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idea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apply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 the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model to the tank and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draw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curve f(m)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using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same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method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glass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one.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920" algn="ctr">
              <a:lnSpc>
                <a:spcPct val="100000"/>
              </a:lnSpc>
              <a:spcAft>
                <a:spcPts val="1426"/>
              </a:spcAft>
            </a:pP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
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933480" y="4571999"/>
            <a:ext cx="8280720" cy="20160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marL="341280" indent="-334440"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inverted curve will allow us to understand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4440"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when the tank is running out and to avoid the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4440"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telescope being left without gas for long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34440"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periods of time.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"/>
          <p:cNvPicPr/>
          <p:nvPr/>
        </p:nvPicPr>
        <p:blipFill>
          <a:blip r:embed="rId4"/>
          <a:stretch/>
        </p:blipFill>
        <p:spPr>
          <a:xfrm>
            <a:off x="186612" y="1966808"/>
            <a:ext cx="9708321" cy="5065663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235" name="CustomShape 1"/>
          <p:cNvSpPr/>
          <p:nvPr/>
        </p:nvSpPr>
        <p:spPr>
          <a:xfrm>
            <a:off x="2150820" y="666540"/>
            <a:ext cx="5778360" cy="64728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Analysis of the tank </a:t>
            </a:r>
            <a:r>
              <a:rPr lang="it-IT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spectrum</a:t>
            </a:r>
            <a:r>
              <a:rPr lang="it-IT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3708000" y="3707999"/>
            <a:ext cx="2664000" cy="791640"/>
          </a:xfrm>
          <a:prstGeom prst="rect">
            <a:avLst/>
          </a:prstGeom>
          <a:solidFill>
            <a:srgbClr val="FFFFFF"/>
          </a:solidFill>
          <a:ln w="284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/>
          <a:lstStyle/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</a:t>
            </a:r>
            <a:r>
              <a:rPr lang="it-IT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the  </a:t>
            </a:r>
            <a:r>
              <a:rPr lang="it-IT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peak</a:t>
            </a:r>
            <a:r>
              <a:rPr lang="it-IT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678 Hz.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2574014" y="3114662"/>
            <a:ext cx="4909136" cy="130932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8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END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95124" y="443071"/>
            <a:ext cx="4298173" cy="1791918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Gas Tank </a:t>
            </a:r>
            <a:r>
              <a:rPr lang="it-IT" sz="5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Problem</a:t>
            </a:r>
            <a:r>
              <a:rPr lang="it-IT" sz="5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395124" y="3287933"/>
            <a:ext cx="4298173" cy="2609014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tried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calculate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amount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liquid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gas in a tank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through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formulation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a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phenomenological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theory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4296049" y="6848292"/>
            <a:ext cx="5501094" cy="4568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tanks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connected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the </a:t>
            </a:r>
            <a:r>
              <a:rPr lang="it-IT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telescope</a:t>
            </a:r>
            <a:r>
              <a:rPr lang="it-IT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5653080" y="1979640"/>
            <a:ext cx="4425480" cy="209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icture 6"/>
          <p:cNvPicPr/>
          <p:nvPr/>
        </p:nvPicPr>
        <p:blipFill>
          <a:blip r:embed="rId4"/>
          <a:stretch/>
        </p:blipFill>
        <p:spPr>
          <a:xfrm>
            <a:off x="5235636" y="201167"/>
            <a:ext cx="3621920" cy="646789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655280" y="496800"/>
            <a:ext cx="6840000" cy="6696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Gas Tank Problem: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3382200" y="1898640"/>
            <a:ext cx="3240720" cy="497448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telescope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cannot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operate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without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gas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mixture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the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exhaust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which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implies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4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suspension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data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taking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Picture 4"/>
          <p:cNvPicPr/>
          <p:nvPr/>
        </p:nvPicPr>
        <p:blipFill>
          <a:blip r:embed="rId4"/>
          <a:stretch/>
        </p:blipFill>
        <p:spPr>
          <a:xfrm>
            <a:off x="6765840" y="1655640"/>
            <a:ext cx="3060360" cy="5460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74" name="Picture 5"/>
          <p:cNvPicPr/>
          <p:nvPr/>
        </p:nvPicPr>
        <p:blipFill>
          <a:blip r:embed="rId5"/>
          <a:stretch/>
        </p:blipFill>
        <p:spPr>
          <a:xfrm>
            <a:off x="209160" y="1690560"/>
            <a:ext cx="3030120" cy="54003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987637" y="297360"/>
            <a:ext cx="6103646" cy="53892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Gas Tank </a:t>
            </a:r>
            <a:r>
              <a:rPr lang="it-IT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Problem</a:t>
            </a:r>
            <a:r>
              <a:rPr lang="it-IT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1547280" y="939960"/>
            <a:ext cx="6984360" cy="106668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not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immediately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possible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calculate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amount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liquid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gas in the tank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since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286920" y="2915640"/>
            <a:ext cx="5112360" cy="2048246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mass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cylinder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cannot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be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measured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because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connected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the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telescope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through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metal 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tubes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26"/>
              </a:spcAft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5039640" y="5292000"/>
            <a:ext cx="4752000" cy="20160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It is </a:t>
            </a:r>
            <a:r>
              <a:rPr lang="it-I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useless to measure the pressure</a:t>
            </a: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, as it is  dependent only on the temperature in the condition of equilibrium.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2447280" y="2123640"/>
            <a:ext cx="337680" cy="647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6"/>
          <p:cNvSpPr/>
          <p:nvPr/>
        </p:nvSpPr>
        <p:spPr>
          <a:xfrm>
            <a:off x="7199640" y="2110320"/>
            <a:ext cx="772920" cy="30373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186000" y="251280"/>
            <a:ext cx="3816000" cy="5976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Solution: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2087280" y="1442160"/>
            <a:ext cx="6120360" cy="118296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Beating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tank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you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get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 </a:t>
            </a:r>
            <a:r>
              <a:rPr lang="it-IT" sz="4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sound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and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not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a </a:t>
            </a:r>
            <a:r>
              <a:rPr lang="it-IT" sz="40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noise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862920" y="5292000"/>
            <a:ext cx="8424720" cy="1511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48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sound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depends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on the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Quantity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liquid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inside the tank.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2141640" y="3409920"/>
            <a:ext cx="5922000" cy="1079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8280" rIns="90000" bIns="45000"/>
          <a:lstStyle/>
          <a:p>
            <a:pPr>
              <a:lnSpc>
                <a:spcPct val="93000"/>
              </a:lnSpc>
            </a:pPr>
            <a:r>
              <a:rPr lang="it-IT" sz="6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HYPOTHESIS!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5"/>
          <p:cNvSpPr/>
          <p:nvPr/>
        </p:nvSpPr>
        <p:spPr>
          <a:xfrm>
            <a:off x="4922640" y="971640"/>
            <a:ext cx="342000" cy="359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6"/>
          <p:cNvSpPr/>
          <p:nvPr/>
        </p:nvSpPr>
        <p:spPr>
          <a:xfrm>
            <a:off x="4922640" y="2736000"/>
            <a:ext cx="342000" cy="503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7"/>
          <p:cNvSpPr/>
          <p:nvPr/>
        </p:nvSpPr>
        <p:spPr>
          <a:xfrm>
            <a:off x="4922640" y="4600440"/>
            <a:ext cx="359640" cy="580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3063600" y="611640"/>
            <a:ext cx="4095360" cy="935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Solution: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58920" y="2987640"/>
            <a:ext cx="9504720" cy="324000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idea is to experimentally determine        f(m), where f is the frequency and m the amount of liquid in the tank, invert it and get so m(f), which allows us to understand how much liquid is inside the tank.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403640" y="348840"/>
            <a:ext cx="7207920" cy="102312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6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Technical </a:t>
            </a:r>
            <a:r>
              <a:rPr lang="it-IT" sz="6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Equipment</a:t>
            </a:r>
            <a:r>
              <a:rPr lang="it-IT" sz="6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977957" y="2978280"/>
            <a:ext cx="6065030" cy="37553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For sound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recording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used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internal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microphone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of a laptop,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but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you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can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also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use an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external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microphone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connected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to the pc of the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telescope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-1153080" y="5548320"/>
            <a:ext cx="4425480" cy="201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4"/>
          <p:cNvSpPr/>
          <p:nvPr/>
        </p:nvSpPr>
        <p:spPr>
          <a:xfrm>
            <a:off x="3744000" y="1792980"/>
            <a:ext cx="2527200" cy="76428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77040" rIns="90000" bIns="45000"/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Hardware: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453697" y="398395"/>
            <a:ext cx="3096000" cy="647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240" rIns="0" bIns="0" anchor="ctr"/>
          <a:lstStyle/>
          <a:p>
            <a:pPr algn="ctr">
              <a:lnSpc>
                <a:spcPct val="100000"/>
              </a:lnSpc>
            </a:pPr>
            <a:r>
              <a:rPr lang="it-IT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Software: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88342" y="5306281"/>
            <a:ext cx="9426710" cy="1510016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440" rIns="0" bIns="0"/>
          <a:lstStyle/>
          <a:p>
            <a:pPr algn="ctr">
              <a:lnSpc>
                <a:spcPct val="100000"/>
              </a:lnSpc>
              <a:spcAft>
                <a:spcPts val="1426"/>
              </a:spcAft>
            </a:pP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To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perform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sound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frequency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analysis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we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</a:t>
            </a:r>
            <a:r>
              <a:rPr lang="it-IT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used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 the open source software </a:t>
            </a:r>
            <a:r>
              <a:rPr lang="it-IT" sz="40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Audacity</a:t>
            </a:r>
            <a:r>
              <a:rPr lang="it-IT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Picture 3"/>
          <p:cNvPicPr/>
          <p:nvPr/>
        </p:nvPicPr>
        <p:blipFill>
          <a:blip r:embed="rId4"/>
          <a:stretch/>
        </p:blipFill>
        <p:spPr>
          <a:xfrm>
            <a:off x="1077517" y="1593837"/>
            <a:ext cx="7848360" cy="21132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197" name="CustomShape 3"/>
          <p:cNvSpPr/>
          <p:nvPr/>
        </p:nvSpPr>
        <p:spPr>
          <a:xfrm>
            <a:off x="2733697" y="4254839"/>
            <a:ext cx="4536000" cy="50364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6240" rIns="90000" bIns="45000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Baskerville Old Face"/>
                <a:hlinkClick r:id="rId5"/>
              </a:rPr>
              <a:t>http://</a:t>
            </a:r>
            <a:r>
              <a:rPr lang="it-IT" sz="2800" b="0" strike="noStrike" spc="-1" dirty="0" err="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Baskerville Old Face"/>
                <a:hlinkClick r:id="rId5"/>
              </a:rPr>
              <a:t>www.audacityteam.org</a:t>
            </a:r>
            <a:r>
              <a:rPr lang="it-IT" sz="2800" b="0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Baskerville Old Face"/>
                <a:hlinkClick r:id="rId5"/>
              </a:rPr>
              <a:t>/</a:t>
            </a:r>
            <a:endParaRPr lang="it-IT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"/>
          <p:cNvPicPr/>
          <p:nvPr/>
        </p:nvPicPr>
        <p:blipFill>
          <a:blip r:embed="rId4"/>
          <a:stretch/>
        </p:blipFill>
        <p:spPr>
          <a:xfrm>
            <a:off x="547200" y="2051640"/>
            <a:ext cx="8927640" cy="4848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199" name="CustomShape 1"/>
          <p:cNvSpPr/>
          <p:nvPr/>
        </p:nvSpPr>
        <p:spPr>
          <a:xfrm>
            <a:off x="547200" y="539640"/>
            <a:ext cx="8927640" cy="863280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2880" rIns="90000" bIns="45000"/>
          <a:lstStyle/>
          <a:p>
            <a:pPr algn="ctr">
              <a:lnSpc>
                <a:spcPct val="93000"/>
              </a:lnSpc>
            </a:pPr>
            <a:r>
              <a:rPr lang="it-IT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askerville Old Face"/>
              </a:rPr>
              <a:t>The Audacity Software Layout: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628</Words>
  <Application>Microsoft Office PowerPoint</Application>
  <PresentationFormat>Personalizzato</PresentationFormat>
  <Paragraphs>86</Paragraphs>
  <Slides>19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19</vt:i4>
      </vt:variant>
    </vt:vector>
  </HeadingPairs>
  <TitlesOfParts>
    <vt:vector size="31" baseType="lpstr">
      <vt:lpstr>Arial</vt:lpstr>
      <vt:lpstr>Baskerville Old Face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Alessandro Strappato</dc:creator>
  <dc:description/>
  <cp:lastModifiedBy>Alessandro Strappato</cp:lastModifiedBy>
  <cp:revision>81</cp:revision>
  <cp:lastPrinted>1601-01-01T00:00:00Z</cp:lastPrinted>
  <dcterms:created xsi:type="dcterms:W3CDTF">2009-04-16T09:32:32Z</dcterms:created>
  <dcterms:modified xsi:type="dcterms:W3CDTF">2017-05-27T12:49:04Z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21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