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91" r:id="rId5"/>
    <p:sldId id="292" r:id="rId6"/>
    <p:sldId id="287" r:id="rId7"/>
    <p:sldId id="282" r:id="rId8"/>
    <p:sldId id="284" r:id="rId9"/>
    <p:sldId id="285" r:id="rId10"/>
    <p:sldId id="286" r:id="rId11"/>
    <p:sldId id="258" r:id="rId12"/>
    <p:sldId id="288" r:id="rId13"/>
    <p:sldId id="289" r:id="rId14"/>
    <p:sldId id="259" r:id="rId15"/>
    <p:sldId id="301" r:id="rId16"/>
    <p:sldId id="280" r:id="rId17"/>
    <p:sldId id="296" r:id="rId18"/>
    <p:sldId id="297" r:id="rId19"/>
    <p:sldId id="299" r:id="rId20"/>
    <p:sldId id="298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0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>
            <a:lvl1pPr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 b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 b="1">
                <a:solidFill>
                  <a:srgbClr val="CC00CC"/>
                </a:solidFill>
              </a:defRPr>
            </a:lvl3pPr>
            <a:lvl4pPr>
              <a:defRPr sz="1600" b="1">
                <a:solidFill>
                  <a:srgbClr val="7030A0"/>
                </a:solidFill>
              </a:defRPr>
            </a:lvl4pPr>
            <a:lvl5pPr>
              <a:defRPr sz="14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537C-8788-408A-A4CF-829314167C7A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A08E-CC0C-4B92-B742-BCF085D16526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3505200"/>
            <a:ext cx="8915400" cy="1470025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Introduzione</a:t>
            </a:r>
            <a:r>
              <a:rPr lang="en-US" sz="4000" b="1" dirty="0" smtClean="0">
                <a:solidFill>
                  <a:srgbClr val="FF0000"/>
                </a:solidFill>
              </a:rPr>
              <a:t> a </a:t>
            </a:r>
            <a:r>
              <a:rPr lang="en-US" sz="4000" b="1" dirty="0" err="1" smtClean="0">
                <a:solidFill>
                  <a:srgbClr val="FF0000"/>
                </a:solidFill>
              </a:rPr>
              <a:t>Statistica</a:t>
            </a:r>
            <a:r>
              <a:rPr lang="en-US" sz="4000" b="1" dirty="0" smtClean="0">
                <a:solidFill>
                  <a:srgbClr val="FF0000"/>
                </a:solidFill>
              </a:rPr>
              <a:t> e </a:t>
            </a:r>
            <a:r>
              <a:rPr lang="en-US" sz="4000" b="1" dirty="0" err="1" smtClean="0">
                <a:solidFill>
                  <a:srgbClr val="FF0000"/>
                </a:solidFill>
              </a:rPr>
              <a:t>Probabilità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4600" y="5410200"/>
            <a:ext cx="6400800" cy="12192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2060"/>
                </a:solidFill>
              </a:rPr>
              <a:t>M. </a:t>
            </a:r>
            <a:r>
              <a:rPr lang="en-US" dirty="0" err="1" smtClean="0">
                <a:solidFill>
                  <a:srgbClr val="002060"/>
                </a:solidFill>
              </a:rPr>
              <a:t>Trimarchi</a:t>
            </a:r>
            <a:r>
              <a:rPr lang="en-US" dirty="0" smtClean="0">
                <a:solidFill>
                  <a:srgbClr val="002060"/>
                </a:solidFill>
              </a:rPr>
              <a:t> e P. La </a:t>
            </a:r>
            <a:r>
              <a:rPr lang="en-US" dirty="0" err="1" smtClean="0">
                <a:solidFill>
                  <a:srgbClr val="002060"/>
                </a:solidFill>
              </a:rPr>
              <a:t>Rocca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741798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dei grandi 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errori casuali hanno uguale probabilità di verificarsi</a:t>
            </a:r>
          </a:p>
          <a:p>
            <a:pPr lvl="1"/>
            <a:r>
              <a:rPr lang="it-IT" dirty="0" smtClean="0"/>
              <a:t>Sia in eccesso, sia in difetto rispetto al valore vero</a:t>
            </a:r>
          </a:p>
          <a:p>
            <a:r>
              <a:rPr lang="it-IT" dirty="0" smtClean="0"/>
              <a:t>Se il numero di misure è elevato, ci aspettiamo che il valore più frequente sia anche il valore più probabile</a:t>
            </a:r>
          </a:p>
          <a:p>
            <a:pPr lvl="1"/>
            <a:r>
              <a:rPr lang="it-IT" dirty="0" smtClean="0"/>
              <a:t>Ci aspettiamo che i valori misurati si distribuiscano simmetricamente rispetto al valore vero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657600"/>
            <a:ext cx="4225393" cy="276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3657599"/>
            <a:ext cx="4198252" cy="274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5257800" cy="34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Tendenza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it-IT" dirty="0" smtClean="0"/>
              <a:t>Media aritmetica</a:t>
            </a:r>
          </a:p>
          <a:p>
            <a:pPr lvl="1"/>
            <a:r>
              <a:rPr lang="it-IT" dirty="0" smtClean="0"/>
              <a:t>Somma dei valori osservati, divisa per il numero di osservazioni</a:t>
            </a:r>
          </a:p>
          <a:p>
            <a:pPr lvl="2"/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990600" y="1752600"/>
          <a:ext cx="1295400" cy="1295400"/>
        </p:xfrm>
        <a:graphic>
          <a:graphicData uri="http://schemas.openxmlformats.org/presentationml/2006/ole">
            <p:oleObj spid="_x0000_s14338" name="Equazione" r:id="rId4" imgW="609480" imgH="609480" progId="Equation.3">
              <p:embed/>
            </p:oleObj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324600" y="1828800"/>
          <a:ext cx="24638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902"/>
                <a:gridCol w="12598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misurato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Frequenza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579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3763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2401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733800" y="1981200"/>
          <a:ext cx="1143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Media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Connettore 2 10"/>
          <p:cNvCxnSpPr/>
          <p:nvPr/>
        </p:nvCxnSpPr>
        <p:spPr>
          <a:xfrm flipH="1">
            <a:off x="3200400" y="2895600"/>
            <a:ext cx="914400" cy="3581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Tendenza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Moda</a:t>
            </a:r>
          </a:p>
          <a:p>
            <a:pPr lvl="1"/>
            <a:r>
              <a:rPr lang="it-IT" dirty="0" smtClean="0"/>
              <a:t>La modalità più frequente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4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4572000" cy="3345990"/>
          </a:xfrm>
          <a:prstGeom prst="rect">
            <a:avLst/>
          </a:prstGeom>
          <a:noFill/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791200" y="1524005"/>
          <a:ext cx="2997200" cy="465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541"/>
                <a:gridCol w="1532659"/>
              </a:tblGrid>
              <a:tr h="68494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misurato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Frequenza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</a:t>
                      </a:r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579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3763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2401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e 5"/>
          <p:cNvSpPr/>
          <p:nvPr/>
        </p:nvSpPr>
        <p:spPr>
          <a:xfrm>
            <a:off x="5638800" y="3810000"/>
            <a:ext cx="3352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>
            <a:off x="3733800" y="2743200"/>
            <a:ext cx="19050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Tendenza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Mediana</a:t>
            </a:r>
          </a:p>
          <a:p>
            <a:pPr lvl="1"/>
            <a:r>
              <a:rPr lang="it-IT" dirty="0" smtClean="0"/>
              <a:t>Valore che occupa la posizione centrale nella distribuzione, tale che:</a:t>
            </a:r>
          </a:p>
          <a:p>
            <a:pPr lvl="2"/>
            <a:r>
              <a:rPr lang="it-IT" dirty="0" smtClean="0"/>
              <a:t>Metà delle osservazioni sono uguali o minori</a:t>
            </a:r>
          </a:p>
          <a:p>
            <a:pPr lvl="2"/>
            <a:r>
              <a:rPr lang="it-IT" dirty="0" smtClean="0"/>
              <a:t>Metà delle osservazioni sono uguali o maggiori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791200" y="1981200"/>
          <a:ext cx="2997200" cy="465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541"/>
                <a:gridCol w="1532659"/>
              </a:tblGrid>
              <a:tr h="68494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misurato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Frequenza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</a:t>
                      </a:r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579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3763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2401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</a:tr>
              <a:tr h="39683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971800"/>
            <a:ext cx="4572000" cy="3345990"/>
          </a:xfrm>
          <a:prstGeom prst="rect">
            <a:avLst/>
          </a:prstGeom>
          <a:noFill/>
        </p:spPr>
      </p:pic>
      <p:sp>
        <p:nvSpPr>
          <p:cNvPr id="6" name="Ovale 5"/>
          <p:cNvSpPr/>
          <p:nvPr/>
        </p:nvSpPr>
        <p:spPr>
          <a:xfrm>
            <a:off x="5791200" y="4267200"/>
            <a:ext cx="3352800" cy="304800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/>
          <p:cNvCxnSpPr/>
          <p:nvPr/>
        </p:nvCxnSpPr>
        <p:spPr>
          <a:xfrm>
            <a:off x="2819400" y="3276600"/>
            <a:ext cx="2895600" cy="10668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it-IT" dirty="0" smtClean="0"/>
              <a:t>Campo di variazione (</a:t>
            </a:r>
            <a:r>
              <a:rPr lang="it-IT" dirty="0" err="1" smtClean="0"/>
              <a:t>Range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Differenza fra il valore massimo ed il valore minimo assunto dalla variabile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Scarto assoluto dalla media</a:t>
            </a:r>
          </a:p>
          <a:p>
            <a:pPr lvl="1"/>
            <a:r>
              <a:rPr lang="it-IT" dirty="0" smtClean="0"/>
              <a:t>Valore assoluto degli scarti</a:t>
            </a:r>
          </a:p>
          <a:p>
            <a:pPr lvl="2"/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r>
              <a:rPr lang="it-IT" dirty="0" smtClean="0"/>
              <a:t>				Gli scarti positivi compensano gli scarti negativi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362200"/>
            <a:ext cx="4897958" cy="32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Dispersione</a:t>
            </a:r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295400" y="1828800"/>
          <a:ext cx="1765300" cy="623047"/>
        </p:xfrm>
        <a:graphic>
          <a:graphicData uri="http://schemas.openxmlformats.org/presentationml/2006/ole">
            <p:oleObj spid="_x0000_s13313" name="Equazione" r:id="rId4" imgW="647640" imgH="22860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1295400" y="4572000"/>
          <a:ext cx="1524000" cy="893380"/>
        </p:xfrm>
        <a:graphic>
          <a:graphicData uri="http://schemas.openxmlformats.org/presentationml/2006/ole">
            <p:oleObj spid="_x0000_s13314" name="Equazione" r:id="rId5" imgW="736560" imgH="431640" progId="Equation.3">
              <p:embed/>
            </p:oleObj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295400" y="2743200"/>
          <a:ext cx="1828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Range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7.4 – 6.6 = 0.8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143000" y="5715000"/>
          <a:ext cx="1828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Scarto</a:t>
                      </a:r>
                      <a:r>
                        <a:rPr lang="it-IT" baseline="0" dirty="0" smtClean="0"/>
                        <a:t> Assoluto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Connettore 2 11"/>
          <p:cNvCxnSpPr/>
          <p:nvPr/>
        </p:nvCxnSpPr>
        <p:spPr>
          <a:xfrm flipH="1" flipV="1">
            <a:off x="2895600" y="5181600"/>
            <a:ext cx="914400" cy="762000"/>
          </a:xfrm>
          <a:prstGeom prst="straightConnector1">
            <a:avLst/>
          </a:prstGeom>
          <a:ln w="25400"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Indici di Dispersione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66800"/>
            <a:ext cx="4343400" cy="5791200"/>
          </a:xfrm>
        </p:spPr>
        <p:txBody>
          <a:bodyPr/>
          <a:lstStyle/>
          <a:p>
            <a:r>
              <a:rPr lang="it-IT" dirty="0" smtClean="0"/>
              <a:t>Varianza</a:t>
            </a:r>
          </a:p>
          <a:p>
            <a:pPr lvl="1"/>
            <a:r>
              <a:rPr lang="it-IT" dirty="0" smtClean="0"/>
              <a:t>Media dei quadrati degli scarti</a:t>
            </a:r>
          </a:p>
          <a:p>
            <a:pPr lvl="1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r>
              <a:rPr lang="it-IT" dirty="0" smtClean="0"/>
              <a:t>Deviazione standard</a:t>
            </a:r>
          </a:p>
          <a:p>
            <a:pPr lvl="1"/>
            <a:r>
              <a:rPr lang="it-IT" dirty="0" smtClean="0"/>
              <a:t>Radice quadrata della varianza </a:t>
            </a:r>
          </a:p>
          <a:p>
            <a:pPr lvl="2">
              <a:buNone/>
            </a:pPr>
            <a:endParaRPr lang="it-IT" dirty="0" smtClean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500063" y="1905000"/>
          <a:ext cx="2814637" cy="903288"/>
        </p:xfrm>
        <a:graphic>
          <a:graphicData uri="http://schemas.openxmlformats.org/presentationml/2006/ole">
            <p:oleObj spid="_x0000_s61442" name="Equazione" r:id="rId3" imgW="1346040" imgH="431640" progId="Equation.3">
              <p:embed/>
            </p:oleObj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609600" y="4800600"/>
          <a:ext cx="2425700" cy="862013"/>
        </p:xfrm>
        <a:graphic>
          <a:graphicData uri="http://schemas.openxmlformats.org/presentationml/2006/ole">
            <p:oleObj spid="_x0000_s61443" name="Equazione" r:id="rId4" imgW="1358640" imgH="482400" progId="Equation.3">
              <p:embed/>
            </p:oleObj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914400" y="2895600"/>
          <a:ext cx="1828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Varianza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0.011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33400" y="5943600"/>
          <a:ext cx="2743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Deviazione</a:t>
                      </a:r>
                      <a:r>
                        <a:rPr lang="it-IT" baseline="0" dirty="0" smtClean="0"/>
                        <a:t> standard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0.105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Segnaposto contenuto 2"/>
          <p:cNvSpPr txBox="1">
            <a:spLocks/>
          </p:cNvSpPr>
          <p:nvPr/>
        </p:nvSpPr>
        <p:spPr>
          <a:xfrm>
            <a:off x="4572000" y="4191000"/>
            <a:ext cx="43434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Errore sulla media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Necessità di misure ripetute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 smtClean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6157913" y="4705350"/>
          <a:ext cx="974725" cy="747713"/>
        </p:xfrm>
        <a:graphic>
          <a:graphicData uri="http://schemas.openxmlformats.org/presentationml/2006/ole">
            <p:oleObj spid="_x0000_s61444" name="Equazione" r:id="rId5" imgW="545760" imgH="419040" progId="Equation.3">
              <p:embed/>
            </p:oleObj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5486400" y="5943600"/>
          <a:ext cx="2743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0.033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0.003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1066800"/>
            <a:ext cx="4527491" cy="296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Gauss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4478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Variabili casuali che tendono a concentrarsi attorno ad un valor medio</a:t>
            </a:r>
          </a:p>
          <a:p>
            <a:r>
              <a:rPr lang="it-IT" dirty="0" smtClean="0"/>
              <a:t>Caratteristiche</a:t>
            </a:r>
          </a:p>
          <a:p>
            <a:pPr lvl="1"/>
            <a:r>
              <a:rPr lang="it-IT" dirty="0" smtClean="0"/>
              <a:t>È simmetrica rispetto al valor medio</a:t>
            </a:r>
          </a:p>
          <a:p>
            <a:pPr lvl="1"/>
            <a:r>
              <a:rPr lang="it-IT" dirty="0" smtClean="0"/>
              <a:t>La media aritmetica coincide con la moda e con la mediana</a:t>
            </a:r>
          </a:p>
          <a:p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476250" y="2776538"/>
          <a:ext cx="3036888" cy="1206500"/>
        </p:xfrm>
        <a:graphic>
          <a:graphicData uri="http://schemas.openxmlformats.org/presentationml/2006/ole">
            <p:oleObj spid="_x0000_s29697" name="Equazione" r:id="rId3" imgW="1244520" imgH="495000" progId="Equation.3">
              <p:embed/>
            </p:oleObj>
          </a:graphicData>
        </a:graphic>
      </p:graphicFrame>
      <p:sp>
        <p:nvSpPr>
          <p:cNvPr id="6" name="Segnaposto contenuto 2"/>
          <p:cNvSpPr txBox="1">
            <a:spLocks/>
          </p:cNvSpPr>
          <p:nvPr/>
        </p:nvSpPr>
        <p:spPr>
          <a:xfrm>
            <a:off x="228600" y="4343400"/>
            <a:ext cx="35814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µ è la media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</a:t>
            </a:r>
            <a:r>
              <a:rPr kumimoji="0" lang="it-IT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2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è la varianza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9" name="Picture 3" descr="Risultati immagini per distribuzione gaussia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886200"/>
            <a:ext cx="5497781" cy="258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subSp spid="_x0000_s2969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subSp spid="_x0000_s2969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it-IT" dirty="0" smtClean="0"/>
              <a:t>Vogliamo contare il numero di volte in cui un evento si verifica in un certo intervallo</a:t>
            </a:r>
          </a:p>
          <a:p>
            <a:pPr lvl="1"/>
            <a:r>
              <a:rPr lang="it-IT" dirty="0" smtClean="0"/>
              <a:t>Il numero di volte che un telefono squilla in un’ora</a:t>
            </a:r>
          </a:p>
          <a:p>
            <a:pPr lvl="1">
              <a:spcAft>
                <a:spcPts val="600"/>
              </a:spcAft>
            </a:pPr>
            <a:r>
              <a:rPr lang="it-IT" dirty="0" smtClean="0"/>
              <a:t>Il numero di clienti che entra in un ristorante in una sera</a:t>
            </a:r>
          </a:p>
          <a:p>
            <a:r>
              <a:rPr lang="it-IT" dirty="0" smtClean="0"/>
              <a:t>Dividiamo l’intervallo in sottointervalli uguali e piccoli</a:t>
            </a:r>
          </a:p>
          <a:p>
            <a:pPr lvl="1"/>
            <a:r>
              <a:rPr lang="it-IT" dirty="0" smtClean="0"/>
              <a:t>La probabilità dell’evento è la stessa in tutti i sottointervalli, ed è piccola</a:t>
            </a:r>
          </a:p>
          <a:p>
            <a:pPr lvl="2"/>
            <a:r>
              <a:rPr lang="it-IT" dirty="0" smtClean="0"/>
              <a:t>E diminuisce quanto più sono piccoli i sottointervalli</a:t>
            </a:r>
          </a:p>
          <a:p>
            <a:pPr lvl="1"/>
            <a:r>
              <a:rPr lang="it-IT" dirty="0" smtClean="0"/>
              <a:t>Il numero di volte in cui l’evento si verifica in un sottointervallo è indipendente dal numero di volte in cui si è verificato in un altro</a:t>
            </a:r>
          </a:p>
          <a:p>
            <a:pPr lvl="2">
              <a:spcAft>
                <a:spcPts val="600"/>
              </a:spcAft>
            </a:pPr>
            <a:r>
              <a:rPr lang="it-IT" dirty="0" smtClean="0"/>
              <a:t>Eventi che si verificano in sottointervalli diversi sono fra loro indipendenti</a:t>
            </a:r>
          </a:p>
          <a:p>
            <a:r>
              <a:rPr lang="it-IT" dirty="0" smtClean="0"/>
              <a:t>Es.: numero di auto che raggiungono un semaforo in un minuto</a:t>
            </a:r>
          </a:p>
          <a:p>
            <a:pPr lvl="1"/>
            <a:r>
              <a:rPr lang="it-IT" dirty="0" smtClean="0"/>
              <a:t>La probabilità è la stessa per ogni secondo</a:t>
            </a:r>
          </a:p>
          <a:p>
            <a:pPr lvl="2"/>
            <a:r>
              <a:rPr lang="it-IT" dirty="0" smtClean="0"/>
              <a:t>Diminuisce se diminuiamo i sottointervalli</a:t>
            </a:r>
          </a:p>
          <a:p>
            <a:pPr lvl="1"/>
            <a:r>
              <a:rPr lang="it-IT" dirty="0" smtClean="0"/>
              <a:t>L’auto che arriva al secondo 3 è indipendente da una che arriva al secondo 20</a:t>
            </a:r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it-IT" dirty="0" smtClean="0"/>
              <a:t>Supponiamo che mediamente 3 auto raggiungano il semaforo in un minuto</a:t>
            </a:r>
          </a:p>
          <a:p>
            <a:pPr lvl="1"/>
            <a:r>
              <a:rPr lang="it-IT" dirty="0" smtClean="0"/>
              <a:t>Ci chiediamo quale sia la probabilità che ne arrivino 2 in un minuto specifico</a:t>
            </a:r>
          </a:p>
          <a:p>
            <a:r>
              <a:rPr lang="it-IT" dirty="0" smtClean="0"/>
              <a:t>Sia </a:t>
            </a:r>
            <a:r>
              <a:rPr lang="it-IT" dirty="0" smtClean="0">
                <a:solidFill>
                  <a:srgbClr val="CC00CC"/>
                </a:solidFill>
                <a:sym typeface="Symbol"/>
              </a:rPr>
              <a:t></a:t>
            </a:r>
            <a:r>
              <a:rPr lang="it-IT" dirty="0" smtClean="0"/>
              <a:t> il numero atteso di eventi</a:t>
            </a:r>
          </a:p>
          <a:p>
            <a:pPr lvl="1"/>
            <a:r>
              <a:rPr lang="it-IT" dirty="0" smtClean="0">
                <a:solidFill>
                  <a:srgbClr val="CC00CC"/>
                </a:solidFill>
              </a:rPr>
              <a:t>Auto che mediamente raggiungono il semaforo in un minuto (3)</a:t>
            </a:r>
          </a:p>
          <a:p>
            <a:r>
              <a:rPr lang="it-IT" dirty="0" smtClean="0"/>
              <a:t>Sia </a:t>
            </a:r>
            <a:r>
              <a:rPr lang="it-IT" dirty="0" smtClean="0">
                <a:solidFill>
                  <a:srgbClr val="0070C0"/>
                </a:solidFill>
              </a:rPr>
              <a:t>n</a:t>
            </a:r>
            <a:r>
              <a:rPr lang="it-IT" dirty="0" smtClean="0"/>
              <a:t> il numero di eventi di cui vogliamo conoscere la probabilità</a:t>
            </a:r>
          </a:p>
          <a:p>
            <a:pPr lvl="1"/>
            <a:r>
              <a:rPr lang="it-IT" dirty="0" smtClean="0">
                <a:solidFill>
                  <a:srgbClr val="0070C0"/>
                </a:solidFill>
              </a:rPr>
              <a:t>Qual è la probabilità che in un minuto specifico arrivino 2 auto?</a:t>
            </a:r>
          </a:p>
          <a:p>
            <a:pPr lvl="1"/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Secondo la distribuzione di </a:t>
            </a:r>
            <a:r>
              <a:rPr lang="it-IT" dirty="0" err="1" smtClean="0"/>
              <a:t>Poisson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Fattoriale:</a:t>
            </a:r>
          </a:p>
          <a:p>
            <a:pPr lvl="1"/>
            <a:r>
              <a:rPr lang="it-IT" dirty="0" smtClean="0"/>
              <a:t>n! = 1·2·3·…·n-1·n     (0!=1) </a:t>
            </a:r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362200" y="4495800"/>
          <a:ext cx="2054225" cy="996950"/>
        </p:xfrm>
        <a:graphic>
          <a:graphicData uri="http://schemas.openxmlformats.org/presentationml/2006/ole">
            <p:oleObj spid="_x0000_s49154" name="Equazione" r:id="rId3" imgW="863280" imgH="41904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4876800" y="4495800"/>
          <a:ext cx="3168650" cy="996950"/>
        </p:xfrm>
        <a:graphic>
          <a:graphicData uri="http://schemas.openxmlformats.org/presentationml/2006/ole">
            <p:oleObj spid="_x0000_s49156" name="Equazione" r:id="rId4" imgW="1333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Applicazione pratica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Misura della radioattività ambientale con un contatore Geiger</a:t>
            </a:r>
          </a:p>
          <a:p>
            <a:pPr lvl="1"/>
            <a:r>
              <a:rPr lang="it-IT" dirty="0" smtClean="0"/>
              <a:t>Intervalli da 10 secondi </a:t>
            </a:r>
            <a:r>
              <a:rPr lang="it-IT" dirty="0" smtClean="0">
                <a:sym typeface="Wingdings" pitchFamily="2" charset="2"/>
              </a:rPr>
              <a:t> 5 misure</a:t>
            </a: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Qual è la probabilità che in 10 secondi </a:t>
            </a:r>
            <a:r>
              <a:rPr lang="it-IT" smtClean="0">
                <a:sym typeface="Wingdings" pitchFamily="2" charset="2"/>
              </a:rPr>
              <a:t>arrivino 2 </a:t>
            </a:r>
            <a:r>
              <a:rPr lang="it-IT" dirty="0" smtClean="0">
                <a:sym typeface="Wingdings" pitchFamily="2" charset="2"/>
              </a:rPr>
              <a:t>segnali?</a:t>
            </a:r>
            <a:endParaRPr lang="it-IT" dirty="0" smtClean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295400" y="1981198"/>
          <a:ext cx="6705600" cy="335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n. Misura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Conteggi</a:t>
                      </a:r>
                      <a:endParaRPr lang="it-IT" sz="2400" dirty="0"/>
                    </a:p>
                  </a:txBody>
                  <a:tcPr/>
                </a:tc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1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2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3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4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5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</a:tr>
              <a:tr h="478972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ym typeface="Symbol"/>
                        </a:rPr>
                        <a:t>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371600" y="5638800"/>
          <a:ext cx="2054225" cy="996950"/>
        </p:xfrm>
        <a:graphic>
          <a:graphicData uri="http://schemas.openxmlformats.org/presentationml/2006/ole">
            <p:oleObj spid="_x0000_s54274" name="Equazione" r:id="rId3" imgW="863280" imgH="41904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5221288" y="5638800"/>
          <a:ext cx="2022475" cy="996950"/>
        </p:xfrm>
        <a:graphic>
          <a:graphicData uri="http://schemas.openxmlformats.org/presentationml/2006/ole">
            <p:oleObj spid="_x0000_s54275" name="Equazione" r:id="rId4" imgW="850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alla Statistica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Statistica: Raccolta, Analisi ed Interpretazione dei Dati</a:t>
            </a:r>
          </a:p>
          <a:p>
            <a:pPr lvl="1"/>
            <a:r>
              <a:rPr lang="it-IT" dirty="0" smtClean="0"/>
              <a:t>Popolazione</a:t>
            </a:r>
          </a:p>
          <a:p>
            <a:pPr lvl="2"/>
            <a:r>
              <a:rPr lang="it-IT" dirty="0" smtClean="0"/>
              <a:t>Insieme dei soggetti che presentano la caratteristica che si vuole studiare</a:t>
            </a:r>
          </a:p>
          <a:p>
            <a:pPr lvl="1"/>
            <a:r>
              <a:rPr lang="it-IT" dirty="0" smtClean="0"/>
              <a:t>Campione</a:t>
            </a:r>
          </a:p>
          <a:p>
            <a:pPr lvl="2"/>
            <a:r>
              <a:rPr lang="it-IT" dirty="0" smtClean="0"/>
              <a:t>Sottogruppo della popolazione</a:t>
            </a:r>
          </a:p>
          <a:p>
            <a:pPr lvl="1"/>
            <a:r>
              <a:rPr lang="it-IT" dirty="0" smtClean="0"/>
              <a:t>Modalità</a:t>
            </a:r>
          </a:p>
          <a:p>
            <a:pPr lvl="2"/>
            <a:r>
              <a:rPr lang="it-IT" dirty="0" smtClean="0"/>
              <a:t>Modo di manifestarsi della caratteristica in studio</a:t>
            </a:r>
          </a:p>
        </p:txBody>
      </p:sp>
      <p:pic>
        <p:nvPicPr>
          <p:cNvPr id="15362" name="Picture 2" descr="Risultati immagini per popolazi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657600"/>
            <a:ext cx="5829300" cy="3091295"/>
          </a:xfrm>
          <a:prstGeom prst="rect">
            <a:avLst/>
          </a:prstGeom>
          <a:noFill/>
        </p:spPr>
      </p:pic>
      <p:sp>
        <p:nvSpPr>
          <p:cNvPr id="5" name="Ovale 4"/>
          <p:cNvSpPr/>
          <p:nvPr/>
        </p:nvSpPr>
        <p:spPr>
          <a:xfrm>
            <a:off x="5334000" y="4267200"/>
            <a:ext cx="990600" cy="11430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Distribuzione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2209800"/>
          </a:xfrm>
        </p:spPr>
        <p:txBody>
          <a:bodyPr/>
          <a:lstStyle/>
          <a:p>
            <a:r>
              <a:rPr lang="it-IT" dirty="0" smtClean="0"/>
              <a:t>Qual è la probabilità </a:t>
            </a:r>
            <a:r>
              <a:rPr lang="it-IT" dirty="0" smtClean="0">
                <a:solidFill>
                  <a:srgbClr val="0070C0"/>
                </a:solidFill>
              </a:rPr>
              <a:t>che il numero n di eventi </a:t>
            </a:r>
            <a:r>
              <a:rPr lang="it-IT" dirty="0" smtClean="0"/>
              <a:t>si verifichino in un certo intervallo </a:t>
            </a:r>
          </a:p>
          <a:p>
            <a:pPr lvl="1"/>
            <a:r>
              <a:rPr lang="it-IT" dirty="0" smtClean="0"/>
              <a:t>Sapendo che </a:t>
            </a:r>
            <a:r>
              <a:rPr lang="it-IT" dirty="0" smtClean="0">
                <a:solidFill>
                  <a:srgbClr val="CC00CC"/>
                </a:solidFill>
              </a:rPr>
              <a:t>mediamente se ne verificano </a:t>
            </a:r>
            <a:r>
              <a:rPr lang="it-IT" dirty="0" smtClean="0">
                <a:solidFill>
                  <a:srgbClr val="CC00CC"/>
                </a:solidFill>
                <a:sym typeface="Symbol"/>
              </a:rPr>
              <a:t></a:t>
            </a:r>
            <a:endParaRPr lang="it-IT" dirty="0" smtClean="0">
              <a:solidFill>
                <a:srgbClr val="CC00CC"/>
              </a:solidFill>
            </a:endParaRPr>
          </a:p>
          <a:p>
            <a:r>
              <a:rPr lang="it-IT" dirty="0" smtClean="0"/>
              <a:t>Se </a:t>
            </a:r>
            <a:r>
              <a:rPr lang="it-IT" dirty="0" smtClean="0">
                <a:sym typeface="Symbol"/>
              </a:rPr>
              <a:t> è piccolo</a:t>
            </a:r>
          </a:p>
          <a:p>
            <a:pPr lvl="1"/>
            <a:r>
              <a:rPr lang="it-IT" dirty="0" smtClean="0">
                <a:sym typeface="Symbol"/>
              </a:rPr>
              <a:t>Eventi rari</a:t>
            </a:r>
          </a:p>
        </p:txBody>
      </p:sp>
      <p:pic>
        <p:nvPicPr>
          <p:cNvPr id="50178" name="Picture 2" descr="Risultati immagini per poisson distribu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71800"/>
            <a:ext cx="5181600" cy="3886200"/>
          </a:xfrm>
          <a:prstGeom prst="rect">
            <a:avLst/>
          </a:prstGeom>
          <a:noFill/>
        </p:spPr>
      </p:pic>
      <p:cxnSp>
        <p:nvCxnSpPr>
          <p:cNvPr id="6" name="Connettore 2 5"/>
          <p:cNvCxnSpPr/>
          <p:nvPr/>
        </p:nvCxnSpPr>
        <p:spPr>
          <a:xfrm flipH="1">
            <a:off x="762000" y="2743200"/>
            <a:ext cx="304800" cy="1600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flipH="1">
            <a:off x="1447800" y="2819400"/>
            <a:ext cx="4191000" cy="19812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2971800" y="3505200"/>
            <a:ext cx="3124200" cy="1828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contenuto 2"/>
          <p:cNvSpPr txBox="1">
            <a:spLocks/>
          </p:cNvSpPr>
          <p:nvPr/>
        </p:nvSpPr>
        <p:spPr>
          <a:xfrm>
            <a:off x="5410200" y="2286000"/>
            <a:ext cx="3429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All’aumentare di 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da </a:t>
            </a:r>
            <a:r>
              <a:rPr lang="it-IT" sz="2400" b="1" dirty="0" err="1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Poissoniana</a:t>
            </a: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 a Gaussiana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Deviazione Standard</a:t>
            </a:r>
            <a:endParaRPr lang="it-IT" sz="2400" b="1" dirty="0" smtClean="0">
              <a:solidFill>
                <a:schemeClr val="accent3">
                  <a:lumMod val="50000"/>
                </a:schemeClr>
              </a:solidFill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/>
        </p:nvGraphicFramePr>
        <p:xfrm>
          <a:off x="6400800" y="4724400"/>
          <a:ext cx="1566333" cy="762000"/>
        </p:xfrm>
        <a:graphic>
          <a:graphicData uri="http://schemas.openxmlformats.org/presentationml/2006/ole">
            <p:oleObj spid="_x0000_s60418" name="Equazione" r:id="rId4" imgW="469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Telescopio TRAP-01</a:t>
            </a:r>
            <a:endParaRPr lang="it-IT" dirty="0"/>
          </a:p>
        </p:txBody>
      </p:sp>
      <p:sp>
        <p:nvSpPr>
          <p:cNvPr id="50178" name="AutoShape 2" descr="https://webmail.unime.it/service/home/~/?auth=co&amp;loc=it&amp;id=47620&amp;part=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0180" name="AutoShape 4" descr="https://webmail.unime.it/service/home/~/?auth=co&amp;loc=it&amp;id=47620&amp;part=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0182" name="AutoShape 6" descr="https://webmail.unime.it/service/home/~/?auth=co&amp;loc=it&amp;id=47620&amp;part=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3385" y="3733800"/>
            <a:ext cx="460061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4648200" cy="315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4648200" y="1371600"/>
            <a:ext cx="4114800" cy="2057400"/>
          </a:xfrm>
        </p:spPr>
        <p:txBody>
          <a:bodyPr/>
          <a:lstStyle/>
          <a:p>
            <a:r>
              <a:rPr lang="it-IT" dirty="0" smtClean="0"/>
              <a:t>Intervallo = 0.1 secondi</a:t>
            </a:r>
          </a:p>
          <a:p>
            <a:pPr lvl="1"/>
            <a:r>
              <a:rPr lang="it-IT" dirty="0" smtClean="0"/>
              <a:t>Il numero di conteggi attesi in questo intervallo è basso</a:t>
            </a:r>
          </a:p>
          <a:p>
            <a:pPr lvl="2"/>
            <a:r>
              <a:rPr lang="it-IT" dirty="0" smtClean="0"/>
              <a:t>Eventi rari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Distribuzione </a:t>
            </a:r>
            <a:r>
              <a:rPr lang="it-IT" dirty="0" err="1" smtClean="0">
                <a:solidFill>
                  <a:srgbClr val="FF0000"/>
                </a:solidFill>
              </a:rPr>
              <a:t>Poissoniana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304800" y="4343400"/>
            <a:ext cx="4114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Intervallo = 1 secondo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numero di conteggi attesi in questo intervallo è più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alto</a:t>
            </a:r>
            <a:endParaRPr kumimoji="0" lang="it-IT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Eventi non rari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Distribuzione Gaussiana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Frequenza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95800"/>
            <a:ext cx="8991600" cy="1371600"/>
          </a:xfrm>
        </p:spPr>
        <p:txBody>
          <a:bodyPr>
            <a:noAutofit/>
          </a:bodyPr>
          <a:lstStyle/>
          <a:p>
            <a:r>
              <a:rPr lang="it-IT" sz="2000" dirty="0" smtClean="0"/>
              <a:t>Frequenza  Assoluta </a:t>
            </a:r>
            <a:endParaRPr lang="it-IT" sz="2000" dirty="0" smtClean="0">
              <a:sym typeface="Wingdings" pitchFamily="2" charset="2"/>
            </a:endParaRPr>
          </a:p>
          <a:p>
            <a:pPr lvl="1"/>
            <a:r>
              <a:rPr lang="it-IT" sz="1800" dirty="0" smtClean="0"/>
              <a:t>numero di volte in cui una certa modalità si manifesta  </a:t>
            </a:r>
            <a:r>
              <a:rPr lang="it-IT" sz="1800" dirty="0" smtClean="0">
                <a:sym typeface="Wingdings" pitchFamily="2" charset="2"/>
              </a:rPr>
              <a:t> 5</a:t>
            </a:r>
            <a:endParaRPr lang="it-IT" sz="1800" dirty="0" smtClean="0"/>
          </a:p>
          <a:p>
            <a:r>
              <a:rPr lang="it-IT" sz="2000" dirty="0" smtClean="0"/>
              <a:t>Frequenza Relativa </a:t>
            </a:r>
            <a:endParaRPr lang="it-IT" sz="2000" dirty="0" smtClean="0">
              <a:sym typeface="Wingdings" pitchFamily="2" charset="2"/>
            </a:endParaRPr>
          </a:p>
          <a:p>
            <a:pPr lvl="1"/>
            <a:r>
              <a:rPr lang="it-IT" sz="1800" dirty="0" smtClean="0">
                <a:sym typeface="Wingdings" pitchFamily="2" charset="2"/>
              </a:rPr>
              <a:t>percentuale di osservazioni che presentano una certa modalità</a:t>
            </a:r>
            <a:endParaRPr lang="it-IT" sz="1800" dirty="0" smtClean="0"/>
          </a:p>
        </p:txBody>
      </p:sp>
      <p:pic>
        <p:nvPicPr>
          <p:cNvPr id="1026" name="Picture 2" descr="Risultati immagini per frequenza statist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399" y="914399"/>
            <a:ext cx="6324601" cy="3558828"/>
          </a:xfrm>
          <a:prstGeom prst="rect">
            <a:avLst/>
          </a:prstGeom>
          <a:noFill/>
        </p:spPr>
      </p:pic>
      <p:sp>
        <p:nvSpPr>
          <p:cNvPr id="5" name="Ovale 4"/>
          <p:cNvSpPr/>
          <p:nvPr/>
        </p:nvSpPr>
        <p:spPr>
          <a:xfrm>
            <a:off x="1295400" y="35814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e 5"/>
          <p:cNvSpPr/>
          <p:nvPr/>
        </p:nvSpPr>
        <p:spPr>
          <a:xfrm>
            <a:off x="2895600" y="15240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e 6"/>
          <p:cNvSpPr/>
          <p:nvPr/>
        </p:nvSpPr>
        <p:spPr>
          <a:xfrm>
            <a:off x="3962400" y="14478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4876800" y="15240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e 8"/>
          <p:cNvSpPr/>
          <p:nvPr/>
        </p:nvSpPr>
        <p:spPr>
          <a:xfrm>
            <a:off x="6172200" y="3505200"/>
            <a:ext cx="609600" cy="838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/>
        </p:nvGraphicFramePr>
        <p:xfrm>
          <a:off x="2590801" y="5897450"/>
          <a:ext cx="3352800" cy="731949"/>
        </p:xfrm>
        <a:graphic>
          <a:graphicData uri="http://schemas.openxmlformats.org/presentationml/2006/ole">
            <p:oleObj spid="_x0000_s1027" name="Equazione" r:id="rId4" imgW="1803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Calcolo delle Probabilità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8100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Evento</a:t>
            </a:r>
          </a:p>
          <a:p>
            <a:pPr lvl="1"/>
            <a:r>
              <a:rPr lang="it-IT" dirty="0" smtClean="0"/>
              <a:t>Fatto o avvenimento che può essere osservato</a:t>
            </a:r>
          </a:p>
          <a:p>
            <a:pPr lvl="2"/>
            <a:r>
              <a:rPr lang="it-IT" dirty="0" smtClean="0"/>
              <a:t>Risultato del lancio di un dado</a:t>
            </a:r>
          </a:p>
          <a:p>
            <a:pPr lvl="1"/>
            <a:r>
              <a:rPr lang="it-IT" dirty="0" smtClean="0"/>
              <a:t>Evento certo</a:t>
            </a:r>
          </a:p>
          <a:p>
            <a:pPr lvl="2"/>
            <a:r>
              <a:rPr lang="it-IT" dirty="0" smtClean="0"/>
              <a:t>Accade con certezza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smtClean="0"/>
              <a:t>Il risultato è un numero minore di 7</a:t>
            </a:r>
          </a:p>
          <a:p>
            <a:pPr lvl="1"/>
            <a:r>
              <a:rPr lang="it-IT" dirty="0" smtClean="0"/>
              <a:t>Evento impossibile</a:t>
            </a:r>
          </a:p>
          <a:p>
            <a:pPr lvl="2"/>
            <a:r>
              <a:rPr lang="it-IT" dirty="0" smtClean="0"/>
              <a:t>Non può mai accadere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smtClean="0"/>
              <a:t>Il risultato è un numero maggiore di 6</a:t>
            </a:r>
          </a:p>
          <a:p>
            <a:pPr lvl="1"/>
            <a:r>
              <a:rPr lang="it-IT" dirty="0" smtClean="0"/>
              <a:t>Evento casuale</a:t>
            </a:r>
          </a:p>
          <a:p>
            <a:pPr lvl="2"/>
            <a:r>
              <a:rPr lang="it-IT" dirty="0" smtClean="0"/>
              <a:t>Può accadere oppure no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smtClean="0"/>
              <a:t>Il risultato è un numero maggiore di 2</a:t>
            </a:r>
          </a:p>
          <a:p>
            <a:r>
              <a:rPr lang="it-IT" dirty="0" smtClean="0"/>
              <a:t>Probabilità Classica</a:t>
            </a:r>
          </a:p>
          <a:p>
            <a:pPr lvl="1"/>
            <a:r>
              <a:rPr lang="it-IT" dirty="0" smtClean="0"/>
              <a:t>Rapporto fra il numero di casi favorevoli ed il numero di casi possibili</a:t>
            </a:r>
          </a:p>
          <a:p>
            <a:pPr lvl="2"/>
            <a:r>
              <a:rPr lang="it-IT" dirty="0" smtClean="0"/>
              <a:t>Esempio: Lancio il dado, esce il numero 5: P(E)=1/6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en-US" dirty="0"/>
          </a:p>
        </p:txBody>
      </p:sp>
      <p:pic>
        <p:nvPicPr>
          <p:cNvPr id="37890" name="Picture 2" descr="Risultati immagini per dado a sei fac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04800"/>
            <a:ext cx="2095500" cy="2171701"/>
          </a:xfrm>
          <a:prstGeom prst="rect">
            <a:avLst/>
          </a:prstGeom>
          <a:noFill/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33400" y="4836160"/>
          <a:ext cx="7772400" cy="185420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886200"/>
                <a:gridCol w="3886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Tipi di eventi</a:t>
                      </a:r>
                      <a:endParaRPr lang="it-IT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Eventi impossibili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Eventi Certi 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P(E) = 0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P(E) = 1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Eventi Casuali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Probabilità dell’evento contrario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0 ≤  P(E) ≤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P(E’) = 1- P(E)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Probabilità Statistica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it-IT" dirty="0" smtClean="0"/>
          </a:p>
          <a:p>
            <a:r>
              <a:rPr lang="it-IT" dirty="0" smtClean="0"/>
              <a:t>Differenza fra frequenza e probabilità</a:t>
            </a:r>
          </a:p>
          <a:p>
            <a:pPr lvl="1"/>
            <a:r>
              <a:rPr lang="it-IT" dirty="0" smtClean="0"/>
              <a:t>La probabilità si calcola “a priori” </a:t>
            </a:r>
            <a:r>
              <a:rPr lang="it-IT" dirty="0" smtClean="0">
                <a:sym typeface="Wingdings" pitchFamily="2" charset="2"/>
              </a:rPr>
              <a:t> 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prima che l’evento accada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La frequenza si calcola “a posteriori”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dopo che l’evento è accaduto</a:t>
            </a:r>
          </a:p>
          <a:p>
            <a:pPr lvl="2"/>
            <a:endParaRPr lang="it-IT" dirty="0" smtClean="0"/>
          </a:p>
          <a:p>
            <a:r>
              <a:rPr lang="it-IT" dirty="0" smtClean="0"/>
              <a:t>Legge dei grandi numeri</a:t>
            </a:r>
          </a:p>
          <a:p>
            <a:pPr lvl="1"/>
            <a:r>
              <a:rPr lang="it-IT" dirty="0" smtClean="0"/>
              <a:t>All’aumentare del numero di prove, il valore di frequenza tende al valore della probabilità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038600"/>
            <a:ext cx="9144000" cy="2819400"/>
          </a:xfrm>
        </p:spPr>
        <p:txBody>
          <a:bodyPr/>
          <a:lstStyle/>
          <a:p>
            <a:r>
              <a:rPr lang="it-IT" dirty="0" smtClean="0"/>
              <a:t>Mattoncini LEGO da 7 cm di lunghezza</a:t>
            </a:r>
          </a:p>
          <a:p>
            <a:pPr lvl="1"/>
            <a:r>
              <a:rPr lang="it-IT" dirty="0" smtClean="0"/>
              <a:t>Dobbiamo verificarne l’esatta lunghezza</a:t>
            </a:r>
          </a:p>
          <a:p>
            <a:pPr lvl="2"/>
            <a:r>
              <a:rPr lang="it-IT" dirty="0" smtClean="0"/>
              <a:t>Strumento capace di apprezzare il millimetro</a:t>
            </a:r>
            <a:endParaRPr lang="it-IT" dirty="0"/>
          </a:p>
        </p:txBody>
      </p:sp>
      <p:pic>
        <p:nvPicPr>
          <p:cNvPr id="34820" name="Picture 4" descr="Risultati immagini per mattoncini le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799"/>
            <a:ext cx="4572000" cy="2611097"/>
          </a:xfrm>
          <a:prstGeom prst="rect">
            <a:avLst/>
          </a:prstGeom>
          <a:noFill/>
        </p:spPr>
      </p:pic>
      <p:pic>
        <p:nvPicPr>
          <p:cNvPr id="34822" name="Picture 6" descr="Risultati immagini per mattoncini le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66800"/>
            <a:ext cx="2971800" cy="2543861"/>
          </a:xfrm>
          <a:prstGeom prst="rect">
            <a:avLst/>
          </a:prstGeom>
          <a:noFill/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257800"/>
            <a:ext cx="441764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dirette – strumento tarato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Caratteristiche dello strumento di misura</a:t>
            </a:r>
          </a:p>
          <a:p>
            <a:pPr lvl="1"/>
            <a:r>
              <a:rPr lang="it-IT" dirty="0" smtClean="0"/>
              <a:t>Sensibilità</a:t>
            </a:r>
          </a:p>
          <a:p>
            <a:pPr lvl="2"/>
            <a:r>
              <a:rPr lang="it-IT" dirty="0" smtClean="0"/>
              <a:t>La più piccola variazione apprezzabile	</a:t>
            </a:r>
          </a:p>
          <a:p>
            <a:pPr lvl="3"/>
            <a:r>
              <a:rPr lang="it-IT" dirty="0" smtClean="0"/>
              <a:t>1 mm</a:t>
            </a:r>
          </a:p>
          <a:p>
            <a:pPr lvl="1"/>
            <a:r>
              <a:rPr lang="it-IT" dirty="0" smtClean="0"/>
              <a:t>Precisione</a:t>
            </a:r>
          </a:p>
          <a:p>
            <a:pPr lvl="2"/>
            <a:r>
              <a:rPr lang="it-IT" dirty="0" smtClean="0"/>
              <a:t>Riproducibilità dei risultati</a:t>
            </a:r>
          </a:p>
          <a:p>
            <a:pPr lvl="3"/>
            <a:r>
              <a:rPr lang="it-IT" dirty="0" smtClean="0"/>
              <a:t>Ripetendo la stessa misura più volte si ottengono risultati simili</a:t>
            </a:r>
          </a:p>
          <a:p>
            <a:pPr lvl="1"/>
            <a:r>
              <a:rPr lang="it-IT" dirty="0" smtClean="0"/>
              <a:t>Accuratezza </a:t>
            </a:r>
          </a:p>
          <a:p>
            <a:pPr lvl="2"/>
            <a:r>
              <a:rPr lang="it-IT" dirty="0" smtClean="0"/>
              <a:t>Fornisce valori corrispondenti al valore vero della grandezza</a:t>
            </a:r>
          </a:p>
          <a:p>
            <a:pPr lvl="1"/>
            <a:r>
              <a:rPr lang="it-IT" dirty="0" smtClean="0"/>
              <a:t>Intervallo d’uso</a:t>
            </a:r>
          </a:p>
          <a:p>
            <a:pPr lvl="2"/>
            <a:r>
              <a:rPr lang="it-IT" dirty="0" smtClean="0"/>
              <a:t>Intervallo dei valori misurabili</a:t>
            </a:r>
          </a:p>
          <a:p>
            <a:pPr lvl="3"/>
            <a:r>
              <a:rPr lang="it-IT" dirty="0" smtClean="0"/>
              <a:t>1 mm – 10 cm</a:t>
            </a:r>
          </a:p>
          <a:p>
            <a:r>
              <a:rPr lang="it-IT" dirty="0" smtClean="0"/>
              <a:t>Errori di misura </a:t>
            </a:r>
            <a:r>
              <a:rPr lang="it-IT" dirty="0" smtClean="0">
                <a:sym typeface="Wingdings" pitchFamily="2" charset="2"/>
              </a:rPr>
              <a:t> inevitabili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Errori sistematici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Errori casuali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Errori di misura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Errori sistematici</a:t>
            </a:r>
          </a:p>
          <a:p>
            <a:pPr lvl="1"/>
            <a:r>
              <a:rPr lang="it-IT" dirty="0" smtClean="0"/>
              <a:t>Difetti dello strumento</a:t>
            </a:r>
          </a:p>
          <a:p>
            <a:pPr lvl="1"/>
            <a:r>
              <a:rPr lang="it-IT" dirty="0" smtClean="0"/>
              <a:t>Uso dello strumento in condizioni errate </a:t>
            </a:r>
          </a:p>
          <a:p>
            <a:pPr lvl="1"/>
            <a:r>
              <a:rPr lang="it-IT" dirty="0" smtClean="0"/>
              <a:t>Errori dello sperimentatore</a:t>
            </a:r>
          </a:p>
          <a:p>
            <a:pPr lvl="1"/>
            <a:r>
              <a:rPr lang="it-IT" dirty="0" smtClean="0"/>
              <a:t>Perturbazioni esterne</a:t>
            </a:r>
          </a:p>
          <a:p>
            <a:pPr lvl="2"/>
            <a:r>
              <a:rPr lang="it-IT" dirty="0" smtClean="0"/>
              <a:t>Agiscono sempre nello stesso verso (sottostima o sovrastima)</a:t>
            </a:r>
          </a:p>
          <a:p>
            <a:r>
              <a:rPr lang="it-IT" dirty="0" smtClean="0"/>
              <a:t>Come scoprirli?</a:t>
            </a:r>
          </a:p>
          <a:p>
            <a:pPr lvl="1"/>
            <a:r>
              <a:rPr lang="it-IT" dirty="0" smtClean="0"/>
              <a:t>Analisi critica dello strumento e del metodo</a:t>
            </a:r>
          </a:p>
          <a:p>
            <a:pPr lvl="1"/>
            <a:r>
              <a:rPr lang="it-IT" dirty="0" smtClean="0"/>
              <a:t>Misura della stessa grandezza con un altro strumento/metodo</a:t>
            </a:r>
          </a:p>
          <a:p>
            <a:pPr lvl="2"/>
            <a:r>
              <a:rPr lang="it-IT" dirty="0" smtClean="0"/>
              <a:t>Una volta scoperti, possono essere ridotti o eliminati</a:t>
            </a:r>
          </a:p>
          <a:p>
            <a:r>
              <a:rPr lang="it-IT" dirty="0" smtClean="0"/>
              <a:t>Errori casuali</a:t>
            </a:r>
          </a:p>
          <a:p>
            <a:pPr lvl="1"/>
            <a:r>
              <a:rPr lang="it-IT" dirty="0" smtClean="0"/>
              <a:t>Attriti e giochi meccanici dello strumento </a:t>
            </a:r>
          </a:p>
          <a:p>
            <a:pPr lvl="1"/>
            <a:r>
              <a:rPr lang="it-IT" dirty="0" smtClean="0"/>
              <a:t>Condizioni ambientali variabili</a:t>
            </a:r>
          </a:p>
          <a:p>
            <a:pPr lvl="1"/>
            <a:r>
              <a:rPr lang="it-IT" dirty="0" smtClean="0"/>
              <a:t>Comportamento dello sperimentatore</a:t>
            </a:r>
          </a:p>
          <a:p>
            <a:pPr lvl="2"/>
            <a:r>
              <a:rPr lang="it-IT" dirty="0" smtClean="0"/>
              <a:t>Agiscono in entrambi i versi (possono essere positivi o negativi)</a:t>
            </a:r>
          </a:p>
          <a:p>
            <a:r>
              <a:rPr lang="it-IT" dirty="0" smtClean="0"/>
              <a:t>Come scoprirli?</a:t>
            </a:r>
          </a:p>
          <a:p>
            <a:pPr lvl="1"/>
            <a:r>
              <a:rPr lang="it-IT" dirty="0" smtClean="0"/>
              <a:t>Misure ripetute con strumenti sensibili</a:t>
            </a:r>
          </a:p>
          <a:p>
            <a:pPr lvl="2"/>
            <a:r>
              <a:rPr lang="it-IT" dirty="0" smtClean="0"/>
              <a:t>Possono essere ridotti, ma non eliminati</a:t>
            </a:r>
          </a:p>
          <a:p>
            <a:pPr lvl="3"/>
            <a:r>
              <a:rPr lang="it-IT" dirty="0" smtClean="0"/>
              <a:t>Possiedono proprietà statistiche: possono essere stimati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Elaborazione dei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it-IT" dirty="0" smtClean="0"/>
              <a:t>Esempio: misuriamo 10 </a:t>
            </a:r>
            <a:r>
              <a:rPr lang="it-IT" dirty="0" smtClean="0"/>
              <a:t>mattoncini</a:t>
            </a:r>
            <a:endParaRPr lang="it-IT" dirty="0" smtClean="0"/>
          </a:p>
          <a:p>
            <a:r>
              <a:rPr lang="it-IT" dirty="0" smtClean="0"/>
              <a:t>Istogramma</a:t>
            </a:r>
          </a:p>
          <a:p>
            <a:pPr lvl="1"/>
            <a:r>
              <a:rPr lang="it-IT" dirty="0" smtClean="0"/>
              <a:t>Rappresentiamo la frequenza con cui un certo valore si presenta</a:t>
            </a:r>
          </a:p>
          <a:p>
            <a:pPr lvl="1"/>
            <a:r>
              <a:rPr lang="it-IT" dirty="0" smtClean="0"/>
              <a:t>In ascissa il valore misurato</a:t>
            </a:r>
          </a:p>
          <a:p>
            <a:pPr lvl="1"/>
            <a:r>
              <a:rPr lang="it-IT" dirty="0" smtClean="0"/>
              <a:t>In ordinata il numero di volte che lo abbiamo ottenuto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010400" y="2286000"/>
          <a:ext cx="1905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Numero misura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Valore trovato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6,9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6,8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200400"/>
            <a:ext cx="5485909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1101</Words>
  <Application>Microsoft Office PowerPoint</Application>
  <PresentationFormat>Presentazione su schermo (4:3)</PresentationFormat>
  <Paragraphs>327</Paragraphs>
  <Slides>21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Tema di Office</vt:lpstr>
      <vt:lpstr>Equazione</vt:lpstr>
      <vt:lpstr>Microsoft Equation 3.0</vt:lpstr>
      <vt:lpstr>Introduzione a Statistica e Probabilità</vt:lpstr>
      <vt:lpstr>Introduzione alla Statistica</vt:lpstr>
      <vt:lpstr>Frequenza</vt:lpstr>
      <vt:lpstr>Calcolo delle Probabilità</vt:lpstr>
      <vt:lpstr>Probabilità Statistica</vt:lpstr>
      <vt:lpstr>Esempio </vt:lpstr>
      <vt:lpstr>Misure dirette – strumento tarato</vt:lpstr>
      <vt:lpstr>Errori di misura</vt:lpstr>
      <vt:lpstr>Elaborazione dei dati</vt:lpstr>
      <vt:lpstr>Legge dei grandi numeri</vt:lpstr>
      <vt:lpstr>Indici di Tendenza</vt:lpstr>
      <vt:lpstr>Indici di Tendenza</vt:lpstr>
      <vt:lpstr>Indici di Tendenza</vt:lpstr>
      <vt:lpstr>Indici di Dispersione</vt:lpstr>
      <vt:lpstr>Indici di Dispersione</vt:lpstr>
      <vt:lpstr>Distribuzione di Gauss</vt:lpstr>
      <vt:lpstr>Distribuzione di Poisson</vt:lpstr>
      <vt:lpstr>Distribuzione di Poisson</vt:lpstr>
      <vt:lpstr>Applicazione pratica</vt:lpstr>
      <vt:lpstr>Distribuzione di Poisson</vt:lpstr>
      <vt:lpstr>Telescopio TRAP-01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Marina</dc:creator>
  <cp:lastModifiedBy>Marina</cp:lastModifiedBy>
  <cp:revision>206</cp:revision>
  <dcterms:created xsi:type="dcterms:W3CDTF">2017-05-17T09:07:32Z</dcterms:created>
  <dcterms:modified xsi:type="dcterms:W3CDTF">2017-05-29T22:12:17Z</dcterms:modified>
</cp:coreProperties>
</file>