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264" r:id="rId4"/>
    <p:sldId id="307" r:id="rId5"/>
    <p:sldId id="305" r:id="rId6"/>
    <p:sldId id="310" r:id="rId7"/>
    <p:sldId id="330" r:id="rId8"/>
    <p:sldId id="311" r:id="rId9"/>
    <p:sldId id="315" r:id="rId10"/>
    <p:sldId id="313" r:id="rId11"/>
    <p:sldId id="317" r:id="rId12"/>
    <p:sldId id="352" r:id="rId13"/>
    <p:sldId id="351" r:id="rId14"/>
    <p:sldId id="332" r:id="rId15"/>
    <p:sldId id="350" r:id="rId16"/>
    <p:sldId id="329" r:id="rId17"/>
    <p:sldId id="318" r:id="rId18"/>
    <p:sldId id="320" r:id="rId19"/>
    <p:sldId id="347" r:id="rId20"/>
    <p:sldId id="353" r:id="rId21"/>
    <p:sldId id="349" r:id="rId22"/>
    <p:sldId id="348" r:id="rId23"/>
    <p:sldId id="333" r:id="rId24"/>
    <p:sldId id="346" r:id="rId25"/>
    <p:sldId id="334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97" autoAdjust="0"/>
  </p:normalViewPr>
  <p:slideViewPr>
    <p:cSldViewPr snapToGrid="0">
      <p:cViewPr varScale="1">
        <p:scale>
          <a:sx n="75" d="100"/>
          <a:sy n="75" d="100"/>
        </p:scale>
        <p:origin x="89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E9449-D73C-1E49-ADAB-59B383988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E94C81-20E2-C630-240D-9C75F7FB1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236414-D410-75F0-0E50-BCE61570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578CEF-5DEA-14B9-CD65-4330EC7F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7FD12F-6EC5-1A7C-F40E-73E45541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99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7208F7-992C-2348-F483-C09E3987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689441-5B2C-E473-42DB-8414A4E3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310CBD-0C2C-5BE7-CEDB-E600015C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943C24-A8DF-639E-3AE7-2B73EF8C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4C4A0-3003-E6C1-067B-19BA8B29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25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F27780-0115-C555-315C-9EFA25327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4890FDB-D73C-8DD3-DE0E-5859129AA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C5D3CA-6EB6-AED1-F90F-09B08FB3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C9B601-A5FB-6121-E25A-EDF1E2D3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E8B4D5-73C2-0F1A-21EA-87C994B2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03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0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2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3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2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8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7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3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F96DF-74BC-89CB-8FCA-CB933F1F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D0A725-A116-6CBD-E7C5-6AAF2088D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E3D990-8459-45A1-C818-1BA2BFBC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F3A456-66B0-5A13-E9BF-B3E5BE21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6E4A99-46B6-80DF-5D65-CD25977D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052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2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4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2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B6896D-20DB-3EE6-E4A3-37893A97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34C1F0-6EF8-4FBD-4711-3DADF94D3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896464-4666-DB3E-98F6-5D0EF781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16B83E-056A-0D7C-420A-D3FFA09A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DC53AD-90B5-5722-02F9-62323ABB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52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2C7C7-BFCC-0863-A86C-70C9865D9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D2FC1D-2336-2B52-E21A-7460B6E33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01F795-F943-8B4B-9C4F-55F00A5AD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BB7556-B544-5110-47C8-19307E4D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91B59C-6241-87E4-6ED0-465A9DAC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D9CEB0-7147-6CD1-8539-2F3329BB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85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B8841-AA25-51A6-3BC4-59E46F81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BD1AC0-2427-8502-1278-3BDA39EF8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B5036A-C860-D0A2-ACCF-D1AFA86AE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64F8713-4DE8-3581-D12B-49879FAA5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3D8342-B50E-1655-2D13-6F8DDCC03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D80879C-D5E3-7370-79D2-614BCB99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73CE66-BEF3-6870-3879-3844EEE9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6B0C38-3C55-3F34-1749-1D178A86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2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45F39-71AD-AF79-7656-CF6CED95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546A7F-95E6-6EBB-69CF-FDC643B8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34FC71-2299-7016-F431-63C13B9E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2205AF-BBFB-5E19-16FE-409BADF7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28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AC8F9E0-BA48-F059-BF35-73461070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177B24-1D75-A3B8-9AF7-11D8BF2E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8EAC34-8BAA-723A-E828-B4DD6FC9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94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5D5904-3DD7-E028-B370-C1CAEC47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935087-D86E-E8CE-3239-53923515E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C075EC-CA3F-0C33-C608-9FE580086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F2C0FC-293B-A22D-55CD-CAB02BD0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9E14A3-EFFF-E27F-08C1-70B613A0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1FEDF1-64DA-956B-FE98-AD740836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06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ACEA91-7306-8B39-F7C4-ABD96DB0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AF7FB6-7049-A917-F2AC-826FD5C83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D05CAA-447B-7A5E-15DF-67087547B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D20095-91B1-5E3B-F817-30716C0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ED1B1D-D060-6A50-BBE6-283A1508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CD9083-206A-5348-38ED-B121ABFB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21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E06F2CD-CFCD-AE15-C15F-EF84ADBF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361C28-9B51-5D8E-3EA4-B8DA7F0BB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EBFBC7-CFBB-E702-5EF0-CA6982549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8CAE-AC5F-4EB2-AD7B-FABB1ADBABD5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039B9D-5522-F99C-CFCB-AC60246FE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3729D-7E67-783C-2DD6-29C9936DE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6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4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3588014-99E8-44C1-BB9D-26C13B241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1570515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1B4E13-ECF0-91D3-5EF8-5B1E67D129A5}"/>
              </a:ext>
            </a:extLst>
          </p:cNvPr>
          <p:cNvSpPr txBox="1"/>
          <p:nvPr/>
        </p:nvSpPr>
        <p:spPr>
          <a:xfrm>
            <a:off x="5400432" y="1513834"/>
            <a:ext cx="6893169" cy="396240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Investigation of the diurnal variation of cosmic rays at large latitudes by EEE detectors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An update report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F.Riggi</a:t>
            </a:r>
            <a:endParaRPr lang="en-US" sz="2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 err="1">
                <a:latin typeface="+mj-lt"/>
                <a:ea typeface="+mj-ea"/>
                <a:cs typeface="+mj-cs"/>
              </a:rPr>
              <a:t>Dept.Physics</a:t>
            </a:r>
            <a:r>
              <a:rPr lang="en-US" sz="2000" b="1" dirty="0">
                <a:latin typeface="+mj-lt"/>
                <a:ea typeface="+mj-ea"/>
                <a:cs typeface="+mj-cs"/>
              </a:rPr>
              <a:t> and Astronomy and INFN Catania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&amp;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+mj-lt"/>
                <a:ea typeface="+mj-ea"/>
                <a:cs typeface="+mj-cs"/>
              </a:rPr>
              <a:t>Centro Fermi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2536C4-B275-41DE-803D-44C709110521}"/>
              </a:ext>
            </a:extLst>
          </p:cNvPr>
          <p:cNvSpPr txBox="1"/>
          <p:nvPr/>
        </p:nvSpPr>
        <p:spPr>
          <a:xfrm>
            <a:off x="6818509" y="5934076"/>
            <a:ext cx="5265919" cy="703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70000"/>
                  </a:schemeClr>
                </a:solidFill>
                <a:latin typeface="+mj-lt"/>
              </a:rPr>
              <a:t>EEE Analysis Meeting, Nov 27, 2025</a:t>
            </a:r>
          </a:p>
        </p:txBody>
      </p:sp>
      <p:pic>
        <p:nvPicPr>
          <p:cNvPr id="6" name="Immagine 5" descr="Immagine che contiene pianeta, Terra, sfera, mappa&#10;&#10;Il contenuto generato dall'IA potrebbe non essere corretto.">
            <a:extLst>
              <a:ext uri="{FF2B5EF4-FFF2-40B4-BE49-F238E27FC236}">
                <a16:creationId xmlns:a16="http://schemas.microsoft.com/office/drawing/2014/main" id="{102D2EBB-6D7F-EBC0-F69A-B655D7989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491"/>
            <a:ext cx="5410480" cy="40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7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75C77-CED2-C523-A833-61440466D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F9FF4509-AF3F-09C8-C84A-DB0B39D50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51" y="981993"/>
            <a:ext cx="6035097" cy="5192444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C7A44-F504-BBDC-B7AA-4E38462C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EA5158-9796-1486-2733-A0F5CC324B87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Available days for analysis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D6AEEB1-FC25-9E58-6982-E135175C362A}"/>
              </a:ext>
            </a:extLst>
          </p:cNvPr>
          <p:cNvSpPr txBox="1">
            <a:spLocks/>
          </p:cNvSpPr>
          <p:nvPr/>
        </p:nvSpPr>
        <p:spPr>
          <a:xfrm>
            <a:off x="6420196" y="2953795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FF0000"/>
                </a:solidFill>
              </a:rPr>
              <a:t>POLA-03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4B46EFA-65C0-4B7C-9535-57F6DD162009}"/>
              </a:ext>
            </a:extLst>
          </p:cNvPr>
          <p:cNvSpPr txBox="1">
            <a:spLocks/>
          </p:cNvSpPr>
          <p:nvPr/>
        </p:nvSpPr>
        <p:spPr>
          <a:xfrm>
            <a:off x="6598951" y="1301665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70C0"/>
                </a:solidFill>
              </a:rPr>
              <a:t>POLA-01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1C38C406-4625-068B-AC63-A1BB1321AEC9}"/>
              </a:ext>
            </a:extLst>
          </p:cNvPr>
          <p:cNvSpPr txBox="1">
            <a:spLocks/>
          </p:cNvSpPr>
          <p:nvPr/>
        </p:nvSpPr>
        <p:spPr>
          <a:xfrm>
            <a:off x="6280193" y="4724189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B050"/>
                </a:solidFill>
              </a:rPr>
              <a:t>POLA-04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E24921-CE0E-8E4B-2EEA-24BB0D35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1" y="789623"/>
            <a:ext cx="5866717" cy="278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June 2019 – April 2025,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6-years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Data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pressure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variations</a:t>
            </a:r>
            <a:endParaRPr lang="it-IT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days with full 24-hours coverage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for a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averages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DA805-8EDE-A4E1-AFF0-EF175053A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8CE85BD-D439-6293-1EE8-FADD0206E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0" y="659692"/>
            <a:ext cx="6305063" cy="6061783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9655A2-6BCA-3CD2-982C-8BF19728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030F59-B9F2-0596-68D5-2D9160D4D79F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Daily average rates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1E20083-A846-F4E6-6CC1-5349DDE75190}"/>
              </a:ext>
            </a:extLst>
          </p:cNvPr>
          <p:cNvSpPr txBox="1">
            <a:spLocks/>
          </p:cNvSpPr>
          <p:nvPr/>
        </p:nvSpPr>
        <p:spPr>
          <a:xfrm>
            <a:off x="3884814" y="1062673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FF0000"/>
                </a:solidFill>
              </a:rPr>
              <a:t>POLA-03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D3C6C34-AF9D-D98F-5886-FE7C275AA73B}"/>
              </a:ext>
            </a:extLst>
          </p:cNvPr>
          <p:cNvSpPr txBox="1">
            <a:spLocks/>
          </p:cNvSpPr>
          <p:nvPr/>
        </p:nvSpPr>
        <p:spPr>
          <a:xfrm>
            <a:off x="696915" y="1062673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70C0"/>
                </a:solidFill>
              </a:rPr>
              <a:t>POLA-01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4BE4BDDF-DE9F-E219-B31D-C10D11AF68AD}"/>
              </a:ext>
            </a:extLst>
          </p:cNvPr>
          <p:cNvSpPr txBox="1">
            <a:spLocks/>
          </p:cNvSpPr>
          <p:nvPr/>
        </p:nvSpPr>
        <p:spPr>
          <a:xfrm>
            <a:off x="696915" y="4121516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B050"/>
                </a:solidFill>
              </a:rPr>
              <a:t>POLA-04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62CEE3-7B1E-8D68-897D-9E0EFFD2D694}"/>
              </a:ext>
            </a:extLst>
          </p:cNvPr>
          <p:cNvSpPr txBox="1">
            <a:spLocks/>
          </p:cNvSpPr>
          <p:nvPr/>
        </p:nvSpPr>
        <p:spPr>
          <a:xfrm>
            <a:off x="3884814" y="4117841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/>
              <a:t>AVERAGE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BC99137-15B5-F8C6-EB6B-3225435A9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283" y="1062673"/>
            <a:ext cx="5866717" cy="278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Diurnal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6-years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it-IT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Preliminary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 for the separate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2019, 2020,… 2025</a:t>
            </a:r>
          </a:p>
        </p:txBody>
      </p:sp>
    </p:spTree>
    <p:extLst>
      <p:ext uri="{BB962C8B-B14F-4D97-AF65-F5344CB8AC3E}">
        <p14:creationId xmlns:p14="http://schemas.microsoft.com/office/powerpoint/2010/main" val="39036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A8023-FF16-4388-E14A-95B894BCE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C4B9D2-C2F2-2135-58A4-866D67CB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2BEB3EB-D11F-1A40-632F-0D1B9537D335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POLA-R results over the years: Running average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F17B880-4ABA-B1BE-2079-A388EF97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30" y="1001318"/>
            <a:ext cx="10780432" cy="202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>
                <a:solidFill>
                  <a:srgbClr val="C00000"/>
                </a:solidFill>
              </a:rPr>
              <a:t>New </a:t>
            </a:r>
            <a:r>
              <a:rPr lang="it-IT" sz="2400" dirty="0" err="1">
                <a:solidFill>
                  <a:srgbClr val="C00000"/>
                </a:solidFill>
              </a:rPr>
              <a:t>analysis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carried</a:t>
            </a:r>
            <a:r>
              <a:rPr lang="it-IT" sz="2400" dirty="0">
                <a:solidFill>
                  <a:srgbClr val="C00000"/>
                </a:solidFill>
              </a:rPr>
              <a:t> out for </a:t>
            </a:r>
            <a:r>
              <a:rPr lang="it-IT" sz="2400" dirty="0" err="1">
                <a:solidFill>
                  <a:srgbClr val="C00000"/>
                </a:solidFill>
              </a:rPr>
              <a:t>all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years</a:t>
            </a:r>
            <a:r>
              <a:rPr lang="it-IT" sz="2400" dirty="0">
                <a:solidFill>
                  <a:srgbClr val="C00000"/>
                </a:solidFill>
              </a:rPr>
              <a:t> with a running </a:t>
            </a:r>
            <a:r>
              <a:rPr lang="it-IT" sz="2400" dirty="0" err="1">
                <a:solidFill>
                  <a:srgbClr val="C00000"/>
                </a:solidFill>
              </a:rPr>
              <a:t>average</a:t>
            </a:r>
            <a:r>
              <a:rPr lang="it-IT" sz="2400" dirty="0">
                <a:solidFill>
                  <a:srgbClr val="C00000"/>
                </a:solidFill>
              </a:rPr>
              <a:t> (1-year </a:t>
            </a:r>
            <a:r>
              <a:rPr lang="it-IT" sz="2400" dirty="0" err="1">
                <a:solidFill>
                  <a:srgbClr val="C00000"/>
                </a:solidFill>
              </a:rPr>
              <a:t>integration</a:t>
            </a:r>
            <a:r>
              <a:rPr lang="it-IT" sz="2400" dirty="0">
                <a:solidFill>
                  <a:srgbClr val="C00000"/>
                </a:solidFill>
              </a:rPr>
              <a:t> time, 6-months steps)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</a:rPr>
              <a:t>Effective</a:t>
            </a:r>
            <a:r>
              <a:rPr lang="it-IT" sz="2400" dirty="0">
                <a:solidFill>
                  <a:srgbClr val="C00000"/>
                </a:solidFill>
              </a:rPr>
              <a:t> time </a:t>
            </a:r>
            <a:r>
              <a:rPr lang="it-IT" sz="2400" dirty="0" err="1">
                <a:solidFill>
                  <a:srgbClr val="C00000"/>
                </a:solidFill>
              </a:rPr>
              <a:t>evaluated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taking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into</a:t>
            </a:r>
            <a:r>
              <a:rPr lang="it-IT" sz="2400" dirty="0">
                <a:solidFill>
                  <a:srgbClr val="C00000"/>
                </a:solidFill>
              </a:rPr>
              <a:t> account </a:t>
            </a:r>
            <a:r>
              <a:rPr lang="it-IT" sz="2400" dirty="0" err="1">
                <a:solidFill>
                  <a:srgbClr val="C00000"/>
                </a:solidFill>
              </a:rPr>
              <a:t>missing</a:t>
            </a:r>
            <a:r>
              <a:rPr lang="it-IT" sz="2400" dirty="0">
                <a:solidFill>
                  <a:srgbClr val="C00000"/>
                </a:solidFill>
              </a:rPr>
              <a:t> days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C8FF6031-1F40-365D-8394-E8BB4DB8A711}"/>
              </a:ext>
            </a:extLst>
          </p:cNvPr>
          <p:cNvCxnSpPr/>
          <p:nvPr/>
        </p:nvCxnSpPr>
        <p:spPr>
          <a:xfrm>
            <a:off x="1310640" y="4257040"/>
            <a:ext cx="871728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885612-2AFD-547B-942F-0D5DD0A50DB8}"/>
              </a:ext>
            </a:extLst>
          </p:cNvPr>
          <p:cNvSpPr txBox="1"/>
          <p:nvPr/>
        </p:nvSpPr>
        <p:spPr>
          <a:xfrm>
            <a:off x="1703470" y="4468784"/>
            <a:ext cx="74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2019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AF19D11-637B-B403-92EC-2D82CACBD3E4}"/>
              </a:ext>
            </a:extLst>
          </p:cNvPr>
          <p:cNvCxnSpPr>
            <a:endCxn id="5" idx="0"/>
          </p:cNvCxnSpPr>
          <p:nvPr/>
        </p:nvCxnSpPr>
        <p:spPr>
          <a:xfrm>
            <a:off x="2076734" y="4118726"/>
            <a:ext cx="1" cy="35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D44C677-277D-8C53-05F0-B4D29F30FDB0}"/>
              </a:ext>
            </a:extLst>
          </p:cNvPr>
          <p:cNvCxnSpPr/>
          <p:nvPr/>
        </p:nvCxnSpPr>
        <p:spPr>
          <a:xfrm>
            <a:off x="2896407" y="4064000"/>
            <a:ext cx="1" cy="35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9935970-5596-2A36-D206-643378FA62FA}"/>
              </a:ext>
            </a:extLst>
          </p:cNvPr>
          <p:cNvCxnSpPr/>
          <p:nvPr/>
        </p:nvCxnSpPr>
        <p:spPr>
          <a:xfrm>
            <a:off x="3744997" y="4064000"/>
            <a:ext cx="1" cy="35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CAF7D24-EFCC-BB46-DA32-6672B8BEF82C}"/>
              </a:ext>
            </a:extLst>
          </p:cNvPr>
          <p:cNvCxnSpPr/>
          <p:nvPr/>
        </p:nvCxnSpPr>
        <p:spPr>
          <a:xfrm>
            <a:off x="4593587" y="4064000"/>
            <a:ext cx="1" cy="35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A29E778E-B87D-0E62-1588-FCE4842CDF01}"/>
              </a:ext>
            </a:extLst>
          </p:cNvPr>
          <p:cNvCxnSpPr/>
          <p:nvPr/>
        </p:nvCxnSpPr>
        <p:spPr>
          <a:xfrm>
            <a:off x="5442176" y="4082011"/>
            <a:ext cx="1" cy="35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A72FB56-6F39-BA28-38E9-FC0F1821098F}"/>
              </a:ext>
            </a:extLst>
          </p:cNvPr>
          <p:cNvCxnSpPr/>
          <p:nvPr/>
        </p:nvCxnSpPr>
        <p:spPr>
          <a:xfrm>
            <a:off x="6334993" y="4082011"/>
            <a:ext cx="1" cy="35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BB5DE2-B423-FA23-08EF-BD00C9235495}"/>
              </a:ext>
            </a:extLst>
          </p:cNvPr>
          <p:cNvSpPr txBox="1"/>
          <p:nvPr/>
        </p:nvSpPr>
        <p:spPr>
          <a:xfrm>
            <a:off x="2523142" y="4452853"/>
            <a:ext cx="74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2020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22DF690-D12B-BD15-DC5C-9625CA982A55}"/>
              </a:ext>
            </a:extLst>
          </p:cNvPr>
          <p:cNvSpPr txBox="1"/>
          <p:nvPr/>
        </p:nvSpPr>
        <p:spPr>
          <a:xfrm>
            <a:off x="3371732" y="4450081"/>
            <a:ext cx="74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2021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F2E412D-7ABA-5A81-0A3D-0FFD5BF3571B}"/>
              </a:ext>
            </a:extLst>
          </p:cNvPr>
          <p:cNvSpPr txBox="1"/>
          <p:nvPr/>
        </p:nvSpPr>
        <p:spPr>
          <a:xfrm>
            <a:off x="4220322" y="4450081"/>
            <a:ext cx="74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2022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7BB595C-FB67-E0F0-D533-6A1350FFF86F}"/>
              </a:ext>
            </a:extLst>
          </p:cNvPr>
          <p:cNvSpPr txBox="1"/>
          <p:nvPr/>
        </p:nvSpPr>
        <p:spPr>
          <a:xfrm>
            <a:off x="5119942" y="4468784"/>
            <a:ext cx="74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2023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0428728-6DCE-BC77-7AEF-521FAF3EC089}"/>
              </a:ext>
            </a:extLst>
          </p:cNvPr>
          <p:cNvSpPr txBox="1"/>
          <p:nvPr/>
        </p:nvSpPr>
        <p:spPr>
          <a:xfrm>
            <a:off x="5961728" y="4468784"/>
            <a:ext cx="74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2024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A100A7E4-7774-E6C3-32D7-BDB8CAA5731F}"/>
              </a:ext>
            </a:extLst>
          </p:cNvPr>
          <p:cNvCxnSpPr/>
          <p:nvPr/>
        </p:nvCxnSpPr>
        <p:spPr>
          <a:xfrm>
            <a:off x="7193977" y="4113876"/>
            <a:ext cx="1" cy="35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68F2356-C56E-6574-BE4A-5032F0386034}"/>
              </a:ext>
            </a:extLst>
          </p:cNvPr>
          <p:cNvSpPr txBox="1"/>
          <p:nvPr/>
        </p:nvSpPr>
        <p:spPr>
          <a:xfrm>
            <a:off x="6851886" y="4468784"/>
            <a:ext cx="74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2025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ED41759E-2D9F-22A2-5615-3AD14C46110E}"/>
              </a:ext>
            </a:extLst>
          </p:cNvPr>
          <p:cNvSpPr/>
          <p:nvPr/>
        </p:nvSpPr>
        <p:spPr>
          <a:xfrm>
            <a:off x="2076734" y="3860800"/>
            <a:ext cx="819668" cy="1009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547BA094-EF30-B868-007D-F99722F53C0A}"/>
              </a:ext>
            </a:extLst>
          </p:cNvPr>
          <p:cNvSpPr/>
          <p:nvPr/>
        </p:nvSpPr>
        <p:spPr>
          <a:xfrm>
            <a:off x="2523142" y="3583941"/>
            <a:ext cx="819668" cy="1009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5B2C9A56-BCF4-8745-C947-9F5DF4B9AA78}"/>
              </a:ext>
            </a:extLst>
          </p:cNvPr>
          <p:cNvCxnSpPr>
            <a:cxnSpLocks/>
          </p:cNvCxnSpPr>
          <p:nvPr/>
        </p:nvCxnSpPr>
        <p:spPr>
          <a:xfrm flipV="1">
            <a:off x="2449999" y="4064000"/>
            <a:ext cx="0" cy="14120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A94B15C1-AD0A-5D0E-20DB-7D709F290AE2}"/>
              </a:ext>
            </a:extLst>
          </p:cNvPr>
          <p:cNvCxnSpPr>
            <a:cxnSpLocks/>
          </p:cNvCxnSpPr>
          <p:nvPr/>
        </p:nvCxnSpPr>
        <p:spPr>
          <a:xfrm flipV="1">
            <a:off x="2896402" y="3721389"/>
            <a:ext cx="0" cy="175462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>
            <a:extLst>
              <a:ext uri="{FF2B5EF4-FFF2-40B4-BE49-F238E27FC236}">
                <a16:creationId xmlns:a16="http://schemas.microsoft.com/office/drawing/2014/main" id="{9973E94F-065B-01C9-FDE6-0C424B93C8F0}"/>
              </a:ext>
            </a:extLst>
          </p:cNvPr>
          <p:cNvSpPr/>
          <p:nvPr/>
        </p:nvSpPr>
        <p:spPr>
          <a:xfrm>
            <a:off x="2953438" y="3268971"/>
            <a:ext cx="819668" cy="1009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0B3CC4CE-AC1E-38FE-2534-366B0A476A39}"/>
              </a:ext>
            </a:extLst>
          </p:cNvPr>
          <p:cNvCxnSpPr>
            <a:cxnSpLocks/>
          </p:cNvCxnSpPr>
          <p:nvPr/>
        </p:nvCxnSpPr>
        <p:spPr>
          <a:xfrm flipV="1">
            <a:off x="3351642" y="3429000"/>
            <a:ext cx="4267" cy="20470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B362A43C-A043-4DD1-24D7-C334922B530C}"/>
              </a:ext>
            </a:extLst>
          </p:cNvPr>
          <p:cNvSpPr txBox="1"/>
          <p:nvPr/>
        </p:nvSpPr>
        <p:spPr>
          <a:xfrm>
            <a:off x="4086392" y="2794000"/>
            <a:ext cx="74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9B0D77-BDA6-048B-7E28-D23ED9E69AFA}"/>
              </a:ext>
            </a:extLst>
          </p:cNvPr>
          <p:cNvSpPr txBox="1"/>
          <p:nvPr/>
        </p:nvSpPr>
        <p:spPr>
          <a:xfrm>
            <a:off x="2523142" y="2645268"/>
            <a:ext cx="1770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solidFill>
                  <a:srgbClr val="0070C0"/>
                </a:solidFill>
              </a:rPr>
              <a:t>integration</a:t>
            </a:r>
            <a:r>
              <a:rPr lang="it-IT" sz="1800" dirty="0">
                <a:solidFill>
                  <a:srgbClr val="0070C0"/>
                </a:solidFill>
              </a:rPr>
              <a:t> time</a:t>
            </a:r>
            <a:endParaRPr lang="it-IT" dirty="0">
              <a:solidFill>
                <a:srgbClr val="0070C0"/>
              </a:solidFill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E2E290E-262E-0A88-4F48-0CE843BBB2AA}"/>
              </a:ext>
            </a:extLst>
          </p:cNvPr>
          <p:cNvCxnSpPr>
            <a:endCxn id="37" idx="1"/>
          </p:cNvCxnSpPr>
          <p:nvPr/>
        </p:nvCxnSpPr>
        <p:spPr>
          <a:xfrm>
            <a:off x="2641600" y="2978666"/>
            <a:ext cx="311838" cy="340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C8E6D4A-1B3D-287B-5EF9-3D0109091B10}"/>
              </a:ext>
            </a:extLst>
          </p:cNvPr>
          <p:cNvCxnSpPr>
            <a:endCxn id="37" idx="3"/>
          </p:cNvCxnSpPr>
          <p:nvPr/>
        </p:nvCxnSpPr>
        <p:spPr>
          <a:xfrm flipH="1">
            <a:off x="3773106" y="2978666"/>
            <a:ext cx="313286" cy="340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33D20F-84BB-8E2D-9DD2-805320E01957}"/>
              </a:ext>
            </a:extLst>
          </p:cNvPr>
          <p:cNvSpPr txBox="1"/>
          <p:nvPr/>
        </p:nvSpPr>
        <p:spPr>
          <a:xfrm>
            <a:off x="2232626" y="5531495"/>
            <a:ext cx="354471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Effective</a:t>
            </a:r>
            <a:r>
              <a:rPr lang="it-IT" dirty="0">
                <a:solidFill>
                  <a:srgbClr val="C00000"/>
                </a:solidFill>
              </a:rPr>
              <a:t> times ….</a:t>
            </a:r>
          </a:p>
        </p:txBody>
      </p:sp>
    </p:spTree>
    <p:extLst>
      <p:ext uri="{BB962C8B-B14F-4D97-AF65-F5344CB8AC3E}">
        <p14:creationId xmlns:p14="http://schemas.microsoft.com/office/powerpoint/2010/main" val="235732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6AEC1-544C-CE7B-F7DA-B97C77176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EF9BF4-BDB7-23C2-C589-48BC54B8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F2C49C1-855D-808B-9672-96C5BAB06CF3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POLA-R results vs time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CCDF40-ECC9-762B-97C0-7906A35E3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28" y="802615"/>
            <a:ext cx="6322343" cy="4234459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F2FC190-425A-A7E0-7043-951867960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30" y="1001317"/>
            <a:ext cx="4836834" cy="271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</a:rPr>
              <a:t>Is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there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any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</a:t>
            </a:r>
            <a:r>
              <a:rPr lang="it-IT" sz="2400" dirty="0">
                <a:solidFill>
                  <a:srgbClr val="C00000"/>
                </a:solidFill>
              </a:rPr>
              <a:t> of </a:t>
            </a:r>
            <a:r>
              <a:rPr lang="it-IT" sz="2400" dirty="0" err="1">
                <a:solidFill>
                  <a:srgbClr val="C00000"/>
                </a:solidFill>
              </a:rPr>
              <a:t>amplitude</a:t>
            </a:r>
            <a:r>
              <a:rPr lang="it-IT" sz="2400" dirty="0">
                <a:solidFill>
                  <a:srgbClr val="C00000"/>
                </a:solidFill>
              </a:rPr>
              <a:t> and </a:t>
            </a:r>
            <a:r>
              <a:rPr lang="it-IT" sz="2400" dirty="0" err="1">
                <a:solidFill>
                  <a:srgbClr val="C00000"/>
                </a:solidFill>
              </a:rPr>
              <a:t>phase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along</a:t>
            </a:r>
            <a:r>
              <a:rPr lang="it-IT" sz="2400" dirty="0">
                <a:solidFill>
                  <a:srgbClr val="C00000"/>
                </a:solidFill>
              </a:rPr>
              <a:t> the time?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Nearly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constant</a:t>
            </a:r>
            <a:r>
              <a:rPr lang="it-IT" sz="2400" dirty="0">
                <a:solidFill>
                  <a:srgbClr val="C00000"/>
                </a:solidFill>
              </a:rPr>
              <a:t> trend, </a:t>
            </a:r>
            <a:r>
              <a:rPr lang="it-IT" sz="2400" dirty="0" err="1">
                <a:solidFill>
                  <a:srgbClr val="C00000"/>
                </a:solidFill>
              </a:rPr>
              <a:t>however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detailed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analysis</a:t>
            </a:r>
            <a:r>
              <a:rPr lang="it-IT" sz="2400" dirty="0">
                <a:solidFill>
                  <a:srgbClr val="C00000"/>
                </a:solidFill>
              </a:rPr>
              <a:t> for the 6-years </a:t>
            </a:r>
            <a:r>
              <a:rPr lang="it-IT" sz="2400" dirty="0" err="1">
                <a:solidFill>
                  <a:srgbClr val="C00000"/>
                </a:solidFill>
              </a:rPr>
              <a:t>period</a:t>
            </a:r>
            <a:r>
              <a:rPr lang="it-IT" sz="2400" dirty="0">
                <a:solidFill>
                  <a:srgbClr val="C00000"/>
                </a:solidFill>
              </a:rPr>
              <a:t> shows some trend..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0FE664-7CED-463E-FAB5-E006BEA946AF}"/>
              </a:ext>
            </a:extLst>
          </p:cNvPr>
          <p:cNvSpPr txBox="1"/>
          <p:nvPr/>
        </p:nvSpPr>
        <p:spPr>
          <a:xfrm>
            <a:off x="6296890" y="3719944"/>
            <a:ext cx="2909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70C0"/>
                </a:solidFill>
              </a:rPr>
              <a:t>POLA-01 data, 2024</a:t>
            </a:r>
          </a:p>
          <a:p>
            <a:r>
              <a:rPr lang="it-IT" dirty="0">
                <a:solidFill>
                  <a:srgbClr val="0070C0"/>
                </a:solidFill>
              </a:rPr>
              <a:t>Time bin=11:00-12:00 UTC</a:t>
            </a:r>
          </a:p>
        </p:txBody>
      </p:sp>
    </p:spTree>
    <p:extLst>
      <p:ext uri="{BB962C8B-B14F-4D97-AF65-F5344CB8AC3E}">
        <p14:creationId xmlns:p14="http://schemas.microsoft.com/office/powerpoint/2010/main" val="287838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B3F75-FAA2-E063-D468-325EE2338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C3B870-7C8E-C3E2-2F76-E7148CF3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B2D6460-3021-08B9-6962-EB47F1BC24E6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POLA-R results over the years: Amplitude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7C59328-6052-12BE-C74A-18B5F7EF6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1" y="1449000"/>
            <a:ext cx="8659391" cy="527247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478AF4-7728-7724-55EB-9A40B90FB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826632"/>
            <a:ext cx="6014720" cy="773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err="1">
                <a:solidFill>
                  <a:srgbClr val="C00000"/>
                </a:solidFill>
              </a:rPr>
              <a:t>Increasing</a:t>
            </a:r>
            <a:r>
              <a:rPr lang="it-IT" sz="2000" dirty="0">
                <a:solidFill>
                  <a:srgbClr val="C00000"/>
                </a:solidFill>
              </a:rPr>
              <a:t> trend </a:t>
            </a:r>
            <a:r>
              <a:rPr lang="it-IT" sz="2000" dirty="0" err="1">
                <a:solidFill>
                  <a:srgbClr val="C00000"/>
                </a:solidFill>
              </a:rPr>
              <a:t>generally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observed</a:t>
            </a:r>
            <a:r>
              <a:rPr lang="it-IT" sz="2000" dirty="0">
                <a:solidFill>
                  <a:srgbClr val="C00000"/>
                </a:solidFill>
              </a:rPr>
              <a:t>, from 2019-2020 (</a:t>
            </a:r>
            <a:r>
              <a:rPr lang="it-IT" sz="2000" dirty="0" err="1">
                <a:solidFill>
                  <a:srgbClr val="C00000"/>
                </a:solidFill>
              </a:rPr>
              <a:t>as</a:t>
            </a:r>
            <a:r>
              <a:rPr lang="it-IT" sz="2000" dirty="0">
                <a:solidFill>
                  <a:srgbClr val="C00000"/>
                </a:solidFill>
              </a:rPr>
              <a:t> low </a:t>
            </a:r>
            <a:r>
              <a:rPr lang="it-IT" sz="2000" dirty="0" err="1">
                <a:solidFill>
                  <a:srgbClr val="C00000"/>
                </a:solidFill>
              </a:rPr>
              <a:t>as</a:t>
            </a:r>
            <a:r>
              <a:rPr lang="it-IT" sz="2000" dirty="0">
                <a:solidFill>
                  <a:srgbClr val="C00000"/>
                </a:solidFill>
              </a:rPr>
              <a:t> 0.02) to 2025 (0.08-0.10)</a:t>
            </a:r>
          </a:p>
        </p:txBody>
      </p:sp>
    </p:spTree>
    <p:extLst>
      <p:ext uri="{BB962C8B-B14F-4D97-AF65-F5344CB8AC3E}">
        <p14:creationId xmlns:p14="http://schemas.microsoft.com/office/powerpoint/2010/main" val="288923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71DD4-D991-5F9E-2888-437B01C3C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E682B0-220F-583F-28D3-0F9DDB68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F2C8301-5B42-9261-0FEF-477EBB0C686C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POLA-R results over the years: Phase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B3B0B4F-BBD1-BA23-DB4F-9C90E6BA0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" y="1107440"/>
            <a:ext cx="8585989" cy="57505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BBAE5-F75E-F9A7-58A1-147AD4966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560" y="724419"/>
            <a:ext cx="5689600" cy="76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C00000"/>
                </a:solidFill>
              </a:rPr>
              <a:t>Clear shift of the </a:t>
            </a:r>
            <a:r>
              <a:rPr lang="it-IT" sz="2000" dirty="0" err="1">
                <a:solidFill>
                  <a:srgbClr val="C00000"/>
                </a:solidFill>
              </a:rPr>
              <a:t>phase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observed</a:t>
            </a:r>
            <a:r>
              <a:rPr lang="it-IT" sz="2000" dirty="0">
                <a:solidFill>
                  <a:srgbClr val="C00000"/>
                </a:solidFill>
              </a:rPr>
              <a:t>, from 2019-2020 (</a:t>
            </a:r>
            <a:r>
              <a:rPr lang="it-IT" sz="2000" dirty="0" err="1">
                <a:solidFill>
                  <a:srgbClr val="C00000"/>
                </a:solidFill>
              </a:rPr>
              <a:t>early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morning</a:t>
            </a:r>
            <a:r>
              <a:rPr lang="it-IT" sz="2000" dirty="0">
                <a:solidFill>
                  <a:srgbClr val="C00000"/>
                </a:solidFill>
              </a:rPr>
              <a:t>) to 2024 (</a:t>
            </a:r>
            <a:r>
              <a:rPr lang="it-IT" sz="2000" dirty="0" err="1">
                <a:solidFill>
                  <a:srgbClr val="C00000"/>
                </a:solidFill>
              </a:rPr>
              <a:t>early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afternoon</a:t>
            </a:r>
            <a:r>
              <a:rPr lang="it-IT" sz="20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204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75C4B-AB69-B9F4-AAC5-4535CA34C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D5C1C061-6838-75CC-0B3E-E3FC658C7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80" y="801894"/>
            <a:ext cx="6863090" cy="4634992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F7ACB8-2657-6C8D-427A-B798C01C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C33FB47-5A1E-A284-0F6E-FACD0A9DC8C7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Comparison with neutrons  at high latitudes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51D0411-9902-2218-C6D0-374870F4D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38" y="921703"/>
            <a:ext cx="4759682" cy="4313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Barentsburg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Neutron</a:t>
            </a:r>
            <a:r>
              <a:rPr lang="it-IT" sz="2400" dirty="0">
                <a:solidFill>
                  <a:srgbClr val="C00000"/>
                </a:solidFill>
              </a:rPr>
              <a:t> Monitor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(</a:t>
            </a:r>
            <a:r>
              <a:rPr lang="it-IT" sz="2400" dirty="0" err="1">
                <a:solidFill>
                  <a:srgbClr val="C00000"/>
                </a:solidFill>
              </a:rPr>
              <a:t>not</a:t>
            </a:r>
            <a:r>
              <a:rPr lang="it-IT" sz="2400" dirty="0">
                <a:solidFill>
                  <a:srgbClr val="C00000"/>
                </a:solidFill>
              </a:rPr>
              <a:t> far from POLA-R detectors)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Same </a:t>
            </a:r>
            <a:r>
              <a:rPr lang="it-IT" sz="2400" dirty="0" err="1">
                <a:solidFill>
                  <a:srgbClr val="C00000"/>
                </a:solidFill>
              </a:rPr>
              <a:t>analysis</a:t>
            </a:r>
            <a:r>
              <a:rPr lang="it-IT" sz="2400" dirty="0">
                <a:solidFill>
                  <a:srgbClr val="C00000"/>
                </a:solidFill>
              </a:rPr>
              <a:t> strategy </a:t>
            </a:r>
            <a:r>
              <a:rPr lang="it-IT" sz="2400" dirty="0" err="1">
                <a:solidFill>
                  <a:srgbClr val="C00000"/>
                </a:solidFill>
              </a:rPr>
              <a:t>applied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A long (22-years) </a:t>
            </a:r>
            <a:r>
              <a:rPr lang="it-IT" sz="2400" dirty="0" err="1">
                <a:solidFill>
                  <a:srgbClr val="C00000"/>
                </a:solidFill>
              </a:rPr>
              <a:t>period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considered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To compare </a:t>
            </a:r>
            <a:r>
              <a:rPr lang="it-IT" sz="2400" dirty="0" err="1">
                <a:solidFill>
                  <a:srgbClr val="C00000"/>
                </a:solidFill>
              </a:rPr>
              <a:t>muon</a:t>
            </a:r>
            <a:r>
              <a:rPr lang="it-IT" sz="2400" dirty="0">
                <a:solidFill>
                  <a:srgbClr val="C00000"/>
                </a:solidFill>
              </a:rPr>
              <a:t> and </a:t>
            </a:r>
            <a:r>
              <a:rPr lang="it-IT" sz="2400" dirty="0" err="1">
                <a:solidFill>
                  <a:srgbClr val="C00000"/>
                </a:solidFill>
              </a:rPr>
              <a:t>neutron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results</a:t>
            </a:r>
            <a:r>
              <a:rPr lang="it-IT" sz="2400" dirty="0">
                <a:solidFill>
                  <a:srgbClr val="C00000"/>
                </a:solidFill>
              </a:rPr>
              <a:t>, the </a:t>
            </a:r>
            <a:r>
              <a:rPr lang="it-IT" sz="2400" dirty="0" err="1">
                <a:solidFill>
                  <a:srgbClr val="C00000"/>
                </a:solidFill>
              </a:rPr>
              <a:t>average</a:t>
            </a:r>
            <a:r>
              <a:rPr lang="it-IT" sz="2400" dirty="0">
                <a:solidFill>
                  <a:srgbClr val="C00000"/>
                </a:solidFill>
              </a:rPr>
              <a:t> from the 3 POLA-R detectors </a:t>
            </a:r>
            <a:r>
              <a:rPr lang="it-IT" sz="2400" dirty="0" err="1">
                <a:solidFill>
                  <a:srgbClr val="C00000"/>
                </a:solidFill>
              </a:rPr>
              <a:t>considered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A14271-6BE2-9C56-18FC-79541CFBF2DF}"/>
              </a:ext>
            </a:extLst>
          </p:cNvPr>
          <p:cNvSpPr txBox="1"/>
          <p:nvPr/>
        </p:nvSpPr>
        <p:spPr>
          <a:xfrm>
            <a:off x="5597467" y="5234899"/>
            <a:ext cx="46551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dirty="0" err="1">
                <a:solidFill>
                  <a:srgbClr val="C00000"/>
                </a:solidFill>
              </a:rPr>
              <a:t>Amplitude</a:t>
            </a:r>
            <a:r>
              <a:rPr lang="it-IT" sz="2000" dirty="0">
                <a:solidFill>
                  <a:srgbClr val="C00000"/>
                </a:solidFill>
              </a:rPr>
              <a:t>  B = (0.171 ± 0.006) %</a:t>
            </a:r>
          </a:p>
          <a:p>
            <a:pPr marL="0" indent="0">
              <a:buNone/>
            </a:pPr>
            <a:endParaRPr lang="it-IT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000" dirty="0" err="1">
                <a:solidFill>
                  <a:srgbClr val="C00000"/>
                </a:solidFill>
              </a:rPr>
              <a:t>Phase</a:t>
            </a:r>
            <a:r>
              <a:rPr lang="it-IT" sz="2000" dirty="0">
                <a:solidFill>
                  <a:srgbClr val="C00000"/>
                </a:solidFill>
              </a:rPr>
              <a:t> = (14.1 ± 0.2) UTC time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C00000"/>
                </a:solidFill>
              </a:rPr>
              <a:t>Local Time ~ 15h 10’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A1C2A1F-F4C3-8662-5D76-A0D8B655BDA3}"/>
              </a:ext>
            </a:extLst>
          </p:cNvPr>
          <p:cNvSpPr txBox="1">
            <a:spLocks/>
          </p:cNvSpPr>
          <p:nvPr/>
        </p:nvSpPr>
        <p:spPr>
          <a:xfrm>
            <a:off x="5811751" y="1421114"/>
            <a:ext cx="2113280" cy="770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2024 data (BARE NM)</a:t>
            </a:r>
          </a:p>
        </p:txBody>
      </p:sp>
    </p:spTree>
    <p:extLst>
      <p:ext uri="{BB962C8B-B14F-4D97-AF65-F5344CB8AC3E}">
        <p14:creationId xmlns:p14="http://schemas.microsoft.com/office/powerpoint/2010/main" val="7173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AE8D5-4976-DB00-21A2-C6620E7C2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E8E11A-4001-8EB4-EA62-051B20B0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415A291-B3C6-D32A-EA06-0D3489FD490E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Neutron and muon comparison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4C254ED-E8F8-1370-226D-1936E954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77" y="1704022"/>
            <a:ext cx="5034003" cy="4889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</a:rPr>
              <a:t>Amplitudes</a:t>
            </a:r>
            <a:r>
              <a:rPr lang="it-IT" sz="2400" dirty="0">
                <a:solidFill>
                  <a:srgbClr val="C00000"/>
                </a:solidFill>
              </a:rPr>
              <a:t> for </a:t>
            </a:r>
            <a:r>
              <a:rPr lang="it-IT" sz="2400" dirty="0" err="1">
                <a:solidFill>
                  <a:srgbClr val="C00000"/>
                </a:solidFill>
              </a:rPr>
              <a:t>neutrons</a:t>
            </a:r>
            <a:r>
              <a:rPr lang="it-IT" sz="2400" dirty="0">
                <a:solidFill>
                  <a:srgbClr val="C00000"/>
                </a:solidFill>
              </a:rPr>
              <a:t> are </a:t>
            </a:r>
            <a:r>
              <a:rPr lang="it-IT" sz="2400" dirty="0" err="1">
                <a:solidFill>
                  <a:srgbClr val="C00000"/>
                </a:solidFill>
              </a:rPr>
              <a:t>generally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higher</a:t>
            </a:r>
            <a:r>
              <a:rPr lang="it-IT" sz="2400" dirty="0">
                <a:solidFill>
                  <a:srgbClr val="C00000"/>
                </a:solidFill>
              </a:rPr>
              <a:t> (0.1-0.2 %) </a:t>
            </a:r>
            <a:r>
              <a:rPr lang="it-IT" sz="2400" dirty="0" err="1">
                <a:solidFill>
                  <a:srgbClr val="C00000"/>
                </a:solidFill>
              </a:rPr>
              <a:t>than</a:t>
            </a:r>
            <a:r>
              <a:rPr lang="it-IT" sz="2400" dirty="0">
                <a:solidFill>
                  <a:srgbClr val="C00000"/>
                </a:solidFill>
              </a:rPr>
              <a:t> for </a:t>
            </a:r>
            <a:r>
              <a:rPr lang="it-IT" sz="2400" dirty="0" err="1">
                <a:solidFill>
                  <a:srgbClr val="C00000"/>
                </a:solidFill>
              </a:rPr>
              <a:t>muons</a:t>
            </a:r>
            <a:r>
              <a:rPr lang="it-IT" sz="2400" dirty="0">
                <a:solidFill>
                  <a:srgbClr val="C00000"/>
                </a:solidFill>
              </a:rPr>
              <a:t> (0.05-0.1 %)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</a:rPr>
              <a:t>Increasing</a:t>
            </a:r>
            <a:r>
              <a:rPr lang="it-IT" sz="2400" dirty="0">
                <a:solidFill>
                  <a:srgbClr val="C00000"/>
                </a:solidFill>
              </a:rPr>
              <a:t> trend of the </a:t>
            </a:r>
            <a:r>
              <a:rPr lang="it-IT" sz="2400" dirty="0" err="1">
                <a:solidFill>
                  <a:srgbClr val="C00000"/>
                </a:solidFill>
              </a:rPr>
              <a:t>amplitude</a:t>
            </a:r>
            <a:r>
              <a:rPr lang="it-IT" sz="2400" dirty="0">
                <a:solidFill>
                  <a:srgbClr val="C00000"/>
                </a:solidFill>
              </a:rPr>
              <a:t> over the last </a:t>
            </a:r>
            <a:r>
              <a:rPr lang="it-IT" sz="2400" dirty="0" err="1">
                <a:solidFill>
                  <a:srgbClr val="C00000"/>
                </a:solidFill>
              </a:rPr>
              <a:t>years</a:t>
            </a:r>
            <a:r>
              <a:rPr lang="it-IT" sz="2400" dirty="0">
                <a:solidFill>
                  <a:srgbClr val="C00000"/>
                </a:solidFill>
              </a:rPr>
              <a:t> (Solar </a:t>
            </a:r>
            <a:r>
              <a:rPr lang="it-IT" sz="2400" dirty="0" err="1">
                <a:solidFill>
                  <a:srgbClr val="C00000"/>
                </a:solidFill>
              </a:rPr>
              <a:t>Cycle</a:t>
            </a:r>
            <a:r>
              <a:rPr lang="it-IT" sz="2400" dirty="0">
                <a:solidFill>
                  <a:srgbClr val="C00000"/>
                </a:solidFill>
              </a:rPr>
              <a:t> 25) </a:t>
            </a:r>
            <a:r>
              <a:rPr lang="it-IT" sz="2400" dirty="0" err="1">
                <a:solidFill>
                  <a:srgbClr val="C00000"/>
                </a:solidFill>
              </a:rPr>
              <a:t>both</a:t>
            </a:r>
            <a:r>
              <a:rPr lang="it-IT" sz="2400" dirty="0">
                <a:solidFill>
                  <a:srgbClr val="C00000"/>
                </a:solidFill>
              </a:rPr>
              <a:t> for </a:t>
            </a:r>
            <a:r>
              <a:rPr lang="it-IT" sz="2400" dirty="0" err="1">
                <a:solidFill>
                  <a:srgbClr val="C00000"/>
                </a:solidFill>
              </a:rPr>
              <a:t>neutrons</a:t>
            </a:r>
            <a:r>
              <a:rPr lang="it-IT" sz="2400" dirty="0">
                <a:solidFill>
                  <a:srgbClr val="C00000"/>
                </a:solidFill>
              </a:rPr>
              <a:t> and </a:t>
            </a:r>
            <a:r>
              <a:rPr lang="it-IT" sz="2400" dirty="0" err="1">
                <a:solidFill>
                  <a:srgbClr val="C00000"/>
                </a:solidFill>
              </a:rPr>
              <a:t>muons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Overall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amplitude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trend for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an 11-years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sunspot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D922DB5-E172-AF7B-2896-FE2D38241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549" y="1057150"/>
            <a:ext cx="6679174" cy="4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5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6421B-CD70-2C2D-F84D-D39508669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F3EC07-CFFF-8CE0-B934-AFF3104A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EB56684-F52C-89DF-8ED1-06F322D0EC06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Neutron and muon comparison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941BAC6-B8E2-EAD3-6DB6-9828F62C1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77" y="1704023"/>
            <a:ext cx="4694105" cy="2593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A dip in the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2019-2020, more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pronounced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  <a:endParaRPr lang="it-IT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Overall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trend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 22-years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field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8CDF5A5-4CAC-D832-6B9D-4722EF580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491" y="1036368"/>
            <a:ext cx="6741232" cy="4515014"/>
          </a:xfrm>
          <a:prstGeom prst="rect">
            <a:avLst/>
          </a:prstGeom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14B4B4E4-29F7-31A7-D125-A4D0910B5187}"/>
              </a:ext>
            </a:extLst>
          </p:cNvPr>
          <p:cNvSpPr txBox="1">
            <a:spLocks/>
          </p:cNvSpPr>
          <p:nvPr/>
        </p:nvSpPr>
        <p:spPr>
          <a:xfrm>
            <a:off x="411177" y="5710509"/>
            <a:ext cx="7839205" cy="96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amplitude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trends in agreement with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authors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8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F27F5-61A7-9922-A754-F9FD82A64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F337BC-F0B0-F6EF-8FAE-167B7C09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E4F9AAA-90C4-73AC-859E-595F8051F27D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Neutron and muon comparison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3461C81-2012-AB12-446A-821A842F9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623" y="5858798"/>
            <a:ext cx="2511677" cy="440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Munakata</a:t>
            </a:r>
            <a:r>
              <a:rPr lang="it-IT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it-IT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ApJ</a:t>
            </a:r>
            <a:r>
              <a:rPr lang="it-IT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2014</a:t>
            </a:r>
            <a:endParaRPr lang="it-IT" sz="1600" dirty="0">
              <a:solidFill>
                <a:srgbClr val="C00000"/>
              </a:solidFill>
            </a:endParaRPr>
          </a:p>
        </p:txBody>
      </p:sp>
      <p:pic>
        <p:nvPicPr>
          <p:cNvPr id="6" name="Immagine 5" descr="Immagine che contiene diagramma, testo, linea&#10;&#10;Il contenuto generato dall'IA potrebbe non essere corretto.">
            <a:extLst>
              <a:ext uri="{FF2B5EF4-FFF2-40B4-BE49-F238E27FC236}">
                <a16:creationId xmlns:a16="http://schemas.microsoft.com/office/drawing/2014/main" id="{C0365F13-FFB5-8CFF-A8BE-9FA2D342F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85" y="1169212"/>
            <a:ext cx="9078986" cy="4689586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E7D0528-E1F1-9563-9345-87D252156FBF}"/>
              </a:ext>
            </a:extLst>
          </p:cNvPr>
          <p:cNvCxnSpPr>
            <a:cxnSpLocks/>
          </p:cNvCxnSpPr>
          <p:nvPr/>
        </p:nvCxnSpPr>
        <p:spPr>
          <a:xfrm>
            <a:off x="4205893" y="5172998"/>
            <a:ext cx="378021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112573F9-BCEE-8B31-0E4D-D4972CA36582}"/>
              </a:ext>
            </a:extLst>
          </p:cNvPr>
          <p:cNvSpPr txBox="1">
            <a:spLocks/>
          </p:cNvSpPr>
          <p:nvPr/>
        </p:nvSpPr>
        <p:spPr>
          <a:xfrm>
            <a:off x="5475133" y="4704355"/>
            <a:ext cx="1632250" cy="55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it-IT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endParaRPr lang="it-IT" sz="2400" b="1" dirty="0">
              <a:solidFill>
                <a:srgbClr val="C00000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1EEE190-B456-40C5-473F-31D10E57F76D}"/>
              </a:ext>
            </a:extLst>
          </p:cNvPr>
          <p:cNvCxnSpPr>
            <a:cxnSpLocks/>
          </p:cNvCxnSpPr>
          <p:nvPr/>
        </p:nvCxnSpPr>
        <p:spPr>
          <a:xfrm>
            <a:off x="5996180" y="3167552"/>
            <a:ext cx="189574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EACB93C0-2D45-9F94-F8F6-F1AB09F71221}"/>
              </a:ext>
            </a:extLst>
          </p:cNvPr>
          <p:cNvSpPr txBox="1">
            <a:spLocks/>
          </p:cNvSpPr>
          <p:nvPr/>
        </p:nvSpPr>
        <p:spPr>
          <a:xfrm>
            <a:off x="6259670" y="2724128"/>
            <a:ext cx="1632250" cy="55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it-IT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48E98D8B-2240-978A-2610-879F2A50745A}"/>
              </a:ext>
            </a:extLst>
          </p:cNvPr>
          <p:cNvSpPr txBox="1">
            <a:spLocks/>
          </p:cNvSpPr>
          <p:nvPr/>
        </p:nvSpPr>
        <p:spPr>
          <a:xfrm>
            <a:off x="446268" y="948946"/>
            <a:ext cx="2511677" cy="768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● Nagoya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Telescope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○ 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Monitor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42191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BDF7B0-4AED-41DE-A1C5-6B0688AEA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849914"/>
            <a:ext cx="11126875" cy="550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Periodic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   </a:t>
            </a:r>
            <a:r>
              <a:rPr lang="it-IT" sz="2400" dirty="0">
                <a:solidFill>
                  <a:srgbClr val="0070C0"/>
                </a:solidFill>
              </a:rPr>
              <a:t>Long </a:t>
            </a:r>
            <a:r>
              <a:rPr lang="it-IT" sz="2400" dirty="0" err="1">
                <a:solidFill>
                  <a:srgbClr val="0070C0"/>
                </a:solidFill>
              </a:rPr>
              <a:t>term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variations</a:t>
            </a:r>
            <a:r>
              <a:rPr lang="it-IT" sz="2400" dirty="0">
                <a:solidFill>
                  <a:srgbClr val="0070C0"/>
                </a:solidFill>
              </a:rPr>
              <a:t> (11 / 22 </a:t>
            </a:r>
            <a:r>
              <a:rPr lang="it-IT" sz="2400" dirty="0" err="1">
                <a:solidFill>
                  <a:srgbClr val="0070C0"/>
                </a:solidFill>
              </a:rPr>
              <a:t>years</a:t>
            </a:r>
            <a:r>
              <a:rPr lang="it-IT" sz="2400" dirty="0">
                <a:solidFill>
                  <a:srgbClr val="0070C0"/>
                </a:solidFill>
              </a:rPr>
              <a:t>, solar </a:t>
            </a:r>
            <a:r>
              <a:rPr lang="it-IT" sz="2400" dirty="0" err="1">
                <a:solidFill>
                  <a:srgbClr val="0070C0"/>
                </a:solidFill>
              </a:rPr>
              <a:t>cycle</a:t>
            </a:r>
            <a:r>
              <a:rPr lang="it-IT" sz="240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70C0"/>
                </a:solidFill>
              </a:rPr>
              <a:t>   Short </a:t>
            </a:r>
            <a:r>
              <a:rPr lang="it-IT" sz="2400" dirty="0" err="1">
                <a:solidFill>
                  <a:srgbClr val="0070C0"/>
                </a:solidFill>
              </a:rPr>
              <a:t>term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variations</a:t>
            </a:r>
            <a:r>
              <a:rPr lang="it-IT" sz="2400" dirty="0">
                <a:solidFill>
                  <a:srgbClr val="0070C0"/>
                </a:solidFill>
              </a:rPr>
              <a:t> (27 days, </a:t>
            </a:r>
            <a:r>
              <a:rPr lang="it-IT" sz="2400" dirty="0" err="1">
                <a:solidFill>
                  <a:srgbClr val="0070C0"/>
                </a:solidFill>
              </a:rPr>
              <a:t>average</a:t>
            </a:r>
            <a:r>
              <a:rPr lang="it-IT" sz="2400" dirty="0">
                <a:solidFill>
                  <a:srgbClr val="0070C0"/>
                </a:solidFill>
              </a:rPr>
              <a:t> Sun </a:t>
            </a:r>
            <a:r>
              <a:rPr lang="it-IT" sz="2400" dirty="0" err="1">
                <a:solidFill>
                  <a:srgbClr val="0070C0"/>
                </a:solidFill>
              </a:rPr>
              <a:t>rotation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period</a:t>
            </a:r>
            <a:r>
              <a:rPr lang="it-IT" sz="240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70C0"/>
                </a:solidFill>
              </a:rPr>
              <a:t>   </a:t>
            </a:r>
            <a:r>
              <a:rPr lang="it-IT" sz="2400" dirty="0" err="1">
                <a:solidFill>
                  <a:srgbClr val="0070C0"/>
                </a:solidFill>
              </a:rPr>
              <a:t>Diurnal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modulations</a:t>
            </a:r>
            <a:endParaRPr lang="it-IT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The </a:t>
            </a:r>
            <a:r>
              <a:rPr lang="it-IT" sz="2400" dirty="0" err="1">
                <a:solidFill>
                  <a:srgbClr val="C00000"/>
                </a:solidFill>
              </a:rPr>
              <a:t>diurnal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</a:t>
            </a:r>
            <a:r>
              <a:rPr lang="it-IT" sz="2400" dirty="0">
                <a:solidFill>
                  <a:srgbClr val="C00000"/>
                </a:solidFill>
              </a:rPr>
              <a:t> of CR </a:t>
            </a:r>
            <a:r>
              <a:rPr lang="it-IT" sz="2400" dirty="0" err="1">
                <a:solidFill>
                  <a:srgbClr val="C00000"/>
                </a:solidFill>
              </a:rPr>
              <a:t>flux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measured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at</a:t>
            </a:r>
            <a:r>
              <a:rPr lang="it-IT" sz="2400" dirty="0">
                <a:solidFill>
                  <a:srgbClr val="C00000"/>
                </a:solidFill>
              </a:rPr>
              <a:t> ground </a:t>
            </a:r>
            <a:r>
              <a:rPr lang="it-IT" sz="2400" dirty="0" err="1">
                <a:solidFill>
                  <a:srgbClr val="C00000"/>
                </a:solidFill>
              </a:rPr>
              <a:t>is</a:t>
            </a:r>
            <a:r>
              <a:rPr lang="it-IT" sz="2400" dirty="0">
                <a:solidFill>
                  <a:srgbClr val="C00000"/>
                </a:solidFill>
              </a:rPr>
              <a:t> an </a:t>
            </a:r>
            <a:r>
              <a:rPr lang="it-IT" sz="2400" dirty="0" err="1">
                <a:solidFill>
                  <a:srgbClr val="C00000"/>
                </a:solidFill>
              </a:rPr>
              <a:t>important</a:t>
            </a:r>
            <a:r>
              <a:rPr lang="it-IT" sz="2400" dirty="0">
                <a:solidFill>
                  <a:srgbClr val="C00000"/>
                </a:solidFill>
              </a:rPr>
              <a:t> – </a:t>
            </a:r>
            <a:r>
              <a:rPr lang="it-IT" sz="2400" dirty="0" err="1">
                <a:solidFill>
                  <a:srgbClr val="C00000"/>
                </a:solidFill>
              </a:rPr>
              <a:t>although</a:t>
            </a:r>
            <a:r>
              <a:rPr lang="it-IT" sz="2400" dirty="0">
                <a:solidFill>
                  <a:srgbClr val="C00000"/>
                </a:solidFill>
              </a:rPr>
              <a:t> with small </a:t>
            </a:r>
            <a:r>
              <a:rPr lang="it-IT" sz="2400" dirty="0" err="1">
                <a:solidFill>
                  <a:srgbClr val="C00000"/>
                </a:solidFill>
              </a:rPr>
              <a:t>amplitude</a:t>
            </a:r>
            <a:r>
              <a:rPr lang="it-IT" sz="2400" dirty="0">
                <a:solidFill>
                  <a:srgbClr val="C00000"/>
                </a:solidFill>
              </a:rPr>
              <a:t> – feature of the data </a:t>
            </a:r>
            <a:r>
              <a:rPr lang="it-IT" sz="2400" dirty="0" err="1">
                <a:solidFill>
                  <a:srgbClr val="C00000"/>
                </a:solidFill>
              </a:rPr>
              <a:t>collected</a:t>
            </a:r>
            <a:r>
              <a:rPr lang="it-IT" sz="2400" dirty="0">
                <a:solidFill>
                  <a:srgbClr val="C00000"/>
                </a:solidFill>
              </a:rPr>
              <a:t> by a CR detector.</a:t>
            </a: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Both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charged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particles</a:t>
            </a:r>
            <a:r>
              <a:rPr lang="it-IT" sz="2400" dirty="0">
                <a:solidFill>
                  <a:srgbClr val="C00000"/>
                </a:solidFill>
              </a:rPr>
              <a:t> and </a:t>
            </a:r>
            <a:r>
              <a:rPr lang="it-IT" sz="2400" dirty="0" err="1">
                <a:solidFill>
                  <a:srgbClr val="C00000"/>
                </a:solidFill>
              </a:rPr>
              <a:t>neutrons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undergo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these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Periodic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occurring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within</a:t>
            </a:r>
            <a:r>
              <a:rPr lang="it-IT" sz="2400" dirty="0">
                <a:solidFill>
                  <a:srgbClr val="C00000"/>
                </a:solidFill>
              </a:rPr>
              <a:t> a day (</a:t>
            </a:r>
            <a:r>
              <a:rPr lang="it-IT" sz="2400" dirty="0" err="1">
                <a:solidFill>
                  <a:srgbClr val="C00000"/>
                </a:solidFill>
              </a:rPr>
              <a:t>diurnal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) are </a:t>
            </a:r>
            <a:r>
              <a:rPr lang="it-IT" sz="2400" dirty="0" err="1">
                <a:solidFill>
                  <a:srgbClr val="C00000"/>
                </a:solidFill>
              </a:rPr>
              <a:t>associated</a:t>
            </a:r>
            <a:r>
              <a:rPr lang="it-IT" sz="2400" dirty="0">
                <a:solidFill>
                  <a:srgbClr val="C00000"/>
                </a:solidFill>
              </a:rPr>
              <a:t> to </a:t>
            </a:r>
            <a:r>
              <a:rPr lang="it-IT" sz="2400" dirty="0" err="1">
                <a:solidFill>
                  <a:srgbClr val="C00000"/>
                </a:solidFill>
              </a:rPr>
              <a:t>changing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conditions</a:t>
            </a:r>
            <a:r>
              <a:rPr lang="it-IT" sz="2400" dirty="0">
                <a:solidFill>
                  <a:srgbClr val="C00000"/>
                </a:solidFill>
              </a:rPr>
              <a:t> in the </a:t>
            </a:r>
            <a:r>
              <a:rPr lang="it-IT" sz="2400" dirty="0" err="1">
                <a:solidFill>
                  <a:srgbClr val="C00000"/>
                </a:solidFill>
              </a:rPr>
              <a:t>Interplanetary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Magnetic</a:t>
            </a:r>
            <a:r>
              <a:rPr lang="it-IT" sz="2400" dirty="0">
                <a:solidFill>
                  <a:srgbClr val="C00000"/>
                </a:solidFill>
              </a:rPr>
              <a:t> Field (IMF) and </a:t>
            </a:r>
            <a:r>
              <a:rPr lang="it-IT" sz="2400" dirty="0" err="1">
                <a:solidFill>
                  <a:srgbClr val="C00000"/>
                </a:solidFill>
              </a:rPr>
              <a:t>Earth’s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magnetosphere</a:t>
            </a:r>
            <a:r>
              <a:rPr lang="it-IT" sz="2400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9C5E86-2F32-4D02-8738-9479D3B4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A brief recall of previous report: Cosmic Ray variations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3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53BB4-6BDA-3494-22B1-3AB109248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03E9D8-C51F-AF36-B391-9CA0E118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62C0087-0075-3A63-FB7E-2F28551943CE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Correlation among POLA-R detectors and with </a:t>
            </a:r>
            <a:r>
              <a:rPr lang="en-US" sz="2800" b="1" dirty="0" err="1">
                <a:solidFill>
                  <a:schemeClr val="bg1"/>
                </a:solidFill>
                <a:latin typeface="Sitka Subheading" panose="02000505000000020004" pitchFamily="2" charset="0"/>
              </a:rPr>
              <a:t>Barentsburg</a:t>
            </a:r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 NM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DE08526-FA53-3905-094C-1260E2F4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923" y="835343"/>
            <a:ext cx="6024141" cy="2593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Diurnal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POLA-R detectors are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reasonably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with the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Barentsburg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NM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E31FDD-9323-3CF1-C8C0-833AD0F33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790" y="983175"/>
            <a:ext cx="4452640" cy="516418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ACB10E-DA89-5576-5A24-6374D1287752}"/>
              </a:ext>
            </a:extLst>
          </p:cNvPr>
          <p:cNvSpPr txBox="1"/>
          <p:nvPr/>
        </p:nvSpPr>
        <p:spPr>
          <a:xfrm>
            <a:off x="3179616" y="2210057"/>
            <a:ext cx="33978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</a:rPr>
              <a:t>POLA1-POLA3:   r=0.63+/-0.13</a:t>
            </a:r>
          </a:p>
          <a:p>
            <a:r>
              <a:rPr lang="it-IT" sz="2000" dirty="0">
                <a:solidFill>
                  <a:srgbClr val="0070C0"/>
                </a:solidFill>
              </a:rPr>
              <a:t>POLA1-POLA4:   r=0.86+/-0.06</a:t>
            </a:r>
          </a:p>
          <a:p>
            <a:r>
              <a:rPr lang="it-IT" sz="2000" dirty="0">
                <a:solidFill>
                  <a:srgbClr val="0070C0"/>
                </a:solidFill>
              </a:rPr>
              <a:t>POLA3-POLA4:   r=0.49+/-0.16</a:t>
            </a:r>
          </a:p>
          <a:p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10" name="Immagine 9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821F12D5-D1F8-94D1-5852-8A08E7920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0" y="3763387"/>
            <a:ext cx="2977931" cy="287553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BDBE25-852A-D4E1-F440-4A148DA334E4}"/>
              </a:ext>
            </a:extLst>
          </p:cNvPr>
          <p:cNvSpPr txBox="1"/>
          <p:nvPr/>
        </p:nvSpPr>
        <p:spPr>
          <a:xfrm>
            <a:off x="3407327" y="5987018"/>
            <a:ext cx="2920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70C0"/>
                </a:solidFill>
              </a:rPr>
              <a:t>POLA1-BARE:  r= 0.89 +/-0.05 </a:t>
            </a:r>
          </a:p>
        </p:txBody>
      </p:sp>
    </p:spTree>
    <p:extLst>
      <p:ext uri="{BB962C8B-B14F-4D97-AF65-F5344CB8AC3E}">
        <p14:creationId xmlns:p14="http://schemas.microsoft.com/office/powerpoint/2010/main" val="4075294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E5D91-B4C8-DB15-2805-EB40D237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CC5FE8-A8A0-4C2B-DDBA-B531ADEE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8EF3FFA-EB2C-9560-439F-EA8DE7CF41D2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Checks of the temperature influence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C8D72F7-7B58-4046-7972-AFD24C73D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923" y="835343"/>
            <a:ext cx="6024141" cy="4432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investigate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temperature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day, a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temperature-rate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diurnal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out, with the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strategy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apparent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endParaRPr lang="it-IT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Correlation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factor</a:t>
            </a:r>
            <a:r>
              <a:rPr lang="it-IT" sz="2400" dirty="0">
                <a:solidFill>
                  <a:srgbClr val="C00000"/>
                </a:solidFill>
              </a:rPr>
              <a:t>= 0.09 +/-0.21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7FC126F-11A8-26CB-2F6B-355C5C6B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373" y="835343"/>
            <a:ext cx="5174983" cy="49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65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A64AC-02B9-63F5-3D6F-D24A751DE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A3C913-FABE-38E1-FE23-79327ACD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CE80BBD-4B22-87A8-CFDF-795C211AE485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Draft preparation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B9E11335-2942-E9EA-4B4D-B8A5D99B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41" y="801284"/>
            <a:ext cx="10625003" cy="5555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err="1">
                <a:solidFill>
                  <a:srgbClr val="0070C0"/>
                </a:solidFill>
              </a:rPr>
              <a:t>If</a:t>
            </a:r>
            <a:r>
              <a:rPr lang="it-IT" sz="2400" b="1" dirty="0">
                <a:solidFill>
                  <a:srgbClr val="0070C0"/>
                </a:solidFill>
              </a:rPr>
              <a:t> no major </a:t>
            </a:r>
            <a:r>
              <a:rPr lang="it-IT" sz="2400" b="1" dirty="0" err="1">
                <a:solidFill>
                  <a:srgbClr val="0070C0"/>
                </a:solidFill>
              </a:rPr>
              <a:t>objections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will</a:t>
            </a:r>
            <a:r>
              <a:rPr lang="it-IT" sz="2400" b="1" dirty="0">
                <a:solidFill>
                  <a:srgbClr val="0070C0"/>
                </a:solidFill>
              </a:rPr>
              <a:t> come to </a:t>
            </a:r>
            <a:r>
              <a:rPr lang="it-IT" sz="2400" b="1" dirty="0" err="1">
                <a:solidFill>
                  <a:srgbClr val="0070C0"/>
                </a:solidFill>
              </a:rPr>
              <a:t>this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analysis</a:t>
            </a:r>
            <a:r>
              <a:rPr lang="it-IT" sz="2400" b="1" dirty="0">
                <a:solidFill>
                  <a:srgbClr val="0070C0"/>
                </a:solidFill>
              </a:rPr>
              <a:t>, a paper draft </a:t>
            </a:r>
            <a:r>
              <a:rPr lang="it-IT" sz="2400" b="1" dirty="0" err="1">
                <a:solidFill>
                  <a:srgbClr val="0070C0"/>
                </a:solidFill>
              </a:rPr>
              <a:t>is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being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finalized</a:t>
            </a:r>
            <a:r>
              <a:rPr lang="it-IT" sz="2400" b="1" dirty="0">
                <a:solidFill>
                  <a:srgbClr val="0070C0"/>
                </a:solidFill>
              </a:rPr>
              <a:t> and </a:t>
            </a:r>
            <a:r>
              <a:rPr lang="it-IT" sz="2400" b="1" dirty="0" err="1">
                <a:solidFill>
                  <a:srgbClr val="0070C0"/>
                </a:solidFill>
              </a:rPr>
              <a:t>will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soon</a:t>
            </a:r>
            <a:r>
              <a:rPr lang="it-IT" sz="2400" b="1" dirty="0">
                <a:solidFill>
                  <a:srgbClr val="0070C0"/>
                </a:solidFill>
              </a:rPr>
              <a:t> be </a:t>
            </a:r>
            <a:r>
              <a:rPr lang="it-IT" sz="2400" b="1" dirty="0" err="1">
                <a:solidFill>
                  <a:srgbClr val="0070C0"/>
                </a:solidFill>
              </a:rPr>
              <a:t>circulated</a:t>
            </a:r>
            <a:r>
              <a:rPr lang="it-IT" sz="2400" b="1" dirty="0">
                <a:solidFill>
                  <a:srgbClr val="0070C0"/>
                </a:solidFill>
              </a:rPr>
              <a:t>..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3" name="Immagine 2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ABEBF9BF-12B8-CD77-3BEE-7A0E9C20C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97" y="1683906"/>
            <a:ext cx="7559695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08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FDE17-5BDA-1A5C-38CE-D3645D4C2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6EFC8F-F325-AA26-B988-3C98255E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D897EDE-1A16-EFEE-F8D4-BC76B3C137F8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Organization of the paper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09E672F-B0F1-D00E-5FBF-4203EDD51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41" y="801284"/>
            <a:ext cx="10625003" cy="5555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0070C0"/>
                </a:solidFill>
              </a:rPr>
              <a:t>Abstract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70C0"/>
                </a:solidFill>
              </a:rPr>
              <a:t>1 </a:t>
            </a:r>
            <a:r>
              <a:rPr lang="it-IT" sz="2400" b="1" dirty="0" err="1">
                <a:solidFill>
                  <a:srgbClr val="0070C0"/>
                </a:solidFill>
              </a:rPr>
              <a:t>Introduction</a:t>
            </a:r>
            <a:endParaRPr lang="it-IT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0070C0"/>
                </a:solidFill>
              </a:rPr>
              <a:t>2 </a:t>
            </a:r>
            <a:r>
              <a:rPr lang="it-IT" sz="2400" b="1" dirty="0" err="1">
                <a:solidFill>
                  <a:srgbClr val="0070C0"/>
                </a:solidFill>
              </a:rPr>
              <a:t>Experimental</a:t>
            </a:r>
            <a:r>
              <a:rPr lang="it-IT" sz="2400" b="1" dirty="0">
                <a:solidFill>
                  <a:srgbClr val="0070C0"/>
                </a:solidFill>
              </a:rPr>
              <a:t> setup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70C0"/>
                </a:solidFill>
              </a:rPr>
              <a:t>   2.1 The </a:t>
            </a:r>
            <a:r>
              <a:rPr lang="it-IT" sz="2400" b="1" dirty="0" err="1">
                <a:solidFill>
                  <a:srgbClr val="0070C0"/>
                </a:solidFill>
              </a:rPr>
              <a:t>observation</a:t>
            </a:r>
            <a:r>
              <a:rPr lang="it-IT" sz="2400" b="1" dirty="0">
                <a:solidFill>
                  <a:srgbClr val="0070C0"/>
                </a:solidFill>
              </a:rPr>
              <a:t> site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70C0"/>
                </a:solidFill>
              </a:rPr>
              <a:t>   2.2  The POLA-R detectors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70C0"/>
                </a:solidFill>
              </a:rPr>
              <a:t>   2.3  </a:t>
            </a:r>
            <a:r>
              <a:rPr lang="it-IT" sz="2400" b="1" dirty="0" err="1">
                <a:solidFill>
                  <a:srgbClr val="0070C0"/>
                </a:solidFill>
              </a:rPr>
              <a:t>Corrections</a:t>
            </a:r>
            <a:r>
              <a:rPr lang="it-IT" sz="2400" b="1" dirty="0">
                <a:solidFill>
                  <a:srgbClr val="0070C0"/>
                </a:solidFill>
              </a:rPr>
              <a:t> and data </a:t>
            </a:r>
            <a:r>
              <a:rPr lang="it-IT" sz="2400" b="1" dirty="0" err="1">
                <a:solidFill>
                  <a:srgbClr val="0070C0"/>
                </a:solidFill>
              </a:rPr>
              <a:t>selection</a:t>
            </a:r>
            <a:endParaRPr lang="it-IT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0070C0"/>
                </a:solidFill>
              </a:rPr>
              <a:t>3 Analysis of </a:t>
            </a:r>
            <a:r>
              <a:rPr lang="it-IT" sz="2400" b="1" dirty="0" err="1">
                <a:solidFill>
                  <a:srgbClr val="0070C0"/>
                </a:solidFill>
              </a:rPr>
              <a:t>diurnal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modulation</a:t>
            </a:r>
            <a:endParaRPr lang="it-IT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0070C0"/>
                </a:solidFill>
              </a:rPr>
              <a:t>   3.1 Procedure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70C0"/>
                </a:solidFill>
              </a:rPr>
              <a:t>   3.2 </a:t>
            </a:r>
            <a:r>
              <a:rPr lang="it-IT" sz="2400" b="1" dirty="0" err="1">
                <a:solidFill>
                  <a:srgbClr val="0070C0"/>
                </a:solidFill>
              </a:rPr>
              <a:t>Results</a:t>
            </a:r>
            <a:endParaRPr lang="it-IT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0070C0"/>
                </a:solidFill>
              </a:rPr>
              <a:t>4 </a:t>
            </a:r>
            <a:r>
              <a:rPr lang="it-IT" sz="2400" b="1" dirty="0" err="1">
                <a:solidFill>
                  <a:srgbClr val="0070C0"/>
                </a:solidFill>
              </a:rPr>
              <a:t>Concluding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remarks</a:t>
            </a:r>
            <a:endParaRPr lang="it-IT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0070C0"/>
                </a:solidFill>
              </a:rPr>
              <a:t>+ 12 </a:t>
            </a:r>
            <a:r>
              <a:rPr lang="it-IT" sz="2400" b="1" dirty="0" err="1">
                <a:solidFill>
                  <a:srgbClr val="0070C0"/>
                </a:solidFill>
              </a:rPr>
              <a:t>figures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18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D20A6-71EE-BB71-964D-901346B46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348F7F-1D65-29C0-1FF1-FF61429A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D5D9FDE-B287-4269-2B83-2337EECC2F73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List of figures / 1 &amp; 2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EB4A4D04-09A8-0A32-2526-63224971A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746"/>
            <a:ext cx="6014026" cy="5555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Fig. 1: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Fig. 2: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5" name="Immagine 4" descr="Immagine che contiene mappa, testo, atlante&#10;&#10;Il contenuto generato dall'IA potrebbe non essere corretto.">
            <a:extLst>
              <a:ext uri="{FF2B5EF4-FFF2-40B4-BE49-F238E27FC236}">
                <a16:creationId xmlns:a16="http://schemas.microsoft.com/office/drawing/2014/main" id="{4C409C08-38E9-5635-C30B-DBE772A22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37" y="663810"/>
            <a:ext cx="4612378" cy="2495740"/>
          </a:xfrm>
          <a:prstGeom prst="rect">
            <a:avLst/>
          </a:prstGeom>
        </p:spPr>
      </p:pic>
      <p:pic>
        <p:nvPicPr>
          <p:cNvPr id="3" name="Immagine 2" descr="Immagine che contiene elettronica, macchina, interno, ingegneria&#10;&#10;Il contenuto generato dall'IA potrebbe non essere corretto.">
            <a:extLst>
              <a:ext uri="{FF2B5EF4-FFF2-40B4-BE49-F238E27FC236}">
                <a16:creationId xmlns:a16="http://schemas.microsoft.com/office/drawing/2014/main" id="{4BBE3CF4-0965-EAF4-5D84-F62D862BD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62" y="3929527"/>
            <a:ext cx="4191238" cy="279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79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52231-AF40-8462-8102-3167C36FC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5C100C-2FCF-4D87-9156-9829E621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620C014-BD4E-76BE-2743-6F3812C54793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List of figures / 3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2AE94F-C0CE-D448-2E65-6A59A5B6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67" y="948602"/>
            <a:ext cx="5814669" cy="559031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980C49-3570-4E48-3B7A-E6EED23666B4}"/>
              </a:ext>
            </a:extLst>
          </p:cNvPr>
          <p:cNvSpPr txBox="1"/>
          <p:nvPr/>
        </p:nvSpPr>
        <p:spPr>
          <a:xfrm>
            <a:off x="594361" y="1344352"/>
            <a:ext cx="104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POLA-01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9E1F71-A780-7F44-9C47-6670F06D731B}"/>
              </a:ext>
            </a:extLst>
          </p:cNvPr>
          <p:cNvSpPr txBox="1"/>
          <p:nvPr/>
        </p:nvSpPr>
        <p:spPr>
          <a:xfrm>
            <a:off x="3541915" y="1344352"/>
            <a:ext cx="104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POLA-03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D5925B-15A5-1C22-2C07-2569ECE7BDFA}"/>
              </a:ext>
            </a:extLst>
          </p:cNvPr>
          <p:cNvSpPr txBox="1"/>
          <p:nvPr/>
        </p:nvSpPr>
        <p:spPr>
          <a:xfrm>
            <a:off x="594361" y="4250343"/>
            <a:ext cx="104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POLA-04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210436-F72D-A328-50B6-860319B34613}"/>
              </a:ext>
            </a:extLst>
          </p:cNvPr>
          <p:cNvSpPr txBox="1"/>
          <p:nvPr/>
        </p:nvSpPr>
        <p:spPr>
          <a:xfrm>
            <a:off x="3541915" y="4250343"/>
            <a:ext cx="163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POLA-</a:t>
            </a:r>
            <a:r>
              <a:rPr lang="it-IT" dirty="0" err="1"/>
              <a:t>Average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9879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40964-BB8E-6EEB-2394-634EB92D0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E1E527-BF7D-BC3A-527A-C5CB7391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8C305DA-324E-2255-3BD3-03BFA26C9452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List of figures / 4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3047F0-0F5F-4307-803B-403543B9C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82" y="848850"/>
            <a:ext cx="8768240" cy="58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4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A023C-2175-7780-B576-C178C7C05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DA2D82-DBE1-6569-8896-491AFCE3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77F817F-48A9-D433-C49E-D8A9C7A3F61A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List of figures / 5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94ABF4-20DA-8179-D083-6C3012498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66" y="911195"/>
            <a:ext cx="7917106" cy="53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73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43FCC-330B-5A21-7BCF-0FD9C031F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7BBB60-5016-522D-927C-F4CF5C9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FB71255-81CB-4410-19A1-613703348E96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List of figures / 6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69512D-91FF-C0DD-5BCB-282320B73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5" y="1002559"/>
            <a:ext cx="5174983" cy="49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68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B05C5-6B6C-F875-08E6-8C26A38E1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CEA1B9-E70E-0D0E-F4C7-0229C46C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A41B319-91AB-85B0-87A4-2F127344C587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List of figures / 7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C2057B0-6B8C-F3BB-09B5-D1D975439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94" y="1311770"/>
            <a:ext cx="6322343" cy="42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6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F8D46-281F-A649-F8A5-F5976C195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78845E-E589-5D48-4707-385EF3EF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54" y="1001656"/>
            <a:ext cx="10980527" cy="5606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Diurnal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have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been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observed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since</a:t>
            </a:r>
            <a:r>
              <a:rPr lang="it-IT" sz="2400" dirty="0">
                <a:solidFill>
                  <a:srgbClr val="C00000"/>
                </a:solidFill>
              </a:rPr>
              <a:t> a long time.</a:t>
            </a: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Observed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amplitudes</a:t>
            </a:r>
            <a:r>
              <a:rPr lang="it-IT" sz="2400" dirty="0">
                <a:solidFill>
                  <a:srgbClr val="C00000"/>
                </a:solidFill>
              </a:rPr>
              <a:t> of the </a:t>
            </a:r>
            <a:r>
              <a:rPr lang="it-IT" sz="2400" dirty="0" err="1">
                <a:solidFill>
                  <a:srgbClr val="C00000"/>
                </a:solidFill>
              </a:rPr>
              <a:t>order</a:t>
            </a:r>
            <a:r>
              <a:rPr lang="it-IT" sz="2400" dirty="0">
                <a:solidFill>
                  <a:srgbClr val="C00000"/>
                </a:solidFill>
              </a:rPr>
              <a:t> of 0.1-0.3 %.</a:t>
            </a: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Phase</a:t>
            </a:r>
            <a:r>
              <a:rPr lang="it-IT" sz="2400" dirty="0">
                <a:solidFill>
                  <a:srgbClr val="C00000"/>
                </a:solidFill>
              </a:rPr>
              <a:t> (</a:t>
            </a:r>
            <a:r>
              <a:rPr lang="it-IT" sz="2400" dirty="0" err="1">
                <a:solidFill>
                  <a:srgbClr val="C00000"/>
                </a:solidFill>
              </a:rPr>
              <a:t>local</a:t>
            </a:r>
            <a:r>
              <a:rPr lang="it-IT" sz="2400" dirty="0">
                <a:solidFill>
                  <a:srgbClr val="C00000"/>
                </a:solidFill>
              </a:rPr>
              <a:t> time for the maximum) </a:t>
            </a:r>
            <a:r>
              <a:rPr lang="it-IT" sz="2400" dirty="0" err="1">
                <a:solidFill>
                  <a:srgbClr val="C00000"/>
                </a:solidFill>
              </a:rPr>
              <a:t>around</a:t>
            </a:r>
            <a:r>
              <a:rPr lang="it-IT" sz="2400" dirty="0">
                <a:solidFill>
                  <a:srgbClr val="C00000"/>
                </a:solidFill>
              </a:rPr>
              <a:t> 12h-14h </a:t>
            </a:r>
            <a:r>
              <a:rPr lang="it-IT" sz="2400" dirty="0" err="1">
                <a:solidFill>
                  <a:srgbClr val="C00000"/>
                </a:solidFill>
              </a:rPr>
              <a:t>local</a:t>
            </a:r>
            <a:r>
              <a:rPr lang="it-IT" sz="2400" dirty="0">
                <a:solidFill>
                  <a:srgbClr val="C00000"/>
                </a:solidFill>
              </a:rPr>
              <a:t> time, with large </a:t>
            </a:r>
            <a:r>
              <a:rPr lang="it-IT" sz="2400" dirty="0" err="1">
                <a:solidFill>
                  <a:srgbClr val="C00000"/>
                </a:solidFill>
              </a:rPr>
              <a:t>dispersion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around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it</a:t>
            </a:r>
            <a:r>
              <a:rPr lang="it-IT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Although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largely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studied</a:t>
            </a:r>
            <a:r>
              <a:rPr lang="it-IT" sz="2400" dirty="0">
                <a:solidFill>
                  <a:srgbClr val="C00000"/>
                </a:solidFill>
              </a:rPr>
              <a:t>, </a:t>
            </a:r>
            <a:r>
              <a:rPr lang="it-IT" sz="2400" dirty="0" err="1">
                <a:solidFill>
                  <a:srgbClr val="C00000"/>
                </a:solidFill>
              </a:rPr>
              <a:t>diurnal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 are </a:t>
            </a:r>
            <a:r>
              <a:rPr lang="it-IT" sz="2400" dirty="0" err="1">
                <a:solidFill>
                  <a:srgbClr val="C00000"/>
                </a:solidFill>
              </a:rPr>
              <a:t>still</a:t>
            </a:r>
            <a:r>
              <a:rPr lang="it-IT" sz="2400" dirty="0">
                <a:solidFill>
                  <a:srgbClr val="C00000"/>
                </a:solidFill>
              </a:rPr>
              <a:t> an </a:t>
            </a:r>
            <a:r>
              <a:rPr lang="it-IT" sz="2400" dirty="0" err="1">
                <a:solidFill>
                  <a:srgbClr val="C00000"/>
                </a:solidFill>
              </a:rPr>
              <a:t>important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topic</a:t>
            </a:r>
            <a:r>
              <a:rPr lang="it-IT" sz="2400" dirty="0">
                <a:solidFill>
                  <a:srgbClr val="C00000"/>
                </a:solidFill>
              </a:rPr>
              <a:t> for CR </a:t>
            </a:r>
            <a:r>
              <a:rPr lang="it-IT" sz="2400" dirty="0" err="1">
                <a:solidFill>
                  <a:srgbClr val="C00000"/>
                </a:solidFill>
              </a:rPr>
              <a:t>investigations</a:t>
            </a:r>
            <a:r>
              <a:rPr lang="it-IT" sz="2400" dirty="0">
                <a:solidFill>
                  <a:srgbClr val="C00000"/>
                </a:solidFill>
              </a:rPr>
              <a:t>, </a:t>
            </a:r>
            <a:r>
              <a:rPr lang="it-IT" sz="2400" dirty="0" err="1">
                <a:solidFill>
                  <a:srgbClr val="C00000"/>
                </a:solidFill>
              </a:rPr>
              <a:t>even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today</a:t>
            </a:r>
            <a:r>
              <a:rPr lang="it-IT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Detailed</a:t>
            </a:r>
            <a:r>
              <a:rPr lang="it-IT" sz="2400" dirty="0">
                <a:solidFill>
                  <a:srgbClr val="C00000"/>
                </a:solidFill>
              </a:rPr>
              <a:t> features </a:t>
            </a:r>
            <a:r>
              <a:rPr lang="it-IT" sz="2400" dirty="0" err="1">
                <a:solidFill>
                  <a:srgbClr val="C00000"/>
                </a:solidFill>
              </a:rPr>
              <a:t>depend</a:t>
            </a:r>
            <a:r>
              <a:rPr lang="it-IT" sz="2400" dirty="0">
                <a:solidFill>
                  <a:srgbClr val="C00000"/>
                </a:solidFill>
              </a:rPr>
              <a:t> on</a:t>
            </a:r>
          </a:p>
          <a:p>
            <a:pPr>
              <a:buFontTx/>
              <a:buChar char="-"/>
            </a:pPr>
            <a:r>
              <a:rPr lang="it-IT" sz="2400" dirty="0" err="1">
                <a:solidFill>
                  <a:srgbClr val="0070C0"/>
                </a:solidFill>
              </a:rPr>
              <a:t>Coordinates</a:t>
            </a:r>
            <a:r>
              <a:rPr lang="it-IT" sz="2400" dirty="0">
                <a:solidFill>
                  <a:srgbClr val="0070C0"/>
                </a:solidFill>
              </a:rPr>
              <a:t> of the </a:t>
            </a:r>
            <a:r>
              <a:rPr lang="it-IT" sz="2400" dirty="0" err="1">
                <a:solidFill>
                  <a:srgbClr val="0070C0"/>
                </a:solidFill>
              </a:rPr>
              <a:t>observation</a:t>
            </a:r>
            <a:r>
              <a:rPr lang="it-IT" sz="2400" dirty="0">
                <a:solidFill>
                  <a:srgbClr val="0070C0"/>
                </a:solidFill>
              </a:rPr>
              <a:t> site (</a:t>
            </a:r>
            <a:r>
              <a:rPr lang="it-IT" sz="2400" dirty="0" err="1">
                <a:solidFill>
                  <a:srgbClr val="0070C0"/>
                </a:solidFill>
              </a:rPr>
              <a:t>especially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latitude</a:t>
            </a:r>
            <a:r>
              <a:rPr lang="it-IT" sz="2400" dirty="0">
                <a:solidFill>
                  <a:srgbClr val="0070C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rgbClr val="0070C0"/>
                </a:solidFill>
              </a:rPr>
              <a:t>Solar </a:t>
            </a:r>
            <a:r>
              <a:rPr lang="it-IT" sz="2400" dirty="0" err="1">
                <a:solidFill>
                  <a:srgbClr val="0070C0"/>
                </a:solidFill>
              </a:rPr>
              <a:t>cycle</a:t>
            </a:r>
            <a:r>
              <a:rPr lang="it-IT" sz="2400" dirty="0">
                <a:solidFill>
                  <a:srgbClr val="0070C0"/>
                </a:solidFill>
              </a:rPr>
              <a:t>, </a:t>
            </a:r>
            <a:r>
              <a:rPr lang="it-IT" sz="2400" dirty="0" err="1">
                <a:solidFill>
                  <a:srgbClr val="0070C0"/>
                </a:solidFill>
              </a:rPr>
              <a:t>year</a:t>
            </a:r>
            <a:r>
              <a:rPr lang="it-IT" sz="2400" dirty="0">
                <a:solidFill>
                  <a:srgbClr val="0070C0"/>
                </a:solidFill>
              </a:rPr>
              <a:t> (long </a:t>
            </a:r>
            <a:r>
              <a:rPr lang="it-IT" sz="2400" dirty="0" err="1">
                <a:solidFill>
                  <a:srgbClr val="0070C0"/>
                </a:solidFill>
              </a:rPr>
              <a:t>term</a:t>
            </a:r>
            <a:r>
              <a:rPr lang="it-IT" sz="2400" dirty="0">
                <a:solidFill>
                  <a:srgbClr val="0070C0"/>
                </a:solidFill>
              </a:rPr>
              <a:t> trends)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rgbClr val="0070C0"/>
                </a:solidFill>
              </a:rPr>
              <a:t>Sun </a:t>
            </a:r>
            <a:r>
              <a:rPr lang="it-IT" sz="2400" dirty="0" err="1">
                <a:solidFill>
                  <a:srgbClr val="0070C0"/>
                </a:solidFill>
              </a:rPr>
              <a:t>magnetic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polarity</a:t>
            </a:r>
            <a:endParaRPr lang="it-IT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it-IT" sz="2400" dirty="0" err="1">
                <a:solidFill>
                  <a:srgbClr val="0070C0"/>
                </a:solidFill>
              </a:rPr>
              <a:t>Secondary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particles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being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detected</a:t>
            </a:r>
            <a:r>
              <a:rPr lang="it-IT" sz="2400" dirty="0">
                <a:solidFill>
                  <a:srgbClr val="0070C0"/>
                </a:solidFill>
              </a:rPr>
              <a:t> (</a:t>
            </a:r>
            <a:r>
              <a:rPr lang="it-IT" sz="2400" dirty="0" err="1">
                <a:solidFill>
                  <a:srgbClr val="0070C0"/>
                </a:solidFill>
              </a:rPr>
              <a:t>neutrons</a:t>
            </a:r>
            <a:r>
              <a:rPr lang="it-IT" sz="2400" dirty="0">
                <a:solidFill>
                  <a:srgbClr val="0070C0"/>
                </a:solidFill>
              </a:rPr>
              <a:t>, </a:t>
            </a:r>
            <a:r>
              <a:rPr lang="it-IT" sz="2400" dirty="0" err="1">
                <a:solidFill>
                  <a:srgbClr val="0070C0"/>
                </a:solidFill>
              </a:rPr>
              <a:t>muons</a:t>
            </a:r>
            <a:r>
              <a:rPr lang="it-IT" sz="240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FE3929-DB1F-8365-3C09-CB7991D1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E155705-5777-CB44-2E2B-D34BCC4F5B70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Sitka Subheading" panose="02000505000000020004" pitchFamily="2" charset="0"/>
              </a:rPr>
              <a:t>Features of diurnal variations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2" name="Immagine 1" descr="Immagine che contiene diagramm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2EF8CEEC-09E5-0E7C-0B47-795041056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61" y="3574265"/>
            <a:ext cx="4360985" cy="2782085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738C732-C1D5-FBA2-C651-68A584E9CC32}"/>
              </a:ext>
            </a:extLst>
          </p:cNvPr>
          <p:cNvSpPr txBox="1">
            <a:spLocks/>
          </p:cNvSpPr>
          <p:nvPr/>
        </p:nvSpPr>
        <p:spPr>
          <a:xfrm>
            <a:off x="6275155" y="6279300"/>
            <a:ext cx="4360985" cy="51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b="1" dirty="0" err="1">
                <a:solidFill>
                  <a:srgbClr val="C00000"/>
                </a:solidFill>
              </a:rPr>
              <a:t>Maylian</a:t>
            </a:r>
            <a:r>
              <a:rPr lang="it-IT" sz="1800" b="1" dirty="0">
                <a:solidFill>
                  <a:srgbClr val="C00000"/>
                </a:solidFill>
              </a:rPr>
              <a:t>, </a:t>
            </a:r>
            <a:r>
              <a:rPr lang="it-IT" sz="1800" b="1" dirty="0" err="1">
                <a:solidFill>
                  <a:srgbClr val="C00000"/>
                </a:solidFill>
              </a:rPr>
              <a:t>Advances</a:t>
            </a:r>
            <a:r>
              <a:rPr lang="it-IT" sz="1800" b="1" dirty="0">
                <a:solidFill>
                  <a:srgbClr val="C00000"/>
                </a:solidFill>
              </a:rPr>
              <a:t> in Space </a:t>
            </a:r>
            <a:r>
              <a:rPr lang="it-IT" sz="1800" b="1" dirty="0" err="1">
                <a:solidFill>
                  <a:srgbClr val="C00000"/>
                </a:solidFill>
              </a:rPr>
              <a:t>Research</a:t>
            </a:r>
            <a:r>
              <a:rPr lang="it-IT" sz="1800" b="1" dirty="0">
                <a:solidFill>
                  <a:srgbClr val="C00000"/>
                </a:solidFill>
              </a:rPr>
              <a:t>(2010)</a:t>
            </a:r>
          </a:p>
        </p:txBody>
      </p:sp>
    </p:spTree>
    <p:extLst>
      <p:ext uri="{BB962C8B-B14F-4D97-AF65-F5344CB8AC3E}">
        <p14:creationId xmlns:p14="http://schemas.microsoft.com/office/powerpoint/2010/main" val="4144385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173A6-D2C2-15E1-4946-6EDF90E93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9A743F-55E2-722B-A494-F773BE3D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93D980-2C13-C543-2F7F-A040EA6DAB46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List of figures / 8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9DA51CE-CF05-BC6C-0DED-4683ED76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84" y="1033733"/>
            <a:ext cx="8541693" cy="52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44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8FA42-9EAB-2AE3-D46A-860BF3CAE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70FCA3-FD40-707A-6FFE-3100B8A2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3E643E2-E5C4-8FD6-4120-876ACF866791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List of figures / 9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6DE60F5-89CE-7CC9-7FD3-CA9BABB51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48" y="805130"/>
            <a:ext cx="8665014" cy="58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7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B8E06-2B5E-DDC7-6991-98EAEE802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542180-ADCE-0BA6-08F8-0831300A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4EE7846-29E9-ACD5-92B1-AEEC9F82176F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List of figures / 10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2814BA-FD27-9F57-7C95-D0913081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4" y="726449"/>
            <a:ext cx="5286720" cy="61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3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7F501-AE65-028E-0AF5-DF7A7B53F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33074F-10F0-7C97-5AB8-22F673BE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2071366-7B9F-FEFA-08A9-60D4FA706C4C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List of figures / 11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F393FE5-A704-D135-6DDF-2E1A9E89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60" y="877868"/>
            <a:ext cx="7904808" cy="529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16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FCED9-A8D1-3047-1F97-EBBACA8C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10AF84-1241-AC5B-F76A-4F1C1CF9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A21324A-BC83-5A5B-3CCA-919E223207BC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List of figures / 12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E859A6A-8EAE-B004-700F-BD53EA5EB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02" y="950604"/>
            <a:ext cx="8071156" cy="5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3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D0DA5-9341-1C88-57BC-8B04F9903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E30C7D-13BA-2F8E-D5A4-BA664AFA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849914"/>
            <a:ext cx="11126875" cy="550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Due to the small </a:t>
            </a:r>
            <a:r>
              <a:rPr lang="it-IT" sz="2400" dirty="0" err="1">
                <a:solidFill>
                  <a:srgbClr val="C00000"/>
                </a:solidFill>
              </a:rPr>
              <a:t>expected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effect</a:t>
            </a:r>
            <a:r>
              <a:rPr lang="it-IT" sz="2400" dirty="0">
                <a:solidFill>
                  <a:srgbClr val="C00000"/>
                </a:solidFill>
              </a:rPr>
              <a:t> (0.1 % or </a:t>
            </a:r>
            <a:r>
              <a:rPr lang="it-IT" sz="2400" dirty="0" err="1">
                <a:solidFill>
                  <a:srgbClr val="C00000"/>
                </a:solidFill>
              </a:rPr>
              <a:t>less</a:t>
            </a:r>
            <a:r>
              <a:rPr lang="it-IT" sz="2400" dirty="0">
                <a:solidFill>
                  <a:srgbClr val="C00000"/>
                </a:solidFill>
              </a:rPr>
              <a:t>) a </a:t>
            </a:r>
            <a:r>
              <a:rPr lang="it-IT" sz="2400" dirty="0" err="1">
                <a:solidFill>
                  <a:srgbClr val="C00000"/>
                </a:solidFill>
              </a:rPr>
              <a:t>stable</a:t>
            </a:r>
            <a:r>
              <a:rPr lang="it-IT" sz="2400" dirty="0">
                <a:solidFill>
                  <a:srgbClr val="C00000"/>
                </a:solidFill>
              </a:rPr>
              <a:t> and long dataset </a:t>
            </a:r>
            <a:r>
              <a:rPr lang="it-IT" sz="2400" dirty="0" err="1">
                <a:solidFill>
                  <a:srgbClr val="C00000"/>
                </a:solidFill>
              </a:rPr>
              <a:t>is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required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Good candidate: POLA-R detectors </a:t>
            </a:r>
          </a:p>
          <a:p>
            <a:pPr>
              <a:buFontTx/>
              <a:buChar char="-"/>
            </a:pPr>
            <a:r>
              <a:rPr lang="it-IT" sz="2400" dirty="0" err="1">
                <a:solidFill>
                  <a:srgbClr val="0070C0"/>
                </a:solidFill>
              </a:rPr>
              <a:t>Relatively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stable</a:t>
            </a:r>
            <a:r>
              <a:rPr lang="it-IT" sz="2400" dirty="0">
                <a:solidFill>
                  <a:srgbClr val="0070C0"/>
                </a:solidFill>
              </a:rPr>
              <a:t> for long </a:t>
            </a:r>
            <a:r>
              <a:rPr lang="it-IT" sz="2400" dirty="0" err="1">
                <a:solidFill>
                  <a:srgbClr val="0070C0"/>
                </a:solidFill>
              </a:rPr>
              <a:t>periods</a:t>
            </a:r>
            <a:endParaRPr lang="it-IT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it-IT" sz="2400" dirty="0">
                <a:solidFill>
                  <a:srgbClr val="0070C0"/>
                </a:solidFill>
              </a:rPr>
              <a:t>Three </a:t>
            </a:r>
            <a:r>
              <a:rPr lang="it-IT" sz="2400" dirty="0" err="1">
                <a:solidFill>
                  <a:srgbClr val="0070C0"/>
                </a:solidFill>
              </a:rPr>
              <a:t>independent</a:t>
            </a:r>
            <a:r>
              <a:rPr lang="it-IT" sz="2400" dirty="0">
                <a:solidFill>
                  <a:srgbClr val="0070C0"/>
                </a:solidFill>
              </a:rPr>
              <a:t> detectors in the </a:t>
            </a:r>
            <a:r>
              <a:rPr lang="it-IT" sz="2400" dirty="0" err="1">
                <a:solidFill>
                  <a:srgbClr val="0070C0"/>
                </a:solidFill>
              </a:rPr>
              <a:t>same</a:t>
            </a:r>
            <a:r>
              <a:rPr lang="it-IT" sz="2400" dirty="0">
                <a:solidFill>
                  <a:srgbClr val="0070C0"/>
                </a:solidFill>
              </a:rPr>
              <a:t> site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rgbClr val="0070C0"/>
                </a:solidFill>
              </a:rPr>
              <a:t>Good </a:t>
            </a:r>
            <a:r>
              <a:rPr lang="it-IT" sz="2400" dirty="0" err="1">
                <a:solidFill>
                  <a:srgbClr val="0070C0"/>
                </a:solidFill>
              </a:rPr>
              <a:t>counting</a:t>
            </a:r>
            <a:r>
              <a:rPr lang="it-IT" sz="2400" dirty="0">
                <a:solidFill>
                  <a:srgbClr val="0070C0"/>
                </a:solidFill>
              </a:rPr>
              <a:t> rate (of the </a:t>
            </a:r>
            <a:r>
              <a:rPr lang="it-IT" sz="2400" dirty="0" err="1">
                <a:solidFill>
                  <a:srgbClr val="0070C0"/>
                </a:solidFill>
              </a:rPr>
              <a:t>order</a:t>
            </a:r>
            <a:r>
              <a:rPr lang="it-IT" sz="2400" dirty="0">
                <a:solidFill>
                  <a:srgbClr val="0070C0"/>
                </a:solidFill>
              </a:rPr>
              <a:t> of 30 events/s)</a:t>
            </a:r>
          </a:p>
          <a:p>
            <a:pPr>
              <a:buFontTx/>
              <a:buChar char="-"/>
            </a:pPr>
            <a:r>
              <a:rPr lang="it-IT" sz="2400" dirty="0" err="1">
                <a:solidFill>
                  <a:srgbClr val="0070C0"/>
                </a:solidFill>
              </a:rPr>
              <a:t>Peculiar</a:t>
            </a:r>
            <a:r>
              <a:rPr lang="it-IT" sz="2400" dirty="0">
                <a:solidFill>
                  <a:srgbClr val="0070C0"/>
                </a:solidFill>
              </a:rPr>
              <a:t> location </a:t>
            </a:r>
            <a:r>
              <a:rPr lang="it-IT" sz="2400" dirty="0" err="1">
                <a:solidFill>
                  <a:srgbClr val="0070C0"/>
                </a:solidFill>
              </a:rPr>
              <a:t>at</a:t>
            </a:r>
            <a:r>
              <a:rPr lang="it-IT" sz="2400" dirty="0">
                <a:solidFill>
                  <a:srgbClr val="0070C0"/>
                </a:solidFill>
              </a:rPr>
              <a:t> high </a:t>
            </a:r>
            <a:r>
              <a:rPr lang="it-IT" sz="2400" dirty="0" err="1">
                <a:solidFill>
                  <a:srgbClr val="0070C0"/>
                </a:solidFill>
              </a:rPr>
              <a:t>latitude</a:t>
            </a:r>
            <a:endParaRPr lang="it-IT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it-IT" sz="2400" dirty="0">
                <a:solidFill>
                  <a:srgbClr val="0070C0"/>
                </a:solidFill>
              </a:rPr>
              <a:t>About </a:t>
            </a:r>
            <a:r>
              <a:rPr lang="it-IT" sz="2400" dirty="0" err="1">
                <a:solidFill>
                  <a:srgbClr val="0070C0"/>
                </a:solidFill>
              </a:rPr>
              <a:t>six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years</a:t>
            </a:r>
            <a:r>
              <a:rPr lang="it-IT" sz="2400" dirty="0">
                <a:solidFill>
                  <a:srgbClr val="0070C0"/>
                </a:solidFill>
              </a:rPr>
              <a:t> of data </a:t>
            </a:r>
            <a:r>
              <a:rPr lang="it-IT" sz="2400" dirty="0" err="1">
                <a:solidFill>
                  <a:srgbClr val="0070C0"/>
                </a:solidFill>
              </a:rPr>
              <a:t>available</a:t>
            </a:r>
            <a:endParaRPr lang="it-IT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it-IT" sz="2400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it-IT" sz="2400" dirty="0">
                <a:solidFill>
                  <a:srgbClr val="C00000"/>
                </a:solidFill>
              </a:rPr>
              <a:t>Preliminary </a:t>
            </a:r>
            <a:r>
              <a:rPr lang="it-IT" sz="2400" dirty="0" err="1">
                <a:solidFill>
                  <a:srgbClr val="C00000"/>
                </a:solidFill>
              </a:rPr>
              <a:t>results</a:t>
            </a:r>
            <a:r>
              <a:rPr lang="it-IT" sz="2400" dirty="0">
                <a:solidFill>
                  <a:srgbClr val="C00000"/>
                </a:solidFill>
              </a:rPr>
              <a:t> on </a:t>
            </a:r>
            <a:r>
              <a:rPr lang="it-IT" sz="2400" dirty="0" err="1">
                <a:solidFill>
                  <a:srgbClr val="C00000"/>
                </a:solidFill>
              </a:rPr>
              <a:t>this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analysis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presented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during</a:t>
            </a:r>
            <a:r>
              <a:rPr lang="it-IT" sz="2400" dirty="0">
                <a:solidFill>
                  <a:srgbClr val="C00000"/>
                </a:solidFill>
              </a:rPr>
              <a:t> last meeting</a:t>
            </a:r>
          </a:p>
          <a:p>
            <a:pPr>
              <a:buFontTx/>
              <a:buChar char="-"/>
            </a:pPr>
            <a:r>
              <a:rPr lang="it-IT" sz="2400" dirty="0" err="1">
                <a:solidFill>
                  <a:srgbClr val="C00000"/>
                </a:solidFill>
              </a:rPr>
              <a:t>Comments</a:t>
            </a:r>
            <a:r>
              <a:rPr lang="it-IT" sz="2400" dirty="0">
                <a:solidFill>
                  <a:srgbClr val="C00000"/>
                </a:solidFill>
              </a:rPr>
              <a:t> and </a:t>
            </a:r>
            <a:r>
              <a:rPr lang="it-IT" sz="2400" dirty="0" err="1">
                <a:solidFill>
                  <a:srgbClr val="C00000"/>
                </a:solidFill>
              </a:rPr>
              <a:t>suggestions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taken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into</a:t>
            </a:r>
            <a:r>
              <a:rPr lang="it-IT" sz="2400" dirty="0">
                <a:solidFill>
                  <a:srgbClr val="C00000"/>
                </a:solidFill>
              </a:rPr>
              <a:t> account to update and complete the </a:t>
            </a:r>
            <a:r>
              <a:rPr lang="it-IT" sz="2400" dirty="0" err="1">
                <a:solidFill>
                  <a:srgbClr val="C00000"/>
                </a:solidFill>
              </a:rPr>
              <a:t>analysis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F6CDFA-103D-C04C-8EA5-8BB4C165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947DB42-8BF2-1729-47E2-55A57CC16791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Sitka Subheading" panose="02000505000000020004" pitchFamily="2" charset="0"/>
              </a:rPr>
              <a:t>Analysis of cosmic rays diurnal variations in EEE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4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6FC5A-394D-0B59-DE70-5C2869322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03F368-FBCB-33BB-DEB4-BD9E9AB12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1" y="789624"/>
            <a:ext cx="8215063" cy="220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</a:rPr>
              <a:t>Daily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averages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considered</a:t>
            </a:r>
            <a:r>
              <a:rPr lang="it-IT" sz="2400" dirty="0">
                <a:solidFill>
                  <a:srgbClr val="C00000"/>
                </a:solidFill>
              </a:rPr>
              <a:t>, with </a:t>
            </a:r>
            <a:r>
              <a:rPr lang="it-IT" sz="2400" dirty="0" err="1">
                <a:solidFill>
                  <a:srgbClr val="C00000"/>
                </a:solidFill>
              </a:rPr>
              <a:t>selection</a:t>
            </a:r>
            <a:r>
              <a:rPr lang="it-IT" sz="2400" dirty="0">
                <a:solidFill>
                  <a:srgbClr val="C00000"/>
                </a:solidFill>
              </a:rPr>
              <a:t> of full-coverage days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400" dirty="0" err="1">
                <a:solidFill>
                  <a:srgbClr val="C00000"/>
                </a:solidFill>
              </a:rPr>
              <a:t>valuate</a:t>
            </a:r>
            <a:r>
              <a:rPr lang="it-IT" sz="2400" dirty="0">
                <a:solidFill>
                  <a:srgbClr val="C00000"/>
                </a:solidFill>
              </a:rPr>
              <a:t> the </a:t>
            </a:r>
            <a:r>
              <a:rPr lang="it-IT" sz="2400" dirty="0" err="1">
                <a:solidFill>
                  <a:srgbClr val="C00000"/>
                </a:solidFill>
              </a:rPr>
              <a:t>hourly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difference</a:t>
            </a:r>
            <a:r>
              <a:rPr lang="it-IT" sz="2400" dirty="0">
                <a:solidFill>
                  <a:srgbClr val="C00000"/>
                </a:solidFill>
              </a:rPr>
              <a:t> w.r.t. </a:t>
            </a:r>
            <a:r>
              <a:rPr lang="it-IT" sz="2400" dirty="0" err="1">
                <a:solidFill>
                  <a:srgbClr val="C00000"/>
                </a:solidFill>
              </a:rPr>
              <a:t>average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76DC8BE-A61A-3CBD-B246-12B0374B34E2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Analysis strategy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8" name="Immagine 7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DB441A92-9CCC-62E3-F3ED-020F054A3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" y="2327564"/>
            <a:ext cx="5965471" cy="4028785"/>
          </a:xfrm>
          <a:prstGeom prst="rect">
            <a:avLst/>
          </a:prstGeom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8D2859E5-4B38-7C6B-3FBC-D1C04F155179}"/>
              </a:ext>
            </a:extLst>
          </p:cNvPr>
          <p:cNvSpPr txBox="1">
            <a:spLocks/>
          </p:cNvSpPr>
          <p:nvPr/>
        </p:nvSpPr>
        <p:spPr>
          <a:xfrm>
            <a:off x="6096000" y="2761200"/>
            <a:ext cx="5669973" cy="27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Statistical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fluctuations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point of the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0.3-0.5 % (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100k events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1 hour).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No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trend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single day, due to the small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(0.1% or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over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days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3E5D875-A5CA-6958-B634-9FAC7928F875}"/>
              </a:ext>
            </a:extLst>
          </p:cNvPr>
          <p:cNvCxnSpPr/>
          <p:nvPr/>
        </p:nvCxnSpPr>
        <p:spPr>
          <a:xfrm>
            <a:off x="1046480" y="4409440"/>
            <a:ext cx="47345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25EB1B5-5358-BF93-E8EB-261A06741921}"/>
              </a:ext>
            </a:extLst>
          </p:cNvPr>
          <p:cNvSpPr txBox="1">
            <a:spLocks/>
          </p:cNvSpPr>
          <p:nvPr/>
        </p:nvSpPr>
        <p:spPr>
          <a:xfrm>
            <a:off x="1393689" y="2857943"/>
            <a:ext cx="1244883" cy="52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1 day</a:t>
            </a:r>
          </a:p>
        </p:txBody>
      </p:sp>
    </p:spTree>
    <p:extLst>
      <p:ext uri="{BB962C8B-B14F-4D97-AF65-F5344CB8AC3E}">
        <p14:creationId xmlns:p14="http://schemas.microsoft.com/office/powerpoint/2010/main" val="206155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54DA2-F814-BC42-7BD7-C54093E01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diagramma, linea, testo, Diagramma&#10;&#10;Il contenuto generato dall'IA potrebbe non essere corretto.">
            <a:extLst>
              <a:ext uri="{FF2B5EF4-FFF2-40B4-BE49-F238E27FC236}">
                <a16:creationId xmlns:a16="http://schemas.microsoft.com/office/drawing/2014/main" id="{25C30981-2DEA-2451-D6B3-A10829BEB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84" y="2096164"/>
            <a:ext cx="6578431" cy="444274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D29B13-7B93-DF58-BBEB-6D989A8D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C77A3E5-DBCF-D8B5-217D-119446BAF09B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Increase statistical significance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5" name="Immagine 4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DCEBA920-2B31-CD0C-2C16-0DBE9381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6" y="622627"/>
            <a:ext cx="4636045" cy="3130956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17C887-11D2-1D60-B15B-9BD90DB2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72" y="1098647"/>
            <a:ext cx="1244883" cy="521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C00000"/>
                </a:solidFill>
              </a:rPr>
              <a:t>10 days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13D2FF6E-9FC4-EE52-74BD-4D4153CFB700}"/>
              </a:ext>
            </a:extLst>
          </p:cNvPr>
          <p:cNvCxnSpPr>
            <a:cxnSpLocks/>
          </p:cNvCxnSpPr>
          <p:nvPr/>
        </p:nvCxnSpPr>
        <p:spPr>
          <a:xfrm>
            <a:off x="859443" y="2196177"/>
            <a:ext cx="374373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2FADFBB2-8667-857E-791D-3E39A49925F8}"/>
              </a:ext>
            </a:extLst>
          </p:cNvPr>
          <p:cNvSpPr txBox="1">
            <a:spLocks/>
          </p:cNvSpPr>
          <p:nvPr/>
        </p:nvSpPr>
        <p:spPr>
          <a:xfrm>
            <a:off x="6426419" y="2907315"/>
            <a:ext cx="1579319" cy="52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1 </a:t>
            </a:r>
            <a:r>
              <a:rPr lang="it-IT" sz="2400" b="1" dirty="0" err="1">
                <a:solidFill>
                  <a:srgbClr val="C00000"/>
                </a:solidFill>
              </a:rPr>
              <a:t>year</a:t>
            </a:r>
            <a:endParaRPr lang="it-IT" sz="2400" b="1" dirty="0">
              <a:solidFill>
                <a:srgbClr val="C00000"/>
              </a:solidFill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3D47098-C27B-600F-A65C-78D823827E82}"/>
              </a:ext>
            </a:extLst>
          </p:cNvPr>
          <p:cNvCxnSpPr>
            <a:cxnSpLocks/>
          </p:cNvCxnSpPr>
          <p:nvPr/>
        </p:nvCxnSpPr>
        <p:spPr>
          <a:xfrm>
            <a:off x="6031922" y="4467124"/>
            <a:ext cx="515735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ccia curva 5">
            <a:extLst>
              <a:ext uri="{FF2B5EF4-FFF2-40B4-BE49-F238E27FC236}">
                <a16:creationId xmlns:a16="http://schemas.microsoft.com/office/drawing/2014/main" id="{5225D85B-2CE0-27A5-3C36-A805B588D9F1}"/>
              </a:ext>
            </a:extLst>
          </p:cNvPr>
          <p:cNvSpPr/>
          <p:nvPr/>
        </p:nvSpPr>
        <p:spPr>
          <a:xfrm rot="10800000" flipH="1">
            <a:off x="2826821" y="4028330"/>
            <a:ext cx="1575031" cy="1298802"/>
          </a:xfrm>
          <a:prstGeom prst="bentArrow">
            <a:avLst>
              <a:gd name="adj1" fmla="val 25000"/>
              <a:gd name="adj2" fmla="val 2571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29758A4-D365-ACBA-5B42-1C4B0812401B}"/>
              </a:ext>
            </a:extLst>
          </p:cNvPr>
          <p:cNvSpPr txBox="1">
            <a:spLocks/>
          </p:cNvSpPr>
          <p:nvPr/>
        </p:nvSpPr>
        <p:spPr>
          <a:xfrm>
            <a:off x="5737155" y="1258974"/>
            <a:ext cx="2731436" cy="93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70C0"/>
                </a:solidFill>
              </a:rPr>
              <a:t>POLA-01 data 2024</a:t>
            </a:r>
          </a:p>
        </p:txBody>
      </p:sp>
    </p:spTree>
    <p:extLst>
      <p:ext uri="{BB962C8B-B14F-4D97-AF65-F5344CB8AC3E}">
        <p14:creationId xmlns:p14="http://schemas.microsoft.com/office/powerpoint/2010/main" val="54455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FA0FF-661B-9E8D-D877-E8172DC17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CEF784-CD93-2B98-1907-4F09219BD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01" y="704608"/>
            <a:ext cx="11138099" cy="406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>
                <a:solidFill>
                  <a:srgbClr val="C00000"/>
                </a:solidFill>
              </a:rPr>
              <a:t>For </a:t>
            </a:r>
            <a:r>
              <a:rPr lang="it-IT" sz="2400" dirty="0" err="1">
                <a:solidFill>
                  <a:srgbClr val="C00000"/>
                </a:solidFill>
              </a:rPr>
              <a:t>each</a:t>
            </a:r>
            <a:r>
              <a:rPr lang="it-IT" sz="2400" dirty="0">
                <a:solidFill>
                  <a:srgbClr val="C00000"/>
                </a:solidFill>
              </a:rPr>
              <a:t> of the 24 </a:t>
            </a:r>
            <a:r>
              <a:rPr lang="it-IT" sz="2400" dirty="0" err="1">
                <a:solidFill>
                  <a:srgbClr val="C00000"/>
                </a:solidFill>
              </a:rPr>
              <a:t>hourly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interval</a:t>
            </a:r>
            <a:r>
              <a:rPr lang="it-IT" sz="2400" dirty="0">
                <a:solidFill>
                  <a:srgbClr val="C00000"/>
                </a:solidFill>
              </a:rPr>
              <a:t> (0-24), </a:t>
            </a:r>
            <a:r>
              <a:rPr lang="it-IT" sz="2400" dirty="0" err="1">
                <a:solidFill>
                  <a:srgbClr val="C00000"/>
                </a:solidFill>
              </a:rPr>
              <a:t>distribution</a:t>
            </a:r>
            <a:r>
              <a:rPr lang="it-IT" sz="2400" dirty="0">
                <a:solidFill>
                  <a:srgbClr val="C00000"/>
                </a:solidFill>
              </a:rPr>
              <a:t> of the </a:t>
            </a:r>
            <a:r>
              <a:rPr lang="it-IT" sz="2400" dirty="0" err="1">
                <a:solidFill>
                  <a:srgbClr val="C00000"/>
                </a:solidFill>
              </a:rPr>
              <a:t>differences</a:t>
            </a:r>
            <a:r>
              <a:rPr lang="it-IT" sz="2400" dirty="0">
                <a:solidFill>
                  <a:srgbClr val="C00000"/>
                </a:solidFill>
              </a:rPr>
              <a:t> w.r.t. </a:t>
            </a:r>
            <a:r>
              <a:rPr lang="it-IT" sz="2400" dirty="0" err="1">
                <a:solidFill>
                  <a:srgbClr val="C00000"/>
                </a:solidFill>
              </a:rPr>
              <a:t>daily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average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evaluated</a:t>
            </a:r>
            <a:r>
              <a:rPr lang="it-IT" sz="2400" dirty="0">
                <a:solidFill>
                  <a:srgbClr val="C00000"/>
                </a:solidFill>
              </a:rPr>
              <a:t> day-by-day.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(-1.5 %, +1.5%),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σ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400" dirty="0" err="1">
                <a:solidFill>
                  <a:srgbClr val="C00000"/>
                </a:solidFill>
              </a:rPr>
              <a:t>xtract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centroid</a:t>
            </a:r>
            <a:r>
              <a:rPr lang="it-IT" sz="2400" dirty="0">
                <a:solidFill>
                  <a:srgbClr val="C00000"/>
                </a:solidFill>
              </a:rPr>
              <a:t> and </a:t>
            </a:r>
            <a:r>
              <a:rPr lang="it-IT" sz="2400" dirty="0" err="1">
                <a:solidFill>
                  <a:srgbClr val="C00000"/>
                </a:solidFill>
              </a:rPr>
              <a:t>its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error</a:t>
            </a:r>
            <a:r>
              <a:rPr lang="it-IT" sz="2400" dirty="0">
                <a:solidFill>
                  <a:srgbClr val="C00000"/>
                </a:solidFill>
              </a:rPr>
              <a:t> RMS/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sz="2400" baseline="-25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entries</a:t>
            </a:r>
            <a:endParaRPr lang="it-IT" sz="2400" baseline="-25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         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711C80-EC44-8DD7-DDDC-051FEC3A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3D75053-02A6-016B-258E-71B0E5A24C4B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Mean and Error estimate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11" name="Immagine 10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32E1D1A0-D98E-7DAC-7360-538236953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7" y="2490948"/>
            <a:ext cx="5723548" cy="3865402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86BD7F7B-8506-144A-0251-1B94B753E749}"/>
              </a:ext>
            </a:extLst>
          </p:cNvPr>
          <p:cNvSpPr txBox="1">
            <a:spLocks/>
          </p:cNvSpPr>
          <p:nvPr/>
        </p:nvSpPr>
        <p:spPr>
          <a:xfrm>
            <a:off x="1074206" y="3143858"/>
            <a:ext cx="3393408" cy="84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C00000"/>
                </a:solidFill>
              </a:rPr>
              <a:t>UTC time=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C00000"/>
                </a:solidFill>
              </a:rPr>
              <a:t>00:00 – 01:00</a:t>
            </a:r>
          </a:p>
        </p:txBody>
      </p:sp>
    </p:spTree>
    <p:extLst>
      <p:ext uri="{BB962C8B-B14F-4D97-AF65-F5344CB8AC3E}">
        <p14:creationId xmlns:p14="http://schemas.microsoft.com/office/powerpoint/2010/main" val="205702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0844E-D46D-3875-8BE0-696BF14D2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BB1730-2D5D-FC72-E706-219B2D11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6D6D4F4-D249-668B-61A2-2F613EA4D264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Error estimate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8" name="Immagine 7" descr="Immagine che contiene testo, diagramma, linea, Parallelo&#10;&#10;Il contenuto generato dall'IA potrebbe non essere corretto.">
            <a:extLst>
              <a:ext uri="{FF2B5EF4-FFF2-40B4-BE49-F238E27FC236}">
                <a16:creationId xmlns:a16="http://schemas.microsoft.com/office/drawing/2014/main" id="{72053F1B-5C81-8B5F-9C1E-5A120B349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78" y="761038"/>
            <a:ext cx="8648127" cy="5840519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F8F7F1F-7A00-A1C3-41E6-975494045618}"/>
              </a:ext>
            </a:extLst>
          </p:cNvPr>
          <p:cNvSpPr txBox="1">
            <a:spLocks/>
          </p:cNvSpPr>
          <p:nvPr/>
        </p:nvSpPr>
        <p:spPr>
          <a:xfrm>
            <a:off x="3444838" y="873668"/>
            <a:ext cx="3393408" cy="63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C00000"/>
                </a:solidFill>
              </a:rPr>
              <a:t>00:00 – 01:00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1E3A5CC-612E-DFF9-594E-EE6894409903}"/>
              </a:ext>
            </a:extLst>
          </p:cNvPr>
          <p:cNvSpPr txBox="1">
            <a:spLocks/>
          </p:cNvSpPr>
          <p:nvPr/>
        </p:nvSpPr>
        <p:spPr>
          <a:xfrm>
            <a:off x="5637053" y="873668"/>
            <a:ext cx="3393408" cy="63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C00000"/>
                </a:solidFill>
              </a:rPr>
              <a:t>01:00 – 02:00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39AB0911-5CF0-53DE-6B10-CAD1F3B65D1E}"/>
              </a:ext>
            </a:extLst>
          </p:cNvPr>
          <p:cNvSpPr txBox="1">
            <a:spLocks/>
          </p:cNvSpPr>
          <p:nvPr/>
        </p:nvSpPr>
        <p:spPr>
          <a:xfrm>
            <a:off x="9982200" y="5724284"/>
            <a:ext cx="3393408" cy="63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C00000"/>
                </a:solidFill>
              </a:rPr>
              <a:t>23:00 – 24:00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7B17743-3037-B5ED-A6BE-941EB74FE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01" y="704609"/>
            <a:ext cx="3393408" cy="202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Procedure </a:t>
            </a:r>
            <a:r>
              <a:rPr lang="it-IT" sz="2400" dirty="0" err="1">
                <a:solidFill>
                  <a:srgbClr val="C00000"/>
                </a:solidFill>
              </a:rPr>
              <a:t>replicated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for </a:t>
            </a:r>
            <a:r>
              <a:rPr lang="it-IT" sz="2400" dirty="0" err="1">
                <a:solidFill>
                  <a:srgbClr val="C00000"/>
                </a:solidFill>
              </a:rPr>
              <a:t>all</a:t>
            </a:r>
            <a:r>
              <a:rPr lang="it-IT" sz="2400" dirty="0">
                <a:solidFill>
                  <a:srgbClr val="C00000"/>
                </a:solidFill>
              </a:rPr>
              <a:t> 24 1-h </a:t>
            </a:r>
            <a:r>
              <a:rPr lang="it-IT" sz="2400" dirty="0" err="1">
                <a:solidFill>
                  <a:srgbClr val="C00000"/>
                </a:solidFill>
              </a:rPr>
              <a:t>intervals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and for </a:t>
            </a:r>
            <a:r>
              <a:rPr lang="it-IT" sz="2400" dirty="0" err="1">
                <a:solidFill>
                  <a:srgbClr val="C00000"/>
                </a:solidFill>
              </a:rPr>
              <a:t>each</a:t>
            </a:r>
            <a:r>
              <a:rPr lang="it-IT" sz="2400" dirty="0">
                <a:solidFill>
                  <a:srgbClr val="C00000"/>
                </a:solidFill>
              </a:rPr>
              <a:t> day</a:t>
            </a:r>
          </a:p>
        </p:txBody>
      </p:sp>
    </p:spTree>
    <p:extLst>
      <p:ext uri="{BB962C8B-B14F-4D97-AF65-F5344CB8AC3E}">
        <p14:creationId xmlns:p14="http://schemas.microsoft.com/office/powerpoint/2010/main" val="179276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EB562-DA8A-34B6-5CF2-06788C1C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iagramma, linea, testo, Diagramma&#10;&#10;Il contenuto generato dall'IA potrebbe non essere corretto.">
            <a:extLst>
              <a:ext uri="{FF2B5EF4-FFF2-40B4-BE49-F238E27FC236}">
                <a16:creationId xmlns:a16="http://schemas.microsoft.com/office/drawing/2014/main" id="{6C5E9A69-5649-7998-0302-25D35FCA8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05" y="1061407"/>
            <a:ext cx="7160202" cy="4835647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DA7337-0B6C-7042-CA59-66A3A0D3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3593058-38DF-BD05-74B3-94877F800E0C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Amplitude and phase extraction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4DD5638-33FC-65C5-890D-BE5411E8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78" y="960946"/>
            <a:ext cx="4881140" cy="4936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Amplitude</a:t>
            </a:r>
            <a:r>
              <a:rPr lang="it-IT" sz="2400" dirty="0">
                <a:solidFill>
                  <a:srgbClr val="C00000"/>
                </a:solidFill>
              </a:rPr>
              <a:t> and </a:t>
            </a:r>
            <a:r>
              <a:rPr lang="it-IT" sz="2400" dirty="0" err="1">
                <a:solidFill>
                  <a:srgbClr val="C00000"/>
                </a:solidFill>
              </a:rPr>
              <a:t>phase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extracted</a:t>
            </a:r>
            <a:r>
              <a:rPr lang="it-IT" sz="2400" dirty="0">
                <a:solidFill>
                  <a:srgbClr val="C00000"/>
                </a:solidFill>
              </a:rPr>
              <a:t> by a single </a:t>
            </a:r>
            <a:r>
              <a:rPr lang="it-IT" sz="2400" dirty="0" err="1">
                <a:solidFill>
                  <a:srgbClr val="C00000"/>
                </a:solidFill>
              </a:rPr>
              <a:t>harmonic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fit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 F(t) = A + B cos ( </a:t>
            </a:r>
            <a:r>
              <a:rPr lang="el-GR" sz="2400" dirty="0">
                <a:solidFill>
                  <a:srgbClr val="C00000"/>
                </a:solidFill>
              </a:rPr>
              <a:t>ω</a:t>
            </a:r>
            <a:r>
              <a:rPr lang="it-IT" sz="2400" dirty="0">
                <a:solidFill>
                  <a:srgbClr val="C00000"/>
                </a:solidFill>
              </a:rPr>
              <a:t> (t - </a:t>
            </a:r>
            <a:r>
              <a:rPr lang="el-GR" sz="2400" dirty="0">
                <a:solidFill>
                  <a:srgbClr val="C00000"/>
                </a:solidFill>
              </a:rPr>
              <a:t>φ</a:t>
            </a:r>
            <a:r>
              <a:rPr lang="it-IT" sz="2400" dirty="0">
                <a:solidFill>
                  <a:srgbClr val="C00000"/>
                </a:solidFill>
              </a:rPr>
              <a:t>) )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C00000"/>
                </a:solidFill>
              </a:rPr>
              <a:t>ω</a:t>
            </a:r>
            <a:r>
              <a:rPr lang="it-IT" sz="2400" dirty="0">
                <a:solidFill>
                  <a:srgbClr val="C00000"/>
                </a:solidFill>
              </a:rPr>
              <a:t> = 2 </a:t>
            </a:r>
            <a:r>
              <a:rPr lang="el-GR" sz="2400" dirty="0">
                <a:solidFill>
                  <a:srgbClr val="C00000"/>
                </a:solidFill>
              </a:rPr>
              <a:t>π</a:t>
            </a:r>
            <a:r>
              <a:rPr lang="it-IT" sz="2400" dirty="0">
                <a:solidFill>
                  <a:srgbClr val="C00000"/>
                </a:solidFill>
              </a:rPr>
              <a:t> /24, </a:t>
            </a:r>
            <a:r>
              <a:rPr lang="el-GR" sz="2400" dirty="0">
                <a:solidFill>
                  <a:srgbClr val="C00000"/>
                </a:solidFill>
              </a:rPr>
              <a:t>φ</a:t>
            </a:r>
            <a:r>
              <a:rPr lang="it-IT" sz="2400" dirty="0">
                <a:solidFill>
                  <a:srgbClr val="C00000"/>
                </a:solidFill>
              </a:rPr>
              <a:t> in hours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b="1" dirty="0" err="1">
                <a:solidFill>
                  <a:srgbClr val="C00000"/>
                </a:solidFill>
              </a:rPr>
              <a:t>Amplitude</a:t>
            </a:r>
            <a:r>
              <a:rPr lang="it-IT" sz="2400" b="1" dirty="0">
                <a:solidFill>
                  <a:srgbClr val="C00000"/>
                </a:solidFill>
              </a:rPr>
              <a:t>  B </a:t>
            </a:r>
            <a:r>
              <a:rPr lang="it-IT" sz="2400" dirty="0">
                <a:solidFill>
                  <a:srgbClr val="C00000"/>
                </a:solidFill>
              </a:rPr>
              <a:t>= (0.070 ± 0.007) %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b="1" dirty="0" err="1">
                <a:solidFill>
                  <a:srgbClr val="C00000"/>
                </a:solidFill>
              </a:rPr>
              <a:t>Phase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φ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it-IT" sz="2400" dirty="0">
                <a:solidFill>
                  <a:srgbClr val="C00000"/>
                </a:solidFill>
              </a:rPr>
              <a:t>= (13.6 ± 0.4) UTC time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Local Time ~ 14h 25’</a:t>
            </a:r>
          </a:p>
          <a:p>
            <a:pPr marL="0" indent="0">
              <a:buNone/>
            </a:pP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FE51E00-C9F3-F549-92B8-319F133ABFC3}"/>
              </a:ext>
            </a:extLst>
          </p:cNvPr>
          <p:cNvSpPr txBox="1">
            <a:spLocks/>
          </p:cNvSpPr>
          <p:nvPr/>
        </p:nvSpPr>
        <p:spPr>
          <a:xfrm>
            <a:off x="9545782" y="1493521"/>
            <a:ext cx="2113280" cy="770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2024 data (POLA-01)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2C3221A-5594-5EE8-886E-179DC113D3C8}"/>
              </a:ext>
            </a:extLst>
          </p:cNvPr>
          <p:cNvCxnSpPr>
            <a:cxnSpLocks/>
          </p:cNvCxnSpPr>
          <p:nvPr/>
        </p:nvCxnSpPr>
        <p:spPr>
          <a:xfrm>
            <a:off x="8785168" y="2686627"/>
            <a:ext cx="0" cy="742373"/>
          </a:xfrm>
          <a:prstGeom prst="straightConnector1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83D81A4-2B85-BF42-8CA9-015C0BC25D3C}"/>
              </a:ext>
            </a:extLst>
          </p:cNvPr>
          <p:cNvCxnSpPr>
            <a:cxnSpLocks/>
          </p:cNvCxnSpPr>
          <p:nvPr/>
        </p:nvCxnSpPr>
        <p:spPr>
          <a:xfrm>
            <a:off x="5715000" y="3418609"/>
            <a:ext cx="5400040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69585DBE-9C9A-40F8-1636-4D63E7043558}"/>
              </a:ext>
            </a:extLst>
          </p:cNvPr>
          <p:cNvCxnSpPr>
            <a:cxnSpLocks/>
          </p:cNvCxnSpPr>
          <p:nvPr/>
        </p:nvCxnSpPr>
        <p:spPr>
          <a:xfrm flipH="1">
            <a:off x="5580519" y="2707409"/>
            <a:ext cx="3251522" cy="0"/>
          </a:xfrm>
          <a:prstGeom prst="straightConnector1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4D326D7-D199-7DDE-AA23-09300BCD6662}"/>
              </a:ext>
            </a:extLst>
          </p:cNvPr>
          <p:cNvSpPr txBox="1">
            <a:spLocks/>
          </p:cNvSpPr>
          <p:nvPr/>
        </p:nvSpPr>
        <p:spPr>
          <a:xfrm>
            <a:off x="8385002" y="2831456"/>
            <a:ext cx="717203" cy="452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1EFC6AD2-B272-7222-05C6-B185FCE935DD}"/>
              </a:ext>
            </a:extLst>
          </p:cNvPr>
          <p:cNvSpPr txBox="1">
            <a:spLocks/>
          </p:cNvSpPr>
          <p:nvPr/>
        </p:nvSpPr>
        <p:spPr>
          <a:xfrm>
            <a:off x="6746611" y="1892089"/>
            <a:ext cx="717203" cy="452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φ</a:t>
            </a:r>
          </a:p>
        </p:txBody>
      </p:sp>
    </p:spTree>
    <p:extLst>
      <p:ext uri="{BB962C8B-B14F-4D97-AF65-F5344CB8AC3E}">
        <p14:creationId xmlns:p14="http://schemas.microsoft.com/office/powerpoint/2010/main" val="2273696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8E4"/>
      </a:lt2>
      <a:accent1>
        <a:srgbClr val="EC70C6"/>
      </a:accent1>
      <a:accent2>
        <a:srgbClr val="E8517A"/>
      </a:accent2>
      <a:accent3>
        <a:srgbClr val="EC8270"/>
      </a:accent3>
      <a:accent4>
        <a:srgbClr val="E2912A"/>
      </a:accent4>
      <a:accent5>
        <a:srgbClr val="A8A650"/>
      </a:accent5>
      <a:accent6>
        <a:srgbClr val="83AF3D"/>
      </a:accent6>
      <a:hlink>
        <a:srgbClr val="568E67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TM02900771[[fn=Sezione]]</Template>
  <TotalTime>6363</TotalTime>
  <Words>1252</Words>
  <Application>Microsoft Office PowerPoint</Application>
  <PresentationFormat>Widescreen</PresentationFormat>
  <Paragraphs>233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34</vt:i4>
      </vt:variant>
    </vt:vector>
  </HeadingPairs>
  <TitlesOfParts>
    <vt:vector size="42" baseType="lpstr">
      <vt:lpstr>Arial</vt:lpstr>
      <vt:lpstr>Avenir Next LT Pro</vt:lpstr>
      <vt:lpstr>Avenir Next LT Pro Light</vt:lpstr>
      <vt:lpstr>Calibri</vt:lpstr>
      <vt:lpstr>Calibri Light</vt:lpstr>
      <vt:lpstr>Sitka Subheading</vt:lpstr>
      <vt:lpstr>Tema di Office</vt:lpstr>
      <vt:lpstr>PebbleVTI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Riggi</dc:creator>
  <cp:lastModifiedBy>Francesco Riggi</cp:lastModifiedBy>
  <cp:revision>255</cp:revision>
  <dcterms:created xsi:type="dcterms:W3CDTF">2023-07-06T13:18:52Z</dcterms:created>
  <dcterms:modified xsi:type="dcterms:W3CDTF">2025-11-26T18:02:00Z</dcterms:modified>
</cp:coreProperties>
</file>