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470" r:id="rId2"/>
    <p:sldId id="471" r:id="rId3"/>
    <p:sldId id="473" r:id="rId4"/>
    <p:sldId id="472" r:id="rId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DADA02"/>
    <a:srgbClr val="00CC00"/>
    <a:srgbClr val="FF3300"/>
    <a:srgbClr val="FF6600"/>
    <a:srgbClr val="FF7C80"/>
    <a:srgbClr val="EEFBA3"/>
    <a:srgbClr val="CA16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16" autoAdjust="0"/>
    <p:restoredTop sz="94056" autoAdjust="0"/>
  </p:normalViewPr>
  <p:slideViewPr>
    <p:cSldViewPr>
      <p:cViewPr varScale="1">
        <p:scale>
          <a:sx n="89" d="100"/>
          <a:sy n="89" d="100"/>
        </p:scale>
        <p:origin x="-15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37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2788A9-794C-4FE7-9619-629CD7162D06}" type="datetimeFigureOut">
              <a:rPr lang="it-IT"/>
              <a:pPr>
                <a:defRPr/>
              </a:pPr>
              <a:t>21/09/2016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5B84C9-6F79-436A-A1CE-74E2A8DFB3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4619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C2DD0A-5D03-443B-8E45-8865E8DB9B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69300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02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02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02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02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2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267"/>
          <p:cNvGraphicFramePr>
            <a:graphicFrameLocks noChangeAspect="1"/>
          </p:cNvGraphicFramePr>
          <p:nvPr/>
        </p:nvGraphicFramePr>
        <p:xfrm>
          <a:off x="0" y="0"/>
          <a:ext cx="9144000" cy="1679575"/>
        </p:xfrm>
        <a:graphic>
          <a:graphicData uri="http://schemas.openxmlformats.org/presentationml/2006/ole">
            <p:oleObj spid="_x0000_s62514" name="Image" r:id="rId3" imgW="13003175" imgH="2387302" progId="">
              <p:embed/>
            </p:oleObj>
          </a:graphicData>
        </a:graphic>
      </p:graphicFrame>
      <p:graphicFrame>
        <p:nvGraphicFramePr>
          <p:cNvPr id="4" name="Object 2266"/>
          <p:cNvGraphicFramePr>
            <a:graphicFrameLocks noChangeAspect="1"/>
          </p:cNvGraphicFramePr>
          <p:nvPr/>
        </p:nvGraphicFramePr>
        <p:xfrm>
          <a:off x="0" y="5178425"/>
          <a:ext cx="9144000" cy="1679575"/>
        </p:xfrm>
        <a:graphic>
          <a:graphicData uri="http://schemas.openxmlformats.org/presentationml/2006/ole">
            <p:oleObj spid="_x0000_s62515" name="Image" r:id="rId4" imgW="13003175" imgH="2387302" progId="">
              <p:embed/>
            </p:oleObj>
          </a:graphicData>
        </a:graphic>
      </p:graphicFrame>
      <p:sp>
        <p:nvSpPr>
          <p:cNvPr id="3380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0525" y="2493963"/>
            <a:ext cx="795496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 dirty="0"/>
          </a:p>
        </p:txBody>
      </p:sp>
      <p:pic>
        <p:nvPicPr>
          <p:cNvPr id="5" name="Picture 2249" descr="ee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2925" y="1679575"/>
            <a:ext cx="328612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71730" name="Image" r:id="rId3" imgW="13003175" imgH="583921" progId="">
              <p:embed/>
            </p:oleObj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71731" name="Image" r:id="rId4" imgW="13003175" imgH="520635" progId="">
              <p:embed/>
            </p:oleObj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5191-9AF4-49AE-87E2-3C3D8A28FD30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72754" name="Image" r:id="rId3" imgW="13003175" imgH="583921" progId="">
              <p:embed/>
            </p:oleObj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72755" name="Image" r:id="rId4" imgW="13003175" imgH="520635" progId="">
              <p:embed/>
            </p:oleObj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84925" y="622300"/>
            <a:ext cx="2076450" cy="50561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3988" y="622300"/>
            <a:ext cx="6078537" cy="50561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42B9-369A-42E3-BFDF-116A91A81AA4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3538" name="Image" r:id="rId3" imgW="13003175" imgH="583921" progId="">
              <p:embed/>
            </p:oleObj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3539" name="Image" r:id="rId4" imgW="13003175" imgH="520635" progId="">
              <p:embed/>
            </p:oleObj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 smtClean="0"/>
              <a:t>Fdasfdsa</a:t>
            </a:r>
            <a:r>
              <a:rPr lang="en-US" altLang="en-US" dirty="0" smtClean="0"/>
              <a:t> </a:t>
            </a:r>
            <a:fld id="{893586F8-1CA5-4EB9-B7B3-CABE0191297D}" type="slidenum">
              <a:rPr lang="en-US" altLang="en-US" smtClean="0"/>
              <a:pPr>
                <a:defRPr/>
              </a:pPr>
              <a:t>‹N›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4562" name="Image" r:id="rId3" imgW="13003175" imgH="583921" progId="">
              <p:embed/>
            </p:oleObj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4563" name="Image" r:id="rId4" imgW="13003175" imgH="520635" progId="">
              <p:embed/>
            </p:oleObj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F81A-0FED-48AE-A3B9-9C5CF16F6F5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5586" name="Image" r:id="rId3" imgW="13003175" imgH="583921" progId="">
              <p:embed/>
            </p:oleObj>
          </a:graphicData>
        </a:graphic>
      </p:graphicFrame>
      <p:graphicFrame>
        <p:nvGraphicFramePr>
          <p:cNvPr id="6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5587" name="Image" r:id="rId4" imgW="13003175" imgH="520635" progId="">
              <p:embed/>
            </p:oleObj>
          </a:graphicData>
        </a:graphic>
      </p:graphicFrame>
      <p:sp>
        <p:nvSpPr>
          <p:cNvPr id="7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2838" y="1776413"/>
            <a:ext cx="3597275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62513" y="1776413"/>
            <a:ext cx="3598862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4C62-B14B-4F6E-B358-701A5FEFE636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6610" name="Image" r:id="rId3" imgW="13003175" imgH="583921" progId="">
              <p:embed/>
            </p:oleObj>
          </a:graphicData>
        </a:graphic>
      </p:graphicFrame>
      <p:graphicFrame>
        <p:nvGraphicFramePr>
          <p:cNvPr id="8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6611" name="Image" r:id="rId4" imgW="13003175" imgH="520635" progId="">
              <p:embed/>
            </p:oleObj>
          </a:graphicData>
        </a:graphic>
      </p:graphicFrame>
      <p:sp>
        <p:nvSpPr>
          <p:cNvPr id="9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10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11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10AEE-56C1-4657-AF7D-74A5BC30715C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7634" name="Image" r:id="rId3" imgW="13003175" imgH="583921" progId="">
              <p:embed/>
            </p:oleObj>
          </a:graphicData>
        </a:graphic>
      </p:graphicFrame>
      <p:graphicFrame>
        <p:nvGraphicFramePr>
          <p:cNvPr id="4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7635" name="Image" r:id="rId4" imgW="13003175" imgH="520635" progId="">
              <p:embed/>
            </p:oleObj>
          </a:graphicData>
        </a:graphic>
      </p:graphicFrame>
      <p:sp>
        <p:nvSpPr>
          <p:cNvPr id="5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 dirty="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6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7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8658" name="Image" r:id="rId3" imgW="13003175" imgH="583921" progId="">
              <p:embed/>
            </p:oleObj>
          </a:graphicData>
        </a:graphic>
      </p:graphicFrame>
      <p:graphicFrame>
        <p:nvGraphicFramePr>
          <p:cNvPr id="3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8659" name="Image" r:id="rId4" imgW="13003175" imgH="520635" progId="">
              <p:embed/>
            </p:oleObj>
          </a:graphicData>
        </a:graphic>
      </p:graphicFrame>
      <p:sp>
        <p:nvSpPr>
          <p:cNvPr id="4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5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6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940151" y="6502400"/>
            <a:ext cx="3168353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RPC2012 - </a:t>
            </a:r>
            <a:r>
              <a:rPr lang="en-US" altLang="en-US" dirty="0" err="1" smtClean="0"/>
              <a:t>Frascati</a:t>
            </a:r>
            <a:r>
              <a:rPr lang="en-US" altLang="en-US" dirty="0" smtClean="0"/>
              <a:t> , 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 February 2012,    pg. </a:t>
            </a:r>
            <a:fld id="{CAC25ABE-01D0-4E3E-ADD9-3B2B263440FC}" type="slidenum">
              <a:rPr lang="en-US" altLang="en-US" smtClean="0"/>
              <a:pPr>
                <a:defRPr/>
              </a:pPr>
              <a:t>‹N›</a:t>
            </a:fld>
            <a:r>
              <a:rPr lang="en-US" altLang="en-US" dirty="0" smtClean="0"/>
              <a:t> </a:t>
            </a:r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69682" name="Image" r:id="rId3" imgW="13003175" imgH="583921" progId="">
              <p:embed/>
            </p:oleObj>
          </a:graphicData>
        </a:graphic>
      </p:graphicFrame>
      <p:graphicFrame>
        <p:nvGraphicFramePr>
          <p:cNvPr id="6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69683" name="Image" r:id="rId4" imgW="13003175" imgH="520635" progId="">
              <p:embed/>
            </p:oleObj>
          </a:graphicData>
        </a:graphic>
      </p:graphicFrame>
      <p:sp>
        <p:nvSpPr>
          <p:cNvPr id="7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955B-C78A-4DA4-A82E-89811EA76058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70706" name="Image" r:id="rId3" imgW="13003175" imgH="583921" progId="">
              <p:embed/>
            </p:oleObj>
          </a:graphicData>
        </a:graphic>
      </p:graphicFrame>
      <p:graphicFrame>
        <p:nvGraphicFramePr>
          <p:cNvPr id="6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70707" name="Image" r:id="rId4" imgW="13003175" imgH="520635" progId="">
              <p:embed/>
            </p:oleObj>
          </a:graphicData>
        </a:graphic>
      </p:graphicFrame>
      <p:sp>
        <p:nvSpPr>
          <p:cNvPr id="7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F497-1A46-403E-8D82-5F691EE3724D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p:oleObj spid="_x0000_s1074" name="Image" r:id="rId14" imgW="13003175" imgH="583921" progId="">
              <p:embed/>
            </p:oleObj>
          </a:graphicData>
        </a:graphic>
      </p:graphicFrame>
      <p:graphicFrame>
        <p:nvGraphicFramePr>
          <p:cNvPr id="1027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p:oleObj spid="_x0000_s1075" name="Image" r:id="rId15" imgW="13003175" imgH="520635" progId="">
              <p:embed/>
            </p:oleObj>
          </a:graphicData>
        </a:graphic>
      </p:graphicFrame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622300"/>
            <a:ext cx="824547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2838" y="1776413"/>
            <a:ext cx="73485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56176" y="6502400"/>
            <a:ext cx="2808313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/>
              <a:t>RPC2012, </a:t>
            </a:r>
            <a:r>
              <a:rPr lang="en-US" altLang="en-US" dirty="0" err="1" smtClean="0"/>
              <a:t>Frascati</a:t>
            </a:r>
            <a:r>
              <a:rPr lang="en-US" altLang="en-US" dirty="0" smtClean="0"/>
              <a:t>, 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February 2012, </a:t>
            </a:r>
            <a:fld id="{731C71A6-EB7D-4845-9B5F-6292CD3D990C}" type="slidenum">
              <a:rPr lang="en-US" altLang="en-US" smtClean="0"/>
              <a:pPr>
                <a:defRPr/>
              </a:pPr>
              <a:t>‹N›</a:t>
            </a:fld>
            <a:endParaRPr lang="en-US" altLang="en-US" dirty="0"/>
          </a:p>
        </p:txBody>
      </p:sp>
      <p:sp>
        <p:nvSpPr>
          <p:cNvPr id="32990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 dirty="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33001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33004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 userDrawn="1"/>
        </p:nvSpPr>
        <p:spPr bwMode="black">
          <a:xfrm>
            <a:off x="35496" y="6492701"/>
            <a:ext cx="1006475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M. </a:t>
            </a:r>
            <a:r>
              <a:rPr kumimoji="0" lang="en-US" alt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Abbrescia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 sz="16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6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ttangolo 3"/>
          <p:cNvSpPr>
            <a:spLocks noChangeArrowheads="1"/>
          </p:cNvSpPr>
          <p:nvPr/>
        </p:nvSpPr>
        <p:spPr bwMode="auto">
          <a:xfrm>
            <a:off x="-27585" y="283295"/>
            <a:ext cx="16594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News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496" y="1021080"/>
            <a:ext cx="89999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err="1" smtClean="0">
                <a:solidFill>
                  <a:srgbClr val="C00000"/>
                </a:solidFill>
              </a:rPr>
              <a:t>Reconstruction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with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Analyzer</a:t>
            </a:r>
            <a:r>
              <a:rPr lang="it-IT" sz="2400" dirty="0" smtClean="0">
                <a:solidFill>
                  <a:srgbClr val="C00000"/>
                </a:solidFill>
              </a:rPr>
              <a:t> v 2.0 </a:t>
            </a:r>
            <a:r>
              <a:rPr lang="it-IT" sz="2400" dirty="0" err="1" smtClean="0">
                <a:solidFill>
                  <a:srgbClr val="C00000"/>
                </a:solidFill>
              </a:rPr>
              <a:t>going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smtClean="0">
                <a:solidFill>
                  <a:srgbClr val="C00000"/>
                </a:solidFill>
              </a:rPr>
              <a:t>on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progresses</a:t>
            </a:r>
            <a:r>
              <a:rPr lang="it-IT" sz="2000" dirty="0" smtClean="0">
                <a:solidFill>
                  <a:schemeClr val="bg1"/>
                </a:solidFill>
              </a:rPr>
              <a:t> at: https</a:t>
            </a:r>
            <a:r>
              <a:rPr lang="it-IT" sz="2000" dirty="0" smtClean="0">
                <a:solidFill>
                  <a:schemeClr val="bg1"/>
                </a:solidFill>
              </a:rPr>
              <a:t>://www1.cnaf.infn.it/eee/monitor/42.html</a:t>
            </a:r>
          </a:p>
          <a:p>
            <a:pPr>
              <a:spcAft>
                <a:spcPts val="600"/>
              </a:spcAft>
            </a:pPr>
            <a:r>
              <a:rPr lang="it-IT" sz="2000" dirty="0" smtClean="0">
                <a:solidFill>
                  <a:schemeClr val="bg1"/>
                </a:solidFill>
              </a:rPr>
              <a:t>(private </a:t>
            </a:r>
            <a:r>
              <a:rPr lang="it-IT" sz="2000" dirty="0" err="1" smtClean="0">
                <a:solidFill>
                  <a:schemeClr val="bg1"/>
                </a:solidFill>
              </a:rPr>
              <a:t>page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err="1" smtClean="0">
                <a:solidFill>
                  <a:schemeClr val="bg1"/>
                </a:solidFill>
              </a:rPr>
              <a:t>not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to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be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given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to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schools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2400" dirty="0" smtClean="0">
                <a:solidFill>
                  <a:srgbClr val="C00000"/>
                </a:solidFill>
              </a:rPr>
              <a:t>Alternanza Scuola </a:t>
            </a:r>
            <a:r>
              <a:rPr lang="it-IT" sz="2400" dirty="0" smtClean="0">
                <a:solidFill>
                  <a:srgbClr val="C00000"/>
                </a:solidFill>
              </a:rPr>
              <a:t>Lavoro</a:t>
            </a:r>
            <a:endParaRPr lang="it-IT" sz="2400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Under </a:t>
            </a:r>
            <a:r>
              <a:rPr lang="it-IT" sz="2000" dirty="0" err="1" smtClean="0">
                <a:solidFill>
                  <a:schemeClr val="bg1"/>
                </a:solidFill>
              </a:rPr>
              <a:t>examination</a:t>
            </a:r>
            <a:r>
              <a:rPr lang="it-IT" sz="2000" dirty="0" smtClean="0">
                <a:solidFill>
                  <a:schemeClr val="bg1"/>
                </a:solidFill>
              </a:rPr>
              <a:t> at Centro Fermi </a:t>
            </a:r>
            <a:r>
              <a:rPr lang="it-IT" sz="2000" dirty="0" err="1" smtClean="0">
                <a:solidFill>
                  <a:schemeClr val="bg1"/>
                </a:solidFill>
              </a:rPr>
              <a:t>managment</a:t>
            </a:r>
            <a:r>
              <a:rPr lang="it-IT" sz="2000" dirty="0" smtClean="0">
                <a:solidFill>
                  <a:schemeClr val="bg1"/>
                </a:solidFill>
              </a:rPr>
              <a:t>, news </a:t>
            </a:r>
            <a:r>
              <a:rPr lang="it-IT" sz="2000" dirty="0" err="1" smtClean="0">
                <a:solidFill>
                  <a:schemeClr val="bg1"/>
                </a:solidFill>
              </a:rPr>
              <a:t>asap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2400" dirty="0" smtClean="0">
                <a:solidFill>
                  <a:srgbClr val="C00000"/>
                </a:solidFill>
              </a:rPr>
              <a:t>“Circolare” </a:t>
            </a:r>
            <a:r>
              <a:rPr lang="it-IT" sz="2400" dirty="0" err="1" smtClean="0">
                <a:solidFill>
                  <a:srgbClr val="C00000"/>
                </a:solidFill>
              </a:rPr>
              <a:t>to</a:t>
            </a:r>
            <a:r>
              <a:rPr lang="it-IT" sz="2400" dirty="0" smtClean="0">
                <a:solidFill>
                  <a:srgbClr val="C00000"/>
                </a:solidFill>
              </a:rPr>
              <a:t> the </a:t>
            </a:r>
            <a:r>
              <a:rPr lang="it-IT" sz="2400" dirty="0" err="1" smtClean="0">
                <a:solidFill>
                  <a:srgbClr val="C00000"/>
                </a:solidFill>
              </a:rPr>
              <a:t>schools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without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telescopes</a:t>
            </a:r>
            <a:endParaRPr lang="it-IT" sz="2400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Describing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how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they</a:t>
            </a:r>
            <a:r>
              <a:rPr lang="it-IT" sz="2000" dirty="0" smtClean="0">
                <a:solidFill>
                  <a:schemeClr val="bg1"/>
                </a:solidFill>
              </a:rPr>
              <a:t> can </a:t>
            </a:r>
            <a:r>
              <a:rPr lang="it-IT" sz="2000" dirty="0" err="1" smtClean="0">
                <a:solidFill>
                  <a:schemeClr val="bg1"/>
                </a:solidFill>
              </a:rPr>
              <a:t>contribute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to</a:t>
            </a:r>
            <a:r>
              <a:rPr lang="it-IT" sz="2000" dirty="0" smtClean="0">
                <a:solidFill>
                  <a:schemeClr val="bg1"/>
                </a:solidFill>
              </a:rPr>
              <a:t> the EEE project</a:t>
            </a:r>
          </a:p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2400" dirty="0" err="1" smtClean="0">
                <a:solidFill>
                  <a:srgbClr val="C00000"/>
                </a:solidFill>
              </a:rPr>
              <a:t>Spare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chambers</a:t>
            </a:r>
            <a:endParaRPr lang="it-IT" sz="2400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news </a:t>
            </a:r>
            <a:r>
              <a:rPr lang="it-IT" sz="2000" dirty="0" smtClean="0">
                <a:solidFill>
                  <a:schemeClr val="bg1"/>
                </a:solidFill>
              </a:rPr>
              <a:t>on </a:t>
            </a:r>
            <a:r>
              <a:rPr lang="it-IT" sz="2000" dirty="0" err="1" smtClean="0">
                <a:solidFill>
                  <a:schemeClr val="bg1"/>
                </a:solidFill>
              </a:rPr>
              <a:t>transportation</a:t>
            </a:r>
            <a:r>
              <a:rPr lang="it-IT" sz="2000" dirty="0" smtClean="0">
                <a:solidFill>
                  <a:schemeClr val="bg1"/>
                </a:solidFill>
              </a:rPr>
              <a:t>?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ttangolo 3"/>
          <p:cNvSpPr>
            <a:spLocks noChangeArrowheads="1"/>
          </p:cNvSpPr>
          <p:nvPr/>
        </p:nvSpPr>
        <p:spPr bwMode="auto">
          <a:xfrm>
            <a:off x="-27585" y="283295"/>
            <a:ext cx="16594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News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496" y="1021080"/>
            <a:ext cx="89999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052736"/>
            <a:ext cx="864096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err="1" smtClean="0">
                <a:solidFill>
                  <a:srgbClr val="C00000"/>
                </a:solidFill>
              </a:rPr>
              <a:t>Preparation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of</a:t>
            </a:r>
            <a:r>
              <a:rPr lang="it-IT" sz="2400" dirty="0" smtClean="0">
                <a:solidFill>
                  <a:srgbClr val="C00000"/>
                </a:solidFill>
              </a:rPr>
              <a:t> the </a:t>
            </a:r>
            <a:r>
              <a:rPr lang="it-IT" sz="2400" dirty="0" err="1" smtClean="0">
                <a:solidFill>
                  <a:srgbClr val="C00000"/>
                </a:solidFill>
              </a:rPr>
              <a:t>telescopes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for</a:t>
            </a:r>
            <a:r>
              <a:rPr lang="it-IT" sz="2400" dirty="0" smtClean="0">
                <a:solidFill>
                  <a:srgbClr val="C00000"/>
                </a:solidFill>
              </a:rPr>
              <a:t> the Run-3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Chambers</a:t>
            </a:r>
            <a:r>
              <a:rPr lang="it-IT" sz="2000" dirty="0" smtClean="0">
                <a:solidFill>
                  <a:schemeClr val="bg1"/>
                </a:solidFill>
              </a:rPr>
              <a:t> at 50 cm </a:t>
            </a:r>
            <a:r>
              <a:rPr lang="it-IT" sz="2000" dirty="0" err="1" smtClean="0">
                <a:solidFill>
                  <a:schemeClr val="bg1"/>
                </a:solidFill>
              </a:rPr>
              <a:t>distance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Gas </a:t>
            </a:r>
            <a:r>
              <a:rPr lang="it-IT" sz="2000" dirty="0" err="1" smtClean="0">
                <a:solidFill>
                  <a:schemeClr val="bg1"/>
                </a:solidFill>
              </a:rPr>
              <a:t>flux</a:t>
            </a:r>
            <a:r>
              <a:rPr lang="it-IT" sz="2000" dirty="0" smtClean="0">
                <a:solidFill>
                  <a:schemeClr val="bg1"/>
                </a:solidFill>
              </a:rPr>
              <a:t> at 2 l/h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Triggering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err="1" smtClean="0">
                <a:solidFill>
                  <a:schemeClr val="bg1"/>
                </a:solidFill>
              </a:rPr>
              <a:t>noise</a:t>
            </a:r>
            <a:r>
              <a:rPr lang="it-IT" sz="2000" dirty="0" smtClean="0">
                <a:solidFill>
                  <a:schemeClr val="bg1"/>
                </a:solidFill>
              </a:rPr>
              <a:t> and </a:t>
            </a:r>
            <a:r>
              <a:rPr lang="it-IT" sz="2000" dirty="0" err="1" smtClean="0">
                <a:solidFill>
                  <a:schemeClr val="bg1"/>
                </a:solidFill>
              </a:rPr>
              <a:t>grounding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Measure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of</a:t>
            </a:r>
            <a:r>
              <a:rPr lang="it-IT" sz="2000" dirty="0" smtClean="0">
                <a:solidFill>
                  <a:schemeClr val="bg1"/>
                </a:solidFill>
              </a:rPr>
              <a:t> the angle </a:t>
            </a:r>
            <a:r>
              <a:rPr lang="it-IT" sz="2000" dirty="0" err="1" smtClean="0">
                <a:solidFill>
                  <a:schemeClr val="bg1"/>
                </a:solidFill>
              </a:rPr>
              <a:t>wrt</a:t>
            </a:r>
            <a:r>
              <a:rPr lang="it-IT" sz="2000" dirty="0" smtClean="0">
                <a:solidFill>
                  <a:schemeClr val="bg1"/>
                </a:solidFill>
              </a:rPr>
              <a:t>. North</a:t>
            </a:r>
            <a:endParaRPr lang="it-IT" sz="2000" dirty="0" smtClean="0"/>
          </a:p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2400" dirty="0" smtClean="0">
                <a:solidFill>
                  <a:srgbClr val="C00000"/>
                </a:solidFill>
              </a:rPr>
              <a:t>News </a:t>
            </a:r>
            <a:r>
              <a:rPr lang="it-IT" sz="2400" dirty="0" err="1" smtClean="0">
                <a:solidFill>
                  <a:srgbClr val="C00000"/>
                </a:solidFill>
              </a:rPr>
              <a:t>from</a:t>
            </a:r>
            <a:r>
              <a:rPr lang="it-IT" sz="2400" dirty="0" smtClean="0">
                <a:solidFill>
                  <a:srgbClr val="C00000"/>
                </a:solidFill>
              </a:rPr>
              <a:t> CERN: </a:t>
            </a:r>
            <a:r>
              <a:rPr lang="it-IT" sz="2400" dirty="0" err="1" smtClean="0">
                <a:solidFill>
                  <a:srgbClr val="C00000"/>
                </a:solidFill>
              </a:rPr>
              <a:t>one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chamber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broken</a:t>
            </a:r>
            <a:endParaRPr lang="it-IT" sz="2400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Often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disconnected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from</a:t>
            </a:r>
            <a:r>
              <a:rPr lang="it-IT" sz="2000" dirty="0" smtClean="0">
                <a:solidFill>
                  <a:schemeClr val="bg1"/>
                </a:solidFill>
              </a:rPr>
              <a:t> the pipeline and </a:t>
            </a:r>
            <a:r>
              <a:rPr lang="it-IT" sz="2000" dirty="0" err="1" smtClean="0">
                <a:solidFill>
                  <a:schemeClr val="bg1"/>
                </a:solidFill>
              </a:rPr>
              <a:t>left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filled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with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the gas </a:t>
            </a:r>
            <a:r>
              <a:rPr lang="it-IT" sz="2000" dirty="0" err="1" smtClean="0">
                <a:solidFill>
                  <a:schemeClr val="bg1"/>
                </a:solidFill>
              </a:rPr>
              <a:t>mixture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It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seems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that</a:t>
            </a:r>
            <a:r>
              <a:rPr lang="it-IT" sz="2000" dirty="0" smtClean="0">
                <a:solidFill>
                  <a:schemeClr val="bg1"/>
                </a:solidFill>
              </a:rPr>
              <a:t> the C</a:t>
            </a:r>
            <a:r>
              <a:rPr lang="it-IT" sz="2000" baseline="-25000" dirty="0" smtClean="0">
                <a:solidFill>
                  <a:schemeClr val="bg1"/>
                </a:solidFill>
              </a:rPr>
              <a:t>2</a:t>
            </a:r>
            <a:r>
              <a:rPr lang="it-IT" sz="2000" dirty="0" smtClean="0">
                <a:solidFill>
                  <a:schemeClr val="bg1"/>
                </a:solidFill>
              </a:rPr>
              <a:t>H</a:t>
            </a:r>
            <a:r>
              <a:rPr lang="it-IT" sz="2000" baseline="-25000" dirty="0" smtClean="0">
                <a:solidFill>
                  <a:schemeClr val="bg1"/>
                </a:solidFill>
              </a:rPr>
              <a:t>2</a:t>
            </a:r>
            <a:r>
              <a:rPr lang="it-IT" sz="2000" dirty="0" smtClean="0">
                <a:solidFill>
                  <a:schemeClr val="bg1"/>
                </a:solidFill>
              </a:rPr>
              <a:t>F</a:t>
            </a:r>
            <a:r>
              <a:rPr lang="it-IT" sz="2000" baseline="-25000" dirty="0" smtClean="0">
                <a:solidFill>
                  <a:schemeClr val="bg1"/>
                </a:solidFill>
              </a:rPr>
              <a:t>4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is</a:t>
            </a:r>
            <a:r>
              <a:rPr lang="it-IT" sz="2000" dirty="0" smtClean="0">
                <a:solidFill>
                  <a:schemeClr val="bg1"/>
                </a:solidFill>
              </a:rPr>
              <a:t> the </a:t>
            </a:r>
            <a:r>
              <a:rPr lang="it-IT" sz="2000" dirty="0" err="1" smtClean="0">
                <a:solidFill>
                  <a:schemeClr val="bg1"/>
                </a:solidFill>
              </a:rPr>
              <a:t>main</a:t>
            </a:r>
            <a:r>
              <a:rPr lang="it-IT" sz="2000" dirty="0" smtClean="0">
                <a:solidFill>
                  <a:schemeClr val="bg1"/>
                </a:solidFill>
              </a:rPr>
              <a:t> “</a:t>
            </a:r>
            <a:r>
              <a:rPr lang="it-IT" sz="2000" dirty="0" err="1" smtClean="0">
                <a:solidFill>
                  <a:schemeClr val="bg1"/>
                </a:solidFill>
              </a:rPr>
              <a:t>guilty</a:t>
            </a:r>
            <a:r>
              <a:rPr lang="it-IT" sz="2000" dirty="0" smtClean="0">
                <a:solidFill>
                  <a:schemeClr val="bg1"/>
                </a:solidFill>
              </a:rPr>
              <a:t>” </a:t>
            </a:r>
            <a:r>
              <a:rPr lang="it-IT" sz="2000" dirty="0" err="1" smtClean="0">
                <a:solidFill>
                  <a:schemeClr val="bg1"/>
                </a:solidFill>
              </a:rPr>
              <a:t>for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any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damage</a:t>
            </a:r>
            <a:r>
              <a:rPr lang="it-IT" sz="2000" dirty="0" smtClean="0">
                <a:solidFill>
                  <a:schemeClr val="bg1"/>
                </a:solidFill>
              </a:rPr>
              <a:t> (</a:t>
            </a:r>
            <a:r>
              <a:rPr lang="it-IT" sz="2000" dirty="0" err="1" smtClean="0">
                <a:solidFill>
                  <a:schemeClr val="bg1"/>
                </a:solidFill>
              </a:rPr>
              <a:t>beng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lighter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than</a:t>
            </a:r>
            <a:r>
              <a:rPr lang="it-IT" sz="2000" dirty="0" smtClean="0">
                <a:solidFill>
                  <a:schemeClr val="bg1"/>
                </a:solidFill>
              </a:rPr>
              <a:t> SF</a:t>
            </a:r>
            <a:r>
              <a:rPr lang="it-IT" sz="2000" baseline="-25000" dirty="0" smtClean="0">
                <a:solidFill>
                  <a:schemeClr val="bg1"/>
                </a:solidFill>
              </a:rPr>
              <a:t>6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Lesson</a:t>
            </a:r>
            <a:r>
              <a:rPr lang="it-IT" sz="2000" dirty="0" smtClean="0">
                <a:solidFill>
                  <a:schemeClr val="bg1"/>
                </a:solidFill>
              </a:rPr>
              <a:t>: </a:t>
            </a:r>
            <a:r>
              <a:rPr lang="it-IT" sz="2000" dirty="0" err="1" smtClean="0">
                <a:solidFill>
                  <a:schemeClr val="bg1"/>
                </a:solidFill>
              </a:rPr>
              <a:t>never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leave</a:t>
            </a:r>
            <a:r>
              <a:rPr lang="it-IT" sz="2000" dirty="0" smtClean="0">
                <a:solidFill>
                  <a:schemeClr val="bg1"/>
                </a:solidFill>
              </a:rPr>
              <a:t> the </a:t>
            </a:r>
            <a:r>
              <a:rPr lang="it-IT" sz="2000" dirty="0" err="1" smtClean="0">
                <a:solidFill>
                  <a:schemeClr val="bg1"/>
                </a:solidFill>
              </a:rPr>
              <a:t>chambers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filled</a:t>
            </a:r>
            <a:r>
              <a:rPr lang="it-IT" sz="2000" dirty="0" smtClean="0">
                <a:solidFill>
                  <a:schemeClr val="bg1"/>
                </a:solidFill>
              </a:rPr>
              <a:t> the </a:t>
            </a:r>
            <a:r>
              <a:rPr lang="it-IT" sz="2000" dirty="0" err="1" smtClean="0">
                <a:solidFill>
                  <a:schemeClr val="bg1"/>
                </a:solidFill>
              </a:rPr>
              <a:t>our</a:t>
            </a:r>
            <a:r>
              <a:rPr lang="it-IT" sz="2000" dirty="0" smtClean="0">
                <a:solidFill>
                  <a:schemeClr val="bg1"/>
                </a:solidFill>
              </a:rPr>
              <a:t> gas </a:t>
            </a:r>
            <a:r>
              <a:rPr lang="it-IT" sz="2000" dirty="0" err="1" smtClean="0">
                <a:solidFill>
                  <a:schemeClr val="bg1"/>
                </a:solidFill>
              </a:rPr>
              <a:t>mixture</a:t>
            </a:r>
            <a:r>
              <a:rPr lang="it-IT" sz="2000" dirty="0" smtClean="0">
                <a:solidFill>
                  <a:schemeClr val="bg1"/>
                </a:solidFill>
              </a:rPr>
              <a:t>; </a:t>
            </a:r>
            <a:r>
              <a:rPr lang="it-IT" sz="2000" dirty="0" err="1" smtClean="0">
                <a:solidFill>
                  <a:schemeClr val="bg1"/>
                </a:solidFill>
              </a:rPr>
              <a:t>maybe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should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provide</a:t>
            </a:r>
            <a:r>
              <a:rPr lang="it-IT" sz="2000" dirty="0" smtClean="0">
                <a:solidFill>
                  <a:schemeClr val="bg1"/>
                </a:solidFill>
              </a:rPr>
              <a:t> Ar or </a:t>
            </a:r>
            <a:r>
              <a:rPr lang="it-IT" sz="2000" dirty="0" smtClean="0">
                <a:solidFill>
                  <a:schemeClr val="bg1"/>
                </a:solidFill>
              </a:rPr>
              <a:t>N</a:t>
            </a:r>
            <a:r>
              <a:rPr lang="it-IT" sz="2000" baseline="-25000" dirty="0" smtClean="0">
                <a:solidFill>
                  <a:schemeClr val="bg1"/>
                </a:solidFill>
              </a:rPr>
              <a:t>2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bottles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?</a:t>
            </a:r>
            <a:endParaRPr lang="it-IT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ttangolo 3"/>
          <p:cNvSpPr>
            <a:spLocks noChangeArrowheads="1"/>
          </p:cNvSpPr>
          <p:nvPr/>
        </p:nvSpPr>
        <p:spPr bwMode="auto">
          <a:xfrm>
            <a:off x="-27585" y="283295"/>
            <a:ext cx="16594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News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496" y="1021080"/>
            <a:ext cx="89999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052736"/>
            <a:ext cx="784887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smtClean="0">
                <a:solidFill>
                  <a:srgbClr val="C00000"/>
                </a:solidFill>
              </a:rPr>
              <a:t>News </a:t>
            </a:r>
            <a:r>
              <a:rPr lang="it-IT" sz="2400" dirty="0" err="1" smtClean="0">
                <a:solidFill>
                  <a:srgbClr val="C00000"/>
                </a:solidFill>
              </a:rPr>
              <a:t>about</a:t>
            </a:r>
            <a:r>
              <a:rPr lang="it-IT" sz="2400" dirty="0" smtClean="0">
                <a:solidFill>
                  <a:srgbClr val="C00000"/>
                </a:solidFill>
              </a:rPr>
              <a:t> Trigger/GPS </a:t>
            </a:r>
            <a:r>
              <a:rPr lang="it-IT" sz="2400" dirty="0" err="1" smtClean="0">
                <a:solidFill>
                  <a:srgbClr val="C00000"/>
                </a:solidFill>
              </a:rPr>
              <a:t>cards</a:t>
            </a:r>
            <a:endParaRPr lang="it-IT" sz="2400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Under test at CERN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Let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us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build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five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of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them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for</a:t>
            </a:r>
            <a:r>
              <a:rPr lang="it-IT" sz="2000" dirty="0" smtClean="0">
                <a:solidFill>
                  <a:schemeClr val="bg1"/>
                </a:solidFill>
              </a:rPr>
              <a:t> the </a:t>
            </a:r>
            <a:r>
              <a:rPr lang="it-IT" sz="2000" dirty="0" err="1" smtClean="0">
                <a:solidFill>
                  <a:schemeClr val="bg1"/>
                </a:solidFill>
              </a:rPr>
              <a:t>new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stations</a:t>
            </a:r>
            <a:r>
              <a:rPr lang="it-IT" sz="2000" dirty="0" smtClean="0">
                <a:solidFill>
                  <a:schemeClr val="bg1"/>
                </a:solidFill>
              </a:rPr>
              <a:t>?</a:t>
            </a:r>
          </a:p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2400" dirty="0" smtClean="0">
                <a:solidFill>
                  <a:srgbClr val="C00000"/>
                </a:solidFill>
              </a:rPr>
              <a:t>“Progetto premiale”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Still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waiting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for</a:t>
            </a:r>
            <a:r>
              <a:rPr lang="it-IT" sz="2000" dirty="0" smtClean="0">
                <a:solidFill>
                  <a:schemeClr val="bg1"/>
                </a:solidFill>
              </a:rPr>
              <a:t> the </a:t>
            </a:r>
            <a:r>
              <a:rPr lang="it-IT" sz="2000" dirty="0" err="1" smtClean="0">
                <a:solidFill>
                  <a:schemeClr val="bg1"/>
                </a:solidFill>
              </a:rPr>
              <a:t>call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Probable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collaboration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with</a:t>
            </a:r>
            <a:r>
              <a:rPr lang="it-IT" sz="2000" dirty="0" smtClean="0">
                <a:solidFill>
                  <a:schemeClr val="bg1"/>
                </a:solidFill>
              </a:rPr>
              <a:t> CNR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WP1: open data (</a:t>
            </a:r>
            <a:r>
              <a:rPr lang="it-IT" sz="2000" dirty="0" err="1" smtClean="0">
                <a:solidFill>
                  <a:schemeClr val="bg1"/>
                </a:solidFill>
              </a:rPr>
              <a:t>make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avaialble</a:t>
            </a:r>
            <a:r>
              <a:rPr lang="it-IT" sz="2000" dirty="0" smtClean="0">
                <a:solidFill>
                  <a:schemeClr val="bg1"/>
                </a:solidFill>
              </a:rPr>
              <a:t> 10% </a:t>
            </a:r>
            <a:r>
              <a:rPr lang="it-IT" sz="2000" dirty="0" err="1" smtClean="0">
                <a:solidFill>
                  <a:schemeClr val="bg1"/>
                </a:solidFill>
              </a:rPr>
              <a:t>of</a:t>
            </a:r>
            <a:r>
              <a:rPr lang="it-IT" sz="2000" dirty="0" smtClean="0">
                <a:solidFill>
                  <a:schemeClr val="bg1"/>
                </a:solidFill>
              </a:rPr>
              <a:t> the EEE data)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WP2: </a:t>
            </a:r>
            <a:r>
              <a:rPr lang="it-IT" sz="2000" dirty="0" err="1" smtClean="0">
                <a:solidFill>
                  <a:schemeClr val="bg1"/>
                </a:solidFill>
              </a:rPr>
              <a:t>Distributed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analyses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for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schools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without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stations</a:t>
            </a:r>
            <a:endParaRPr lang="it-IT" sz="2000" dirty="0" smtClean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</a:pPr>
            <a:r>
              <a:rPr lang="it-IT" sz="2000" dirty="0" smtClean="0">
                <a:solidFill>
                  <a:schemeClr val="bg1"/>
                </a:solidFill>
              </a:rPr>
              <a:t>      </a:t>
            </a:r>
            <a:r>
              <a:rPr lang="it-IT" sz="2000" dirty="0" err="1" smtClean="0">
                <a:solidFill>
                  <a:schemeClr val="bg1"/>
                </a:solidFill>
              </a:rPr>
              <a:t>Masterclasses</a:t>
            </a:r>
            <a:r>
              <a:rPr lang="it-IT" sz="2000" dirty="0" smtClean="0">
                <a:solidFill>
                  <a:schemeClr val="bg1"/>
                </a:solidFill>
              </a:rPr>
              <a:t> and </a:t>
            </a:r>
            <a:r>
              <a:rPr lang="it-IT" sz="2000" dirty="0" err="1" smtClean="0">
                <a:solidFill>
                  <a:schemeClr val="bg1"/>
                </a:solidFill>
              </a:rPr>
              <a:t>meetings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WP3: New </a:t>
            </a:r>
            <a:r>
              <a:rPr lang="it-IT" sz="2000" dirty="0" err="1" smtClean="0">
                <a:solidFill>
                  <a:schemeClr val="bg1"/>
                </a:solidFill>
              </a:rPr>
              <a:t>d</a:t>
            </a:r>
            <a:r>
              <a:rPr lang="it-IT" sz="2000" dirty="0" err="1" smtClean="0">
                <a:solidFill>
                  <a:schemeClr val="bg1"/>
                </a:solidFill>
              </a:rPr>
              <a:t>idactic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paths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ttangolo 3"/>
          <p:cNvSpPr>
            <a:spLocks noChangeArrowheads="1"/>
          </p:cNvSpPr>
          <p:nvPr/>
        </p:nvSpPr>
        <p:spPr bwMode="auto">
          <a:xfrm>
            <a:off x="-27585" y="283295"/>
            <a:ext cx="16594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News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496" y="1021080"/>
            <a:ext cx="89999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052736"/>
            <a:ext cx="784887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smtClean="0">
                <a:solidFill>
                  <a:srgbClr val="C00000"/>
                </a:solidFill>
              </a:rPr>
              <a:t>News </a:t>
            </a:r>
            <a:r>
              <a:rPr lang="it-IT" sz="2400" dirty="0" err="1" smtClean="0">
                <a:solidFill>
                  <a:srgbClr val="C00000"/>
                </a:solidFill>
              </a:rPr>
              <a:t>about</a:t>
            </a:r>
            <a:r>
              <a:rPr lang="it-IT" sz="2400" dirty="0" smtClean="0">
                <a:solidFill>
                  <a:srgbClr val="C00000"/>
                </a:solidFill>
              </a:rPr>
              <a:t> the </a:t>
            </a:r>
            <a:r>
              <a:rPr lang="it-IT" sz="2400" dirty="0" err="1" smtClean="0">
                <a:solidFill>
                  <a:srgbClr val="C00000"/>
                </a:solidFill>
              </a:rPr>
              <a:t>cards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for</a:t>
            </a:r>
            <a:r>
              <a:rPr lang="it-IT" sz="2400" dirty="0" smtClean="0">
                <a:solidFill>
                  <a:srgbClr val="C00000"/>
                </a:solidFill>
              </a:rPr>
              <a:t> the clock </a:t>
            </a:r>
            <a:r>
              <a:rPr lang="it-IT" sz="2400" dirty="0" err="1" smtClean="0">
                <a:solidFill>
                  <a:srgbClr val="C00000"/>
                </a:solidFill>
              </a:rPr>
              <a:t>distribution</a:t>
            </a:r>
            <a:r>
              <a:rPr lang="it-IT" sz="2400" dirty="0" smtClean="0">
                <a:solidFill>
                  <a:srgbClr val="C00000"/>
                </a:solidFill>
              </a:rPr>
              <a:t>?</a:t>
            </a:r>
          </a:p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2400" dirty="0" err="1" smtClean="0">
                <a:solidFill>
                  <a:srgbClr val="C00000"/>
                </a:solidFill>
              </a:rPr>
              <a:t>Proceedings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for</a:t>
            </a:r>
            <a:r>
              <a:rPr lang="it-IT" sz="2400" dirty="0" smtClean="0">
                <a:solidFill>
                  <a:srgbClr val="C00000"/>
                </a:solidFill>
              </a:rPr>
              <a:t> CRIS2016 </a:t>
            </a:r>
            <a:r>
              <a:rPr lang="it-IT" sz="2400" dirty="0" err="1" smtClean="0">
                <a:solidFill>
                  <a:srgbClr val="C00000"/>
                </a:solidFill>
              </a:rPr>
              <a:t>ready</a:t>
            </a:r>
            <a:r>
              <a:rPr lang="it-IT" sz="2400" dirty="0" smtClean="0">
                <a:solidFill>
                  <a:srgbClr val="C00000"/>
                </a:solidFill>
              </a:rPr>
              <a:t> and </a:t>
            </a:r>
            <a:r>
              <a:rPr lang="it-IT" sz="2400" dirty="0" err="1" smtClean="0">
                <a:solidFill>
                  <a:srgbClr val="C00000"/>
                </a:solidFill>
              </a:rPr>
              <a:t>circulated</a:t>
            </a:r>
            <a:endParaRPr lang="it-IT" sz="2400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Need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to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prepare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official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list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of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authors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Need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to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renew</a:t>
            </a:r>
            <a:r>
              <a:rPr lang="it-IT" sz="2000" dirty="0" smtClean="0">
                <a:solidFill>
                  <a:schemeClr val="bg1"/>
                </a:solidFill>
              </a:rPr>
              <a:t> and </a:t>
            </a:r>
            <a:r>
              <a:rPr lang="it-IT" sz="2000" dirty="0" err="1" smtClean="0">
                <a:solidFill>
                  <a:schemeClr val="bg1"/>
                </a:solidFill>
              </a:rPr>
              <a:t>make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active</a:t>
            </a:r>
            <a:r>
              <a:rPr lang="it-IT" sz="2000" dirty="0" smtClean="0">
                <a:solidFill>
                  <a:schemeClr val="bg1"/>
                </a:solidFill>
              </a:rPr>
              <a:t> the speaker’s </a:t>
            </a:r>
            <a:r>
              <a:rPr lang="it-IT" sz="2000" dirty="0" err="1" smtClean="0">
                <a:solidFill>
                  <a:schemeClr val="bg1"/>
                </a:solidFill>
              </a:rPr>
              <a:t>beaureau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2400" dirty="0" err="1" smtClean="0">
                <a:solidFill>
                  <a:srgbClr val="C00000"/>
                </a:solidFill>
              </a:rPr>
              <a:t>Need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to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review</a:t>
            </a:r>
            <a:r>
              <a:rPr lang="it-IT" sz="2400" dirty="0" smtClean="0">
                <a:solidFill>
                  <a:srgbClr val="C00000"/>
                </a:solidFill>
              </a:rPr>
              <a:t> the mailing </a:t>
            </a:r>
            <a:r>
              <a:rPr lang="it-IT" sz="2400" dirty="0" err="1" smtClean="0">
                <a:solidFill>
                  <a:srgbClr val="C00000"/>
                </a:solidFill>
              </a:rPr>
              <a:t>list</a:t>
            </a:r>
            <a:r>
              <a:rPr lang="it-IT" sz="2400" dirty="0" smtClean="0">
                <a:solidFill>
                  <a:srgbClr val="C00000"/>
                </a:solidFill>
              </a:rPr>
              <a:t> system</a:t>
            </a:r>
          </a:p>
          <a:p>
            <a:pPr>
              <a:spcAft>
                <a:spcPts val="600"/>
              </a:spcAft>
            </a:pPr>
            <a:endParaRPr lang="it-IT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2400" dirty="0" smtClean="0">
                <a:solidFill>
                  <a:srgbClr val="C00000"/>
                </a:solidFill>
              </a:rPr>
              <a:t>M</a:t>
            </a:r>
            <a:r>
              <a:rPr lang="it-IT" sz="2400" dirty="0" smtClean="0">
                <a:solidFill>
                  <a:srgbClr val="C00000"/>
                </a:solidFill>
              </a:rPr>
              <a:t>eeting </a:t>
            </a:r>
            <a:r>
              <a:rPr lang="it-IT" sz="2400" dirty="0" smtClean="0">
                <a:solidFill>
                  <a:srgbClr val="C00000"/>
                </a:solidFill>
              </a:rPr>
              <a:t>in </a:t>
            </a:r>
            <a:r>
              <a:rPr lang="it-IT" sz="2400" dirty="0" smtClean="0">
                <a:solidFill>
                  <a:srgbClr val="C00000"/>
                </a:solidFill>
              </a:rPr>
              <a:t>Bari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P</a:t>
            </a:r>
            <a:r>
              <a:rPr lang="it-IT" sz="2000" dirty="0" err="1" smtClean="0">
                <a:solidFill>
                  <a:schemeClr val="bg1"/>
                </a:solidFill>
              </a:rPr>
              <a:t>repare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three</a:t>
            </a:r>
            <a:r>
              <a:rPr lang="it-IT" sz="2000" dirty="0" smtClean="0">
                <a:solidFill>
                  <a:schemeClr val="bg1"/>
                </a:solidFill>
              </a:rPr>
              <a:t> master </a:t>
            </a:r>
            <a:r>
              <a:rPr lang="it-IT" sz="2000" dirty="0" err="1" smtClean="0">
                <a:solidFill>
                  <a:schemeClr val="bg1"/>
                </a:solidFill>
              </a:rPr>
              <a:t>classes</a:t>
            </a:r>
            <a:endParaRPr lang="it-IT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2sm">
  <a:themeElements>
    <a:clrScheme name="eb2sm 1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eb2s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b2sm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5506</TotalTime>
  <Words>265</Words>
  <Application>Microsoft Office PowerPoint</Application>
  <PresentationFormat>Presentazione su schermo (4:3)</PresentationFormat>
  <Paragraphs>51</Paragraphs>
  <Slides>4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6" baseType="lpstr">
      <vt:lpstr>eb2sm</vt:lpstr>
      <vt:lpstr>Image</vt:lpstr>
      <vt:lpstr>Diapositiva 1</vt:lpstr>
      <vt:lpstr>Diapositiva 2</vt:lpstr>
      <vt:lpstr>Diapositiva 3</vt:lpstr>
      <vt:lpstr>Diapositiva 4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Nicola De Filippis</dc:creator>
  <cp:lastModifiedBy>Marcello</cp:lastModifiedBy>
  <cp:revision>608</cp:revision>
  <dcterms:created xsi:type="dcterms:W3CDTF">2007-02-04T19:24:59Z</dcterms:created>
  <dcterms:modified xsi:type="dcterms:W3CDTF">2016-09-21T12:28:04Z</dcterms:modified>
</cp:coreProperties>
</file>