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64" r:id="rId4"/>
    <p:sldId id="304" r:id="rId5"/>
    <p:sldId id="326" r:id="rId6"/>
    <p:sldId id="327" r:id="rId7"/>
    <p:sldId id="307" r:id="rId8"/>
    <p:sldId id="308" r:id="rId9"/>
    <p:sldId id="305" r:id="rId10"/>
    <p:sldId id="306" r:id="rId11"/>
    <p:sldId id="310" r:id="rId12"/>
    <p:sldId id="314" r:id="rId13"/>
    <p:sldId id="330" r:id="rId14"/>
    <p:sldId id="311" r:id="rId15"/>
    <p:sldId id="315" r:id="rId16"/>
    <p:sldId id="313" r:id="rId17"/>
    <p:sldId id="316" r:id="rId18"/>
    <p:sldId id="317" r:id="rId19"/>
    <p:sldId id="332" r:id="rId20"/>
    <p:sldId id="329" r:id="rId21"/>
    <p:sldId id="318" r:id="rId22"/>
    <p:sldId id="320" r:id="rId23"/>
    <p:sldId id="328" r:id="rId24"/>
    <p:sldId id="331" r:id="rId25"/>
    <p:sldId id="322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97" autoAdjust="0"/>
  </p:normalViewPr>
  <p:slideViewPr>
    <p:cSldViewPr snapToGrid="0">
      <p:cViewPr varScale="1">
        <p:scale>
          <a:sx n="74" d="100"/>
          <a:sy n="74" d="100"/>
        </p:scale>
        <p:origin x="96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E9449-D73C-1E49-ADAB-59B383988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E94C81-20E2-C630-240D-9C75F7FB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236414-D410-75F0-0E50-BCE61570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578CEF-5DEA-14B9-CD65-4330EC7F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7FD12F-6EC5-1A7C-F40E-73E45541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99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208F7-992C-2348-F483-C09E3987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689441-5B2C-E473-42DB-8414A4E3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310CBD-0C2C-5BE7-CEDB-E600015C9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943C24-A8DF-639E-3AE7-2B73EF8C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4C4A0-3003-E6C1-067B-19BA8B29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25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1F27780-0115-C555-315C-9EFA25327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890FDB-D73C-8DD3-DE0E-5859129AA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C5D3CA-6EB6-AED1-F90F-09B08FB3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9B601-A5FB-6121-E25A-EDF1E2D3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E8B4D5-73C2-0F1A-21EA-87C994B2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3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8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7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F96DF-74BC-89CB-8FCA-CB933F1F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0A725-A116-6CBD-E7C5-6AAF2088D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E3D990-8459-45A1-C818-1BA2BFBC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F3A456-66B0-5A13-E9BF-B3E5BE21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6E4A99-46B6-80DF-5D65-CD25977D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052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28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2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6896D-20DB-3EE6-E4A3-37893A97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34C1F0-6EF8-4FBD-4711-3DADF94D3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896464-4666-DB3E-98F6-5D0EF781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16B83E-056A-0D7C-420A-D3FFA09A1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C53AD-90B5-5722-02F9-62323AB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5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2C7C7-BFCC-0863-A86C-70C9865D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D2FC1D-2336-2B52-E21A-7460B6E33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01F795-F943-8B4B-9C4F-55F00A5AD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BB7556-B544-5110-47C8-19307E4D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91B59C-6241-87E4-6ED0-465A9DAC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D9CEB0-7147-6CD1-8539-2F3329BB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85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B8841-AA25-51A6-3BC4-59E46F81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BD1AC0-2427-8502-1278-3BDA39EF8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B5036A-C860-D0A2-ACCF-D1AFA86AE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64F8713-4DE8-3581-D12B-49879FAA53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3D8342-B50E-1655-2D13-6F8DDCC03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D80879C-D5E3-7370-79D2-614BCB99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73CE66-BEF3-6870-3879-3844EEE9B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6B0C38-3C55-3F34-1749-1D178A86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2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45F39-71AD-AF79-7656-CF6CED95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546A7F-95E6-6EBB-69CF-FDC643B8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34FC71-2299-7016-F431-63C13B9E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2205AF-BBFB-5E19-16FE-409BADF7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28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AC8F9E0-BA48-F059-BF35-73461070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177B24-1D75-A3B8-9AF7-11D8BF2E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8EAC34-8BAA-723A-E828-B4DD6FC9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94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5D5904-3DD7-E028-B370-C1CAEC4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935087-D86E-E8CE-3239-53923515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C075EC-CA3F-0C33-C608-9FE580086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F2C0FC-293B-A22D-55CD-CAB02BD0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9E14A3-EFFF-E27F-08C1-70B613A0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FEDF1-64DA-956B-FE98-AD740836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06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CEA91-7306-8B39-F7C4-ABD96DB0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AF7FB6-7049-A917-F2AC-826FD5C83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D05CAA-447B-7A5E-15DF-67087547B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D20095-91B1-5E3B-F817-30716C0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ED1B1D-D060-6A50-BBE6-283A1508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CD9083-206A-5348-38ED-B121ABFB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21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06F2CD-CFCD-AE15-C15F-EF84ADBF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361C28-9B51-5D8E-3EA4-B8DA7F0BB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EBFBC7-CFBB-E702-5EF0-CA6982549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8CAE-AC5F-4EB2-AD7B-FABB1ADBABD5}" type="datetimeFigureOut">
              <a:rPr lang="it-IT" smtClean="0"/>
              <a:t>30/06/2025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039B9D-5522-F99C-CFCB-AC60246FE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3729D-7E67-783C-2DD6-29C9936DE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F2E2-E68F-4A03-842A-B64CB969AD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6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4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3588014-99E8-44C1-BB9D-26C13B24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1570515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1B4E13-ECF0-91D3-5EF8-5B1E67D129A5}"/>
              </a:ext>
            </a:extLst>
          </p:cNvPr>
          <p:cNvSpPr txBox="1"/>
          <p:nvPr/>
        </p:nvSpPr>
        <p:spPr>
          <a:xfrm>
            <a:off x="5400432" y="1513834"/>
            <a:ext cx="6893169" cy="3962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Diurnal analysis of cosmic ray data from POLA-R detectors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A preliminary report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atin typeface="+mj-lt"/>
                <a:ea typeface="+mj-ea"/>
                <a:cs typeface="+mj-cs"/>
              </a:rPr>
              <a:t>F.Riggi</a:t>
            </a:r>
            <a:endParaRPr lang="en-US" sz="2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latin typeface="+mj-lt"/>
                <a:ea typeface="+mj-ea"/>
                <a:cs typeface="+mj-cs"/>
              </a:rPr>
              <a:t>Dept.Physics</a:t>
            </a:r>
            <a:r>
              <a:rPr lang="en-US" sz="2000" b="1" dirty="0">
                <a:latin typeface="+mj-lt"/>
                <a:ea typeface="+mj-ea"/>
                <a:cs typeface="+mj-cs"/>
              </a:rPr>
              <a:t> and Astronomy and INFN Catania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&amp;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+mj-lt"/>
                <a:ea typeface="+mj-ea"/>
                <a:cs typeface="+mj-cs"/>
              </a:rPr>
              <a:t>Centro Fermi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2536C4-B275-41DE-803D-44C709110521}"/>
              </a:ext>
            </a:extLst>
          </p:cNvPr>
          <p:cNvSpPr txBox="1"/>
          <p:nvPr/>
        </p:nvSpPr>
        <p:spPr>
          <a:xfrm>
            <a:off x="6818509" y="5934076"/>
            <a:ext cx="5265919" cy="70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alpha val="70000"/>
                  </a:schemeClr>
                </a:solidFill>
                <a:latin typeface="+mj-lt"/>
              </a:rPr>
              <a:t>EEE Meeting, July 7-8, 2025</a:t>
            </a:r>
          </a:p>
        </p:txBody>
      </p:sp>
      <p:pic>
        <p:nvPicPr>
          <p:cNvPr id="6" name="Immagine 5" descr="Immagine che contiene pianeta, Terra, sfera, mappa&#10;&#10;Il contenuto generato dall'IA potrebbe non essere corretto.">
            <a:extLst>
              <a:ext uri="{FF2B5EF4-FFF2-40B4-BE49-F238E27FC236}">
                <a16:creationId xmlns:a16="http://schemas.microsoft.com/office/drawing/2014/main" id="{102D2EBB-6D7F-EBC0-F69A-B655D7989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491"/>
            <a:ext cx="5410480" cy="40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7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6FC5A-394D-0B59-DE70-5C2869322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03F368-FBCB-33BB-DEB4-BD9E9AB1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1" y="789624"/>
            <a:ext cx="8215063" cy="220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Daily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averages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considered</a:t>
            </a:r>
            <a:r>
              <a:rPr lang="it-IT" sz="2400" dirty="0">
                <a:solidFill>
                  <a:srgbClr val="C00000"/>
                </a:solidFill>
              </a:rPr>
              <a:t>, with </a:t>
            </a:r>
            <a:r>
              <a:rPr lang="it-IT" sz="2400" dirty="0" err="1">
                <a:solidFill>
                  <a:srgbClr val="C00000"/>
                </a:solidFill>
              </a:rPr>
              <a:t>selection</a:t>
            </a:r>
            <a:r>
              <a:rPr lang="it-IT" sz="2400" dirty="0">
                <a:solidFill>
                  <a:srgbClr val="C00000"/>
                </a:solidFill>
              </a:rPr>
              <a:t> of full-coverage days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dirty="0" err="1">
                <a:solidFill>
                  <a:srgbClr val="C00000"/>
                </a:solidFill>
              </a:rPr>
              <a:t>valuate</a:t>
            </a:r>
            <a:r>
              <a:rPr lang="it-IT" sz="2400" dirty="0">
                <a:solidFill>
                  <a:srgbClr val="C00000"/>
                </a:solidFill>
              </a:rPr>
              <a:t> the </a:t>
            </a:r>
            <a:r>
              <a:rPr lang="it-IT" sz="2400" dirty="0" err="1">
                <a:solidFill>
                  <a:srgbClr val="C00000"/>
                </a:solidFill>
              </a:rPr>
              <a:t>hourly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difference</a:t>
            </a:r>
            <a:r>
              <a:rPr lang="it-IT" sz="2400" dirty="0">
                <a:solidFill>
                  <a:srgbClr val="C00000"/>
                </a:solidFill>
              </a:rPr>
              <a:t> w.r.t. </a:t>
            </a:r>
            <a:r>
              <a:rPr lang="it-IT" sz="2400" dirty="0" err="1">
                <a:solidFill>
                  <a:srgbClr val="C00000"/>
                </a:solidFill>
              </a:rPr>
              <a:t>average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76DC8BE-A61A-3CBD-B246-12B0374B34E2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Analysis strategy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8" name="Immagine 7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DB441A92-9CCC-62E3-F3ED-020F054A3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" y="2327564"/>
            <a:ext cx="5965471" cy="4028785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8D2859E5-4B38-7C6B-3FBC-D1C04F155179}"/>
              </a:ext>
            </a:extLst>
          </p:cNvPr>
          <p:cNvSpPr txBox="1">
            <a:spLocks/>
          </p:cNvSpPr>
          <p:nvPr/>
        </p:nvSpPr>
        <p:spPr>
          <a:xfrm>
            <a:off x="6096000" y="2761200"/>
            <a:ext cx="5669973" cy="277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Statistical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fluctuations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 of the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0.3-0.5 % (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100k events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1 hour).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No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trend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single day, due to the small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(0.1% or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over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3E5D875-A5CA-6958-B634-9FAC7928F875}"/>
              </a:ext>
            </a:extLst>
          </p:cNvPr>
          <p:cNvCxnSpPr/>
          <p:nvPr/>
        </p:nvCxnSpPr>
        <p:spPr>
          <a:xfrm>
            <a:off x="1046480" y="4409440"/>
            <a:ext cx="47345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25EB1B5-5358-BF93-E8EB-261A06741921}"/>
              </a:ext>
            </a:extLst>
          </p:cNvPr>
          <p:cNvSpPr txBox="1">
            <a:spLocks/>
          </p:cNvSpPr>
          <p:nvPr/>
        </p:nvSpPr>
        <p:spPr>
          <a:xfrm>
            <a:off x="1393689" y="2857943"/>
            <a:ext cx="1244883" cy="52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1 day</a:t>
            </a:r>
          </a:p>
        </p:txBody>
      </p:sp>
    </p:spTree>
    <p:extLst>
      <p:ext uri="{BB962C8B-B14F-4D97-AF65-F5344CB8AC3E}">
        <p14:creationId xmlns:p14="http://schemas.microsoft.com/office/powerpoint/2010/main" val="206155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E85D4-1866-4613-8D78-25DF513C2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A2806A-8B8B-58FB-0E6D-4CD8EF54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7468ADA-324C-4F92-F1E5-E7C05115E214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Increase statistical significance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35D6A3CB-AF0A-28C4-B2C0-0942E899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" y="622627"/>
            <a:ext cx="4636045" cy="3130956"/>
          </a:xfrm>
          <a:prstGeom prst="rect">
            <a:avLst/>
          </a:prstGeom>
        </p:spPr>
      </p:pic>
      <p:pic>
        <p:nvPicPr>
          <p:cNvPr id="8" name="Immagine 7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49248696-6495-32DE-7865-2A513C92B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" y="3691038"/>
            <a:ext cx="4636045" cy="313095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263504-381B-3D55-C42C-3D3C5BA5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72" y="1098647"/>
            <a:ext cx="1244883" cy="52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10 days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33EC33A-B468-C067-92B8-B97AAB698D46}"/>
              </a:ext>
            </a:extLst>
          </p:cNvPr>
          <p:cNvSpPr txBox="1">
            <a:spLocks/>
          </p:cNvSpPr>
          <p:nvPr/>
        </p:nvSpPr>
        <p:spPr>
          <a:xfrm>
            <a:off x="1234429" y="4167058"/>
            <a:ext cx="1579319" cy="52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50 days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1E63552-DF50-FEBA-CDBA-2CD74FB9FE5D}"/>
              </a:ext>
            </a:extLst>
          </p:cNvPr>
          <p:cNvCxnSpPr>
            <a:cxnSpLocks/>
          </p:cNvCxnSpPr>
          <p:nvPr/>
        </p:nvCxnSpPr>
        <p:spPr>
          <a:xfrm>
            <a:off x="859443" y="2196177"/>
            <a:ext cx="3743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CC56EB0-545C-FDB1-4940-35046CCF41CB}"/>
              </a:ext>
            </a:extLst>
          </p:cNvPr>
          <p:cNvCxnSpPr>
            <a:cxnSpLocks/>
          </p:cNvCxnSpPr>
          <p:nvPr/>
        </p:nvCxnSpPr>
        <p:spPr>
          <a:xfrm>
            <a:off x="859443" y="5258032"/>
            <a:ext cx="3743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54DA2-F814-BC42-7BD7-C54093E01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diagramma, line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25C30981-2DEA-2451-D6B3-A10829BE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84" y="1249189"/>
            <a:ext cx="6578431" cy="444274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D29B13-7B93-DF58-BBEB-6D989A8D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C77A3E5-DBCF-D8B5-217D-119446BAF09B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Increase statistical significance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DCEBA920-2B31-CD0C-2C16-0DBE938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" y="622627"/>
            <a:ext cx="4636045" cy="3130956"/>
          </a:xfrm>
          <a:prstGeom prst="rect">
            <a:avLst/>
          </a:prstGeom>
        </p:spPr>
      </p:pic>
      <p:pic>
        <p:nvPicPr>
          <p:cNvPr id="8" name="Immagine 7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96806EB3-A85B-A20C-1830-3E79D874A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" y="3691038"/>
            <a:ext cx="4636045" cy="3130956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17C887-11D2-1D60-B15B-9BD90DB2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72" y="1098647"/>
            <a:ext cx="1244883" cy="521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10 days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32CBCC3-D019-CA97-8BFD-664604DB7D35}"/>
              </a:ext>
            </a:extLst>
          </p:cNvPr>
          <p:cNvSpPr txBox="1">
            <a:spLocks/>
          </p:cNvSpPr>
          <p:nvPr/>
        </p:nvSpPr>
        <p:spPr>
          <a:xfrm>
            <a:off x="1234429" y="4167058"/>
            <a:ext cx="1579319" cy="52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50 days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13D2FF6E-9FC4-EE52-74BD-4D4153CFB700}"/>
              </a:ext>
            </a:extLst>
          </p:cNvPr>
          <p:cNvCxnSpPr>
            <a:cxnSpLocks/>
          </p:cNvCxnSpPr>
          <p:nvPr/>
        </p:nvCxnSpPr>
        <p:spPr>
          <a:xfrm>
            <a:off x="859443" y="2196177"/>
            <a:ext cx="3743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C48454-016D-C520-94CF-5DA75E7E1C6C}"/>
              </a:ext>
            </a:extLst>
          </p:cNvPr>
          <p:cNvCxnSpPr>
            <a:cxnSpLocks/>
          </p:cNvCxnSpPr>
          <p:nvPr/>
        </p:nvCxnSpPr>
        <p:spPr>
          <a:xfrm>
            <a:off x="859443" y="5258032"/>
            <a:ext cx="3743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2FADFBB2-8667-857E-791D-3E39A49925F8}"/>
              </a:ext>
            </a:extLst>
          </p:cNvPr>
          <p:cNvSpPr txBox="1">
            <a:spLocks/>
          </p:cNvSpPr>
          <p:nvPr/>
        </p:nvSpPr>
        <p:spPr>
          <a:xfrm>
            <a:off x="6530329" y="2196177"/>
            <a:ext cx="1579319" cy="521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1 </a:t>
            </a:r>
            <a:r>
              <a:rPr lang="it-IT" sz="2400" b="1" dirty="0" err="1">
                <a:solidFill>
                  <a:srgbClr val="C00000"/>
                </a:solidFill>
              </a:rPr>
              <a:t>year</a:t>
            </a:r>
            <a:endParaRPr lang="it-IT" sz="2400" b="1" dirty="0">
              <a:solidFill>
                <a:srgbClr val="C00000"/>
              </a:solidFill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3D47098-C27B-600F-A65C-78D823827E82}"/>
              </a:ext>
            </a:extLst>
          </p:cNvPr>
          <p:cNvCxnSpPr>
            <a:cxnSpLocks/>
          </p:cNvCxnSpPr>
          <p:nvPr/>
        </p:nvCxnSpPr>
        <p:spPr>
          <a:xfrm>
            <a:off x="6044045" y="3625460"/>
            <a:ext cx="515735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5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A0FF-661B-9E8D-D877-E8172DC17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CEF784-CD93-2B98-1907-4F09219BD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01" y="704608"/>
            <a:ext cx="11138099" cy="406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>
                <a:solidFill>
                  <a:srgbClr val="C00000"/>
                </a:solidFill>
              </a:rPr>
              <a:t>For </a:t>
            </a:r>
            <a:r>
              <a:rPr lang="it-IT" sz="2400" dirty="0" err="1">
                <a:solidFill>
                  <a:srgbClr val="C00000"/>
                </a:solidFill>
              </a:rPr>
              <a:t>each</a:t>
            </a:r>
            <a:r>
              <a:rPr lang="it-IT" sz="2400" dirty="0">
                <a:solidFill>
                  <a:srgbClr val="C00000"/>
                </a:solidFill>
              </a:rPr>
              <a:t> of the 24 </a:t>
            </a:r>
            <a:r>
              <a:rPr lang="it-IT" sz="2400" dirty="0" err="1">
                <a:solidFill>
                  <a:srgbClr val="C00000"/>
                </a:solidFill>
              </a:rPr>
              <a:t>hourly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interval</a:t>
            </a:r>
            <a:r>
              <a:rPr lang="it-IT" sz="2400" dirty="0">
                <a:solidFill>
                  <a:srgbClr val="C00000"/>
                </a:solidFill>
              </a:rPr>
              <a:t> (0-24), </a:t>
            </a:r>
            <a:r>
              <a:rPr lang="it-IT" sz="2400" dirty="0" err="1">
                <a:solidFill>
                  <a:srgbClr val="C00000"/>
                </a:solidFill>
              </a:rPr>
              <a:t>distribution</a:t>
            </a:r>
            <a:r>
              <a:rPr lang="it-IT" sz="2400" dirty="0">
                <a:solidFill>
                  <a:srgbClr val="C00000"/>
                </a:solidFill>
              </a:rPr>
              <a:t> of the </a:t>
            </a:r>
            <a:r>
              <a:rPr lang="it-IT" sz="2400" dirty="0" err="1">
                <a:solidFill>
                  <a:srgbClr val="C00000"/>
                </a:solidFill>
              </a:rPr>
              <a:t>differences</a:t>
            </a:r>
            <a:r>
              <a:rPr lang="it-IT" sz="2400" dirty="0">
                <a:solidFill>
                  <a:srgbClr val="C00000"/>
                </a:solidFill>
              </a:rPr>
              <a:t> w.r.t. </a:t>
            </a:r>
            <a:r>
              <a:rPr lang="it-IT" sz="2400" dirty="0" err="1">
                <a:solidFill>
                  <a:srgbClr val="C00000"/>
                </a:solidFill>
              </a:rPr>
              <a:t>daily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average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evaluated</a:t>
            </a:r>
            <a:r>
              <a:rPr lang="it-IT" sz="2400" dirty="0">
                <a:solidFill>
                  <a:srgbClr val="C00000"/>
                </a:solidFill>
              </a:rPr>
              <a:t> day-by-day.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(-1.5 %, +1.5%),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σ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400" dirty="0" err="1">
                <a:solidFill>
                  <a:srgbClr val="C00000"/>
                </a:solidFill>
              </a:rPr>
              <a:t>xtract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centroid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its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error</a:t>
            </a:r>
            <a:r>
              <a:rPr lang="it-IT" sz="2400" dirty="0">
                <a:solidFill>
                  <a:srgbClr val="C00000"/>
                </a:solidFill>
              </a:rPr>
              <a:t> RMS/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2400" baseline="-25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entries</a:t>
            </a:r>
            <a:endParaRPr lang="it-IT" sz="2400" baseline="-25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         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711C80-EC44-8DD7-DDDC-051FEC3A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3D75053-02A6-016B-258E-71B0E5A24C4B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Mean and Error estimate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11" name="Immagine 10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32E1D1A0-D98E-7DAC-7360-538236953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" y="2490948"/>
            <a:ext cx="5723548" cy="3865402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6BD7F7B-8506-144A-0251-1B94B753E749}"/>
              </a:ext>
            </a:extLst>
          </p:cNvPr>
          <p:cNvSpPr txBox="1">
            <a:spLocks/>
          </p:cNvSpPr>
          <p:nvPr/>
        </p:nvSpPr>
        <p:spPr>
          <a:xfrm>
            <a:off x="1074206" y="3143858"/>
            <a:ext cx="3393408" cy="84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UTC time=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00:00 – 01:00</a:t>
            </a:r>
          </a:p>
        </p:txBody>
      </p:sp>
    </p:spTree>
    <p:extLst>
      <p:ext uri="{BB962C8B-B14F-4D97-AF65-F5344CB8AC3E}">
        <p14:creationId xmlns:p14="http://schemas.microsoft.com/office/powerpoint/2010/main" val="205702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844E-D46D-3875-8BE0-696BF14D2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BB1730-2D5D-FC72-E706-219B2D11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6D6D4F4-D249-668B-61A2-2F613EA4D264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Error estimate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8" name="Immagine 7" descr="Immagine che contiene testo, diagramma, linea, Parallelo&#10;&#10;Il contenuto generato dall'IA potrebbe non essere corretto.">
            <a:extLst>
              <a:ext uri="{FF2B5EF4-FFF2-40B4-BE49-F238E27FC236}">
                <a16:creationId xmlns:a16="http://schemas.microsoft.com/office/drawing/2014/main" id="{72053F1B-5C81-8B5F-9C1E-5A120B349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78" y="761038"/>
            <a:ext cx="8648127" cy="5840519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F8F7F1F-7A00-A1C3-41E6-975494045618}"/>
              </a:ext>
            </a:extLst>
          </p:cNvPr>
          <p:cNvSpPr txBox="1">
            <a:spLocks/>
          </p:cNvSpPr>
          <p:nvPr/>
        </p:nvSpPr>
        <p:spPr>
          <a:xfrm>
            <a:off x="3444838" y="873668"/>
            <a:ext cx="3393408" cy="63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00:00 – 01:00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1E3A5CC-612E-DFF9-594E-EE6894409903}"/>
              </a:ext>
            </a:extLst>
          </p:cNvPr>
          <p:cNvSpPr txBox="1">
            <a:spLocks/>
          </p:cNvSpPr>
          <p:nvPr/>
        </p:nvSpPr>
        <p:spPr>
          <a:xfrm>
            <a:off x="5637053" y="873668"/>
            <a:ext cx="3393408" cy="63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01:00 – 02:00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39AB0911-5CF0-53DE-6B10-CAD1F3B65D1E}"/>
              </a:ext>
            </a:extLst>
          </p:cNvPr>
          <p:cNvSpPr txBox="1">
            <a:spLocks/>
          </p:cNvSpPr>
          <p:nvPr/>
        </p:nvSpPr>
        <p:spPr>
          <a:xfrm>
            <a:off x="9982200" y="5724284"/>
            <a:ext cx="3393408" cy="632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>
                <a:solidFill>
                  <a:srgbClr val="C00000"/>
                </a:solidFill>
              </a:rPr>
              <a:t>23:00 – 24:00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7B17743-3037-B5ED-A6BE-941EB74F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01" y="704609"/>
            <a:ext cx="3393408" cy="202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Procedure </a:t>
            </a:r>
            <a:r>
              <a:rPr lang="it-IT" sz="2400" dirty="0" err="1">
                <a:solidFill>
                  <a:srgbClr val="C00000"/>
                </a:solidFill>
              </a:rPr>
              <a:t>replicated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for </a:t>
            </a:r>
            <a:r>
              <a:rPr lang="it-IT" sz="2400" dirty="0" err="1">
                <a:solidFill>
                  <a:srgbClr val="C00000"/>
                </a:solidFill>
              </a:rPr>
              <a:t>all</a:t>
            </a:r>
            <a:r>
              <a:rPr lang="it-IT" sz="2400" dirty="0">
                <a:solidFill>
                  <a:srgbClr val="C00000"/>
                </a:solidFill>
              </a:rPr>
              <a:t> 24 1-h </a:t>
            </a:r>
            <a:r>
              <a:rPr lang="it-IT" sz="2400" dirty="0" err="1">
                <a:solidFill>
                  <a:srgbClr val="C00000"/>
                </a:solidFill>
              </a:rPr>
              <a:t>intervals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and for </a:t>
            </a:r>
            <a:r>
              <a:rPr lang="it-IT" sz="2400" dirty="0" err="1">
                <a:solidFill>
                  <a:srgbClr val="C00000"/>
                </a:solidFill>
              </a:rPr>
              <a:t>each</a:t>
            </a:r>
            <a:r>
              <a:rPr lang="it-IT" sz="2400" dirty="0">
                <a:solidFill>
                  <a:srgbClr val="C00000"/>
                </a:solidFill>
              </a:rPr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179276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EB562-DA8A-34B6-5CF2-06788C1C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diagramma, line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6C5E9A69-5649-7998-0302-25D35FCA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05" y="1061407"/>
            <a:ext cx="7160202" cy="483564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DA7337-0B6C-7042-CA59-66A3A0D3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593058-38DF-BD05-74B3-94877F800E0C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Amplitude and phase extraction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4DD5638-33FC-65C5-890D-BE5411E84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8" y="960946"/>
            <a:ext cx="4881140" cy="493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phase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extracted</a:t>
            </a:r>
            <a:r>
              <a:rPr lang="it-IT" sz="2400" dirty="0">
                <a:solidFill>
                  <a:srgbClr val="C00000"/>
                </a:solidFill>
              </a:rPr>
              <a:t> by a single </a:t>
            </a:r>
            <a:r>
              <a:rPr lang="it-IT" sz="2400" dirty="0" err="1">
                <a:solidFill>
                  <a:srgbClr val="C00000"/>
                </a:solidFill>
              </a:rPr>
              <a:t>harmonic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fit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 F(t) = A + B cos ( </a:t>
            </a:r>
            <a:r>
              <a:rPr lang="el-GR" sz="2400" dirty="0">
                <a:solidFill>
                  <a:srgbClr val="C00000"/>
                </a:solidFill>
              </a:rPr>
              <a:t>ω</a:t>
            </a:r>
            <a:r>
              <a:rPr lang="it-IT" sz="2400" dirty="0">
                <a:solidFill>
                  <a:srgbClr val="C00000"/>
                </a:solidFill>
              </a:rPr>
              <a:t> (t - </a:t>
            </a:r>
            <a:r>
              <a:rPr lang="el-GR" sz="2400" dirty="0">
                <a:solidFill>
                  <a:srgbClr val="C00000"/>
                </a:solidFill>
              </a:rPr>
              <a:t>φ</a:t>
            </a:r>
            <a:r>
              <a:rPr lang="it-IT" sz="2400" dirty="0">
                <a:solidFill>
                  <a:srgbClr val="C00000"/>
                </a:solidFill>
              </a:rPr>
              <a:t>) )</a:t>
            </a:r>
          </a:p>
          <a:p>
            <a:pPr marL="0" indent="0">
              <a:buNone/>
            </a:pPr>
            <a:r>
              <a:rPr lang="el-GR" sz="2400" dirty="0">
                <a:solidFill>
                  <a:srgbClr val="C00000"/>
                </a:solidFill>
              </a:rPr>
              <a:t>ω</a:t>
            </a:r>
            <a:r>
              <a:rPr lang="it-IT" sz="2400" dirty="0">
                <a:solidFill>
                  <a:srgbClr val="C00000"/>
                </a:solidFill>
              </a:rPr>
              <a:t> = 2 </a:t>
            </a:r>
            <a:r>
              <a:rPr lang="el-GR" sz="2400" dirty="0">
                <a:solidFill>
                  <a:srgbClr val="C00000"/>
                </a:solidFill>
              </a:rPr>
              <a:t>π</a:t>
            </a:r>
            <a:r>
              <a:rPr lang="it-IT" sz="2400" dirty="0">
                <a:solidFill>
                  <a:srgbClr val="C00000"/>
                </a:solidFill>
              </a:rPr>
              <a:t> /24, </a:t>
            </a:r>
            <a:r>
              <a:rPr lang="el-GR" sz="2400" dirty="0">
                <a:solidFill>
                  <a:srgbClr val="C00000"/>
                </a:solidFill>
              </a:rPr>
              <a:t>φ</a:t>
            </a:r>
            <a:r>
              <a:rPr lang="it-IT" sz="2400" dirty="0">
                <a:solidFill>
                  <a:srgbClr val="C00000"/>
                </a:solidFill>
              </a:rPr>
              <a:t> in hours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 err="1">
                <a:solidFill>
                  <a:srgbClr val="C00000"/>
                </a:solidFill>
              </a:rPr>
              <a:t>Amplitude</a:t>
            </a:r>
            <a:r>
              <a:rPr lang="it-IT" sz="2400" b="1" dirty="0">
                <a:solidFill>
                  <a:srgbClr val="C00000"/>
                </a:solidFill>
              </a:rPr>
              <a:t>  B </a:t>
            </a:r>
            <a:r>
              <a:rPr lang="it-IT" sz="2400" dirty="0">
                <a:solidFill>
                  <a:srgbClr val="C00000"/>
                </a:solidFill>
              </a:rPr>
              <a:t>= (0.070 ± 0.007) %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 err="1">
                <a:solidFill>
                  <a:srgbClr val="C00000"/>
                </a:solidFill>
              </a:rPr>
              <a:t>Phase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φ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it-IT" sz="2400" dirty="0">
                <a:solidFill>
                  <a:srgbClr val="C00000"/>
                </a:solidFill>
              </a:rPr>
              <a:t>= (13.6 ± 0.4) UTC time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Local Time ~ 14h 25’</a:t>
            </a:r>
          </a:p>
          <a:p>
            <a:pPr marL="0" indent="0">
              <a:buNone/>
            </a:pP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FE51E00-C9F3-F549-92B8-319F133ABFC3}"/>
              </a:ext>
            </a:extLst>
          </p:cNvPr>
          <p:cNvSpPr txBox="1">
            <a:spLocks/>
          </p:cNvSpPr>
          <p:nvPr/>
        </p:nvSpPr>
        <p:spPr>
          <a:xfrm>
            <a:off x="9545782" y="1493521"/>
            <a:ext cx="2113280" cy="77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2024 data (POLA-01)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2C3221A-5594-5EE8-886E-179DC113D3C8}"/>
              </a:ext>
            </a:extLst>
          </p:cNvPr>
          <p:cNvCxnSpPr>
            <a:cxnSpLocks/>
          </p:cNvCxnSpPr>
          <p:nvPr/>
        </p:nvCxnSpPr>
        <p:spPr>
          <a:xfrm>
            <a:off x="8785168" y="2686627"/>
            <a:ext cx="0" cy="742373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83D81A4-2B85-BF42-8CA9-015C0BC25D3C}"/>
              </a:ext>
            </a:extLst>
          </p:cNvPr>
          <p:cNvCxnSpPr>
            <a:cxnSpLocks/>
          </p:cNvCxnSpPr>
          <p:nvPr/>
        </p:nvCxnSpPr>
        <p:spPr>
          <a:xfrm>
            <a:off x="5715000" y="3418609"/>
            <a:ext cx="540004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9585DBE-9C9A-40F8-1636-4D63E7043558}"/>
              </a:ext>
            </a:extLst>
          </p:cNvPr>
          <p:cNvCxnSpPr>
            <a:cxnSpLocks/>
          </p:cNvCxnSpPr>
          <p:nvPr/>
        </p:nvCxnSpPr>
        <p:spPr>
          <a:xfrm flipH="1">
            <a:off x="5580519" y="2707409"/>
            <a:ext cx="3251522" cy="0"/>
          </a:xfrm>
          <a:prstGeom prst="straightConnector1">
            <a:avLst/>
          </a:prstGeom>
          <a:ln w="635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4D326D7-D199-7DDE-AA23-09300BCD6662}"/>
              </a:ext>
            </a:extLst>
          </p:cNvPr>
          <p:cNvSpPr txBox="1">
            <a:spLocks/>
          </p:cNvSpPr>
          <p:nvPr/>
        </p:nvSpPr>
        <p:spPr>
          <a:xfrm>
            <a:off x="8385002" y="2831456"/>
            <a:ext cx="717203" cy="45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1EFC6AD2-B272-7222-05C6-B185FCE935DD}"/>
              </a:ext>
            </a:extLst>
          </p:cNvPr>
          <p:cNvSpPr txBox="1">
            <a:spLocks/>
          </p:cNvSpPr>
          <p:nvPr/>
        </p:nvSpPr>
        <p:spPr>
          <a:xfrm>
            <a:off x="6746611" y="1892089"/>
            <a:ext cx="717203" cy="452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227369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C83F0-EED7-482C-D02B-F779F7C05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diagramma, line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F34B731C-468E-27B9-3371-115439A61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27" y="3946931"/>
            <a:ext cx="3924350" cy="2650313"/>
          </a:xfrm>
          <a:prstGeom prst="rect">
            <a:avLst/>
          </a:prstGeom>
        </p:spPr>
      </p:pic>
      <p:pic>
        <p:nvPicPr>
          <p:cNvPr id="9" name="Immagine 8" descr="Immagine che contiene diagramm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AA592548-9882-EDD1-6B82-DE6668FF0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02" y="3927765"/>
            <a:ext cx="3924350" cy="2650313"/>
          </a:xfrm>
          <a:prstGeom prst="rect">
            <a:avLst/>
          </a:prstGeom>
        </p:spPr>
      </p:pic>
      <p:pic>
        <p:nvPicPr>
          <p:cNvPr id="3" name="Immagine 2" descr="Immagine che contiene diagramma, line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E682781C-E64A-0704-4473-3F4219EBE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3" y="3927765"/>
            <a:ext cx="3813081" cy="257516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C67A19-BD5B-1CDC-9900-0ED121D6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8798EA6-C6A1-0BD0-D27E-780A5BD2977D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Results for POLA-01, POLA-03 and POLA-04   (Year 2024) 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A7D7DE8-6A51-8DCC-7548-E26B1185A2D8}"/>
              </a:ext>
            </a:extLst>
          </p:cNvPr>
          <p:cNvSpPr txBox="1">
            <a:spLocks/>
          </p:cNvSpPr>
          <p:nvPr/>
        </p:nvSpPr>
        <p:spPr>
          <a:xfrm>
            <a:off x="5113633" y="5366982"/>
            <a:ext cx="2113280" cy="77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2024 data (POLA-03)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D12D57D-9F89-9B66-0DA4-9906CAF6AF4D}"/>
              </a:ext>
            </a:extLst>
          </p:cNvPr>
          <p:cNvSpPr txBox="1">
            <a:spLocks/>
          </p:cNvSpPr>
          <p:nvPr/>
        </p:nvSpPr>
        <p:spPr>
          <a:xfrm>
            <a:off x="9561300" y="5403243"/>
            <a:ext cx="2113280" cy="77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2024 data (POLA-04)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8DF4005-8BB4-95E9-F8D7-1DA500BEAD76}"/>
              </a:ext>
            </a:extLst>
          </p:cNvPr>
          <p:cNvSpPr txBox="1">
            <a:spLocks/>
          </p:cNvSpPr>
          <p:nvPr/>
        </p:nvSpPr>
        <p:spPr>
          <a:xfrm>
            <a:off x="1574060" y="5366982"/>
            <a:ext cx="2113280" cy="77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2024 data (POLA-01)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0E4BAB3C-4A60-88FD-9E14-8CE828D79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962062"/>
              </p:ext>
            </p:extLst>
          </p:nvPr>
        </p:nvGraphicFramePr>
        <p:xfrm>
          <a:off x="1854201" y="110574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833464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40977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32600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Amplitude</a:t>
                      </a:r>
                      <a:r>
                        <a:rPr lang="it-IT" dirty="0"/>
                        <a:t>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Phase</a:t>
                      </a:r>
                      <a:r>
                        <a:rPr lang="it-IT" dirty="0"/>
                        <a:t> (UTC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3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POLA-01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0.070 ± 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13.6 ± 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0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POLA-03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0.136 ± 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10.4 ± 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94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POLA-04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0.072 ± 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14.3 ± 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5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07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75C77-CED2-C523-A833-61440466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E37A9054-475A-296F-05D0-1489C25E6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584776"/>
            <a:ext cx="5567332" cy="5974114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C7A44-F504-BBDC-B7AA-4E38462C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4EA5158-9796-1486-2733-A0F5CC324B87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POLA-R results over the years: Available days for analysis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D6AEEB1-FC25-9E58-6982-E135175C362A}"/>
              </a:ext>
            </a:extLst>
          </p:cNvPr>
          <p:cNvSpPr txBox="1">
            <a:spLocks/>
          </p:cNvSpPr>
          <p:nvPr/>
        </p:nvSpPr>
        <p:spPr>
          <a:xfrm>
            <a:off x="4414078" y="924637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POLA-01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4B46EFA-65C0-4B7C-9535-57F6DD162009}"/>
              </a:ext>
            </a:extLst>
          </p:cNvPr>
          <p:cNvSpPr txBox="1">
            <a:spLocks/>
          </p:cNvSpPr>
          <p:nvPr/>
        </p:nvSpPr>
        <p:spPr>
          <a:xfrm>
            <a:off x="4327651" y="2945899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POLA-03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C38C406-4625-068B-AC63-A1BB1321AEC9}"/>
              </a:ext>
            </a:extLst>
          </p:cNvPr>
          <p:cNvSpPr txBox="1">
            <a:spLocks/>
          </p:cNvSpPr>
          <p:nvPr/>
        </p:nvSpPr>
        <p:spPr>
          <a:xfrm>
            <a:off x="4223741" y="4752394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POLA-04</a:t>
            </a:r>
          </a:p>
        </p:txBody>
      </p:sp>
    </p:spTree>
    <p:extLst>
      <p:ext uri="{BB962C8B-B14F-4D97-AF65-F5344CB8AC3E}">
        <p14:creationId xmlns:p14="http://schemas.microsoft.com/office/powerpoint/2010/main" val="140651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6AEC1-544C-CE7B-F7DA-B97C77176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B9474F6A-1798-630B-72C2-1093DC073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64" y="742451"/>
            <a:ext cx="6930894" cy="5979023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EF9BF4-BDB7-23C2-C589-48BC54B8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F2C49C1-855D-808B-9672-96C5BAB06CF3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POLA-R results over the years: Amplitude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5FAB491-53A0-AE4E-2621-323B6E0344C2}"/>
              </a:ext>
            </a:extLst>
          </p:cNvPr>
          <p:cNvSpPr txBox="1">
            <a:spLocks/>
          </p:cNvSpPr>
          <p:nvPr/>
        </p:nvSpPr>
        <p:spPr>
          <a:xfrm>
            <a:off x="3047842" y="1059664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POLA-01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091CFA74-2BE5-5F01-0D5F-A35448DD952D}"/>
              </a:ext>
            </a:extLst>
          </p:cNvPr>
          <p:cNvSpPr txBox="1">
            <a:spLocks/>
          </p:cNvSpPr>
          <p:nvPr/>
        </p:nvSpPr>
        <p:spPr>
          <a:xfrm>
            <a:off x="3047842" y="3112717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POLA-03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CB056E51-8D29-C017-8D1D-5A654C572315}"/>
              </a:ext>
            </a:extLst>
          </p:cNvPr>
          <p:cNvSpPr txBox="1">
            <a:spLocks/>
          </p:cNvSpPr>
          <p:nvPr/>
        </p:nvSpPr>
        <p:spPr>
          <a:xfrm>
            <a:off x="3047842" y="5165770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POLA-04</a:t>
            </a:r>
          </a:p>
        </p:txBody>
      </p:sp>
    </p:spTree>
    <p:extLst>
      <p:ext uri="{BB962C8B-B14F-4D97-AF65-F5344CB8AC3E}">
        <p14:creationId xmlns:p14="http://schemas.microsoft.com/office/powerpoint/2010/main" val="287838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71DD4-D991-5F9E-2888-437B01C3C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107D7C7B-F6BA-ED7D-1BE6-48BC35764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96" y="456168"/>
            <a:ext cx="9218549" cy="6225753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E682B0-220F-583F-28D3-0F9DDB6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F2C8301-5B42-9261-0FEF-477EBB0C686C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POLA-R results over the years: Phase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E8D2544-DDFE-C8BF-F7EE-CE661E70438C}"/>
              </a:ext>
            </a:extLst>
          </p:cNvPr>
          <p:cNvSpPr txBox="1">
            <a:spLocks/>
          </p:cNvSpPr>
          <p:nvPr/>
        </p:nvSpPr>
        <p:spPr>
          <a:xfrm>
            <a:off x="1626014" y="1366482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POLA-01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7E0EFBC4-DBC1-6BFD-2195-D201724F142D}"/>
              </a:ext>
            </a:extLst>
          </p:cNvPr>
          <p:cNvSpPr txBox="1">
            <a:spLocks/>
          </p:cNvSpPr>
          <p:nvPr/>
        </p:nvSpPr>
        <p:spPr>
          <a:xfrm>
            <a:off x="4533686" y="1366481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POLA-03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BF12ED3-2A74-7273-DABC-BA8F11A6E367}"/>
              </a:ext>
            </a:extLst>
          </p:cNvPr>
          <p:cNvSpPr txBox="1">
            <a:spLocks/>
          </p:cNvSpPr>
          <p:nvPr/>
        </p:nvSpPr>
        <p:spPr>
          <a:xfrm>
            <a:off x="7586933" y="1366480"/>
            <a:ext cx="1553604" cy="52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POLA-04</a:t>
            </a:r>
          </a:p>
        </p:txBody>
      </p:sp>
    </p:spTree>
    <p:extLst>
      <p:ext uri="{BB962C8B-B14F-4D97-AF65-F5344CB8AC3E}">
        <p14:creationId xmlns:p14="http://schemas.microsoft.com/office/powerpoint/2010/main" val="51204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BDF7B0-4AED-41DE-A1C5-6B0688AE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849914"/>
            <a:ext cx="11126875" cy="550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The </a:t>
            </a:r>
            <a:r>
              <a:rPr lang="it-IT" sz="2400" dirty="0" err="1">
                <a:solidFill>
                  <a:srgbClr val="C00000"/>
                </a:solidFill>
              </a:rPr>
              <a:t>flux</a:t>
            </a:r>
            <a:r>
              <a:rPr lang="it-IT" sz="2400" dirty="0">
                <a:solidFill>
                  <a:srgbClr val="C00000"/>
                </a:solidFill>
              </a:rPr>
              <a:t> of </a:t>
            </a:r>
            <a:r>
              <a:rPr lang="it-IT" sz="2400" dirty="0" err="1">
                <a:solidFill>
                  <a:srgbClr val="C00000"/>
                </a:solidFill>
              </a:rPr>
              <a:t>cosmic</a:t>
            </a:r>
            <a:r>
              <a:rPr lang="it-IT" sz="2400" dirty="0">
                <a:solidFill>
                  <a:srgbClr val="C00000"/>
                </a:solidFill>
              </a:rPr>
              <a:t> rays in the </a:t>
            </a:r>
            <a:r>
              <a:rPr lang="it-IT" sz="2400" dirty="0" err="1">
                <a:solidFill>
                  <a:srgbClr val="C00000"/>
                </a:solidFill>
              </a:rPr>
              <a:t>eliosphere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at</a:t>
            </a:r>
            <a:r>
              <a:rPr lang="it-IT" sz="2400" dirty="0">
                <a:solidFill>
                  <a:srgbClr val="C00000"/>
                </a:solidFill>
              </a:rPr>
              <a:t> the top of the </a:t>
            </a:r>
            <a:r>
              <a:rPr lang="it-IT" sz="2400" dirty="0" err="1">
                <a:solidFill>
                  <a:srgbClr val="C00000"/>
                </a:solidFill>
              </a:rPr>
              <a:t>Earth’s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atmosphere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changes</a:t>
            </a:r>
            <a:r>
              <a:rPr lang="it-IT" sz="2400" dirty="0">
                <a:solidFill>
                  <a:srgbClr val="C00000"/>
                </a:solidFill>
              </a:rPr>
              <a:t> over time, with </a:t>
            </a:r>
            <a:r>
              <a:rPr lang="it-IT" sz="2400" dirty="0" err="1">
                <a:solidFill>
                  <a:srgbClr val="C00000"/>
                </a:solidFill>
              </a:rPr>
              <a:t>transient</a:t>
            </a:r>
            <a:r>
              <a:rPr lang="it-IT" sz="2400" dirty="0">
                <a:solidFill>
                  <a:srgbClr val="C00000"/>
                </a:solidFill>
              </a:rPr>
              <a:t> (</a:t>
            </a:r>
            <a:r>
              <a:rPr lang="it-IT" sz="2400" dirty="0" err="1">
                <a:solidFill>
                  <a:srgbClr val="C00000"/>
                </a:solidFill>
              </a:rPr>
              <a:t>Forbush</a:t>
            </a:r>
            <a:r>
              <a:rPr lang="it-IT" sz="2400" dirty="0">
                <a:solidFill>
                  <a:srgbClr val="C00000"/>
                </a:solidFill>
              </a:rPr>
              <a:t>, Ground Level Enhancement) and </a:t>
            </a:r>
            <a:r>
              <a:rPr lang="it-IT" sz="2400" dirty="0" err="1">
                <a:solidFill>
                  <a:srgbClr val="C00000"/>
                </a:solidFill>
              </a:rPr>
              <a:t>periodic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Periodic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   </a:t>
            </a:r>
            <a:r>
              <a:rPr lang="it-IT" sz="2400" dirty="0">
                <a:solidFill>
                  <a:srgbClr val="0070C0"/>
                </a:solidFill>
              </a:rPr>
              <a:t>Long </a:t>
            </a:r>
            <a:r>
              <a:rPr lang="it-IT" sz="2400" dirty="0" err="1">
                <a:solidFill>
                  <a:srgbClr val="0070C0"/>
                </a:solidFill>
              </a:rPr>
              <a:t>term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variations</a:t>
            </a:r>
            <a:r>
              <a:rPr lang="it-IT" sz="2400" dirty="0">
                <a:solidFill>
                  <a:srgbClr val="0070C0"/>
                </a:solidFill>
              </a:rPr>
              <a:t> (11 / 22 </a:t>
            </a:r>
            <a:r>
              <a:rPr lang="it-IT" sz="2400" dirty="0" err="1">
                <a:solidFill>
                  <a:srgbClr val="0070C0"/>
                </a:solidFill>
              </a:rPr>
              <a:t>years</a:t>
            </a:r>
            <a:r>
              <a:rPr lang="it-IT" sz="2400" dirty="0">
                <a:solidFill>
                  <a:srgbClr val="0070C0"/>
                </a:solidFill>
              </a:rPr>
              <a:t>, solar </a:t>
            </a:r>
            <a:r>
              <a:rPr lang="it-IT" sz="2400" dirty="0" err="1">
                <a:solidFill>
                  <a:srgbClr val="0070C0"/>
                </a:solidFill>
              </a:rPr>
              <a:t>cycle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</a:rPr>
              <a:t>   Short </a:t>
            </a:r>
            <a:r>
              <a:rPr lang="it-IT" sz="2400" dirty="0" err="1">
                <a:solidFill>
                  <a:srgbClr val="0070C0"/>
                </a:solidFill>
              </a:rPr>
              <a:t>term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variations</a:t>
            </a:r>
            <a:r>
              <a:rPr lang="it-IT" sz="2400" dirty="0">
                <a:solidFill>
                  <a:srgbClr val="0070C0"/>
                </a:solidFill>
              </a:rPr>
              <a:t> (27 days, </a:t>
            </a:r>
            <a:r>
              <a:rPr lang="it-IT" sz="2400" dirty="0" err="1">
                <a:solidFill>
                  <a:srgbClr val="0070C0"/>
                </a:solidFill>
              </a:rPr>
              <a:t>average</a:t>
            </a:r>
            <a:r>
              <a:rPr lang="it-IT" sz="2400" dirty="0">
                <a:solidFill>
                  <a:srgbClr val="0070C0"/>
                </a:solidFill>
              </a:rPr>
              <a:t> Sun </a:t>
            </a:r>
            <a:r>
              <a:rPr lang="it-IT" sz="2400" dirty="0" err="1">
                <a:solidFill>
                  <a:srgbClr val="0070C0"/>
                </a:solidFill>
              </a:rPr>
              <a:t>rotation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period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</a:rPr>
              <a:t>   </a:t>
            </a:r>
            <a:r>
              <a:rPr lang="it-IT" sz="2400" dirty="0" err="1">
                <a:solidFill>
                  <a:srgbClr val="0070C0"/>
                </a:solidFill>
              </a:rPr>
              <a:t>Diurnal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modulations</a:t>
            </a:r>
            <a:endParaRPr lang="it-IT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All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these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 in CR </a:t>
            </a:r>
            <a:r>
              <a:rPr lang="it-IT" sz="2400" dirty="0" err="1">
                <a:solidFill>
                  <a:srgbClr val="C00000"/>
                </a:solidFill>
              </a:rPr>
              <a:t>flux</a:t>
            </a:r>
            <a:r>
              <a:rPr lang="it-IT" sz="2400" dirty="0">
                <a:solidFill>
                  <a:srgbClr val="C00000"/>
                </a:solidFill>
              </a:rPr>
              <a:t> are </a:t>
            </a:r>
            <a:r>
              <a:rPr lang="it-IT" sz="2400" dirty="0" err="1">
                <a:solidFill>
                  <a:srgbClr val="C00000"/>
                </a:solidFill>
              </a:rPr>
              <a:t>influenced</a:t>
            </a:r>
            <a:r>
              <a:rPr lang="it-IT" sz="2400" dirty="0">
                <a:solidFill>
                  <a:srgbClr val="C00000"/>
                </a:solidFill>
              </a:rPr>
              <a:t> by multiple </a:t>
            </a:r>
            <a:r>
              <a:rPr lang="it-IT" sz="2400" dirty="0" err="1">
                <a:solidFill>
                  <a:srgbClr val="C00000"/>
                </a:solidFill>
              </a:rPr>
              <a:t>factors</a:t>
            </a:r>
            <a:r>
              <a:rPr lang="it-IT" sz="2400" dirty="0">
                <a:solidFill>
                  <a:srgbClr val="C00000"/>
                </a:solidFill>
              </a:rPr>
              <a:t>, </a:t>
            </a:r>
            <a:r>
              <a:rPr lang="it-IT" sz="2400" dirty="0" err="1">
                <a:solidFill>
                  <a:srgbClr val="C00000"/>
                </a:solidFill>
              </a:rPr>
              <a:t>including</a:t>
            </a:r>
            <a:r>
              <a:rPr lang="it-IT" sz="2400" dirty="0">
                <a:solidFill>
                  <a:srgbClr val="C00000"/>
                </a:solidFill>
              </a:rPr>
              <a:t> solar activity, </a:t>
            </a:r>
            <a:r>
              <a:rPr lang="it-IT" sz="2400" dirty="0" err="1">
                <a:solidFill>
                  <a:srgbClr val="C00000"/>
                </a:solidFill>
              </a:rPr>
              <a:t>interplanetary</a:t>
            </a:r>
            <a:r>
              <a:rPr lang="it-IT" sz="2400" dirty="0">
                <a:solidFill>
                  <a:srgbClr val="C00000"/>
                </a:solidFill>
              </a:rPr>
              <a:t> field and </a:t>
            </a:r>
            <a:r>
              <a:rPr lang="it-IT" sz="2400" dirty="0" err="1">
                <a:solidFill>
                  <a:srgbClr val="C00000"/>
                </a:solidFill>
              </a:rPr>
              <a:t>geomagnetic</a:t>
            </a:r>
            <a:r>
              <a:rPr lang="it-IT" sz="2400" dirty="0">
                <a:solidFill>
                  <a:srgbClr val="C00000"/>
                </a:solidFill>
              </a:rPr>
              <a:t> activity</a:t>
            </a:r>
          </a:p>
          <a:p>
            <a:pPr marL="0" indent="0">
              <a:buNone/>
            </a:pP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9C5E86-2F32-4D02-8738-9479D3B4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Cosmic Ray variations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3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5C4B-AB69-B9F4-AAC5-4535CA34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D5C1C061-6838-75CC-0B3E-E3FC658C7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55" y="1028054"/>
            <a:ext cx="6863090" cy="4634992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F7ACB8-2657-6C8D-427A-B798C01C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C33FB47-5A1E-A284-0F6E-FACD0A9DC8C7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What about neutrons from NM stations at high latitudes?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51D0411-9902-2218-C6D0-374870F4D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8" y="921704"/>
            <a:ext cx="4546322" cy="1863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Barentsburg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Neutron</a:t>
            </a:r>
            <a:r>
              <a:rPr lang="it-IT" sz="2400" dirty="0">
                <a:solidFill>
                  <a:srgbClr val="C00000"/>
                </a:solidFill>
              </a:rPr>
              <a:t> Monitor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(</a:t>
            </a:r>
            <a:r>
              <a:rPr lang="it-IT" sz="2400" dirty="0" err="1">
                <a:solidFill>
                  <a:srgbClr val="C00000"/>
                </a:solidFill>
              </a:rPr>
              <a:t>not</a:t>
            </a:r>
            <a:r>
              <a:rPr lang="it-IT" sz="2400" dirty="0">
                <a:solidFill>
                  <a:srgbClr val="C00000"/>
                </a:solidFill>
              </a:rPr>
              <a:t> far from POLA-R detectors)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Same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r>
              <a:rPr lang="it-IT" sz="2400" dirty="0">
                <a:solidFill>
                  <a:srgbClr val="C00000"/>
                </a:solidFill>
              </a:rPr>
              <a:t> strategy </a:t>
            </a:r>
            <a:r>
              <a:rPr lang="it-IT" sz="2400" dirty="0" err="1">
                <a:solidFill>
                  <a:srgbClr val="C00000"/>
                </a:solidFill>
              </a:rPr>
              <a:t>applied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A14271-6BE2-9C56-18FC-79541CFBF2DF}"/>
              </a:ext>
            </a:extLst>
          </p:cNvPr>
          <p:cNvSpPr txBox="1"/>
          <p:nvPr/>
        </p:nvSpPr>
        <p:spPr>
          <a:xfrm>
            <a:off x="675408" y="3605030"/>
            <a:ext cx="46551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 B = (0.171 ± 0.006) %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Phase</a:t>
            </a:r>
            <a:r>
              <a:rPr lang="it-IT" sz="2400" dirty="0">
                <a:solidFill>
                  <a:srgbClr val="C00000"/>
                </a:solidFill>
              </a:rPr>
              <a:t> = (14.1 ± 0.2) UTC time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Local Time ~ 15h 10’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FA1C2A1F-F4C3-8662-5D76-A0D8B655BDA3}"/>
              </a:ext>
            </a:extLst>
          </p:cNvPr>
          <p:cNvSpPr txBox="1">
            <a:spLocks/>
          </p:cNvSpPr>
          <p:nvPr/>
        </p:nvSpPr>
        <p:spPr>
          <a:xfrm>
            <a:off x="6272645" y="1683310"/>
            <a:ext cx="2113280" cy="77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2024 data (BARE NM)</a:t>
            </a:r>
          </a:p>
        </p:txBody>
      </p:sp>
    </p:spTree>
    <p:extLst>
      <p:ext uri="{BB962C8B-B14F-4D97-AF65-F5344CB8AC3E}">
        <p14:creationId xmlns:p14="http://schemas.microsoft.com/office/powerpoint/2010/main" val="71733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AE8D5-4976-DB00-21A2-C6620E7C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agramma, linea, testo, Diagramma&#10;&#10;Il contenuto generato dall'IA potrebbe non essere corretto.">
            <a:extLst>
              <a:ext uri="{FF2B5EF4-FFF2-40B4-BE49-F238E27FC236}">
                <a16:creationId xmlns:a16="http://schemas.microsoft.com/office/drawing/2014/main" id="{843D9B87-07A6-9ABD-7953-B2C50075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3" y="893595"/>
            <a:ext cx="7108248" cy="480056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E8E11A-4001-8EB4-EA62-051B20B0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415A291-B3C6-D32A-EA06-0D3489FD490E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Neutron and muon comparison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4C254ED-E8F8-1370-226D-1936E954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77" y="1704023"/>
            <a:ext cx="4694105" cy="317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Amplitudes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neutrons</a:t>
            </a:r>
            <a:r>
              <a:rPr lang="it-IT" sz="2400" dirty="0">
                <a:solidFill>
                  <a:srgbClr val="C00000"/>
                </a:solidFill>
              </a:rPr>
              <a:t> are </a:t>
            </a:r>
            <a:r>
              <a:rPr lang="it-IT" sz="2400" dirty="0" err="1">
                <a:solidFill>
                  <a:srgbClr val="C00000"/>
                </a:solidFill>
              </a:rPr>
              <a:t>generally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higher</a:t>
            </a:r>
            <a:r>
              <a:rPr lang="it-IT" sz="2400" dirty="0">
                <a:solidFill>
                  <a:srgbClr val="C00000"/>
                </a:solidFill>
              </a:rPr>
              <a:t> (0.1-0.2 %) </a:t>
            </a:r>
            <a:r>
              <a:rPr lang="it-IT" sz="2400" dirty="0" err="1">
                <a:solidFill>
                  <a:srgbClr val="C00000"/>
                </a:solidFill>
              </a:rPr>
              <a:t>than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muons</a:t>
            </a:r>
            <a:r>
              <a:rPr lang="it-IT" sz="2400" dirty="0">
                <a:solidFill>
                  <a:srgbClr val="C00000"/>
                </a:solidFill>
              </a:rPr>
              <a:t> (0.05-0.1 %), </a:t>
            </a:r>
            <a:r>
              <a:rPr lang="it-IT" sz="2400" dirty="0" err="1">
                <a:solidFill>
                  <a:srgbClr val="C00000"/>
                </a:solidFill>
              </a:rPr>
              <a:t>as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observed</a:t>
            </a:r>
            <a:r>
              <a:rPr lang="it-IT" sz="2400" dirty="0">
                <a:solidFill>
                  <a:srgbClr val="C00000"/>
                </a:solidFill>
              </a:rPr>
              <a:t> by </a:t>
            </a:r>
            <a:r>
              <a:rPr lang="it-IT" sz="2400" dirty="0" err="1">
                <a:solidFill>
                  <a:srgbClr val="C00000"/>
                </a:solidFill>
              </a:rPr>
              <a:t>other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authors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Increasing</a:t>
            </a:r>
            <a:r>
              <a:rPr lang="it-IT" sz="2400" dirty="0">
                <a:solidFill>
                  <a:srgbClr val="C00000"/>
                </a:solidFill>
              </a:rPr>
              <a:t> trend of the </a:t>
            </a: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over the last </a:t>
            </a:r>
            <a:r>
              <a:rPr lang="it-IT" sz="2400" dirty="0" err="1">
                <a:solidFill>
                  <a:srgbClr val="C00000"/>
                </a:solidFill>
              </a:rPr>
              <a:t>years</a:t>
            </a:r>
            <a:r>
              <a:rPr lang="it-IT" sz="2400" dirty="0">
                <a:solidFill>
                  <a:srgbClr val="C00000"/>
                </a:solidFill>
              </a:rPr>
              <a:t> (Solar </a:t>
            </a:r>
            <a:r>
              <a:rPr lang="it-IT" sz="2400" dirty="0" err="1">
                <a:solidFill>
                  <a:srgbClr val="C00000"/>
                </a:solidFill>
              </a:rPr>
              <a:t>Cycle</a:t>
            </a:r>
            <a:r>
              <a:rPr lang="it-IT" sz="2400" dirty="0">
                <a:solidFill>
                  <a:srgbClr val="C00000"/>
                </a:solidFill>
              </a:rPr>
              <a:t> 25) </a:t>
            </a:r>
            <a:r>
              <a:rPr lang="it-IT" sz="2400" dirty="0" err="1">
                <a:solidFill>
                  <a:srgbClr val="C00000"/>
                </a:solidFill>
              </a:rPr>
              <a:t>both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neutrons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muons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7954B-C117-3618-279E-F8B919AEBC8F}"/>
              </a:ext>
            </a:extLst>
          </p:cNvPr>
          <p:cNvSpPr txBox="1">
            <a:spLocks/>
          </p:cNvSpPr>
          <p:nvPr/>
        </p:nvSpPr>
        <p:spPr>
          <a:xfrm>
            <a:off x="8436724" y="1831786"/>
            <a:ext cx="2617355" cy="45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 err="1">
                <a:solidFill>
                  <a:srgbClr val="0070C0"/>
                </a:solidFill>
              </a:rPr>
              <a:t>Neutron</a:t>
            </a:r>
            <a:r>
              <a:rPr lang="it-IT" sz="2400" b="1" dirty="0">
                <a:solidFill>
                  <a:srgbClr val="0070C0"/>
                </a:solidFill>
              </a:rPr>
              <a:t> Monitor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8D3C7D7-8556-5051-9B52-1773BF206FFC}"/>
              </a:ext>
            </a:extLst>
          </p:cNvPr>
          <p:cNvSpPr txBox="1">
            <a:spLocks/>
          </p:cNvSpPr>
          <p:nvPr/>
        </p:nvSpPr>
        <p:spPr>
          <a:xfrm>
            <a:off x="7146936" y="4575925"/>
            <a:ext cx="3825864" cy="72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FF0000"/>
                </a:solidFill>
              </a:rPr>
              <a:t>POLA-01   </a:t>
            </a:r>
            <a:r>
              <a:rPr lang="it-IT" sz="2400" b="1" dirty="0"/>
              <a:t>POLA-03</a:t>
            </a:r>
            <a:r>
              <a:rPr lang="it-IT" sz="2400" b="1" dirty="0">
                <a:solidFill>
                  <a:srgbClr val="FF0000"/>
                </a:solidFill>
              </a:rPr>
              <a:t>  </a:t>
            </a:r>
            <a:r>
              <a:rPr lang="it-IT" sz="2400" b="1" dirty="0">
                <a:solidFill>
                  <a:srgbClr val="00B050"/>
                </a:solidFill>
              </a:rPr>
              <a:t>POLA-04</a:t>
            </a:r>
          </a:p>
        </p:txBody>
      </p:sp>
    </p:spTree>
    <p:extLst>
      <p:ext uri="{BB962C8B-B14F-4D97-AF65-F5344CB8AC3E}">
        <p14:creationId xmlns:p14="http://schemas.microsoft.com/office/powerpoint/2010/main" val="366785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6A361-1B17-AE27-982E-78A9D208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CEFAF8-7190-A023-1E0A-8F415AB7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1F5BB2A-813D-BCE6-3429-E391D358A4FE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Neutron and muon comparison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5EC6AC94-18DE-36CE-CC14-A20EA2EA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6" y="935096"/>
            <a:ext cx="4829185" cy="1059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(time of maximum)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shows some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5" name="Immagine 4" descr="Immagine che contiene diagramm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D8372893-D7E5-F773-6947-D660B86E0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310214"/>
            <a:ext cx="7168429" cy="48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7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F273-F944-9A1D-CBF5-E4EF6C76C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F3217C-4A84-1104-7A2E-1CD803E5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0E530F3-6EF8-AFDE-075E-0E851BB8A46E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Neutron and muon comparison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1AEBDFB-5B07-EDF6-4DBF-F2D89454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6" y="935096"/>
            <a:ext cx="11053339" cy="119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(15-years) trend for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(2010-2025). Minima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3" name="Immagine 2" descr="Immagine che contiene testo, diagramm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9643F81D-6A3C-5F4A-5A98-D72AE6D97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2" y="1953174"/>
            <a:ext cx="5736648" cy="3874249"/>
          </a:xfrm>
          <a:prstGeom prst="rect">
            <a:avLst/>
          </a:prstGeom>
        </p:spPr>
      </p:pic>
      <p:pic>
        <p:nvPicPr>
          <p:cNvPr id="8" name="Immagine 7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EBFA4DB6-C181-AAA3-D007-F494FAC5E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0" y="1953173"/>
            <a:ext cx="5736648" cy="3874249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427633C7-169C-2A76-DD68-28ED38D0F5CE}"/>
              </a:ext>
            </a:extLst>
          </p:cNvPr>
          <p:cNvSpPr txBox="1">
            <a:spLocks/>
          </p:cNvSpPr>
          <p:nvPr/>
        </p:nvSpPr>
        <p:spPr>
          <a:xfrm>
            <a:off x="1788216" y="1757984"/>
            <a:ext cx="2617355" cy="45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 err="1">
                <a:solidFill>
                  <a:srgbClr val="C00000"/>
                </a:solidFill>
              </a:rPr>
              <a:t>Amplitude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36A5A5C-D694-3C22-8AFD-224B47F5FB95}"/>
              </a:ext>
            </a:extLst>
          </p:cNvPr>
          <p:cNvSpPr txBox="1">
            <a:spLocks/>
          </p:cNvSpPr>
          <p:nvPr/>
        </p:nvSpPr>
        <p:spPr>
          <a:xfrm>
            <a:off x="8261468" y="1741874"/>
            <a:ext cx="2617355" cy="45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 err="1">
                <a:solidFill>
                  <a:srgbClr val="C00000"/>
                </a:solidFill>
              </a:rPr>
              <a:t>Phase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9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03F06-4F72-E91C-219F-642C6F3F2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58FB3C-B9AD-3285-35DF-18242A7E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CD2AC43-1C44-FB27-FCA7-0659B9F10234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Preliminary summary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9BCD80A-0EBB-6EF3-F1CF-EE70A25F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96" y="1028614"/>
            <a:ext cx="10625003" cy="555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>
                <a:solidFill>
                  <a:srgbClr val="C00000"/>
                </a:solidFill>
              </a:rPr>
              <a:t>Complete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r>
              <a:rPr lang="it-IT" sz="2400" dirty="0">
                <a:solidFill>
                  <a:srgbClr val="C00000"/>
                </a:solidFill>
              </a:rPr>
              <a:t> of the POLA-R dataset (2019-2025) in </a:t>
            </a:r>
            <a:r>
              <a:rPr lang="it-IT" sz="2400" dirty="0" err="1">
                <a:solidFill>
                  <a:srgbClr val="C00000"/>
                </a:solidFill>
              </a:rPr>
              <a:t>Ny-Ålesund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carried</a:t>
            </a:r>
            <a:r>
              <a:rPr lang="it-IT" sz="2400" dirty="0">
                <a:solidFill>
                  <a:srgbClr val="C00000"/>
                </a:solidFill>
              </a:rPr>
              <a:t> out to </a:t>
            </a:r>
            <a:r>
              <a:rPr lang="it-IT" sz="2400" dirty="0" err="1">
                <a:solidFill>
                  <a:srgbClr val="C00000"/>
                </a:solidFill>
              </a:rPr>
              <a:t>search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Small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small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0.1% or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UTC Time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10h-14h.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Results</a:t>
            </a:r>
            <a:r>
              <a:rPr lang="it-IT" sz="2400" dirty="0">
                <a:solidFill>
                  <a:srgbClr val="C00000"/>
                </a:solidFill>
              </a:rPr>
              <a:t> from </a:t>
            </a:r>
            <a:r>
              <a:rPr lang="it-IT" sz="2400" dirty="0" err="1">
                <a:solidFill>
                  <a:srgbClr val="C00000"/>
                </a:solidFill>
              </a:rPr>
              <a:t>muons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compared</a:t>
            </a:r>
            <a:r>
              <a:rPr lang="it-IT" sz="2400" dirty="0">
                <a:solidFill>
                  <a:srgbClr val="C00000"/>
                </a:solidFill>
              </a:rPr>
              <a:t> with </a:t>
            </a:r>
            <a:r>
              <a:rPr lang="it-IT" sz="2400" dirty="0" err="1">
                <a:solidFill>
                  <a:srgbClr val="C00000"/>
                </a:solidFill>
              </a:rPr>
              <a:t>those</a:t>
            </a:r>
            <a:r>
              <a:rPr lang="it-IT" sz="2400" dirty="0">
                <a:solidFill>
                  <a:srgbClr val="C00000"/>
                </a:solidFill>
              </a:rPr>
              <a:t> from </a:t>
            </a:r>
            <a:r>
              <a:rPr lang="it-IT" sz="2400" dirty="0" err="1">
                <a:solidFill>
                  <a:srgbClr val="C00000"/>
                </a:solidFill>
              </a:rPr>
              <a:t>neutrons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at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similar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latitude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extracted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all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years</a:t>
            </a:r>
            <a:r>
              <a:rPr lang="it-IT" sz="2400" dirty="0">
                <a:solidFill>
                  <a:srgbClr val="C00000"/>
                </a:solidFill>
              </a:rPr>
              <a:t> 2019-2025, some trend </a:t>
            </a:r>
            <a:r>
              <a:rPr lang="it-IT" sz="2400" dirty="0" err="1">
                <a:solidFill>
                  <a:srgbClr val="C00000"/>
                </a:solidFill>
              </a:rPr>
              <a:t>observed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0070C0"/>
                </a:solidFill>
              </a:rPr>
              <a:t>In progress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check on data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residual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pressure and temperature)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POLA-R and POLA-R/NM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extension to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latitude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NM stations 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Plan to </a:t>
            </a:r>
            <a:r>
              <a:rPr lang="it-I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draft for a paper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9441E-6878-CB7E-C13B-FE073DECF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BEF239-EC30-998F-AA23-B3BA1C11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849914"/>
            <a:ext cx="11930743" cy="5871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The 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</a:t>
            </a:r>
            <a:r>
              <a:rPr lang="it-IT" sz="2400" dirty="0">
                <a:solidFill>
                  <a:srgbClr val="C00000"/>
                </a:solidFill>
              </a:rPr>
              <a:t> of CR </a:t>
            </a:r>
            <a:r>
              <a:rPr lang="it-IT" sz="2400" dirty="0" err="1">
                <a:solidFill>
                  <a:srgbClr val="C00000"/>
                </a:solidFill>
              </a:rPr>
              <a:t>flux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measured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at</a:t>
            </a:r>
            <a:r>
              <a:rPr lang="it-IT" sz="2400" dirty="0">
                <a:solidFill>
                  <a:srgbClr val="C00000"/>
                </a:solidFill>
              </a:rPr>
              <a:t> ground </a:t>
            </a:r>
            <a:r>
              <a:rPr lang="it-IT" sz="2400" dirty="0" err="1">
                <a:solidFill>
                  <a:srgbClr val="C00000"/>
                </a:solidFill>
              </a:rPr>
              <a:t>is</a:t>
            </a:r>
            <a:r>
              <a:rPr lang="it-IT" sz="2400" dirty="0">
                <a:solidFill>
                  <a:srgbClr val="C00000"/>
                </a:solidFill>
              </a:rPr>
              <a:t> an </a:t>
            </a:r>
            <a:r>
              <a:rPr lang="it-IT" sz="2400" dirty="0" err="1">
                <a:solidFill>
                  <a:srgbClr val="C00000"/>
                </a:solidFill>
              </a:rPr>
              <a:t>important</a:t>
            </a:r>
            <a:r>
              <a:rPr lang="it-IT" sz="2400" dirty="0">
                <a:solidFill>
                  <a:srgbClr val="C00000"/>
                </a:solidFill>
              </a:rPr>
              <a:t> – </a:t>
            </a:r>
            <a:r>
              <a:rPr lang="it-IT" sz="2400" dirty="0" err="1">
                <a:solidFill>
                  <a:srgbClr val="C00000"/>
                </a:solidFill>
              </a:rPr>
              <a:t>although</a:t>
            </a:r>
            <a:r>
              <a:rPr lang="it-IT" sz="2400" dirty="0">
                <a:solidFill>
                  <a:srgbClr val="C00000"/>
                </a:solidFill>
              </a:rPr>
              <a:t> with small </a:t>
            </a: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– feature of the data </a:t>
            </a:r>
            <a:r>
              <a:rPr lang="it-IT" sz="2400" dirty="0" err="1">
                <a:solidFill>
                  <a:srgbClr val="C00000"/>
                </a:solidFill>
              </a:rPr>
              <a:t>collected</a:t>
            </a:r>
            <a:r>
              <a:rPr lang="it-IT" sz="2400" dirty="0">
                <a:solidFill>
                  <a:srgbClr val="C00000"/>
                </a:solidFill>
              </a:rPr>
              <a:t> by a CR detector.</a:t>
            </a: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Both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charged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particles</a:t>
            </a:r>
            <a:r>
              <a:rPr lang="it-IT" sz="2400" dirty="0">
                <a:solidFill>
                  <a:srgbClr val="C00000"/>
                </a:solidFill>
              </a:rPr>
              <a:t> and </a:t>
            </a:r>
            <a:r>
              <a:rPr lang="it-IT" sz="2400" dirty="0" err="1">
                <a:solidFill>
                  <a:srgbClr val="C00000"/>
                </a:solidFill>
              </a:rPr>
              <a:t>neutrons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undergo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these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Periodic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occurring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within</a:t>
            </a:r>
            <a:r>
              <a:rPr lang="it-IT" sz="2400" dirty="0">
                <a:solidFill>
                  <a:srgbClr val="C00000"/>
                </a:solidFill>
              </a:rPr>
              <a:t> a day (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) are </a:t>
            </a:r>
            <a:r>
              <a:rPr lang="it-IT" sz="2400" dirty="0" err="1">
                <a:solidFill>
                  <a:srgbClr val="C00000"/>
                </a:solidFill>
              </a:rPr>
              <a:t>associated</a:t>
            </a:r>
            <a:r>
              <a:rPr lang="it-IT" sz="2400" dirty="0">
                <a:solidFill>
                  <a:srgbClr val="C00000"/>
                </a:solidFill>
              </a:rPr>
              <a:t> to </a:t>
            </a:r>
            <a:r>
              <a:rPr lang="it-IT" sz="2400" dirty="0" err="1">
                <a:solidFill>
                  <a:srgbClr val="C00000"/>
                </a:solidFill>
              </a:rPr>
              <a:t>changing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conditions</a:t>
            </a:r>
            <a:r>
              <a:rPr lang="it-IT" sz="2400" dirty="0">
                <a:solidFill>
                  <a:srgbClr val="C00000"/>
                </a:solidFill>
              </a:rPr>
              <a:t> in the </a:t>
            </a:r>
            <a:r>
              <a:rPr lang="it-IT" sz="2400" dirty="0" err="1">
                <a:solidFill>
                  <a:srgbClr val="C00000"/>
                </a:solidFill>
              </a:rPr>
              <a:t>Interplanetary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Magnetic</a:t>
            </a:r>
            <a:r>
              <a:rPr lang="it-IT" sz="2400" dirty="0">
                <a:solidFill>
                  <a:srgbClr val="C00000"/>
                </a:solidFill>
              </a:rPr>
              <a:t> Field (IMF) and </a:t>
            </a:r>
            <a:r>
              <a:rPr lang="it-IT" sz="2400" dirty="0" err="1">
                <a:solidFill>
                  <a:srgbClr val="C00000"/>
                </a:solidFill>
              </a:rPr>
              <a:t>Earth’s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magnetosphere</a:t>
            </a:r>
            <a:r>
              <a:rPr lang="it-IT" sz="2400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Two </a:t>
            </a:r>
            <a:r>
              <a:rPr lang="it-IT" sz="2400" dirty="0" err="1">
                <a:solidFill>
                  <a:srgbClr val="C00000"/>
                </a:solidFill>
              </a:rPr>
              <a:t>main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aspects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characterize</a:t>
            </a:r>
            <a:r>
              <a:rPr lang="it-IT" sz="2400" dirty="0">
                <a:solidFill>
                  <a:srgbClr val="C00000"/>
                </a:solidFill>
              </a:rPr>
              <a:t> the </a:t>
            </a:r>
            <a:r>
              <a:rPr lang="it-IT" sz="2400" dirty="0" err="1">
                <a:solidFill>
                  <a:srgbClr val="C00000"/>
                </a:solidFill>
              </a:rPr>
              <a:t>origin</a:t>
            </a:r>
            <a:r>
              <a:rPr lang="it-IT" sz="2400" dirty="0">
                <a:solidFill>
                  <a:srgbClr val="C00000"/>
                </a:solidFill>
              </a:rPr>
              <a:t> of </a:t>
            </a:r>
            <a:r>
              <a:rPr lang="it-IT" sz="2400" dirty="0" err="1">
                <a:solidFill>
                  <a:srgbClr val="C00000"/>
                </a:solidFill>
              </a:rPr>
              <a:t>such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   </a:t>
            </a:r>
            <a:r>
              <a:rPr lang="it-IT" sz="2400" dirty="0" err="1">
                <a:solidFill>
                  <a:srgbClr val="0070C0"/>
                </a:solidFill>
              </a:rPr>
              <a:t>Radial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convection</a:t>
            </a:r>
            <a:r>
              <a:rPr lang="it-IT" sz="2400" dirty="0">
                <a:solidFill>
                  <a:srgbClr val="0070C0"/>
                </a:solidFill>
              </a:rPr>
              <a:t> (</a:t>
            </a:r>
            <a:r>
              <a:rPr lang="it-IT" sz="2400" dirty="0" err="1">
                <a:solidFill>
                  <a:srgbClr val="0070C0"/>
                </a:solidFill>
              </a:rPr>
              <a:t>highest</a:t>
            </a:r>
            <a:r>
              <a:rPr lang="it-IT" sz="2400" dirty="0">
                <a:solidFill>
                  <a:srgbClr val="0070C0"/>
                </a:solidFill>
              </a:rPr>
              <a:t> CR </a:t>
            </a:r>
            <a:r>
              <a:rPr lang="it-IT" sz="2400" dirty="0" err="1">
                <a:solidFill>
                  <a:srgbClr val="0070C0"/>
                </a:solidFill>
              </a:rPr>
              <a:t>flux</a:t>
            </a:r>
            <a:r>
              <a:rPr lang="it-IT" sz="2400" dirty="0">
                <a:solidFill>
                  <a:srgbClr val="0070C0"/>
                </a:solidFill>
              </a:rPr>
              <a:t> with solar wind </a:t>
            </a:r>
            <a:r>
              <a:rPr lang="it-IT" sz="2400" dirty="0" err="1">
                <a:solidFill>
                  <a:srgbClr val="0070C0"/>
                </a:solidFill>
              </a:rPr>
              <a:t>directed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towards</a:t>
            </a:r>
            <a:r>
              <a:rPr lang="it-IT" sz="2400" dirty="0">
                <a:solidFill>
                  <a:srgbClr val="0070C0"/>
                </a:solidFill>
              </a:rPr>
              <a:t> the Earth)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</a:rPr>
              <a:t>   </a:t>
            </a:r>
            <a:r>
              <a:rPr lang="it-IT" sz="2400" dirty="0" err="1">
                <a:solidFill>
                  <a:srgbClr val="0070C0"/>
                </a:solidFill>
              </a:rPr>
              <a:t>Inward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diffusion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along</a:t>
            </a:r>
            <a:r>
              <a:rPr lang="it-IT" sz="2400" dirty="0">
                <a:solidFill>
                  <a:srgbClr val="0070C0"/>
                </a:solidFill>
              </a:rPr>
              <a:t> the IMF (</a:t>
            </a:r>
            <a:r>
              <a:rPr lang="it-IT" sz="2400" dirty="0" err="1">
                <a:solidFill>
                  <a:srgbClr val="0070C0"/>
                </a:solidFill>
              </a:rPr>
              <a:t>dispersion</a:t>
            </a:r>
            <a:r>
              <a:rPr lang="it-IT" sz="2400" dirty="0">
                <a:solidFill>
                  <a:srgbClr val="0070C0"/>
                </a:solidFill>
              </a:rPr>
              <a:t> of CR in </a:t>
            </a:r>
            <a:r>
              <a:rPr lang="it-IT" sz="2400" dirty="0" err="1">
                <a:solidFill>
                  <a:srgbClr val="0070C0"/>
                </a:solidFill>
              </a:rPr>
              <a:t>all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directions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Interplay</a:t>
            </a:r>
            <a:r>
              <a:rPr lang="it-IT" sz="2400" dirty="0">
                <a:solidFill>
                  <a:srgbClr val="C00000"/>
                </a:solidFill>
              </a:rPr>
              <a:t> of </a:t>
            </a:r>
            <a:r>
              <a:rPr lang="it-IT" sz="2400" dirty="0" err="1">
                <a:solidFill>
                  <a:srgbClr val="C00000"/>
                </a:solidFill>
              </a:rPr>
              <a:t>these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two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factors</a:t>
            </a:r>
            <a:r>
              <a:rPr lang="it-IT" sz="2400" dirty="0">
                <a:solidFill>
                  <a:srgbClr val="C00000"/>
                </a:solidFill>
              </a:rPr>
              <a:t> determine the </a:t>
            </a: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(% </a:t>
            </a:r>
            <a:r>
              <a:rPr lang="it-IT" sz="2400" dirty="0" err="1">
                <a:solidFill>
                  <a:srgbClr val="C00000"/>
                </a:solidFill>
              </a:rPr>
              <a:t>variation</a:t>
            </a:r>
            <a:r>
              <a:rPr lang="it-IT" sz="2400" dirty="0">
                <a:solidFill>
                  <a:srgbClr val="C00000"/>
                </a:solidFill>
              </a:rPr>
              <a:t> w.r.t. </a:t>
            </a:r>
            <a:r>
              <a:rPr lang="it-IT" sz="2400" dirty="0" err="1">
                <a:solidFill>
                  <a:srgbClr val="C00000"/>
                </a:solidFill>
              </a:rPr>
              <a:t>daily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average</a:t>
            </a:r>
            <a:r>
              <a:rPr lang="it-IT" sz="2400" dirty="0">
                <a:solidFill>
                  <a:srgbClr val="C00000"/>
                </a:solidFill>
              </a:rPr>
              <a:t> rate) and </a:t>
            </a:r>
            <a:r>
              <a:rPr lang="it-IT" sz="2400" dirty="0" err="1">
                <a:solidFill>
                  <a:srgbClr val="C00000"/>
                </a:solidFill>
              </a:rPr>
              <a:t>phase</a:t>
            </a:r>
            <a:r>
              <a:rPr lang="it-IT" sz="2400" dirty="0">
                <a:solidFill>
                  <a:srgbClr val="C00000"/>
                </a:solidFill>
              </a:rPr>
              <a:t> (time </a:t>
            </a:r>
            <a:r>
              <a:rPr lang="it-IT" sz="2400" dirty="0" err="1">
                <a:solidFill>
                  <a:srgbClr val="C00000"/>
                </a:solidFill>
              </a:rPr>
              <a:t>at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which</a:t>
            </a:r>
            <a:r>
              <a:rPr lang="it-IT" sz="2400" dirty="0">
                <a:solidFill>
                  <a:srgbClr val="C00000"/>
                </a:solidFill>
              </a:rPr>
              <a:t> maximum </a:t>
            </a:r>
            <a:r>
              <a:rPr lang="it-IT" sz="2400" dirty="0" err="1">
                <a:solidFill>
                  <a:srgbClr val="C00000"/>
                </a:solidFill>
              </a:rPr>
              <a:t>is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observed</a:t>
            </a:r>
            <a:r>
              <a:rPr lang="it-IT" sz="2400" dirty="0">
                <a:solidFill>
                  <a:srgbClr val="C00000"/>
                </a:solidFill>
              </a:rPr>
              <a:t>) of the 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modulation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CFECB0-1890-70B3-074E-5BF7DE12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F51348B-4243-85D6-6270-B70D8B601A0F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Diurnal variations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6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E2644-8399-19AF-81F4-F9B8DA6FB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7F53E-A548-DDD2-A24F-89F06421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693" y="2980166"/>
            <a:ext cx="1125150" cy="737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Sun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787314-B9FC-94F6-3B9C-3D71E8AC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1285F11-82FA-76C0-35D9-BDB45406C35C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Diurnal variations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7BE8C0-DC17-0909-CD1E-D3F975E3B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69" y="2415886"/>
            <a:ext cx="2026227" cy="2026227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F5EDFF9-847C-F3B6-6B76-D42C98CD7AB5}"/>
              </a:ext>
            </a:extLst>
          </p:cNvPr>
          <p:cNvCxnSpPr>
            <a:cxnSpLocks/>
          </p:cNvCxnSpPr>
          <p:nvPr/>
        </p:nvCxnSpPr>
        <p:spPr>
          <a:xfrm flipV="1">
            <a:off x="1718268" y="3429000"/>
            <a:ext cx="3406391" cy="4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E7AFE5C0-7152-2060-EED2-A329E551CC06}"/>
              </a:ext>
            </a:extLst>
          </p:cNvPr>
          <p:cNvSpPr txBox="1">
            <a:spLocks/>
          </p:cNvSpPr>
          <p:nvPr/>
        </p:nvSpPr>
        <p:spPr>
          <a:xfrm>
            <a:off x="3527063" y="3119838"/>
            <a:ext cx="1466794" cy="737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12:00 </a:t>
            </a:r>
            <a:r>
              <a:rPr lang="it-IT" sz="2400" b="1" dirty="0" err="1">
                <a:solidFill>
                  <a:srgbClr val="0070C0"/>
                </a:solidFill>
              </a:rPr>
              <a:t>Loc.Time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4" name="Freccia circolare a destra 13">
            <a:extLst>
              <a:ext uri="{FF2B5EF4-FFF2-40B4-BE49-F238E27FC236}">
                <a16:creationId xmlns:a16="http://schemas.microsoft.com/office/drawing/2014/main" id="{AAA88339-5595-51E1-5A1E-09BD5B3F477E}"/>
              </a:ext>
            </a:extLst>
          </p:cNvPr>
          <p:cNvSpPr/>
          <p:nvPr/>
        </p:nvSpPr>
        <p:spPr>
          <a:xfrm rot="16200000">
            <a:off x="5799425" y="3148640"/>
            <a:ext cx="675489" cy="2217001"/>
          </a:xfrm>
          <a:prstGeom prst="curvedRightArrow">
            <a:avLst>
              <a:gd name="adj1" fmla="val 25000"/>
              <a:gd name="adj2" fmla="val 50000"/>
              <a:gd name="adj3" fmla="val 369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AA60FC6E-577C-2751-9261-8A995A0705A5}"/>
              </a:ext>
            </a:extLst>
          </p:cNvPr>
          <p:cNvSpPr txBox="1">
            <a:spLocks/>
          </p:cNvSpPr>
          <p:nvPr/>
        </p:nvSpPr>
        <p:spPr>
          <a:xfrm>
            <a:off x="6213188" y="2107638"/>
            <a:ext cx="1125150" cy="737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C00000"/>
                </a:solidFill>
              </a:rPr>
              <a:t>Earth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5FEEF609-CFD2-6226-36A0-FCAFE8B0AA88}"/>
              </a:ext>
            </a:extLst>
          </p:cNvPr>
          <p:cNvSpPr txBox="1">
            <a:spLocks/>
          </p:cNvSpPr>
          <p:nvPr/>
        </p:nvSpPr>
        <p:spPr>
          <a:xfrm>
            <a:off x="5575097" y="5106062"/>
            <a:ext cx="1466794" cy="737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18:00 </a:t>
            </a:r>
            <a:r>
              <a:rPr lang="it-IT" sz="2400" b="1" dirty="0" err="1">
                <a:solidFill>
                  <a:srgbClr val="0070C0"/>
                </a:solidFill>
              </a:rPr>
              <a:t>Loc.Time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65F7A2E-367B-E3A6-D7BF-869DC8C223BE}"/>
              </a:ext>
            </a:extLst>
          </p:cNvPr>
          <p:cNvCxnSpPr>
            <a:cxnSpLocks/>
          </p:cNvCxnSpPr>
          <p:nvPr/>
        </p:nvCxnSpPr>
        <p:spPr>
          <a:xfrm flipV="1">
            <a:off x="6871069" y="3366656"/>
            <a:ext cx="3406391" cy="41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4D0A70A-31D9-CFB7-8508-3626557386B4}"/>
              </a:ext>
            </a:extLst>
          </p:cNvPr>
          <p:cNvCxnSpPr/>
          <p:nvPr/>
        </p:nvCxnSpPr>
        <p:spPr>
          <a:xfrm flipV="1">
            <a:off x="6029863" y="1028063"/>
            <a:ext cx="0" cy="1541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39593811-565E-9A6B-F6A8-793D2767F135}"/>
              </a:ext>
            </a:extLst>
          </p:cNvPr>
          <p:cNvSpPr txBox="1">
            <a:spLocks/>
          </p:cNvSpPr>
          <p:nvPr/>
        </p:nvSpPr>
        <p:spPr>
          <a:xfrm>
            <a:off x="5583388" y="1350559"/>
            <a:ext cx="1466794" cy="737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06:00 </a:t>
            </a:r>
            <a:r>
              <a:rPr lang="it-IT" sz="2400" b="1" dirty="0" err="1">
                <a:solidFill>
                  <a:srgbClr val="0070C0"/>
                </a:solidFill>
              </a:rPr>
              <a:t>Loc.Time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D346763B-1CD7-1BF9-CAC3-27E06517072F}"/>
              </a:ext>
            </a:extLst>
          </p:cNvPr>
          <p:cNvSpPr txBox="1">
            <a:spLocks/>
          </p:cNvSpPr>
          <p:nvPr/>
        </p:nvSpPr>
        <p:spPr>
          <a:xfrm>
            <a:off x="7877203" y="3080918"/>
            <a:ext cx="1466794" cy="7377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00:00 </a:t>
            </a:r>
            <a:r>
              <a:rPr lang="it-IT" sz="2400" b="1" dirty="0" err="1">
                <a:solidFill>
                  <a:srgbClr val="0070C0"/>
                </a:solidFill>
              </a:rPr>
              <a:t>Loc.Time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42736033-B12A-ABA8-99F3-B7C9CC4C3121}"/>
              </a:ext>
            </a:extLst>
          </p:cNvPr>
          <p:cNvSpPr txBox="1">
            <a:spLocks/>
          </p:cNvSpPr>
          <p:nvPr/>
        </p:nvSpPr>
        <p:spPr>
          <a:xfrm>
            <a:off x="6564772" y="733899"/>
            <a:ext cx="1886774" cy="602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err="1">
                <a:solidFill>
                  <a:srgbClr val="C00000"/>
                </a:solidFill>
              </a:rPr>
              <a:t>Orbital</a:t>
            </a:r>
            <a:r>
              <a:rPr lang="it-IT" sz="2400" dirty="0">
                <a:solidFill>
                  <a:srgbClr val="C00000"/>
                </a:solidFill>
              </a:rPr>
              <a:t> speed, 30 km/s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2740E4EA-53C0-2E9E-405A-8573EBB54B3F}"/>
              </a:ext>
            </a:extLst>
          </p:cNvPr>
          <p:cNvSpPr txBox="1">
            <a:spLocks/>
          </p:cNvSpPr>
          <p:nvPr/>
        </p:nvSpPr>
        <p:spPr>
          <a:xfrm>
            <a:off x="204487" y="5134485"/>
            <a:ext cx="5101042" cy="17235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0070C0"/>
                </a:solidFill>
              </a:rPr>
              <a:t>CR </a:t>
            </a:r>
            <a:r>
              <a:rPr lang="it-IT" sz="2400" dirty="0" err="1">
                <a:solidFill>
                  <a:srgbClr val="0070C0"/>
                </a:solidFill>
              </a:rPr>
              <a:t>particles</a:t>
            </a:r>
            <a:r>
              <a:rPr lang="it-IT" sz="2400" dirty="0">
                <a:solidFill>
                  <a:srgbClr val="0070C0"/>
                </a:solidFill>
              </a:rPr>
              <a:t> co-rotate with the </a:t>
            </a:r>
            <a:r>
              <a:rPr lang="it-IT" sz="2400" dirty="0" err="1">
                <a:solidFill>
                  <a:srgbClr val="0070C0"/>
                </a:solidFill>
              </a:rPr>
              <a:t>interplanetary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magnetic</a:t>
            </a:r>
            <a:r>
              <a:rPr lang="it-IT" sz="2400" dirty="0">
                <a:solidFill>
                  <a:srgbClr val="0070C0"/>
                </a:solidFill>
              </a:rPr>
              <a:t> field (IMF). At Earth (1 A.U, from Sun), speed of </a:t>
            </a:r>
            <a:r>
              <a:rPr lang="it-IT" sz="2400" dirty="0" err="1">
                <a:solidFill>
                  <a:srgbClr val="0070C0"/>
                </a:solidFill>
              </a:rPr>
              <a:t>corotation</a:t>
            </a:r>
            <a:r>
              <a:rPr lang="it-IT" sz="2400" dirty="0">
                <a:solidFill>
                  <a:srgbClr val="0070C0"/>
                </a:solidFill>
              </a:rPr>
              <a:t>: 400 km/s, </a:t>
            </a:r>
            <a:r>
              <a:rPr lang="it-IT" sz="2400" dirty="0" err="1">
                <a:solidFill>
                  <a:srgbClr val="0070C0"/>
                </a:solidFill>
              </a:rPr>
              <a:t>along</a:t>
            </a:r>
            <a:r>
              <a:rPr lang="it-IT" sz="2400" dirty="0">
                <a:solidFill>
                  <a:srgbClr val="0070C0"/>
                </a:solidFill>
              </a:rPr>
              <a:t> the Earth </a:t>
            </a:r>
            <a:r>
              <a:rPr lang="it-IT" sz="2400" dirty="0" err="1">
                <a:solidFill>
                  <a:srgbClr val="0070C0"/>
                </a:solidFill>
              </a:rPr>
              <a:t>orbital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movement</a:t>
            </a:r>
            <a:endParaRPr lang="it-IT" sz="2400" dirty="0">
              <a:solidFill>
                <a:srgbClr val="0070C0"/>
              </a:solidFill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619EABD-ABE8-CA8A-CC68-3AE46E233AA9}"/>
              </a:ext>
            </a:extLst>
          </p:cNvPr>
          <p:cNvCxnSpPr/>
          <p:nvPr/>
        </p:nvCxnSpPr>
        <p:spPr>
          <a:xfrm flipV="1">
            <a:off x="6012293" y="4363647"/>
            <a:ext cx="0" cy="1541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A27ED2B5-FCBB-D1E1-EE4C-9A4F729CCAE0}"/>
              </a:ext>
            </a:extLst>
          </p:cNvPr>
          <p:cNvSpPr txBox="1">
            <a:spLocks/>
          </p:cNvSpPr>
          <p:nvPr/>
        </p:nvSpPr>
        <p:spPr>
          <a:xfrm>
            <a:off x="7041891" y="3550748"/>
            <a:ext cx="1125150" cy="737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70C0"/>
                </a:solidFill>
              </a:rPr>
              <a:t>ω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D6B08F4A-355F-FFAA-7870-2B3C50BA9C34}"/>
              </a:ext>
            </a:extLst>
          </p:cNvPr>
          <p:cNvSpPr txBox="1">
            <a:spLocks/>
          </p:cNvSpPr>
          <p:nvPr/>
        </p:nvSpPr>
        <p:spPr>
          <a:xfrm>
            <a:off x="8775854" y="4903696"/>
            <a:ext cx="2471854" cy="83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 err="1">
                <a:solidFill>
                  <a:srgbClr val="C00000"/>
                </a:solidFill>
              </a:rPr>
              <a:t>View</a:t>
            </a:r>
            <a:r>
              <a:rPr lang="it-IT" sz="2400" dirty="0">
                <a:solidFill>
                  <a:srgbClr val="C00000"/>
                </a:solidFill>
              </a:rPr>
              <a:t> from </a:t>
            </a:r>
            <a:r>
              <a:rPr lang="it-IT" sz="2400" dirty="0" err="1">
                <a:solidFill>
                  <a:srgbClr val="C00000"/>
                </a:solidFill>
              </a:rPr>
              <a:t>above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ecliptic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plane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98F25449-8AA5-329F-FD65-254AD6156658}"/>
              </a:ext>
            </a:extLst>
          </p:cNvPr>
          <p:cNvSpPr txBox="1">
            <a:spLocks/>
          </p:cNvSpPr>
          <p:nvPr/>
        </p:nvSpPr>
        <p:spPr>
          <a:xfrm>
            <a:off x="-1" y="769413"/>
            <a:ext cx="5101043" cy="154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dirty="0">
                <a:solidFill>
                  <a:srgbClr val="0070C0"/>
                </a:solidFill>
              </a:rPr>
              <a:t>Maximum </a:t>
            </a:r>
            <a:r>
              <a:rPr lang="it-IT" sz="2400" dirty="0" err="1">
                <a:solidFill>
                  <a:srgbClr val="0070C0"/>
                </a:solidFill>
              </a:rPr>
              <a:t>expected</a:t>
            </a:r>
            <a:r>
              <a:rPr lang="it-IT" sz="2400" dirty="0">
                <a:solidFill>
                  <a:srgbClr val="0070C0"/>
                </a:solidFill>
              </a:rPr>
              <a:t> to </a:t>
            </a:r>
            <a:r>
              <a:rPr lang="it-IT" sz="2400" dirty="0" err="1">
                <a:solidFill>
                  <a:srgbClr val="0070C0"/>
                </a:solidFill>
              </a:rPr>
              <a:t>happen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at</a:t>
            </a:r>
            <a:r>
              <a:rPr lang="it-IT" sz="2400" dirty="0">
                <a:solidFill>
                  <a:srgbClr val="0070C0"/>
                </a:solidFill>
              </a:rPr>
              <a:t> 18 </a:t>
            </a:r>
            <a:r>
              <a:rPr lang="it-IT" sz="2400" dirty="0" err="1">
                <a:solidFill>
                  <a:srgbClr val="0070C0"/>
                </a:solidFill>
              </a:rPr>
              <a:t>local</a:t>
            </a:r>
            <a:r>
              <a:rPr lang="it-IT" sz="2400" dirty="0">
                <a:solidFill>
                  <a:srgbClr val="0070C0"/>
                </a:solidFill>
              </a:rPr>
              <a:t> time. </a:t>
            </a:r>
            <a:r>
              <a:rPr lang="it-IT" sz="2400" dirty="0" err="1">
                <a:solidFill>
                  <a:srgbClr val="0070C0"/>
                </a:solidFill>
              </a:rPr>
              <a:t>However</a:t>
            </a:r>
            <a:r>
              <a:rPr lang="it-IT" sz="2400" dirty="0">
                <a:solidFill>
                  <a:srgbClr val="0070C0"/>
                </a:solidFill>
              </a:rPr>
              <a:t>, due to Earth </a:t>
            </a:r>
            <a:r>
              <a:rPr lang="it-IT" sz="2400" dirty="0" err="1">
                <a:solidFill>
                  <a:srgbClr val="0070C0"/>
                </a:solidFill>
              </a:rPr>
              <a:t>magnetic</a:t>
            </a:r>
            <a:r>
              <a:rPr lang="it-IT" sz="2400" dirty="0">
                <a:solidFill>
                  <a:srgbClr val="0070C0"/>
                </a:solidFill>
              </a:rPr>
              <a:t> field bending, maximum </a:t>
            </a:r>
            <a:r>
              <a:rPr lang="it-IT" sz="2400" dirty="0" err="1">
                <a:solidFill>
                  <a:srgbClr val="0070C0"/>
                </a:solidFill>
              </a:rPr>
              <a:t>occurs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b="1" dirty="0">
                <a:solidFill>
                  <a:srgbClr val="0070C0"/>
                </a:solidFill>
              </a:rPr>
              <a:t>a </a:t>
            </a:r>
            <a:r>
              <a:rPr lang="it-IT" sz="2400" b="1" dirty="0" err="1">
                <a:solidFill>
                  <a:srgbClr val="0070C0"/>
                </a:solidFill>
              </a:rPr>
              <a:t>few</a:t>
            </a:r>
            <a:r>
              <a:rPr lang="it-IT" sz="2400" b="1" dirty="0">
                <a:solidFill>
                  <a:srgbClr val="0070C0"/>
                </a:solidFill>
              </a:rPr>
              <a:t> hours </a:t>
            </a:r>
            <a:r>
              <a:rPr lang="it-IT" sz="2400" b="1" dirty="0" err="1">
                <a:solidFill>
                  <a:srgbClr val="0070C0"/>
                </a:solidFill>
              </a:rPr>
              <a:t>earlier</a:t>
            </a:r>
            <a:r>
              <a:rPr lang="it-IT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48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99DBB-17A9-E140-2D9C-3DBDCB217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439F8E-D3E1-9CC8-E5F8-DA84D3BB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849914"/>
            <a:ext cx="11930743" cy="5506435"/>
          </a:xfrm>
        </p:spPr>
        <p:txBody>
          <a:bodyPr>
            <a:normAutofit/>
          </a:bodyPr>
          <a:lstStyle/>
          <a:p>
            <a:r>
              <a:rPr lang="en-US" dirty="0" err="1"/>
              <a:t>M.A.Forman</a:t>
            </a:r>
            <a:r>
              <a:rPr lang="en-US" dirty="0"/>
              <a:t> and L.J. Gleeson, </a:t>
            </a:r>
            <a:r>
              <a:rPr lang="en-US" i="1" dirty="0"/>
              <a:t>Cosmic-ray streaming and anisotropies</a:t>
            </a:r>
            <a:r>
              <a:rPr lang="en-US" dirty="0"/>
              <a:t>, </a:t>
            </a:r>
            <a:r>
              <a:rPr lang="fr-FR" dirty="0" err="1"/>
              <a:t>Astrophys</a:t>
            </a:r>
            <a:r>
              <a:rPr lang="fr-FR" dirty="0"/>
              <a:t>.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Sci</a:t>
            </a:r>
            <a:r>
              <a:rPr lang="fr-FR" dirty="0"/>
              <a:t>. </a:t>
            </a:r>
            <a:r>
              <a:rPr lang="fr-FR" b="1" dirty="0"/>
              <a:t>32</a:t>
            </a:r>
            <a:r>
              <a:rPr lang="fr-FR" dirty="0"/>
              <a:t>, 77–94, 1975.</a:t>
            </a:r>
            <a:endParaRPr lang="it-IT" sz="2400" b="1" dirty="0">
              <a:solidFill>
                <a:srgbClr val="C00000"/>
              </a:solidFill>
            </a:endParaRPr>
          </a:p>
          <a:p>
            <a:r>
              <a:rPr lang="en-US" dirty="0" err="1"/>
              <a:t>J.W.Bieber</a:t>
            </a:r>
            <a:r>
              <a:rPr lang="en-US" dirty="0"/>
              <a:t> and </a:t>
            </a:r>
            <a:r>
              <a:rPr lang="en-US" dirty="0" err="1"/>
              <a:t>M.A.Pomeranz</a:t>
            </a:r>
            <a:r>
              <a:rPr lang="en-US" dirty="0"/>
              <a:t>, </a:t>
            </a:r>
            <a:r>
              <a:rPr lang="en-US" i="1" dirty="0"/>
              <a:t>A unified theory of cosmic ray diurnal </a:t>
            </a:r>
            <a:r>
              <a:rPr lang="fr-FR" i="1" dirty="0"/>
              <a:t>variations</a:t>
            </a:r>
            <a:r>
              <a:rPr lang="fr-FR" dirty="0"/>
              <a:t>, </a:t>
            </a:r>
            <a:r>
              <a:rPr lang="fr-FR" dirty="0" err="1"/>
              <a:t>Geophys</a:t>
            </a:r>
            <a:r>
              <a:rPr lang="fr-FR" dirty="0"/>
              <a:t>. </a:t>
            </a:r>
            <a:r>
              <a:rPr lang="fr-FR" dirty="0" err="1"/>
              <a:t>Res</a:t>
            </a:r>
            <a:r>
              <a:rPr lang="fr-FR" dirty="0"/>
              <a:t>. </a:t>
            </a:r>
            <a:r>
              <a:rPr lang="fr-FR" dirty="0" err="1"/>
              <a:t>Lett</a:t>
            </a:r>
            <a:r>
              <a:rPr lang="fr-FR" dirty="0"/>
              <a:t>. </a:t>
            </a:r>
            <a:r>
              <a:rPr lang="fr-FR" b="1" dirty="0"/>
              <a:t>10</a:t>
            </a:r>
            <a:r>
              <a:rPr lang="fr-FR" dirty="0"/>
              <a:t>, 920–923, 1983.</a:t>
            </a:r>
          </a:p>
          <a:p>
            <a:r>
              <a:rPr lang="en-US" dirty="0" err="1"/>
              <a:t>L.Dorman</a:t>
            </a:r>
            <a:r>
              <a:rPr lang="en-US" dirty="0"/>
              <a:t>, </a:t>
            </a:r>
            <a:r>
              <a:rPr lang="en-US" i="1" dirty="0"/>
              <a:t>Cosmic rays in magnetospheres of the Earth and other planets</a:t>
            </a:r>
            <a:r>
              <a:rPr lang="en-US" dirty="0"/>
              <a:t>, Springer, 2009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376AEE-2786-4C66-6110-768A211C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73E2CC9-C85A-AA4C-5ECA-E1572C7B0821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latin typeface="Sitka Subheading" panose="02000505000000020004" pitchFamily="2" charset="0"/>
              </a:rPr>
              <a:t>More information on the physics behind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8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8D46-281F-A649-F8A5-F5976C195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78845E-E589-5D48-4707-385EF3EF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847" y="1084784"/>
            <a:ext cx="6581670" cy="3818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have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been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observed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since</a:t>
            </a:r>
            <a:r>
              <a:rPr lang="it-IT" sz="2400" dirty="0">
                <a:solidFill>
                  <a:srgbClr val="C00000"/>
                </a:solidFill>
              </a:rPr>
              <a:t> a long time.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Observed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amplitude</a:t>
            </a:r>
            <a:r>
              <a:rPr lang="it-IT" sz="2400" dirty="0">
                <a:solidFill>
                  <a:srgbClr val="C00000"/>
                </a:solidFill>
              </a:rPr>
              <a:t> of the </a:t>
            </a:r>
            <a:r>
              <a:rPr lang="it-IT" sz="2400" dirty="0" err="1">
                <a:solidFill>
                  <a:srgbClr val="C00000"/>
                </a:solidFill>
              </a:rPr>
              <a:t>order</a:t>
            </a:r>
            <a:r>
              <a:rPr lang="it-IT" sz="2400" dirty="0">
                <a:solidFill>
                  <a:srgbClr val="C00000"/>
                </a:solidFill>
              </a:rPr>
              <a:t> of 0.1-0.3 %.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Phase</a:t>
            </a:r>
            <a:r>
              <a:rPr lang="it-IT" sz="2400" dirty="0">
                <a:solidFill>
                  <a:srgbClr val="C00000"/>
                </a:solidFill>
              </a:rPr>
              <a:t> (</a:t>
            </a:r>
            <a:r>
              <a:rPr lang="it-IT" sz="2400" dirty="0" err="1">
                <a:solidFill>
                  <a:srgbClr val="C00000"/>
                </a:solidFill>
              </a:rPr>
              <a:t>local</a:t>
            </a:r>
            <a:r>
              <a:rPr lang="it-IT" sz="2400" dirty="0">
                <a:solidFill>
                  <a:srgbClr val="C00000"/>
                </a:solidFill>
              </a:rPr>
              <a:t> time for the maximum) </a:t>
            </a:r>
            <a:r>
              <a:rPr lang="it-IT" sz="2400" dirty="0" err="1">
                <a:solidFill>
                  <a:srgbClr val="C00000"/>
                </a:solidFill>
              </a:rPr>
              <a:t>around</a:t>
            </a:r>
            <a:r>
              <a:rPr lang="it-IT" sz="2400" dirty="0">
                <a:solidFill>
                  <a:srgbClr val="C00000"/>
                </a:solidFill>
              </a:rPr>
              <a:t> 12h-14h </a:t>
            </a:r>
            <a:r>
              <a:rPr lang="it-IT" sz="2400" dirty="0" err="1">
                <a:solidFill>
                  <a:srgbClr val="C00000"/>
                </a:solidFill>
              </a:rPr>
              <a:t>local</a:t>
            </a:r>
            <a:r>
              <a:rPr lang="it-IT" sz="2400" dirty="0">
                <a:solidFill>
                  <a:srgbClr val="C00000"/>
                </a:solidFill>
              </a:rPr>
              <a:t> time, with large </a:t>
            </a:r>
            <a:r>
              <a:rPr lang="it-IT" sz="2400" dirty="0" err="1">
                <a:solidFill>
                  <a:srgbClr val="C00000"/>
                </a:solidFill>
              </a:rPr>
              <a:t>dispersion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around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it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FE3929-DB1F-8365-3C09-CB7991D1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E155705-5777-CB44-2E2B-D34BCC4F5B70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Features of diurnal variations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E8352F-D44C-487E-BBEA-8258C86B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" y="584776"/>
            <a:ext cx="5439508" cy="6308085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BA15C5C-1AD4-94E3-14B3-BCBADB2180E6}"/>
              </a:ext>
            </a:extLst>
          </p:cNvPr>
          <p:cNvSpPr txBox="1">
            <a:spLocks/>
          </p:cNvSpPr>
          <p:nvPr/>
        </p:nvSpPr>
        <p:spPr>
          <a:xfrm>
            <a:off x="5196672" y="6338774"/>
            <a:ext cx="4360985" cy="51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C00000"/>
                </a:solidFill>
              </a:rPr>
              <a:t>Thompson, Phys.Rev.54(1938)</a:t>
            </a:r>
          </a:p>
        </p:txBody>
      </p:sp>
    </p:spTree>
    <p:extLst>
      <p:ext uri="{BB962C8B-B14F-4D97-AF65-F5344CB8AC3E}">
        <p14:creationId xmlns:p14="http://schemas.microsoft.com/office/powerpoint/2010/main" val="414438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31F5-E623-B0CC-669F-F97260F51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CA151-C3C6-9BB9-0EB3-EDA1692C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46" y="754493"/>
            <a:ext cx="5710812" cy="5966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Although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largely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studied</a:t>
            </a:r>
            <a:r>
              <a:rPr lang="it-IT" sz="2400" dirty="0">
                <a:solidFill>
                  <a:srgbClr val="C00000"/>
                </a:solidFill>
              </a:rPr>
              <a:t>, </a:t>
            </a:r>
            <a:r>
              <a:rPr lang="it-IT" sz="2400" dirty="0" err="1">
                <a:solidFill>
                  <a:srgbClr val="C00000"/>
                </a:solidFill>
              </a:rPr>
              <a:t>diurnal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variations</a:t>
            </a:r>
            <a:r>
              <a:rPr lang="it-IT" sz="2400" dirty="0">
                <a:solidFill>
                  <a:srgbClr val="C00000"/>
                </a:solidFill>
              </a:rPr>
              <a:t> are </a:t>
            </a:r>
            <a:r>
              <a:rPr lang="it-IT" sz="2400" dirty="0" err="1">
                <a:solidFill>
                  <a:srgbClr val="C00000"/>
                </a:solidFill>
              </a:rPr>
              <a:t>still</a:t>
            </a:r>
            <a:r>
              <a:rPr lang="it-IT" sz="2400" dirty="0">
                <a:solidFill>
                  <a:srgbClr val="C00000"/>
                </a:solidFill>
              </a:rPr>
              <a:t> an </a:t>
            </a:r>
            <a:r>
              <a:rPr lang="it-IT" sz="2400" dirty="0" err="1">
                <a:solidFill>
                  <a:srgbClr val="C00000"/>
                </a:solidFill>
              </a:rPr>
              <a:t>important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topic</a:t>
            </a:r>
            <a:r>
              <a:rPr lang="it-IT" sz="2400" dirty="0">
                <a:solidFill>
                  <a:srgbClr val="C00000"/>
                </a:solidFill>
              </a:rPr>
              <a:t> for CR </a:t>
            </a:r>
            <a:r>
              <a:rPr lang="it-IT" sz="2400" dirty="0" err="1">
                <a:solidFill>
                  <a:srgbClr val="C00000"/>
                </a:solidFill>
              </a:rPr>
              <a:t>investigations</a:t>
            </a:r>
            <a:r>
              <a:rPr lang="it-IT" sz="2400" dirty="0">
                <a:solidFill>
                  <a:srgbClr val="C00000"/>
                </a:solidFill>
              </a:rPr>
              <a:t>, </a:t>
            </a:r>
            <a:r>
              <a:rPr lang="it-IT" sz="2400" dirty="0" err="1">
                <a:solidFill>
                  <a:srgbClr val="C00000"/>
                </a:solidFill>
              </a:rPr>
              <a:t>even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today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 err="1">
                <a:solidFill>
                  <a:srgbClr val="C00000"/>
                </a:solidFill>
              </a:rPr>
              <a:t>Detailed</a:t>
            </a:r>
            <a:r>
              <a:rPr lang="it-IT" sz="2400" dirty="0">
                <a:solidFill>
                  <a:srgbClr val="C00000"/>
                </a:solidFill>
              </a:rPr>
              <a:t> features </a:t>
            </a:r>
            <a:r>
              <a:rPr lang="it-IT" sz="2400" dirty="0" err="1">
                <a:solidFill>
                  <a:srgbClr val="C00000"/>
                </a:solidFill>
              </a:rPr>
              <a:t>depend</a:t>
            </a:r>
            <a:r>
              <a:rPr lang="it-IT" sz="2400" dirty="0">
                <a:solidFill>
                  <a:srgbClr val="C00000"/>
                </a:solidFill>
              </a:rPr>
              <a:t> on</a:t>
            </a: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Coordinates</a:t>
            </a:r>
            <a:r>
              <a:rPr lang="it-IT" sz="2400" dirty="0">
                <a:solidFill>
                  <a:srgbClr val="0070C0"/>
                </a:solidFill>
              </a:rPr>
              <a:t> of the </a:t>
            </a:r>
            <a:r>
              <a:rPr lang="it-IT" sz="2400" dirty="0" err="1">
                <a:solidFill>
                  <a:srgbClr val="0070C0"/>
                </a:solidFill>
              </a:rPr>
              <a:t>observation</a:t>
            </a:r>
            <a:r>
              <a:rPr lang="it-IT" sz="2400" dirty="0">
                <a:solidFill>
                  <a:srgbClr val="0070C0"/>
                </a:solidFill>
              </a:rPr>
              <a:t> site (</a:t>
            </a:r>
            <a:r>
              <a:rPr lang="it-IT" sz="2400" dirty="0" err="1">
                <a:solidFill>
                  <a:srgbClr val="0070C0"/>
                </a:solidFill>
              </a:rPr>
              <a:t>especially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latitude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Solar </a:t>
            </a:r>
            <a:r>
              <a:rPr lang="it-IT" sz="2400" dirty="0" err="1">
                <a:solidFill>
                  <a:srgbClr val="0070C0"/>
                </a:solidFill>
              </a:rPr>
              <a:t>cycle</a:t>
            </a:r>
            <a:r>
              <a:rPr lang="it-IT" sz="2400" dirty="0">
                <a:solidFill>
                  <a:srgbClr val="0070C0"/>
                </a:solidFill>
              </a:rPr>
              <a:t>, </a:t>
            </a:r>
            <a:r>
              <a:rPr lang="it-IT" sz="2400" dirty="0" err="1">
                <a:solidFill>
                  <a:srgbClr val="0070C0"/>
                </a:solidFill>
              </a:rPr>
              <a:t>year</a:t>
            </a:r>
            <a:r>
              <a:rPr lang="it-IT" sz="2400" dirty="0">
                <a:solidFill>
                  <a:srgbClr val="0070C0"/>
                </a:solidFill>
              </a:rPr>
              <a:t> (long </a:t>
            </a:r>
            <a:r>
              <a:rPr lang="it-IT" sz="2400" dirty="0" err="1">
                <a:solidFill>
                  <a:srgbClr val="0070C0"/>
                </a:solidFill>
              </a:rPr>
              <a:t>term</a:t>
            </a:r>
            <a:r>
              <a:rPr lang="it-IT" sz="2400" dirty="0">
                <a:solidFill>
                  <a:srgbClr val="0070C0"/>
                </a:solidFill>
              </a:rPr>
              <a:t> trends)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Sun </a:t>
            </a:r>
            <a:r>
              <a:rPr lang="it-IT" sz="2400" dirty="0" err="1">
                <a:solidFill>
                  <a:srgbClr val="0070C0"/>
                </a:solidFill>
              </a:rPr>
              <a:t>magnetic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polarity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Secondary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particles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being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detected</a:t>
            </a:r>
            <a:r>
              <a:rPr lang="it-IT" sz="2400" dirty="0">
                <a:solidFill>
                  <a:srgbClr val="0070C0"/>
                </a:solidFill>
              </a:rPr>
              <a:t> (</a:t>
            </a:r>
            <a:r>
              <a:rPr lang="it-IT" sz="2400" dirty="0" err="1">
                <a:solidFill>
                  <a:srgbClr val="0070C0"/>
                </a:solidFill>
              </a:rPr>
              <a:t>neutrons</a:t>
            </a:r>
            <a:r>
              <a:rPr lang="it-IT" sz="2400" dirty="0">
                <a:solidFill>
                  <a:srgbClr val="0070C0"/>
                </a:solidFill>
              </a:rPr>
              <a:t>, </a:t>
            </a:r>
            <a:r>
              <a:rPr lang="it-IT" sz="2400" dirty="0" err="1">
                <a:solidFill>
                  <a:srgbClr val="0070C0"/>
                </a:solidFill>
              </a:rPr>
              <a:t>muons</a:t>
            </a:r>
            <a:r>
              <a:rPr lang="it-IT" sz="2400" dirty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endParaRPr lang="it-IT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B078DF-C393-E96D-E8DA-01E58B08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D94434E-8F59-8369-9A89-D820D34B3FF6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Features of diurnal variations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6C3BBB9-6BF0-3CD9-CE2B-8BDFF98FD709}"/>
              </a:ext>
            </a:extLst>
          </p:cNvPr>
          <p:cNvSpPr txBox="1">
            <a:spLocks/>
          </p:cNvSpPr>
          <p:nvPr/>
        </p:nvSpPr>
        <p:spPr>
          <a:xfrm>
            <a:off x="7740273" y="633217"/>
            <a:ext cx="4360985" cy="519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 err="1">
                <a:solidFill>
                  <a:srgbClr val="C00000"/>
                </a:solidFill>
              </a:rPr>
              <a:t>Maylian</a:t>
            </a:r>
            <a:r>
              <a:rPr lang="it-IT" sz="1800" b="1" dirty="0">
                <a:solidFill>
                  <a:srgbClr val="C00000"/>
                </a:solidFill>
              </a:rPr>
              <a:t>, </a:t>
            </a:r>
            <a:r>
              <a:rPr lang="it-IT" sz="1800" b="1" dirty="0" err="1">
                <a:solidFill>
                  <a:srgbClr val="C00000"/>
                </a:solidFill>
              </a:rPr>
              <a:t>Advances</a:t>
            </a:r>
            <a:r>
              <a:rPr lang="it-IT" sz="1800" b="1" dirty="0">
                <a:solidFill>
                  <a:srgbClr val="C00000"/>
                </a:solidFill>
              </a:rPr>
              <a:t> in Space </a:t>
            </a:r>
            <a:r>
              <a:rPr lang="it-IT" sz="1800" b="1" dirty="0" err="1">
                <a:solidFill>
                  <a:srgbClr val="C00000"/>
                </a:solidFill>
              </a:rPr>
              <a:t>Research</a:t>
            </a:r>
            <a:r>
              <a:rPr lang="it-IT" sz="1800" b="1" dirty="0">
                <a:solidFill>
                  <a:srgbClr val="C00000"/>
                </a:solidFill>
              </a:rPr>
              <a:t>(2010)</a:t>
            </a:r>
          </a:p>
        </p:txBody>
      </p:sp>
      <p:pic>
        <p:nvPicPr>
          <p:cNvPr id="8" name="Immagine 7" descr="Immagine che contiene diagramm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B8B3DDC-4D92-C895-CE0D-E593A814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41" y="950495"/>
            <a:ext cx="4360985" cy="2782085"/>
          </a:xfrm>
          <a:prstGeom prst="rect">
            <a:avLst/>
          </a:prstGeom>
        </p:spPr>
      </p:pic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6E95269B-F1C8-E22A-E4A6-21665B21F810}"/>
              </a:ext>
            </a:extLst>
          </p:cNvPr>
          <p:cNvSpPr txBox="1">
            <a:spLocks/>
          </p:cNvSpPr>
          <p:nvPr/>
        </p:nvSpPr>
        <p:spPr>
          <a:xfrm>
            <a:off x="9500715" y="5194642"/>
            <a:ext cx="2074985" cy="90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 err="1">
                <a:solidFill>
                  <a:srgbClr val="C00000"/>
                </a:solidFill>
              </a:rPr>
              <a:t>Kuzmenkova</a:t>
            </a:r>
            <a:r>
              <a:rPr lang="it-IT" sz="1800" b="1" dirty="0">
                <a:solidFill>
                  <a:srgbClr val="C00000"/>
                </a:solidFill>
              </a:rPr>
              <a:t>, </a:t>
            </a:r>
            <a:r>
              <a:rPr lang="it-IT" sz="1800" b="1" dirty="0" err="1">
                <a:solidFill>
                  <a:srgbClr val="C00000"/>
                </a:solidFill>
              </a:rPr>
              <a:t>Bull.Russian</a:t>
            </a:r>
            <a:r>
              <a:rPr lang="it-IT" sz="1800" b="1" dirty="0">
                <a:solidFill>
                  <a:srgbClr val="C00000"/>
                </a:solidFill>
              </a:rPr>
              <a:t> </a:t>
            </a:r>
            <a:r>
              <a:rPr lang="it-IT" sz="1800" b="1" dirty="0" err="1">
                <a:solidFill>
                  <a:srgbClr val="C00000"/>
                </a:solidFill>
              </a:rPr>
              <a:t>Acad</a:t>
            </a:r>
            <a:r>
              <a:rPr lang="it-IT" sz="1800" b="1" dirty="0">
                <a:solidFill>
                  <a:srgbClr val="C00000"/>
                </a:solidFill>
              </a:rPr>
              <a:t>. (2023)</a:t>
            </a:r>
          </a:p>
        </p:txBody>
      </p:sp>
      <p:pic>
        <p:nvPicPr>
          <p:cNvPr id="5" name="Immagine 4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11AB8166-CF49-BEC0-234F-A465A1B60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59" y="3732580"/>
            <a:ext cx="4300156" cy="29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6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D0DA5-9341-1C88-57BC-8B04F9903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E30C7D-13BA-2F8E-D5A4-BA664AFA6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849914"/>
            <a:ext cx="11126875" cy="550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Due to the small </a:t>
            </a:r>
            <a:r>
              <a:rPr lang="it-IT" sz="2400" dirty="0" err="1">
                <a:solidFill>
                  <a:srgbClr val="C00000"/>
                </a:solidFill>
              </a:rPr>
              <a:t>expected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effect</a:t>
            </a:r>
            <a:r>
              <a:rPr lang="it-IT" sz="2400" dirty="0">
                <a:solidFill>
                  <a:srgbClr val="C00000"/>
                </a:solidFill>
              </a:rPr>
              <a:t> (0.1 %) a </a:t>
            </a:r>
            <a:r>
              <a:rPr lang="it-IT" sz="2400" dirty="0" err="1">
                <a:solidFill>
                  <a:srgbClr val="C00000"/>
                </a:solidFill>
              </a:rPr>
              <a:t>stable</a:t>
            </a:r>
            <a:r>
              <a:rPr lang="it-IT" sz="2400" dirty="0">
                <a:solidFill>
                  <a:srgbClr val="C00000"/>
                </a:solidFill>
              </a:rPr>
              <a:t> and long dataset </a:t>
            </a:r>
            <a:r>
              <a:rPr lang="it-IT" sz="2400" dirty="0" err="1">
                <a:solidFill>
                  <a:srgbClr val="C00000"/>
                </a:solidFill>
              </a:rPr>
              <a:t>is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required</a:t>
            </a: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C00000"/>
                </a:solidFill>
              </a:rPr>
              <a:t>Good candidate: POLA-R detectors </a:t>
            </a: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Relatively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stable</a:t>
            </a:r>
            <a:r>
              <a:rPr lang="it-IT" sz="2400" dirty="0">
                <a:solidFill>
                  <a:srgbClr val="0070C0"/>
                </a:solidFill>
              </a:rPr>
              <a:t> for long </a:t>
            </a:r>
            <a:r>
              <a:rPr lang="it-IT" sz="2400" dirty="0" err="1">
                <a:solidFill>
                  <a:srgbClr val="0070C0"/>
                </a:solidFill>
              </a:rPr>
              <a:t>periods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Three </a:t>
            </a:r>
            <a:r>
              <a:rPr lang="it-IT" sz="2400" dirty="0" err="1">
                <a:solidFill>
                  <a:srgbClr val="0070C0"/>
                </a:solidFill>
              </a:rPr>
              <a:t>independent</a:t>
            </a:r>
            <a:r>
              <a:rPr lang="it-IT" sz="2400" dirty="0">
                <a:solidFill>
                  <a:srgbClr val="0070C0"/>
                </a:solidFill>
              </a:rPr>
              <a:t> detectors in the </a:t>
            </a:r>
            <a:r>
              <a:rPr lang="it-IT" sz="2400" dirty="0" err="1">
                <a:solidFill>
                  <a:srgbClr val="0070C0"/>
                </a:solidFill>
              </a:rPr>
              <a:t>same</a:t>
            </a:r>
            <a:r>
              <a:rPr lang="it-IT" sz="2400" dirty="0">
                <a:solidFill>
                  <a:srgbClr val="0070C0"/>
                </a:solidFill>
              </a:rPr>
              <a:t> site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Good </a:t>
            </a:r>
            <a:r>
              <a:rPr lang="it-IT" sz="2400" dirty="0" err="1">
                <a:solidFill>
                  <a:srgbClr val="0070C0"/>
                </a:solidFill>
              </a:rPr>
              <a:t>counting</a:t>
            </a:r>
            <a:r>
              <a:rPr lang="it-IT" sz="2400" dirty="0">
                <a:solidFill>
                  <a:srgbClr val="0070C0"/>
                </a:solidFill>
              </a:rPr>
              <a:t> rate (of the </a:t>
            </a:r>
            <a:r>
              <a:rPr lang="it-IT" sz="2400" dirty="0" err="1">
                <a:solidFill>
                  <a:srgbClr val="0070C0"/>
                </a:solidFill>
              </a:rPr>
              <a:t>order</a:t>
            </a:r>
            <a:r>
              <a:rPr lang="it-IT" sz="2400" dirty="0">
                <a:solidFill>
                  <a:srgbClr val="0070C0"/>
                </a:solidFill>
              </a:rPr>
              <a:t> of 30 events/s)</a:t>
            </a:r>
          </a:p>
          <a:p>
            <a:pPr>
              <a:buFontTx/>
              <a:buChar char="-"/>
            </a:pPr>
            <a:r>
              <a:rPr lang="it-IT" sz="2400" dirty="0" err="1">
                <a:solidFill>
                  <a:srgbClr val="0070C0"/>
                </a:solidFill>
              </a:rPr>
              <a:t>Peculiar</a:t>
            </a:r>
            <a:r>
              <a:rPr lang="it-IT" sz="2400" dirty="0">
                <a:solidFill>
                  <a:srgbClr val="0070C0"/>
                </a:solidFill>
              </a:rPr>
              <a:t> location </a:t>
            </a:r>
            <a:r>
              <a:rPr lang="it-IT" sz="2400" dirty="0" err="1">
                <a:solidFill>
                  <a:srgbClr val="0070C0"/>
                </a:solidFill>
              </a:rPr>
              <a:t>at</a:t>
            </a:r>
            <a:r>
              <a:rPr lang="it-IT" sz="2400" dirty="0">
                <a:solidFill>
                  <a:srgbClr val="0070C0"/>
                </a:solidFill>
              </a:rPr>
              <a:t> high </a:t>
            </a:r>
            <a:r>
              <a:rPr lang="it-IT" sz="2400" dirty="0" err="1">
                <a:solidFill>
                  <a:srgbClr val="0070C0"/>
                </a:solidFill>
              </a:rPr>
              <a:t>latitude</a:t>
            </a:r>
            <a:endParaRPr lang="it-IT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rgbClr val="0070C0"/>
                </a:solidFill>
              </a:rPr>
              <a:t>About </a:t>
            </a:r>
            <a:r>
              <a:rPr lang="it-IT" sz="2400" dirty="0" err="1">
                <a:solidFill>
                  <a:srgbClr val="0070C0"/>
                </a:solidFill>
              </a:rPr>
              <a:t>six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years</a:t>
            </a:r>
            <a:r>
              <a:rPr lang="it-IT" sz="2400" dirty="0">
                <a:solidFill>
                  <a:srgbClr val="0070C0"/>
                </a:solidFill>
              </a:rPr>
              <a:t> of data </a:t>
            </a:r>
            <a:r>
              <a:rPr lang="it-IT" sz="2400" dirty="0" err="1">
                <a:solidFill>
                  <a:srgbClr val="0070C0"/>
                </a:solidFill>
              </a:rPr>
              <a:t>available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F6CDFA-103D-C04C-8EA5-8BB4C165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A434-2680-4635-BD07-C037002CD4DB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947DB42-8BF2-1729-47E2-55A57CC16791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A possible diurnal analysis in EEE?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4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E1BF1-F2C2-EB70-1CF6-E842D936A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21E76A4-1E0A-D93B-6471-17F60B43A019}"/>
              </a:ext>
            </a:extLst>
          </p:cNvPr>
          <p:cNvSpPr/>
          <p:nvPr/>
        </p:nvSpPr>
        <p:spPr>
          <a:xfrm>
            <a:off x="-17418" y="-17417"/>
            <a:ext cx="12209417" cy="6021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Sitka Subheading" panose="02000505000000020004" pitchFamily="2" charset="0"/>
              </a:rPr>
              <a:t>Dataset example: POLA-01   (Year 2024)</a:t>
            </a:r>
            <a:endParaRPr lang="it-IT" sz="2800" b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  <p:pic>
        <p:nvPicPr>
          <p:cNvPr id="5" name="Immagine 4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11A1E340-4908-986B-B513-2E600E51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77" y="636480"/>
            <a:ext cx="4669265" cy="3153391"/>
          </a:xfrm>
          <a:prstGeom prst="rect">
            <a:avLst/>
          </a:prstGeom>
        </p:spPr>
      </p:pic>
      <p:pic>
        <p:nvPicPr>
          <p:cNvPr id="8" name="Immagine 7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4702C9C6-76A2-C5A9-26C6-77B00545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21" y="2974525"/>
            <a:ext cx="4992340" cy="337158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C1F85E-8B7B-66B9-8F0F-32DFFFAF82FD}"/>
              </a:ext>
            </a:extLst>
          </p:cNvPr>
          <p:cNvSpPr txBox="1"/>
          <p:nvPr/>
        </p:nvSpPr>
        <p:spPr>
          <a:xfrm>
            <a:off x="7987293" y="1982343"/>
            <a:ext cx="1898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1 hour step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B7727C-ADC7-41FE-0FBD-2E1FABBD4E90}"/>
              </a:ext>
            </a:extLst>
          </p:cNvPr>
          <p:cNvSpPr txBox="1"/>
          <p:nvPr/>
        </p:nvSpPr>
        <p:spPr>
          <a:xfrm>
            <a:off x="59983" y="745575"/>
            <a:ext cx="6497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>
                <a:solidFill>
                  <a:srgbClr val="C00000"/>
                </a:solidFill>
              </a:rPr>
              <a:t>A </a:t>
            </a:r>
            <a:r>
              <a:rPr lang="it-IT" sz="2400" dirty="0" err="1">
                <a:solidFill>
                  <a:srgbClr val="C00000"/>
                </a:solidFill>
              </a:rPr>
              <a:t>few</a:t>
            </a:r>
            <a:r>
              <a:rPr lang="it-IT" sz="2400" dirty="0">
                <a:solidFill>
                  <a:srgbClr val="C00000"/>
                </a:solidFill>
              </a:rPr>
              <a:t>  days </a:t>
            </a:r>
            <a:r>
              <a:rPr lang="it-IT" sz="2400" dirty="0" err="1">
                <a:solidFill>
                  <a:srgbClr val="C00000"/>
                </a:solidFill>
              </a:rPr>
              <a:t>have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hourly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missing</a:t>
            </a:r>
            <a:r>
              <a:rPr lang="it-IT" sz="2400" dirty="0">
                <a:solidFill>
                  <a:srgbClr val="C00000"/>
                </a:solidFill>
              </a:rPr>
              <a:t> data</a:t>
            </a:r>
          </a:p>
          <a:p>
            <a:r>
              <a:rPr lang="it-IT" sz="2400" dirty="0">
                <a:solidFill>
                  <a:srgbClr val="C00000"/>
                </a:solidFill>
              </a:rPr>
              <a:t>(357 over 366 in 2024 </a:t>
            </a:r>
            <a:r>
              <a:rPr lang="it-IT" sz="2400" dirty="0" err="1">
                <a:solidFill>
                  <a:srgbClr val="C00000"/>
                </a:solidFill>
              </a:rPr>
              <a:t>have</a:t>
            </a:r>
            <a:r>
              <a:rPr lang="it-IT" sz="2400" dirty="0">
                <a:solidFill>
                  <a:srgbClr val="C00000"/>
                </a:solidFill>
              </a:rPr>
              <a:t> a complete coverage).</a:t>
            </a:r>
          </a:p>
          <a:p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</a:rPr>
              <a:t>Only</a:t>
            </a:r>
            <a:r>
              <a:rPr lang="it-IT" sz="2400" dirty="0">
                <a:solidFill>
                  <a:srgbClr val="C00000"/>
                </a:solidFill>
              </a:rPr>
              <a:t> days with complete coverage (24 hours) </a:t>
            </a:r>
            <a:r>
              <a:rPr lang="it-IT" sz="2400" dirty="0" err="1">
                <a:solidFill>
                  <a:srgbClr val="C00000"/>
                </a:solidFill>
              </a:rPr>
              <a:t>retained</a:t>
            </a:r>
            <a:r>
              <a:rPr lang="it-IT" sz="2400" dirty="0">
                <a:solidFill>
                  <a:srgbClr val="C00000"/>
                </a:solidFill>
              </a:rPr>
              <a:t> for </a:t>
            </a:r>
            <a:r>
              <a:rPr lang="it-IT" sz="2400" dirty="0" err="1">
                <a:solidFill>
                  <a:srgbClr val="C00000"/>
                </a:solidFill>
              </a:rPr>
              <a:t>daily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analysis</a:t>
            </a:r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corrected</a:t>
            </a:r>
            <a:r>
              <a:rPr lang="it-IT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pressure </a:t>
            </a:r>
            <a:r>
              <a:rPr lang="it-IT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variations</a:t>
            </a:r>
            <a:endParaRPr lang="it-IT" sz="2400" dirty="0"/>
          </a:p>
        </p:txBody>
      </p:sp>
      <p:pic>
        <p:nvPicPr>
          <p:cNvPr id="2" name="Immagine 1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276C36D0-3AFD-0AA2-77F4-7B7EE990A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69" y="3789871"/>
            <a:ext cx="4602479" cy="310828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F182CD-4579-58DC-B7BA-EC056E5F7A45}"/>
              </a:ext>
            </a:extLst>
          </p:cNvPr>
          <p:cNvSpPr txBox="1"/>
          <p:nvPr/>
        </p:nvSpPr>
        <p:spPr>
          <a:xfrm>
            <a:off x="7987293" y="4904901"/>
            <a:ext cx="1898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Daily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average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03358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8E4"/>
      </a:lt2>
      <a:accent1>
        <a:srgbClr val="EC70C6"/>
      </a:accent1>
      <a:accent2>
        <a:srgbClr val="E8517A"/>
      </a:accent2>
      <a:accent3>
        <a:srgbClr val="EC8270"/>
      </a:accent3>
      <a:accent4>
        <a:srgbClr val="E2912A"/>
      </a:accent4>
      <a:accent5>
        <a:srgbClr val="A8A650"/>
      </a:accent5>
      <a:accent6>
        <a:srgbClr val="83AF3D"/>
      </a:accent6>
      <a:hlink>
        <a:srgbClr val="568E67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5931</TotalTime>
  <Words>1302</Words>
  <Application>Microsoft Office PowerPoint</Application>
  <PresentationFormat>Widescreen</PresentationFormat>
  <Paragraphs>205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Avenir Next LT Pro</vt:lpstr>
      <vt:lpstr>Avenir Next LT Pro Light</vt:lpstr>
      <vt:lpstr>Calibri</vt:lpstr>
      <vt:lpstr>Calibri Light</vt:lpstr>
      <vt:lpstr>Sitka Subheading</vt:lpstr>
      <vt:lpstr>Tema di Office</vt:lpstr>
      <vt:lpstr>PebbleVTI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Riggi</dc:creator>
  <cp:lastModifiedBy>Francesco Riggi</cp:lastModifiedBy>
  <cp:revision>230</cp:revision>
  <dcterms:created xsi:type="dcterms:W3CDTF">2023-07-06T13:18:52Z</dcterms:created>
  <dcterms:modified xsi:type="dcterms:W3CDTF">2025-06-30T08:56:04Z</dcterms:modified>
</cp:coreProperties>
</file>