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309" r:id="rId3"/>
    <p:sldId id="304" r:id="rId4"/>
    <p:sldId id="320" r:id="rId5"/>
    <p:sldId id="32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8" autoAdjust="0"/>
    <p:restoredTop sz="98084" autoAdjust="0"/>
  </p:normalViewPr>
  <p:slideViewPr>
    <p:cSldViewPr snapToGrid="0" snapToObjects="1">
      <p:cViewPr varScale="1">
        <p:scale>
          <a:sx n="93" d="100"/>
          <a:sy n="93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2C23A-A71F-0E48-BBAC-1206225E4248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63B4F-7F3B-274C-80CD-2AA655F7D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02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ABF00-6DC0-9643-9FA4-6F207E3D155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E8E7B-9740-514C-A95E-D856802D7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4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3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7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9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6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2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0DF2-F747-F249-BB18-1D216D602CB9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0DB6B-4751-4E44-87A2-9B3AC7C4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696" y="2431803"/>
            <a:ext cx="184646" cy="646321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70172" y="4218127"/>
            <a:ext cx="1525232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 De Gruttola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837" y="2260984"/>
            <a:ext cx="5140354" cy="12772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30" tIns="45715" rIns="91430" bIns="45715" rtlCol="0">
            <a:spAutoFit/>
          </a:bodyPr>
          <a:lstStyle/>
          <a:p>
            <a:r>
              <a:rPr lang="en-US" sz="4400" dirty="0" smtClean="0"/>
              <a:t>SALE-</a:t>
            </a:r>
            <a:r>
              <a:rPr lang="en-US" sz="4400" dirty="0" smtClean="0"/>
              <a:t>01 and SALE-02:</a:t>
            </a:r>
            <a:endParaRPr lang="en-US" sz="3300" dirty="0"/>
          </a:p>
          <a:p>
            <a:r>
              <a:rPr lang="en-US" sz="3300" dirty="0" smtClean="0"/>
              <a:t>issues with </a:t>
            </a:r>
            <a:r>
              <a:rPr lang="en-US" sz="3300" dirty="0" smtClean="0"/>
              <a:t>HV</a:t>
            </a:r>
            <a:endParaRPr lang="en-US" sz="3300" dirty="0"/>
          </a:p>
        </p:txBody>
      </p:sp>
      <p:sp>
        <p:nvSpPr>
          <p:cNvPr id="10" name="Rectangle 9"/>
          <p:cNvSpPr/>
          <p:nvPr/>
        </p:nvSpPr>
        <p:spPr>
          <a:xfrm>
            <a:off x="13714" y="6600086"/>
            <a:ext cx="9144000" cy="25791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3266239" y="6539340"/>
            <a:ext cx="2603475" cy="395473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solidFill>
                  <a:schemeClr val="bg1"/>
                </a:solidFill>
              </a:rPr>
              <a:t>EEE collaboration meeting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29076" y="5603597"/>
            <a:ext cx="2477822" cy="6597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pic>
        <p:nvPicPr>
          <p:cNvPr id="15" name="Picture 14" descr="logo_centroferm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75" y="5658397"/>
            <a:ext cx="1377055" cy="566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 descr="logo_inf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530" y="5658397"/>
            <a:ext cx="889958" cy="566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Date Placeholder 1"/>
          <p:cNvSpPr txBox="1">
            <a:spLocks/>
          </p:cNvSpPr>
          <p:nvPr/>
        </p:nvSpPr>
        <p:spPr>
          <a:xfrm>
            <a:off x="13242" y="6570023"/>
            <a:ext cx="1935360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>
                <a:solidFill>
                  <a:srgbClr val="FFFFFF"/>
                </a:solidFill>
              </a:rPr>
              <a:t>26/04/</a:t>
            </a:r>
            <a:r>
              <a:rPr lang="it-IT" sz="1300" dirty="0" smtClean="0">
                <a:solidFill>
                  <a:srgbClr val="FFFFFF"/>
                </a:solidFill>
              </a:rPr>
              <a:t>2017</a:t>
            </a:r>
            <a:endParaRPr lang="en-US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4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4613" y="2778874"/>
            <a:ext cx="169274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SALE-01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356930"/>
            <a:ext cx="9120790" cy="318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this telescope is </a:t>
            </a:r>
            <a:r>
              <a:rPr lang="en-US" sz="2400" b="1" dirty="0" smtClean="0"/>
              <a:t>active</a:t>
            </a:r>
            <a:r>
              <a:rPr lang="en-US" sz="2400" dirty="0" smtClean="0"/>
              <a:t> </a:t>
            </a:r>
            <a:r>
              <a:rPr lang="en-US" sz="2400" dirty="0"/>
              <a:t>since </a:t>
            </a:r>
            <a:r>
              <a:rPr lang="en-US" sz="2400" dirty="0" smtClean="0"/>
              <a:t>~</a:t>
            </a:r>
            <a:r>
              <a:rPr lang="en-US" sz="2400" b="1" dirty="0" smtClean="0"/>
              <a:t>10 years 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the </a:t>
            </a:r>
            <a:r>
              <a:rPr lang="en-US" sz="2400" u="sng" dirty="0" smtClean="0"/>
              <a:t>rate is lower</a:t>
            </a:r>
            <a:r>
              <a:rPr lang="en-US" sz="2400" dirty="0" smtClean="0"/>
              <a:t> than </a:t>
            </a:r>
            <a:r>
              <a:rPr lang="en-US" sz="2400" dirty="0"/>
              <a:t>usual (</a:t>
            </a:r>
            <a:r>
              <a:rPr lang="en-US" sz="2400" dirty="0" smtClean="0"/>
              <a:t>~1/3)</a:t>
            </a:r>
            <a:endParaRPr lang="en-US" sz="2400" dirty="0"/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issues </a:t>
            </a:r>
            <a:r>
              <a:rPr lang="en-US" sz="2400" dirty="0" smtClean="0"/>
              <a:t>with </a:t>
            </a:r>
            <a:r>
              <a:rPr lang="en-US" sz="2400" dirty="0" smtClean="0"/>
              <a:t>HV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(high currents and unstable HV)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/>
              <a:t>c</a:t>
            </a:r>
            <a:r>
              <a:rPr lang="en-US" sz="2400" dirty="0" smtClean="0"/>
              <a:t>hamber 1 and 2 are problematic 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i="1" dirty="0"/>
              <a:t>o</a:t>
            </a:r>
            <a:r>
              <a:rPr lang="en-US" sz="2400" i="1" dirty="0" smtClean="0"/>
              <a:t>xidation</a:t>
            </a:r>
            <a:r>
              <a:rPr lang="en-US" sz="2400" dirty="0" smtClean="0"/>
              <a:t> in </a:t>
            </a:r>
            <a:r>
              <a:rPr lang="en-US" sz="2400" dirty="0" err="1" smtClean="0"/>
              <a:t>ch</a:t>
            </a:r>
            <a:r>
              <a:rPr lang="en-US" sz="2400" dirty="0" smtClean="0"/>
              <a:t> 2 (+)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i="1" dirty="0" smtClean="0"/>
              <a:t>white substance </a:t>
            </a:r>
            <a:r>
              <a:rPr lang="en-US" sz="2400" dirty="0" smtClean="0"/>
              <a:t>produced close to the negative HV connector in </a:t>
            </a:r>
            <a:r>
              <a:rPr lang="en-US" sz="2400" dirty="0" err="1" smtClean="0"/>
              <a:t>ch</a:t>
            </a:r>
            <a:r>
              <a:rPr lang="en-US" sz="2400" dirty="0" smtClean="0"/>
              <a:t> 1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5695" y="243180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4" y="6600086"/>
            <a:ext cx="9144000" cy="25791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3266239" y="6539340"/>
            <a:ext cx="2603475" cy="395473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solidFill>
                  <a:schemeClr val="bg1"/>
                </a:solidFill>
              </a:rPr>
              <a:t>EEE collaboration meeting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1" name="Date Placeholder 1"/>
          <p:cNvSpPr txBox="1">
            <a:spLocks/>
          </p:cNvSpPr>
          <p:nvPr/>
        </p:nvSpPr>
        <p:spPr>
          <a:xfrm>
            <a:off x="13242" y="6570023"/>
            <a:ext cx="1935360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>
                <a:solidFill>
                  <a:srgbClr val="FFFFFF"/>
                </a:solidFill>
              </a:rPr>
              <a:t>26/04/</a:t>
            </a:r>
            <a:r>
              <a:rPr lang="it-IT" sz="1300" dirty="0" smtClean="0">
                <a:solidFill>
                  <a:srgbClr val="FFFFFF"/>
                </a:solidFill>
              </a:rPr>
              <a:t>2017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8831760" y="6540420"/>
            <a:ext cx="380574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 smtClean="0">
                <a:solidFill>
                  <a:srgbClr val="FFFFFF"/>
                </a:solidFill>
              </a:rPr>
              <a:t>2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98327" y="931"/>
            <a:ext cx="169274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SALE</a:t>
            </a:r>
            <a:r>
              <a:rPr lang="en-US" sz="3600" dirty="0" smtClean="0"/>
              <a:t>-02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4" y="578987"/>
            <a:ext cx="9120790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this telescope is </a:t>
            </a:r>
            <a:r>
              <a:rPr lang="en-US" sz="2400" b="1" dirty="0" smtClean="0"/>
              <a:t>new </a:t>
            </a:r>
            <a:r>
              <a:rPr lang="en-US" sz="2400" dirty="0" smtClean="0"/>
              <a:t>(working correctly </a:t>
            </a:r>
            <a:r>
              <a:rPr lang="en-US" sz="2400" dirty="0"/>
              <a:t>for ~</a:t>
            </a:r>
            <a:r>
              <a:rPr lang="en-US" sz="2400" dirty="0" smtClean="0"/>
              <a:t>1 month)</a:t>
            </a:r>
            <a:endParaRPr lang="en-US" sz="2400" b="1" dirty="0" smtClean="0"/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i="1" dirty="0" smtClean="0"/>
              <a:t>oxidation</a:t>
            </a:r>
            <a:r>
              <a:rPr lang="en-US" sz="2400" dirty="0" smtClean="0"/>
              <a:t> in </a:t>
            </a:r>
            <a:r>
              <a:rPr lang="en-US" sz="2400" dirty="0" err="1" smtClean="0"/>
              <a:t>ch</a:t>
            </a:r>
            <a:r>
              <a:rPr lang="en-US" sz="2400" dirty="0" smtClean="0"/>
              <a:t> 2 </a:t>
            </a:r>
            <a:r>
              <a:rPr lang="en-US" sz="2400" dirty="0"/>
              <a:t>(+)</a:t>
            </a:r>
            <a:r>
              <a:rPr lang="en-US" sz="2400" dirty="0" smtClean="0"/>
              <a:t> and 3 (+)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HV+ connector has been changed 2 weeks ago (problem fixed)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same operation to be done in </a:t>
            </a:r>
            <a:r>
              <a:rPr lang="en-US" sz="2400" dirty="0" err="1" smtClean="0"/>
              <a:t>ch</a:t>
            </a:r>
            <a:r>
              <a:rPr lang="en-US" sz="2400" dirty="0" smtClean="0"/>
              <a:t> 2 (tomorrow?)</a:t>
            </a:r>
          </a:p>
        </p:txBody>
      </p:sp>
    </p:spTree>
    <p:extLst>
      <p:ext uri="{BB962C8B-B14F-4D97-AF65-F5344CB8AC3E}">
        <p14:creationId xmlns:p14="http://schemas.microsoft.com/office/powerpoint/2010/main" val="288554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4613" y="-93928"/>
            <a:ext cx="169274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SALE-02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5695" y="243180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foto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" y="525094"/>
            <a:ext cx="4379371" cy="3284528"/>
          </a:xfrm>
          <a:prstGeom prst="rect">
            <a:avLst/>
          </a:prstGeom>
        </p:spPr>
      </p:pic>
      <p:pic>
        <p:nvPicPr>
          <p:cNvPr id="11" name="Picture 10" descr="foto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682" y="2687095"/>
            <a:ext cx="5140215" cy="385516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401931" y="781064"/>
            <a:ext cx="4956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/>
              <a:t>oxidation in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/>
              <a:t>(+</a:t>
            </a:r>
            <a:r>
              <a:rPr lang="en-US" dirty="0" smtClean="0"/>
              <a:t>)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s</a:t>
            </a:r>
            <a:r>
              <a:rPr lang="en-US" dirty="0" smtClean="0"/>
              <a:t>imilar status for the connector of the HV box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w</a:t>
            </a:r>
            <a:r>
              <a:rPr lang="en-US" dirty="0" smtClean="0"/>
              <a:t>hile trying to clean it, the connector went completely broken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5994722" y="1981393"/>
            <a:ext cx="885665" cy="20193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437979" y="1051401"/>
            <a:ext cx="2286792" cy="8192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-20523" y="4551921"/>
            <a:ext cx="4956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/>
              <a:t>t</a:t>
            </a:r>
            <a:r>
              <a:rPr lang="en-US" dirty="0" smtClean="0"/>
              <a:t>he connector inside the </a:t>
            </a:r>
          </a:p>
          <a:p>
            <a:r>
              <a:rPr lang="en-US" dirty="0"/>
              <a:t> </a:t>
            </a:r>
            <a:r>
              <a:rPr lang="en-US" dirty="0" smtClean="0"/>
              <a:t>      chamber has been replaced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chamber is correctly working now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714" y="6600086"/>
            <a:ext cx="9144000" cy="25791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22" name="Footer Placeholder 2"/>
          <p:cNvSpPr txBox="1">
            <a:spLocks/>
          </p:cNvSpPr>
          <p:nvPr/>
        </p:nvSpPr>
        <p:spPr>
          <a:xfrm>
            <a:off x="3266239" y="6539340"/>
            <a:ext cx="2603475" cy="395473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solidFill>
                  <a:schemeClr val="bg1"/>
                </a:solidFill>
              </a:rPr>
              <a:t>EEE collaboration meeting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3242" y="6570023"/>
            <a:ext cx="1935360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>
                <a:solidFill>
                  <a:srgbClr val="FFFFFF"/>
                </a:solidFill>
              </a:rPr>
              <a:t>26/04/</a:t>
            </a:r>
            <a:r>
              <a:rPr lang="it-IT" sz="1300" dirty="0" smtClean="0">
                <a:solidFill>
                  <a:srgbClr val="FFFFFF"/>
                </a:solidFill>
              </a:rPr>
              <a:t>2017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24" name="Date Placeholder 1"/>
          <p:cNvSpPr txBox="1">
            <a:spLocks/>
          </p:cNvSpPr>
          <p:nvPr/>
        </p:nvSpPr>
        <p:spPr>
          <a:xfrm>
            <a:off x="8831760" y="6540420"/>
            <a:ext cx="380574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>
                <a:solidFill>
                  <a:srgbClr val="FFFFFF"/>
                </a:solidFill>
              </a:rPr>
              <a:t>3</a:t>
            </a:r>
            <a:endParaRPr lang="en-US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3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le01_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1" y="3605047"/>
            <a:ext cx="3900325" cy="2925244"/>
          </a:xfrm>
          <a:prstGeom prst="rect">
            <a:avLst/>
          </a:prstGeom>
        </p:spPr>
      </p:pic>
      <p:pic>
        <p:nvPicPr>
          <p:cNvPr id="2" name="Picture 1" descr="sale01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0" y="578069"/>
            <a:ext cx="3446946" cy="25852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4613" y="-93928"/>
            <a:ext cx="169274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SALE-01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5695" y="243180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01931" y="781064"/>
            <a:ext cx="4956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/>
              <a:t>oxidation in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/>
              <a:t>(+</a:t>
            </a:r>
            <a:r>
              <a:rPr lang="en-US" dirty="0" smtClean="0"/>
              <a:t>)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connector to be cleaned or replaced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at the moment it is possible to power on the chamber, but the current is high (</a:t>
            </a:r>
            <a:r>
              <a:rPr lang="en-US" dirty="0"/>
              <a:t>~</a:t>
            </a:r>
            <a:r>
              <a:rPr lang="en-US" dirty="0" smtClean="0"/>
              <a:t>10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A)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516267" y="3338191"/>
            <a:ext cx="885664" cy="13087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</p:cNvCxnSpPr>
          <p:nvPr/>
        </p:nvCxnSpPr>
        <p:spPr>
          <a:xfrm flipH="1">
            <a:off x="2437979" y="1381229"/>
            <a:ext cx="1963952" cy="4894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5" name="Picture 4" descr="sale01_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931" y="3605047"/>
            <a:ext cx="3886899" cy="29151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83440" y="2414861"/>
            <a:ext cx="5961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what reaction did occur?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t</a:t>
            </a:r>
            <a:r>
              <a:rPr lang="en-US" dirty="0" smtClean="0"/>
              <a:t>his happened in the past on some telescopes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current is high (~10 </a:t>
            </a:r>
            <a:r>
              <a:rPr lang="en-US" dirty="0">
                <a:latin typeface="Symbol" charset="2"/>
                <a:cs typeface="Symbol" charset="2"/>
              </a:rPr>
              <a:t>m</a:t>
            </a:r>
            <a:r>
              <a:rPr lang="en-US" dirty="0"/>
              <a:t>A</a:t>
            </a:r>
            <a:r>
              <a:rPr lang="en-US" dirty="0" smtClean="0"/>
              <a:t>) and the chamber is noisy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01931" y="3338191"/>
            <a:ext cx="1265062" cy="14545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714" y="6600086"/>
            <a:ext cx="9144000" cy="25791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23" name="Footer Placeholder 2"/>
          <p:cNvSpPr txBox="1">
            <a:spLocks/>
          </p:cNvSpPr>
          <p:nvPr/>
        </p:nvSpPr>
        <p:spPr>
          <a:xfrm>
            <a:off x="3266239" y="6539340"/>
            <a:ext cx="2603475" cy="395473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solidFill>
                  <a:schemeClr val="bg1"/>
                </a:solidFill>
              </a:rPr>
              <a:t>EEE collaboration meeting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4" name="Date Placeholder 1"/>
          <p:cNvSpPr txBox="1">
            <a:spLocks/>
          </p:cNvSpPr>
          <p:nvPr/>
        </p:nvSpPr>
        <p:spPr>
          <a:xfrm>
            <a:off x="13242" y="6570023"/>
            <a:ext cx="1935360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>
                <a:solidFill>
                  <a:srgbClr val="FFFFFF"/>
                </a:solidFill>
              </a:rPr>
              <a:t>26/04/</a:t>
            </a:r>
            <a:r>
              <a:rPr lang="it-IT" sz="1300" dirty="0" smtClean="0">
                <a:solidFill>
                  <a:srgbClr val="FFFFFF"/>
                </a:solidFill>
              </a:rPr>
              <a:t>2017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25" name="Date Placeholder 1"/>
          <p:cNvSpPr txBox="1">
            <a:spLocks/>
          </p:cNvSpPr>
          <p:nvPr/>
        </p:nvSpPr>
        <p:spPr>
          <a:xfrm>
            <a:off x="8831760" y="6540420"/>
            <a:ext cx="380574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 smtClean="0">
                <a:solidFill>
                  <a:srgbClr val="FFFFFF"/>
                </a:solidFill>
              </a:rPr>
              <a:t>3</a:t>
            </a:r>
            <a:endParaRPr lang="en-US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0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695" y="243180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4" y="6600086"/>
            <a:ext cx="9144000" cy="25791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3266239" y="6539340"/>
            <a:ext cx="2603475" cy="395473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solidFill>
                  <a:schemeClr val="bg1"/>
                </a:solidFill>
              </a:rPr>
              <a:t>EEE collaboration meeting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1" name="Date Placeholder 1"/>
          <p:cNvSpPr txBox="1">
            <a:spLocks/>
          </p:cNvSpPr>
          <p:nvPr/>
        </p:nvSpPr>
        <p:spPr>
          <a:xfrm>
            <a:off x="13242" y="6570023"/>
            <a:ext cx="1935360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>
                <a:solidFill>
                  <a:srgbClr val="FFFFFF"/>
                </a:solidFill>
              </a:rPr>
              <a:t>26/04/</a:t>
            </a:r>
            <a:r>
              <a:rPr lang="it-IT" sz="1300" dirty="0" smtClean="0">
                <a:solidFill>
                  <a:srgbClr val="FFFFFF"/>
                </a:solidFill>
              </a:rPr>
              <a:t>2017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8831760" y="6540420"/>
            <a:ext cx="380574" cy="331235"/>
          </a:xfrm>
          <a:prstGeom prst="rect">
            <a:avLst/>
          </a:prstGeom>
        </p:spPr>
        <p:txBody>
          <a:bodyPr lIns="82945" tIns="41473" rIns="82945" bIns="41473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300" dirty="0" smtClean="0">
                <a:solidFill>
                  <a:srgbClr val="FFFFFF"/>
                </a:solidFill>
              </a:rPr>
              <a:t>5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98327" y="931"/>
            <a:ext cx="241364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4" y="704321"/>
            <a:ext cx="9120790" cy="406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th</a:t>
            </a:r>
            <a:r>
              <a:rPr lang="en-US" sz="2400" dirty="0" smtClean="0"/>
              <a:t>e two telescopes have so different ages (SALE-02 is new)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they show similar issues at the same time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 err="1" smtClean="0"/>
              <a:t>freon</a:t>
            </a:r>
            <a:r>
              <a:rPr lang="en-US" sz="2400" dirty="0" smtClean="0"/>
              <a:t> bottle was changed more or less at the same time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is this happening on other telescopes?</a:t>
            </a:r>
            <a:r>
              <a:rPr lang="en-US" sz="2400" dirty="0"/>
              <a:t> (should we be worried about the gas in this case?)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two connectors have most likely to be replaced in the two telescopes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one is available (not sure it works, as it is an old one taken by a chamber..)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at least one is needed (to be ordered at CERN?)</a:t>
            </a:r>
          </a:p>
        </p:txBody>
      </p:sp>
    </p:spTree>
    <p:extLst>
      <p:ext uri="{BB962C8B-B14F-4D97-AF65-F5344CB8AC3E}">
        <p14:creationId xmlns:p14="http://schemas.microsoft.com/office/powerpoint/2010/main" val="102598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19362</TotalTime>
  <Words>380</Words>
  <Application>Microsoft Macintosh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Salerno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Daniele De Gruttola</dc:creator>
  <cp:lastModifiedBy>Daniele De Gruttola</cp:lastModifiedBy>
  <cp:revision>147</cp:revision>
  <dcterms:created xsi:type="dcterms:W3CDTF">2014-07-22T10:03:38Z</dcterms:created>
  <dcterms:modified xsi:type="dcterms:W3CDTF">2017-04-26T10:47:37Z</dcterms:modified>
</cp:coreProperties>
</file>