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gif" ContentType="image/gi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319" r:id="rId2"/>
    <p:sldId id="309" r:id="rId3"/>
    <p:sldId id="304" r:id="rId4"/>
    <p:sldId id="320" r:id="rId5"/>
    <p:sldId id="321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188" autoAdjust="0"/>
    <p:restoredTop sz="98084" autoAdjust="0"/>
  </p:normalViewPr>
  <p:slideViewPr>
    <p:cSldViewPr snapToGrid="0" snapToObjects="1">
      <p:cViewPr varScale="1">
        <p:scale>
          <a:sx n="93" d="100"/>
          <a:sy n="93" d="100"/>
        </p:scale>
        <p:origin x="-176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handoutMaster" Target="handoutMasters/handout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12C23A-A71F-0E48-BBAC-1206225E4248}" type="datetimeFigureOut">
              <a:rPr lang="en-US" smtClean="0"/>
              <a:t>26/04/17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263B4F-7F3B-274C-80CD-2AA655F7D6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58020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1ABF00-6DC0-9643-9FA4-6F207E3D1559}" type="datetimeFigureOut">
              <a:rPr lang="en-US" smtClean="0"/>
              <a:t>26/04/17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BE8E7B-9740-514C-A95E-D856802D77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90478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20DF2-F747-F249-BB18-1D216D602CB9}" type="datetimeFigureOut">
              <a:rPr lang="en-US" smtClean="0"/>
              <a:t>26/04/17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0DB6B-4751-4E44-87A2-9B3AC7C46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26537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20DF2-F747-F249-BB18-1D216D602CB9}" type="datetimeFigureOut">
              <a:rPr lang="en-US" smtClean="0"/>
              <a:t>26/04/17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0DB6B-4751-4E44-87A2-9B3AC7C46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44306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20DF2-F747-F249-BB18-1D216D602CB9}" type="datetimeFigureOut">
              <a:rPr lang="en-US" smtClean="0"/>
              <a:t>26/04/17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0DB6B-4751-4E44-87A2-9B3AC7C46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1740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20DF2-F747-F249-BB18-1D216D602CB9}" type="datetimeFigureOut">
              <a:rPr lang="en-US" smtClean="0"/>
              <a:t>26/04/17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0DB6B-4751-4E44-87A2-9B3AC7C46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29957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20DF2-F747-F249-BB18-1D216D602CB9}" type="datetimeFigureOut">
              <a:rPr lang="en-US" smtClean="0"/>
              <a:t>26/04/17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0DB6B-4751-4E44-87A2-9B3AC7C46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5200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20DF2-F747-F249-BB18-1D216D602CB9}" type="datetimeFigureOut">
              <a:rPr lang="en-US" smtClean="0"/>
              <a:t>26/04/17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0DB6B-4751-4E44-87A2-9B3AC7C46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00453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20DF2-F747-F249-BB18-1D216D602CB9}" type="datetimeFigureOut">
              <a:rPr lang="en-US" smtClean="0"/>
              <a:t>26/04/17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0DB6B-4751-4E44-87A2-9B3AC7C46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7657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20DF2-F747-F249-BB18-1D216D602CB9}" type="datetimeFigureOut">
              <a:rPr lang="en-US" smtClean="0"/>
              <a:t>26/04/17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0DB6B-4751-4E44-87A2-9B3AC7C46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8590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20DF2-F747-F249-BB18-1D216D602CB9}" type="datetimeFigureOut">
              <a:rPr lang="en-US" smtClean="0"/>
              <a:t>26/04/17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0DB6B-4751-4E44-87A2-9B3AC7C46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9692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20DF2-F747-F249-BB18-1D216D602CB9}" type="datetimeFigureOut">
              <a:rPr lang="en-US" smtClean="0"/>
              <a:t>26/04/17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0DB6B-4751-4E44-87A2-9B3AC7C46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0176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20DF2-F747-F249-BB18-1D216D602CB9}" type="datetimeFigureOut">
              <a:rPr lang="en-US" smtClean="0"/>
              <a:t>26/04/17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0DB6B-4751-4E44-87A2-9B3AC7C46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41261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520DF2-F747-F249-BB18-1D216D602CB9}" type="datetimeFigureOut">
              <a:rPr lang="en-US" smtClean="0"/>
              <a:t>26/04/17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60DB6B-4751-4E44-87A2-9B3AC7C46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18099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jpeg"/><Relationship Id="rId3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4" Type="http://schemas.openxmlformats.org/officeDocument/2006/relationships/image" Target="../media/image7.jpe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5.gi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35696" y="2431803"/>
            <a:ext cx="184646" cy="646321"/>
          </a:xfrm>
          <a:prstGeom prst="rect">
            <a:avLst/>
          </a:prstGeom>
          <a:noFill/>
        </p:spPr>
        <p:txBody>
          <a:bodyPr wrap="none" lIns="91430" tIns="45715" rIns="91430" bIns="45715" rtlCol="0">
            <a:spAutoFit/>
          </a:bodyPr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2270172" y="4218127"/>
            <a:ext cx="1525232" cy="369322"/>
          </a:xfrm>
          <a:prstGeom prst="rect">
            <a:avLst/>
          </a:prstGeom>
          <a:noFill/>
        </p:spPr>
        <p:txBody>
          <a:bodyPr wrap="none" lIns="91430" tIns="45715" rIns="91430" bIns="45715" rtlCol="0">
            <a:spAutoFit/>
          </a:bodyPr>
          <a:lstStyle/>
          <a:p>
            <a:r>
              <a:rPr lang="en-US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D. De Gruttola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35837" y="2260984"/>
            <a:ext cx="5140354" cy="1277263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91430" tIns="45715" rIns="91430" bIns="45715" rtlCol="0">
            <a:spAutoFit/>
          </a:bodyPr>
          <a:lstStyle/>
          <a:p>
            <a:r>
              <a:rPr lang="en-US" sz="4400" dirty="0" smtClean="0"/>
              <a:t>SALE-</a:t>
            </a:r>
            <a:r>
              <a:rPr lang="en-US" sz="4400" dirty="0" smtClean="0"/>
              <a:t>01 and SALE-02:</a:t>
            </a:r>
            <a:endParaRPr lang="en-US" sz="3300" dirty="0"/>
          </a:p>
          <a:p>
            <a:r>
              <a:rPr lang="en-US" sz="3300" dirty="0" smtClean="0"/>
              <a:t>issues with </a:t>
            </a:r>
            <a:r>
              <a:rPr lang="en-US" sz="3300" dirty="0" smtClean="0"/>
              <a:t>HV</a:t>
            </a:r>
            <a:endParaRPr lang="en-US" sz="3300" dirty="0"/>
          </a:p>
        </p:txBody>
      </p:sp>
      <p:sp>
        <p:nvSpPr>
          <p:cNvPr id="10" name="Rectangle 9"/>
          <p:cNvSpPr/>
          <p:nvPr/>
        </p:nvSpPr>
        <p:spPr>
          <a:xfrm>
            <a:off x="13714" y="6600086"/>
            <a:ext cx="9144000" cy="257914"/>
          </a:xfrm>
          <a:prstGeom prst="rect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2945" tIns="41473" rIns="82945" bIns="41473" rtlCol="0" anchor="ctr"/>
          <a:lstStyle/>
          <a:p>
            <a:pPr algn="ctr"/>
            <a:endParaRPr lang="en-US"/>
          </a:p>
        </p:txBody>
      </p:sp>
      <p:sp>
        <p:nvSpPr>
          <p:cNvPr id="11" name="Footer Placeholder 2"/>
          <p:cNvSpPr txBox="1">
            <a:spLocks/>
          </p:cNvSpPr>
          <p:nvPr/>
        </p:nvSpPr>
        <p:spPr>
          <a:xfrm>
            <a:off x="3266239" y="6539340"/>
            <a:ext cx="2603475" cy="395473"/>
          </a:xfrm>
          <a:prstGeom prst="rect">
            <a:avLst/>
          </a:prstGeom>
        </p:spPr>
        <p:txBody>
          <a:bodyPr lIns="82945" tIns="41473" rIns="82945" bIns="41473"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300" dirty="0" smtClean="0">
                <a:solidFill>
                  <a:schemeClr val="bg1"/>
                </a:solidFill>
              </a:rPr>
              <a:t>EEE collaboration meeting</a:t>
            </a:r>
            <a:endParaRPr lang="en-US" sz="1300" dirty="0">
              <a:solidFill>
                <a:schemeClr val="bg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729076" y="5603597"/>
            <a:ext cx="2477822" cy="65973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2945" tIns="41473" rIns="82945" bIns="41473" rtlCol="0" anchor="ctr"/>
          <a:lstStyle/>
          <a:p>
            <a:pPr algn="ctr"/>
            <a:endParaRPr lang="en-US"/>
          </a:p>
        </p:txBody>
      </p:sp>
      <p:pic>
        <p:nvPicPr>
          <p:cNvPr id="15" name="Picture 14" descr="logo_centrofermi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0275" y="5658397"/>
            <a:ext cx="1377055" cy="56653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16" name="Picture 15" descr="logo_infn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8530" y="5658397"/>
            <a:ext cx="889958" cy="56653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8" name="Date Placeholder 1"/>
          <p:cNvSpPr txBox="1">
            <a:spLocks/>
          </p:cNvSpPr>
          <p:nvPr/>
        </p:nvSpPr>
        <p:spPr>
          <a:xfrm>
            <a:off x="13242" y="6570023"/>
            <a:ext cx="1935360" cy="331235"/>
          </a:xfrm>
          <a:prstGeom prst="rect">
            <a:avLst/>
          </a:prstGeom>
        </p:spPr>
        <p:txBody>
          <a:bodyPr lIns="82945" tIns="41473" rIns="82945" bIns="41473"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1300" dirty="0">
                <a:solidFill>
                  <a:srgbClr val="FFFFFF"/>
                </a:solidFill>
              </a:rPr>
              <a:t>26/04/</a:t>
            </a:r>
            <a:r>
              <a:rPr lang="it-IT" sz="1300" dirty="0" smtClean="0">
                <a:solidFill>
                  <a:srgbClr val="FFFFFF"/>
                </a:solidFill>
              </a:rPr>
              <a:t>2017</a:t>
            </a:r>
            <a:endParaRPr lang="en-US" sz="13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88400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84613" y="2778874"/>
            <a:ext cx="1692741" cy="646331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sz="3600" dirty="0" smtClean="0"/>
              <a:t>SALE-01</a:t>
            </a:r>
            <a:endParaRPr lang="en-US" sz="3600" dirty="0"/>
          </a:p>
        </p:txBody>
      </p:sp>
      <p:sp>
        <p:nvSpPr>
          <p:cNvPr id="5" name="TextBox 4"/>
          <p:cNvSpPr txBox="1"/>
          <p:nvPr/>
        </p:nvSpPr>
        <p:spPr>
          <a:xfrm>
            <a:off x="0" y="3356930"/>
            <a:ext cx="9120790" cy="31824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20000"/>
              </a:lnSpc>
              <a:buFont typeface="Wingdings" charset="2"/>
              <a:buChar char="ü"/>
            </a:pPr>
            <a:r>
              <a:rPr lang="en-US" sz="2400" dirty="0" smtClean="0"/>
              <a:t>this telescope is </a:t>
            </a:r>
            <a:r>
              <a:rPr lang="en-US" sz="2400" b="1" dirty="0" smtClean="0"/>
              <a:t>active</a:t>
            </a:r>
            <a:r>
              <a:rPr lang="en-US" sz="2400" dirty="0" smtClean="0"/>
              <a:t> </a:t>
            </a:r>
            <a:r>
              <a:rPr lang="en-US" sz="2400" dirty="0"/>
              <a:t>since </a:t>
            </a:r>
            <a:r>
              <a:rPr lang="en-US" sz="2400" dirty="0" smtClean="0"/>
              <a:t>~</a:t>
            </a:r>
            <a:r>
              <a:rPr lang="en-US" sz="2400" b="1" dirty="0" smtClean="0"/>
              <a:t>10 years </a:t>
            </a:r>
          </a:p>
          <a:p>
            <a:pPr marL="342900" indent="-342900">
              <a:lnSpc>
                <a:spcPct val="120000"/>
              </a:lnSpc>
              <a:buFont typeface="Wingdings" charset="2"/>
              <a:buChar char="ü"/>
            </a:pPr>
            <a:r>
              <a:rPr lang="en-US" sz="2400" dirty="0" smtClean="0"/>
              <a:t>the </a:t>
            </a:r>
            <a:r>
              <a:rPr lang="en-US" sz="2400" u="sng" dirty="0" smtClean="0"/>
              <a:t>rate is lower</a:t>
            </a:r>
            <a:r>
              <a:rPr lang="en-US" sz="2400" dirty="0" smtClean="0"/>
              <a:t> than </a:t>
            </a:r>
            <a:r>
              <a:rPr lang="en-US" sz="2400" dirty="0"/>
              <a:t>usual (</a:t>
            </a:r>
            <a:r>
              <a:rPr lang="en-US" sz="2400" dirty="0" smtClean="0"/>
              <a:t>~1/3)</a:t>
            </a:r>
            <a:endParaRPr lang="en-US" sz="2400" dirty="0"/>
          </a:p>
          <a:p>
            <a:pPr marL="342900" indent="-342900">
              <a:lnSpc>
                <a:spcPct val="120000"/>
              </a:lnSpc>
              <a:buFont typeface="Wingdings" charset="2"/>
              <a:buChar char="ü"/>
            </a:pPr>
            <a:r>
              <a:rPr lang="en-US" sz="2400" dirty="0" smtClean="0"/>
              <a:t>issues </a:t>
            </a:r>
            <a:r>
              <a:rPr lang="en-US" sz="2400" dirty="0" smtClean="0"/>
              <a:t>with </a:t>
            </a:r>
            <a:r>
              <a:rPr lang="en-US" sz="2400" dirty="0" smtClean="0"/>
              <a:t>HV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smtClean="0"/>
              <a:t>(high currents and unstable HV) </a:t>
            </a:r>
            <a:endParaRPr lang="en-US" sz="2400" dirty="0" smtClean="0">
              <a:solidFill>
                <a:srgbClr val="FF0000"/>
              </a:solidFill>
            </a:endParaRPr>
          </a:p>
          <a:p>
            <a:pPr marL="342900" indent="-342900">
              <a:lnSpc>
                <a:spcPct val="120000"/>
              </a:lnSpc>
              <a:buFont typeface="Wingdings" charset="2"/>
              <a:buChar char="ü"/>
            </a:pPr>
            <a:r>
              <a:rPr lang="en-US" sz="2400" dirty="0"/>
              <a:t>c</a:t>
            </a:r>
            <a:r>
              <a:rPr lang="en-US" sz="2400" dirty="0" smtClean="0"/>
              <a:t>hamber 1 and 2 are problematic </a:t>
            </a:r>
          </a:p>
          <a:p>
            <a:pPr marL="342900" indent="-342900">
              <a:lnSpc>
                <a:spcPct val="120000"/>
              </a:lnSpc>
              <a:buFont typeface="Wingdings" charset="2"/>
              <a:buChar char="ü"/>
            </a:pPr>
            <a:r>
              <a:rPr lang="en-US" sz="2400" i="1" dirty="0"/>
              <a:t>o</a:t>
            </a:r>
            <a:r>
              <a:rPr lang="en-US" sz="2400" i="1" dirty="0" smtClean="0"/>
              <a:t>xidation</a:t>
            </a:r>
            <a:r>
              <a:rPr lang="en-US" sz="2400" dirty="0" smtClean="0"/>
              <a:t> in </a:t>
            </a:r>
            <a:r>
              <a:rPr lang="en-US" sz="2400" dirty="0" err="1" smtClean="0"/>
              <a:t>ch</a:t>
            </a:r>
            <a:r>
              <a:rPr lang="en-US" sz="2400" dirty="0" smtClean="0"/>
              <a:t> 2 (+)</a:t>
            </a:r>
          </a:p>
          <a:p>
            <a:pPr marL="342900" indent="-342900">
              <a:lnSpc>
                <a:spcPct val="120000"/>
              </a:lnSpc>
              <a:buFont typeface="Wingdings" charset="2"/>
              <a:buChar char="ü"/>
            </a:pPr>
            <a:r>
              <a:rPr lang="en-US" sz="2400" i="1" dirty="0" smtClean="0"/>
              <a:t>white substance </a:t>
            </a:r>
            <a:r>
              <a:rPr lang="en-US" sz="2400" dirty="0" smtClean="0"/>
              <a:t>produced close to the negative HV connector in </a:t>
            </a:r>
            <a:r>
              <a:rPr lang="en-US" sz="2400" dirty="0" err="1" smtClean="0"/>
              <a:t>ch</a:t>
            </a:r>
            <a:r>
              <a:rPr lang="en-US" sz="2400" dirty="0" smtClean="0"/>
              <a:t> 1</a:t>
            </a:r>
          </a:p>
          <a:p>
            <a:pPr marL="342900" indent="-342900">
              <a:lnSpc>
                <a:spcPct val="120000"/>
              </a:lnSpc>
              <a:buFont typeface="Wingdings" charset="2"/>
              <a:buChar char="ü"/>
            </a:pPr>
            <a:endParaRPr lang="en-US" sz="2400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135695" y="2431802"/>
            <a:ext cx="18466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13714" y="6600086"/>
            <a:ext cx="9144000" cy="257914"/>
          </a:xfrm>
          <a:prstGeom prst="rect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2945" tIns="41473" rIns="82945" bIns="41473" rtlCol="0" anchor="ctr"/>
          <a:lstStyle/>
          <a:p>
            <a:pPr algn="ctr"/>
            <a:endParaRPr lang="en-US"/>
          </a:p>
        </p:txBody>
      </p:sp>
      <p:sp>
        <p:nvSpPr>
          <p:cNvPr id="10" name="Footer Placeholder 2"/>
          <p:cNvSpPr txBox="1">
            <a:spLocks/>
          </p:cNvSpPr>
          <p:nvPr/>
        </p:nvSpPr>
        <p:spPr>
          <a:xfrm>
            <a:off x="3266239" y="6539340"/>
            <a:ext cx="2603475" cy="395473"/>
          </a:xfrm>
          <a:prstGeom prst="rect">
            <a:avLst/>
          </a:prstGeom>
        </p:spPr>
        <p:txBody>
          <a:bodyPr lIns="82945" tIns="41473" rIns="82945" bIns="41473"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300" dirty="0" smtClean="0">
                <a:solidFill>
                  <a:schemeClr val="bg1"/>
                </a:solidFill>
              </a:rPr>
              <a:t>EEE collaboration meeting</a:t>
            </a:r>
            <a:endParaRPr lang="en-US" sz="1300" dirty="0">
              <a:solidFill>
                <a:schemeClr val="bg1"/>
              </a:solidFill>
            </a:endParaRPr>
          </a:p>
        </p:txBody>
      </p:sp>
      <p:sp>
        <p:nvSpPr>
          <p:cNvPr id="11" name="Date Placeholder 1"/>
          <p:cNvSpPr txBox="1">
            <a:spLocks/>
          </p:cNvSpPr>
          <p:nvPr/>
        </p:nvSpPr>
        <p:spPr>
          <a:xfrm>
            <a:off x="13242" y="6570023"/>
            <a:ext cx="1935360" cy="331235"/>
          </a:xfrm>
          <a:prstGeom prst="rect">
            <a:avLst/>
          </a:prstGeom>
        </p:spPr>
        <p:txBody>
          <a:bodyPr lIns="82945" tIns="41473" rIns="82945" bIns="41473"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1300" dirty="0">
                <a:solidFill>
                  <a:srgbClr val="FFFFFF"/>
                </a:solidFill>
              </a:rPr>
              <a:t>26/04/</a:t>
            </a:r>
            <a:r>
              <a:rPr lang="it-IT" sz="1300" dirty="0" smtClean="0">
                <a:solidFill>
                  <a:srgbClr val="FFFFFF"/>
                </a:solidFill>
              </a:rPr>
              <a:t>2017</a:t>
            </a:r>
            <a:endParaRPr lang="en-US" sz="1300" dirty="0">
              <a:solidFill>
                <a:srgbClr val="FFFFFF"/>
              </a:solidFill>
            </a:endParaRPr>
          </a:p>
        </p:txBody>
      </p:sp>
      <p:sp>
        <p:nvSpPr>
          <p:cNvPr id="12" name="Date Placeholder 1"/>
          <p:cNvSpPr txBox="1">
            <a:spLocks/>
          </p:cNvSpPr>
          <p:nvPr/>
        </p:nvSpPr>
        <p:spPr>
          <a:xfrm>
            <a:off x="8831760" y="6540420"/>
            <a:ext cx="380574" cy="331235"/>
          </a:xfrm>
          <a:prstGeom prst="rect">
            <a:avLst/>
          </a:prstGeom>
        </p:spPr>
        <p:txBody>
          <a:bodyPr lIns="82945" tIns="41473" rIns="82945" bIns="41473"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1300" dirty="0" smtClean="0">
                <a:solidFill>
                  <a:srgbClr val="FFFFFF"/>
                </a:solidFill>
              </a:rPr>
              <a:t>2</a:t>
            </a:r>
            <a:endParaRPr lang="en-US" sz="1300" dirty="0">
              <a:solidFill>
                <a:srgbClr val="FFFFFF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298327" y="931"/>
            <a:ext cx="1692741" cy="646331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sz="3600" dirty="0" smtClean="0"/>
              <a:t>SALE</a:t>
            </a:r>
            <a:r>
              <a:rPr lang="en-US" sz="3600" dirty="0" smtClean="0"/>
              <a:t>-02</a:t>
            </a:r>
            <a:endParaRPr lang="en-US" sz="3600" dirty="0"/>
          </a:p>
        </p:txBody>
      </p:sp>
      <p:sp>
        <p:nvSpPr>
          <p:cNvPr id="14" name="TextBox 13"/>
          <p:cNvSpPr txBox="1"/>
          <p:nvPr/>
        </p:nvSpPr>
        <p:spPr>
          <a:xfrm>
            <a:off x="13714" y="578987"/>
            <a:ext cx="9120790" cy="18528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20000"/>
              </a:lnSpc>
              <a:buFont typeface="Wingdings" charset="2"/>
              <a:buChar char="ü"/>
            </a:pPr>
            <a:r>
              <a:rPr lang="en-US" sz="2400" dirty="0" smtClean="0"/>
              <a:t>this telescope is </a:t>
            </a:r>
            <a:r>
              <a:rPr lang="en-US" sz="2400" b="1" dirty="0" smtClean="0"/>
              <a:t>new </a:t>
            </a:r>
            <a:r>
              <a:rPr lang="en-US" sz="2400" dirty="0" smtClean="0"/>
              <a:t>(working correctly </a:t>
            </a:r>
            <a:r>
              <a:rPr lang="en-US" sz="2400" dirty="0"/>
              <a:t>for ~</a:t>
            </a:r>
            <a:r>
              <a:rPr lang="en-US" sz="2400" dirty="0" smtClean="0"/>
              <a:t>1 month)</a:t>
            </a:r>
            <a:endParaRPr lang="en-US" sz="2400" b="1" dirty="0" smtClean="0"/>
          </a:p>
          <a:p>
            <a:pPr marL="342900" indent="-342900">
              <a:lnSpc>
                <a:spcPct val="120000"/>
              </a:lnSpc>
              <a:buFont typeface="Wingdings" charset="2"/>
              <a:buChar char="ü"/>
            </a:pPr>
            <a:r>
              <a:rPr lang="en-US" sz="2400" i="1" dirty="0" smtClean="0"/>
              <a:t>oxidation</a:t>
            </a:r>
            <a:r>
              <a:rPr lang="en-US" sz="2400" dirty="0" smtClean="0"/>
              <a:t> in </a:t>
            </a:r>
            <a:r>
              <a:rPr lang="en-US" sz="2400" dirty="0" err="1" smtClean="0"/>
              <a:t>ch</a:t>
            </a:r>
            <a:r>
              <a:rPr lang="en-US" sz="2400" dirty="0" smtClean="0"/>
              <a:t> 2 </a:t>
            </a:r>
            <a:r>
              <a:rPr lang="en-US" sz="2400" dirty="0"/>
              <a:t>(+)</a:t>
            </a:r>
            <a:r>
              <a:rPr lang="en-US" sz="2400" dirty="0" smtClean="0"/>
              <a:t> and 3 (+)</a:t>
            </a:r>
          </a:p>
          <a:p>
            <a:pPr marL="342900" indent="-342900">
              <a:lnSpc>
                <a:spcPct val="120000"/>
              </a:lnSpc>
              <a:buFont typeface="Wingdings" charset="2"/>
              <a:buChar char="ü"/>
            </a:pPr>
            <a:r>
              <a:rPr lang="en-US" sz="2400" dirty="0" smtClean="0"/>
              <a:t>HV+ connector has been changed 2 weeks ago (problem fixed)</a:t>
            </a:r>
          </a:p>
          <a:p>
            <a:pPr marL="342900" indent="-342900">
              <a:lnSpc>
                <a:spcPct val="120000"/>
              </a:lnSpc>
              <a:buFont typeface="Wingdings" charset="2"/>
              <a:buChar char="ü"/>
            </a:pPr>
            <a:r>
              <a:rPr lang="en-US" sz="2400" dirty="0" smtClean="0"/>
              <a:t>same operation to be done in </a:t>
            </a:r>
            <a:r>
              <a:rPr lang="en-US" sz="2400" dirty="0" err="1" smtClean="0"/>
              <a:t>ch</a:t>
            </a:r>
            <a:r>
              <a:rPr lang="en-US" sz="2400" dirty="0" smtClean="0"/>
              <a:t> 2 (tomorrow?)</a:t>
            </a:r>
          </a:p>
        </p:txBody>
      </p:sp>
    </p:spTree>
    <p:extLst>
      <p:ext uri="{BB962C8B-B14F-4D97-AF65-F5344CB8AC3E}">
        <p14:creationId xmlns:p14="http://schemas.microsoft.com/office/powerpoint/2010/main" val="28855410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84613" y="-93928"/>
            <a:ext cx="1692741" cy="646331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sz="3600" dirty="0" smtClean="0"/>
              <a:t>SALE-02</a:t>
            </a:r>
            <a:endParaRPr lang="en-US" sz="3600" dirty="0"/>
          </a:p>
        </p:txBody>
      </p:sp>
      <p:sp>
        <p:nvSpPr>
          <p:cNvPr id="6" name="TextBox 5"/>
          <p:cNvSpPr txBox="1"/>
          <p:nvPr/>
        </p:nvSpPr>
        <p:spPr>
          <a:xfrm>
            <a:off x="135695" y="2431802"/>
            <a:ext cx="18466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  <a:p>
            <a:endParaRPr lang="en-US" dirty="0"/>
          </a:p>
        </p:txBody>
      </p:sp>
      <p:pic>
        <p:nvPicPr>
          <p:cNvPr id="9" name="Picture 8" descr="foto1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70" y="525094"/>
            <a:ext cx="4379371" cy="3284528"/>
          </a:xfrm>
          <a:prstGeom prst="rect">
            <a:avLst/>
          </a:prstGeom>
        </p:spPr>
      </p:pic>
      <p:pic>
        <p:nvPicPr>
          <p:cNvPr id="11" name="Picture 10" descr="foto2.jpe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8682" y="2687095"/>
            <a:ext cx="5140215" cy="3855161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4401931" y="781064"/>
            <a:ext cx="495691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charset="2"/>
              <a:buChar char="ü"/>
            </a:pPr>
            <a:r>
              <a:rPr lang="en-US" dirty="0"/>
              <a:t>oxidation in </a:t>
            </a:r>
            <a:r>
              <a:rPr lang="en-US" dirty="0" err="1"/>
              <a:t>ch</a:t>
            </a:r>
            <a:r>
              <a:rPr lang="en-US" dirty="0"/>
              <a:t> </a:t>
            </a:r>
            <a:r>
              <a:rPr lang="en-US" dirty="0" smtClean="0"/>
              <a:t>3 </a:t>
            </a:r>
            <a:r>
              <a:rPr lang="en-US" dirty="0"/>
              <a:t>(+</a:t>
            </a:r>
            <a:r>
              <a:rPr lang="en-US" dirty="0" smtClean="0"/>
              <a:t>)</a:t>
            </a:r>
          </a:p>
          <a:p>
            <a:pPr marL="285750" indent="-285750">
              <a:buFont typeface="Wingdings" charset="2"/>
              <a:buChar char="ü"/>
            </a:pPr>
            <a:r>
              <a:rPr lang="en-US" dirty="0"/>
              <a:t>s</a:t>
            </a:r>
            <a:r>
              <a:rPr lang="en-US" dirty="0" smtClean="0"/>
              <a:t>imilar status for the connector of the HV box</a:t>
            </a:r>
          </a:p>
          <a:p>
            <a:pPr marL="285750" indent="-285750">
              <a:buFont typeface="Wingdings" charset="2"/>
              <a:buChar char="ü"/>
            </a:pPr>
            <a:r>
              <a:rPr lang="en-US" dirty="0"/>
              <a:t>w</a:t>
            </a:r>
            <a:r>
              <a:rPr lang="en-US" dirty="0" smtClean="0"/>
              <a:t>hile trying to clean it, the connector went completely broken</a:t>
            </a:r>
            <a:endParaRPr lang="en-US" dirty="0"/>
          </a:p>
        </p:txBody>
      </p:sp>
      <p:cxnSp>
        <p:nvCxnSpPr>
          <p:cNvPr id="14" name="Straight Arrow Connector 13"/>
          <p:cNvCxnSpPr>
            <a:stCxn id="12" idx="2"/>
          </p:cNvCxnSpPr>
          <p:nvPr/>
        </p:nvCxnSpPr>
        <p:spPr>
          <a:xfrm flipH="1">
            <a:off x="5994722" y="1981393"/>
            <a:ext cx="885665" cy="201939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H="1">
            <a:off x="2437979" y="1051401"/>
            <a:ext cx="2286792" cy="81927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-20523" y="4551921"/>
            <a:ext cx="495691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charset="2"/>
              <a:buChar char="ü"/>
            </a:pPr>
            <a:r>
              <a:rPr lang="en-US" dirty="0"/>
              <a:t>t</a:t>
            </a:r>
            <a:r>
              <a:rPr lang="en-US" dirty="0" smtClean="0"/>
              <a:t>he connector inside the </a:t>
            </a:r>
          </a:p>
          <a:p>
            <a:r>
              <a:rPr lang="en-US" dirty="0"/>
              <a:t> </a:t>
            </a:r>
            <a:r>
              <a:rPr lang="en-US" dirty="0" smtClean="0"/>
              <a:t>      chamber has been replaced</a:t>
            </a:r>
          </a:p>
          <a:p>
            <a:endParaRPr lang="en-US" dirty="0"/>
          </a:p>
          <a:p>
            <a:r>
              <a:rPr lang="en-US" dirty="0"/>
              <a:t>t</a:t>
            </a:r>
            <a:r>
              <a:rPr lang="en-US" dirty="0" smtClean="0"/>
              <a:t>he chamber is correctly working now</a:t>
            </a:r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13714" y="6600086"/>
            <a:ext cx="9144000" cy="257914"/>
          </a:xfrm>
          <a:prstGeom prst="rect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2945" tIns="41473" rIns="82945" bIns="41473" rtlCol="0" anchor="ctr"/>
          <a:lstStyle/>
          <a:p>
            <a:pPr algn="ctr"/>
            <a:endParaRPr lang="en-US"/>
          </a:p>
        </p:txBody>
      </p:sp>
      <p:sp>
        <p:nvSpPr>
          <p:cNvPr id="22" name="Footer Placeholder 2"/>
          <p:cNvSpPr txBox="1">
            <a:spLocks/>
          </p:cNvSpPr>
          <p:nvPr/>
        </p:nvSpPr>
        <p:spPr>
          <a:xfrm>
            <a:off x="3266239" y="6539340"/>
            <a:ext cx="2603475" cy="395473"/>
          </a:xfrm>
          <a:prstGeom prst="rect">
            <a:avLst/>
          </a:prstGeom>
        </p:spPr>
        <p:txBody>
          <a:bodyPr lIns="82945" tIns="41473" rIns="82945" bIns="41473"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300" dirty="0" smtClean="0">
                <a:solidFill>
                  <a:schemeClr val="bg1"/>
                </a:solidFill>
              </a:rPr>
              <a:t>EEE collaboration meeting</a:t>
            </a:r>
            <a:endParaRPr lang="en-US" sz="1300" dirty="0">
              <a:solidFill>
                <a:schemeClr val="bg1"/>
              </a:solidFill>
            </a:endParaRPr>
          </a:p>
        </p:txBody>
      </p:sp>
      <p:sp>
        <p:nvSpPr>
          <p:cNvPr id="23" name="Date Placeholder 1"/>
          <p:cNvSpPr txBox="1">
            <a:spLocks/>
          </p:cNvSpPr>
          <p:nvPr/>
        </p:nvSpPr>
        <p:spPr>
          <a:xfrm>
            <a:off x="13242" y="6570023"/>
            <a:ext cx="1935360" cy="331235"/>
          </a:xfrm>
          <a:prstGeom prst="rect">
            <a:avLst/>
          </a:prstGeom>
        </p:spPr>
        <p:txBody>
          <a:bodyPr lIns="82945" tIns="41473" rIns="82945" bIns="41473"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1300" dirty="0">
                <a:solidFill>
                  <a:srgbClr val="FFFFFF"/>
                </a:solidFill>
              </a:rPr>
              <a:t>26/04/</a:t>
            </a:r>
            <a:r>
              <a:rPr lang="it-IT" sz="1300" dirty="0" smtClean="0">
                <a:solidFill>
                  <a:srgbClr val="FFFFFF"/>
                </a:solidFill>
              </a:rPr>
              <a:t>2017</a:t>
            </a:r>
            <a:endParaRPr lang="en-US" sz="1300" dirty="0">
              <a:solidFill>
                <a:srgbClr val="FFFFFF"/>
              </a:solidFill>
            </a:endParaRPr>
          </a:p>
        </p:txBody>
      </p:sp>
      <p:sp>
        <p:nvSpPr>
          <p:cNvPr id="24" name="Date Placeholder 1"/>
          <p:cNvSpPr txBox="1">
            <a:spLocks/>
          </p:cNvSpPr>
          <p:nvPr/>
        </p:nvSpPr>
        <p:spPr>
          <a:xfrm>
            <a:off x="8831760" y="6540420"/>
            <a:ext cx="380574" cy="331235"/>
          </a:xfrm>
          <a:prstGeom prst="rect">
            <a:avLst/>
          </a:prstGeom>
        </p:spPr>
        <p:txBody>
          <a:bodyPr lIns="82945" tIns="41473" rIns="82945" bIns="41473"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1300" dirty="0">
                <a:solidFill>
                  <a:srgbClr val="FFFFFF"/>
                </a:solidFill>
              </a:rPr>
              <a:t>3</a:t>
            </a:r>
            <a:endParaRPr lang="en-US" sz="13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07334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ale01_3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361" y="3605047"/>
            <a:ext cx="3900325" cy="2925244"/>
          </a:xfrm>
          <a:prstGeom prst="rect">
            <a:avLst/>
          </a:prstGeom>
        </p:spPr>
      </p:pic>
      <p:pic>
        <p:nvPicPr>
          <p:cNvPr id="2" name="Picture 1" descr="sale01_1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380" y="578069"/>
            <a:ext cx="3446946" cy="258521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284613" y="-93928"/>
            <a:ext cx="1692741" cy="646331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sz="3600" dirty="0" smtClean="0"/>
              <a:t>SALE-01</a:t>
            </a:r>
            <a:endParaRPr lang="en-US" sz="3600" dirty="0"/>
          </a:p>
        </p:txBody>
      </p:sp>
      <p:sp>
        <p:nvSpPr>
          <p:cNvPr id="6" name="TextBox 5"/>
          <p:cNvSpPr txBox="1"/>
          <p:nvPr/>
        </p:nvSpPr>
        <p:spPr>
          <a:xfrm>
            <a:off x="135695" y="2431802"/>
            <a:ext cx="18466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4401931" y="781064"/>
            <a:ext cx="495691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charset="2"/>
              <a:buChar char="ü"/>
            </a:pPr>
            <a:r>
              <a:rPr lang="en-US" dirty="0"/>
              <a:t>oxidation in </a:t>
            </a:r>
            <a:r>
              <a:rPr lang="en-US" dirty="0" err="1"/>
              <a:t>ch</a:t>
            </a:r>
            <a:r>
              <a:rPr lang="en-US" dirty="0"/>
              <a:t> </a:t>
            </a:r>
            <a:r>
              <a:rPr lang="en-US" dirty="0" smtClean="0"/>
              <a:t>2 </a:t>
            </a:r>
            <a:r>
              <a:rPr lang="en-US" dirty="0"/>
              <a:t>(+</a:t>
            </a:r>
            <a:r>
              <a:rPr lang="en-US" dirty="0" smtClean="0"/>
              <a:t>)</a:t>
            </a:r>
          </a:p>
          <a:p>
            <a:pPr marL="285750" indent="-285750">
              <a:buFont typeface="Wingdings" charset="2"/>
              <a:buChar char="ü"/>
            </a:pPr>
            <a:r>
              <a:rPr lang="en-US" dirty="0" smtClean="0"/>
              <a:t>connector to be cleaned or replaced</a:t>
            </a:r>
          </a:p>
          <a:p>
            <a:pPr marL="285750" indent="-285750">
              <a:buFont typeface="Wingdings" charset="2"/>
              <a:buChar char="ü"/>
            </a:pPr>
            <a:r>
              <a:rPr lang="en-US" dirty="0" smtClean="0"/>
              <a:t>at the moment it is possible to power on the chamber, but the current is high (</a:t>
            </a:r>
            <a:r>
              <a:rPr lang="en-US" dirty="0"/>
              <a:t>~</a:t>
            </a:r>
            <a:r>
              <a:rPr lang="en-US" dirty="0" smtClean="0"/>
              <a:t>10 </a:t>
            </a:r>
            <a:r>
              <a:rPr lang="en-US" dirty="0" smtClean="0">
                <a:latin typeface="Symbol" charset="2"/>
                <a:cs typeface="Symbol" charset="2"/>
              </a:rPr>
              <a:t>m</a:t>
            </a:r>
            <a:r>
              <a:rPr lang="en-US" dirty="0" smtClean="0"/>
              <a:t>A)</a:t>
            </a:r>
            <a:endParaRPr lang="en-US" dirty="0"/>
          </a:p>
        </p:txBody>
      </p:sp>
      <p:cxnSp>
        <p:nvCxnSpPr>
          <p:cNvPr id="14" name="Straight Arrow Connector 13"/>
          <p:cNvCxnSpPr/>
          <p:nvPr/>
        </p:nvCxnSpPr>
        <p:spPr>
          <a:xfrm flipH="1">
            <a:off x="3516267" y="3338191"/>
            <a:ext cx="885664" cy="13087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12" idx="1"/>
          </p:cNvCxnSpPr>
          <p:nvPr/>
        </p:nvCxnSpPr>
        <p:spPr>
          <a:xfrm flipH="1">
            <a:off x="2437979" y="1381229"/>
            <a:ext cx="1963952" cy="48944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pic>
        <p:nvPicPr>
          <p:cNvPr id="5" name="Picture 4" descr="sale01_2.jpe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1931" y="3605047"/>
            <a:ext cx="3886899" cy="2915174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4183440" y="2414861"/>
            <a:ext cx="596186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charset="2"/>
              <a:buChar char="ü"/>
            </a:pPr>
            <a:r>
              <a:rPr lang="en-US" dirty="0" smtClean="0"/>
              <a:t>what reaction did occur?</a:t>
            </a:r>
          </a:p>
          <a:p>
            <a:pPr marL="285750" indent="-285750">
              <a:buFont typeface="Wingdings" charset="2"/>
              <a:buChar char="ü"/>
            </a:pPr>
            <a:r>
              <a:rPr lang="en-US" dirty="0"/>
              <a:t>t</a:t>
            </a:r>
            <a:r>
              <a:rPr lang="en-US" dirty="0" smtClean="0"/>
              <a:t>his happened in the past on some telescopes</a:t>
            </a:r>
          </a:p>
          <a:p>
            <a:pPr marL="285750" indent="-285750">
              <a:buFont typeface="Wingdings" charset="2"/>
              <a:buChar char="ü"/>
            </a:pPr>
            <a:r>
              <a:rPr lang="en-US" dirty="0"/>
              <a:t>current is high (~10 </a:t>
            </a:r>
            <a:r>
              <a:rPr lang="en-US" dirty="0">
                <a:latin typeface="Symbol" charset="2"/>
                <a:cs typeface="Symbol" charset="2"/>
              </a:rPr>
              <a:t>m</a:t>
            </a:r>
            <a:r>
              <a:rPr lang="en-US" dirty="0"/>
              <a:t>A</a:t>
            </a:r>
            <a:r>
              <a:rPr lang="en-US" dirty="0" smtClean="0"/>
              <a:t>) and the chamber is noisy</a:t>
            </a: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4401931" y="3338191"/>
            <a:ext cx="1265062" cy="145455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/>
        </p:nvSpPr>
        <p:spPr>
          <a:xfrm>
            <a:off x="13714" y="6600086"/>
            <a:ext cx="9144000" cy="257914"/>
          </a:xfrm>
          <a:prstGeom prst="rect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2945" tIns="41473" rIns="82945" bIns="41473" rtlCol="0" anchor="ctr"/>
          <a:lstStyle/>
          <a:p>
            <a:pPr algn="ctr"/>
            <a:endParaRPr lang="en-US"/>
          </a:p>
        </p:txBody>
      </p:sp>
      <p:sp>
        <p:nvSpPr>
          <p:cNvPr id="23" name="Footer Placeholder 2"/>
          <p:cNvSpPr txBox="1">
            <a:spLocks/>
          </p:cNvSpPr>
          <p:nvPr/>
        </p:nvSpPr>
        <p:spPr>
          <a:xfrm>
            <a:off x="3266239" y="6539340"/>
            <a:ext cx="2603475" cy="395473"/>
          </a:xfrm>
          <a:prstGeom prst="rect">
            <a:avLst/>
          </a:prstGeom>
        </p:spPr>
        <p:txBody>
          <a:bodyPr lIns="82945" tIns="41473" rIns="82945" bIns="41473"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300" dirty="0" smtClean="0">
                <a:solidFill>
                  <a:schemeClr val="bg1"/>
                </a:solidFill>
              </a:rPr>
              <a:t>EEE collaboration meeting</a:t>
            </a:r>
            <a:endParaRPr lang="en-US" sz="1300" dirty="0">
              <a:solidFill>
                <a:schemeClr val="bg1"/>
              </a:solidFill>
            </a:endParaRPr>
          </a:p>
        </p:txBody>
      </p:sp>
      <p:sp>
        <p:nvSpPr>
          <p:cNvPr id="24" name="Date Placeholder 1"/>
          <p:cNvSpPr txBox="1">
            <a:spLocks/>
          </p:cNvSpPr>
          <p:nvPr/>
        </p:nvSpPr>
        <p:spPr>
          <a:xfrm>
            <a:off x="13242" y="6570023"/>
            <a:ext cx="1935360" cy="331235"/>
          </a:xfrm>
          <a:prstGeom prst="rect">
            <a:avLst/>
          </a:prstGeom>
        </p:spPr>
        <p:txBody>
          <a:bodyPr lIns="82945" tIns="41473" rIns="82945" bIns="41473"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1300" dirty="0">
                <a:solidFill>
                  <a:srgbClr val="FFFFFF"/>
                </a:solidFill>
              </a:rPr>
              <a:t>26/04/</a:t>
            </a:r>
            <a:r>
              <a:rPr lang="it-IT" sz="1300" dirty="0" smtClean="0">
                <a:solidFill>
                  <a:srgbClr val="FFFFFF"/>
                </a:solidFill>
              </a:rPr>
              <a:t>2017</a:t>
            </a:r>
            <a:endParaRPr lang="en-US" sz="1300" dirty="0">
              <a:solidFill>
                <a:srgbClr val="FFFFFF"/>
              </a:solidFill>
            </a:endParaRPr>
          </a:p>
        </p:txBody>
      </p:sp>
      <p:sp>
        <p:nvSpPr>
          <p:cNvPr id="25" name="Date Placeholder 1"/>
          <p:cNvSpPr txBox="1">
            <a:spLocks/>
          </p:cNvSpPr>
          <p:nvPr/>
        </p:nvSpPr>
        <p:spPr>
          <a:xfrm>
            <a:off x="8831760" y="6540420"/>
            <a:ext cx="380574" cy="331235"/>
          </a:xfrm>
          <a:prstGeom prst="rect">
            <a:avLst/>
          </a:prstGeom>
        </p:spPr>
        <p:txBody>
          <a:bodyPr lIns="82945" tIns="41473" rIns="82945" bIns="41473"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1300" dirty="0" smtClean="0">
                <a:solidFill>
                  <a:srgbClr val="FFFFFF"/>
                </a:solidFill>
              </a:rPr>
              <a:t>3</a:t>
            </a:r>
            <a:endParaRPr lang="en-US" sz="13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43024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35695" y="2431802"/>
            <a:ext cx="18466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13714" y="6600086"/>
            <a:ext cx="9144000" cy="257914"/>
          </a:xfrm>
          <a:prstGeom prst="rect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2945" tIns="41473" rIns="82945" bIns="41473" rtlCol="0" anchor="ctr"/>
          <a:lstStyle/>
          <a:p>
            <a:pPr algn="ctr"/>
            <a:endParaRPr lang="en-US"/>
          </a:p>
        </p:txBody>
      </p:sp>
      <p:sp>
        <p:nvSpPr>
          <p:cNvPr id="10" name="Footer Placeholder 2"/>
          <p:cNvSpPr txBox="1">
            <a:spLocks/>
          </p:cNvSpPr>
          <p:nvPr/>
        </p:nvSpPr>
        <p:spPr>
          <a:xfrm>
            <a:off x="3266239" y="6539340"/>
            <a:ext cx="2603475" cy="395473"/>
          </a:xfrm>
          <a:prstGeom prst="rect">
            <a:avLst/>
          </a:prstGeom>
        </p:spPr>
        <p:txBody>
          <a:bodyPr lIns="82945" tIns="41473" rIns="82945" bIns="41473"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300" dirty="0" smtClean="0">
                <a:solidFill>
                  <a:schemeClr val="bg1"/>
                </a:solidFill>
              </a:rPr>
              <a:t>EEE collaboration meeting</a:t>
            </a:r>
            <a:endParaRPr lang="en-US" sz="1300" dirty="0">
              <a:solidFill>
                <a:schemeClr val="bg1"/>
              </a:solidFill>
            </a:endParaRPr>
          </a:p>
        </p:txBody>
      </p:sp>
      <p:sp>
        <p:nvSpPr>
          <p:cNvPr id="11" name="Date Placeholder 1"/>
          <p:cNvSpPr txBox="1">
            <a:spLocks/>
          </p:cNvSpPr>
          <p:nvPr/>
        </p:nvSpPr>
        <p:spPr>
          <a:xfrm>
            <a:off x="13242" y="6570023"/>
            <a:ext cx="1935360" cy="331235"/>
          </a:xfrm>
          <a:prstGeom prst="rect">
            <a:avLst/>
          </a:prstGeom>
        </p:spPr>
        <p:txBody>
          <a:bodyPr lIns="82945" tIns="41473" rIns="82945" bIns="41473"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1300" dirty="0">
                <a:solidFill>
                  <a:srgbClr val="FFFFFF"/>
                </a:solidFill>
              </a:rPr>
              <a:t>26/04/</a:t>
            </a:r>
            <a:r>
              <a:rPr lang="it-IT" sz="1300" dirty="0" smtClean="0">
                <a:solidFill>
                  <a:srgbClr val="FFFFFF"/>
                </a:solidFill>
              </a:rPr>
              <a:t>2017</a:t>
            </a:r>
            <a:endParaRPr lang="en-US" sz="1300" dirty="0">
              <a:solidFill>
                <a:srgbClr val="FFFFFF"/>
              </a:solidFill>
            </a:endParaRPr>
          </a:p>
        </p:txBody>
      </p:sp>
      <p:sp>
        <p:nvSpPr>
          <p:cNvPr id="12" name="Date Placeholder 1"/>
          <p:cNvSpPr txBox="1">
            <a:spLocks/>
          </p:cNvSpPr>
          <p:nvPr/>
        </p:nvSpPr>
        <p:spPr>
          <a:xfrm>
            <a:off x="8831760" y="6540420"/>
            <a:ext cx="380574" cy="331235"/>
          </a:xfrm>
          <a:prstGeom prst="rect">
            <a:avLst/>
          </a:prstGeom>
        </p:spPr>
        <p:txBody>
          <a:bodyPr lIns="82945" tIns="41473" rIns="82945" bIns="41473"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1300" dirty="0" smtClean="0">
                <a:solidFill>
                  <a:srgbClr val="FFFFFF"/>
                </a:solidFill>
              </a:rPr>
              <a:t>5</a:t>
            </a:r>
            <a:endParaRPr lang="en-US" sz="1300" dirty="0">
              <a:solidFill>
                <a:srgbClr val="FFFFFF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298327" y="931"/>
            <a:ext cx="2413642" cy="646331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sz="3600" dirty="0" smtClean="0"/>
              <a:t>Conclusions</a:t>
            </a:r>
            <a:endParaRPr lang="en-US" sz="3600" dirty="0"/>
          </a:p>
        </p:txBody>
      </p:sp>
      <p:sp>
        <p:nvSpPr>
          <p:cNvPr id="14" name="TextBox 13"/>
          <p:cNvSpPr txBox="1"/>
          <p:nvPr/>
        </p:nvSpPr>
        <p:spPr>
          <a:xfrm>
            <a:off x="13714" y="704321"/>
            <a:ext cx="9120790" cy="40688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20000"/>
              </a:lnSpc>
              <a:buFont typeface="Wingdings" charset="2"/>
              <a:buChar char="ü"/>
            </a:pPr>
            <a:r>
              <a:rPr lang="en-US" sz="2400" dirty="0" smtClean="0"/>
              <a:t>th</a:t>
            </a:r>
            <a:r>
              <a:rPr lang="en-US" sz="2400" dirty="0" smtClean="0"/>
              <a:t>e two telescopes have so different ages (SALE-02 is new)</a:t>
            </a:r>
          </a:p>
          <a:p>
            <a:pPr marL="342900" indent="-342900">
              <a:lnSpc>
                <a:spcPct val="120000"/>
              </a:lnSpc>
              <a:buFont typeface="Wingdings" charset="2"/>
              <a:buChar char="ü"/>
            </a:pPr>
            <a:r>
              <a:rPr lang="en-US" sz="2400" dirty="0" smtClean="0"/>
              <a:t>they show similar issues at the same time</a:t>
            </a:r>
          </a:p>
          <a:p>
            <a:pPr marL="342900" indent="-342900">
              <a:lnSpc>
                <a:spcPct val="120000"/>
              </a:lnSpc>
              <a:buFont typeface="Wingdings" charset="2"/>
              <a:buChar char="ü"/>
            </a:pPr>
            <a:r>
              <a:rPr lang="en-US" sz="2400" dirty="0" smtClean="0"/>
              <a:t>the </a:t>
            </a:r>
            <a:r>
              <a:rPr lang="en-US" sz="2400" dirty="0" err="1" smtClean="0"/>
              <a:t>freon</a:t>
            </a:r>
            <a:r>
              <a:rPr lang="en-US" sz="2400" dirty="0" smtClean="0"/>
              <a:t> bottle was changed more or less at the same time</a:t>
            </a:r>
          </a:p>
          <a:p>
            <a:pPr marL="342900" indent="-342900">
              <a:lnSpc>
                <a:spcPct val="120000"/>
              </a:lnSpc>
              <a:buFont typeface="Wingdings" charset="2"/>
              <a:buChar char="ü"/>
            </a:pPr>
            <a:r>
              <a:rPr lang="en-US" sz="2400" dirty="0" smtClean="0"/>
              <a:t>is this happening on other telescopes?</a:t>
            </a:r>
            <a:r>
              <a:rPr lang="en-US" sz="2400" dirty="0"/>
              <a:t> (should we be worried about the gas in this case?)</a:t>
            </a:r>
          </a:p>
          <a:p>
            <a:pPr marL="342900" indent="-342900">
              <a:lnSpc>
                <a:spcPct val="120000"/>
              </a:lnSpc>
              <a:buFont typeface="Wingdings" charset="2"/>
              <a:buChar char="ü"/>
            </a:pPr>
            <a:r>
              <a:rPr lang="en-US" sz="2400" dirty="0" smtClean="0"/>
              <a:t>two connectors have most likely to be replaced in the two telescopes</a:t>
            </a:r>
          </a:p>
          <a:p>
            <a:pPr marL="342900" indent="-342900">
              <a:lnSpc>
                <a:spcPct val="120000"/>
              </a:lnSpc>
              <a:buFont typeface="Wingdings" charset="2"/>
              <a:buChar char="ü"/>
            </a:pPr>
            <a:r>
              <a:rPr lang="en-US" sz="2400" dirty="0" smtClean="0"/>
              <a:t>one is available (not sure it works, as it is an old one taken by a chamber..)</a:t>
            </a:r>
          </a:p>
          <a:p>
            <a:pPr marL="342900" indent="-342900">
              <a:lnSpc>
                <a:spcPct val="120000"/>
              </a:lnSpc>
              <a:buFont typeface="Wingdings" charset="2"/>
              <a:buChar char="ü"/>
            </a:pPr>
            <a:r>
              <a:rPr lang="en-US" sz="2400" dirty="0" smtClean="0"/>
              <a:t>at least one is needed (to be ordered at CERN?)</a:t>
            </a:r>
          </a:p>
        </p:txBody>
      </p:sp>
    </p:spTree>
    <p:extLst>
      <p:ext uri="{BB962C8B-B14F-4D97-AF65-F5344CB8AC3E}">
        <p14:creationId xmlns:p14="http://schemas.microsoft.com/office/powerpoint/2010/main" val="10259843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19362</TotalTime>
  <Words>380</Words>
  <Application>Microsoft Macintosh PowerPoint</Application>
  <PresentationFormat>On-screen Show (4:3)</PresentationFormat>
  <Paragraphs>52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Università Salerno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Daniele De Gruttola</dc:creator>
  <cp:lastModifiedBy>Daniele De Gruttola</cp:lastModifiedBy>
  <cp:revision>147</cp:revision>
  <dcterms:created xsi:type="dcterms:W3CDTF">2014-07-22T10:03:38Z</dcterms:created>
  <dcterms:modified xsi:type="dcterms:W3CDTF">2017-04-26T10:47:37Z</dcterms:modified>
</cp:coreProperties>
</file>