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90" r:id="rId2"/>
    <p:sldId id="355" r:id="rId3"/>
    <p:sldId id="356" r:id="rId4"/>
    <p:sldId id="357" r:id="rId5"/>
    <p:sldId id="358" r:id="rId6"/>
    <p:sldId id="359" r:id="rId7"/>
    <p:sldId id="360" r:id="rId8"/>
    <p:sldId id="291" r:id="rId9"/>
    <p:sldId id="362" r:id="rId10"/>
    <p:sldId id="361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6" r:id="rId24"/>
    <p:sldId id="377" r:id="rId25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173" autoAdjust="0"/>
    <p:restoredTop sz="98641" autoAdjust="0"/>
  </p:normalViewPr>
  <p:slideViewPr>
    <p:cSldViewPr snapToGrid="0">
      <p:cViewPr varScale="1">
        <p:scale>
          <a:sx n="84" d="100"/>
          <a:sy n="84" d="100"/>
        </p:scale>
        <p:origin x="-1768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25/04/17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E. </a:t>
            </a:r>
            <a:r>
              <a:rPr lang="it-IT" dirty="0" err="1" smtClean="0">
                <a:solidFill>
                  <a:schemeClr val="tx1"/>
                </a:solidFill>
              </a:rPr>
              <a:t>Bossini</a:t>
            </a:r>
            <a:r>
              <a:rPr lang="it-IT" dirty="0" smtClean="0">
                <a:solidFill>
                  <a:schemeClr val="tx1"/>
                </a:solidFill>
              </a:rPr>
              <a:t>, C. Cicalò, </a:t>
            </a:r>
            <a:r>
              <a:rPr lang="it-IT" u="sng" dirty="0">
                <a:solidFill>
                  <a:schemeClr val="tx1"/>
                </a:solidFill>
              </a:rPr>
              <a:t>D. De </a:t>
            </a:r>
            <a:r>
              <a:rPr lang="it-IT" u="sng" dirty="0" smtClean="0">
                <a:solidFill>
                  <a:schemeClr val="tx1"/>
                </a:solidFill>
              </a:rPr>
              <a:t>Gruttola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I. </a:t>
            </a:r>
            <a:r>
              <a:rPr lang="it-IT" dirty="0" err="1" smtClean="0">
                <a:solidFill>
                  <a:schemeClr val="tx1"/>
                </a:solidFill>
              </a:rPr>
              <a:t>Gnesi</a:t>
            </a:r>
            <a:r>
              <a:rPr lang="it-IT" dirty="0" smtClean="0">
                <a:solidFill>
                  <a:schemeClr val="tx1"/>
                </a:solidFill>
              </a:rPr>
              <a:t>, M. Garbini, S. </a:t>
            </a:r>
            <a:r>
              <a:rPr lang="it-IT" dirty="0" err="1" smtClean="0">
                <a:solidFill>
                  <a:schemeClr val="tx1"/>
                </a:solidFill>
              </a:rPr>
              <a:t>Grazzi</a:t>
            </a:r>
            <a:r>
              <a:rPr lang="it-IT" dirty="0" smtClean="0">
                <a:solidFill>
                  <a:schemeClr val="tx1"/>
                </a:solidFill>
              </a:rPr>
              <a:t>, M.P. </a:t>
            </a:r>
            <a:r>
              <a:rPr lang="it-IT" dirty="0" err="1" smtClean="0">
                <a:solidFill>
                  <a:schemeClr val="tx1"/>
                </a:solidFill>
              </a:rPr>
              <a:t>Panetta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2695043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2" y="6237335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inf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03" y="6237335"/>
            <a:ext cx="98111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756047" y="2348400"/>
            <a:ext cx="8568531" cy="162043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Performance of MRPC telescopes of the EEE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86" y="402510"/>
            <a:ext cx="10040039" cy="187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>
                <a:solidFill>
                  <a:srgbClr val="008000"/>
                </a:solidFill>
              </a:rPr>
              <a:t>time </a:t>
            </a:r>
            <a:r>
              <a:rPr lang="it-IT" sz="2800" dirty="0" err="1" smtClean="0">
                <a:solidFill>
                  <a:srgbClr val="008000"/>
                </a:solidFill>
              </a:rPr>
              <a:t>slewing</a:t>
            </a:r>
            <a:r>
              <a:rPr lang="it-IT" sz="2800" dirty="0" smtClean="0">
                <a:solidFill>
                  <a:srgbClr val="008000"/>
                </a:solidFill>
              </a:rPr>
              <a:t> </a:t>
            </a:r>
            <a:r>
              <a:rPr lang="it-IT" sz="2800" dirty="0" err="1" smtClean="0"/>
              <a:t>improves</a:t>
            </a:r>
            <a:r>
              <a:rPr lang="it-IT" sz="2800" dirty="0" smtClean="0"/>
              <a:t> time res of </a:t>
            </a:r>
            <a:r>
              <a:rPr lang="it-IT" sz="2800" dirty="0" err="1" smtClean="0"/>
              <a:t>about</a:t>
            </a:r>
            <a:r>
              <a:rPr lang="it-IT" sz="2800" dirty="0" smtClean="0"/>
              <a:t> 20% 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values</a:t>
            </a:r>
            <a:r>
              <a:rPr lang="it-IT" sz="2800" dirty="0" smtClean="0"/>
              <a:t> to be </a:t>
            </a:r>
            <a:r>
              <a:rPr lang="it-IT" sz="2800" dirty="0" err="1" smtClean="0"/>
              <a:t>understood</a:t>
            </a:r>
            <a:endParaRPr lang="it-IT" sz="28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err="1" smtClean="0"/>
              <a:t>offsets</a:t>
            </a:r>
            <a:r>
              <a:rPr lang="it-IT" sz="2800" dirty="0" smtClean="0"/>
              <a:t> to be </a:t>
            </a:r>
            <a:r>
              <a:rPr lang="it-IT" sz="2800" dirty="0" err="1" smtClean="0"/>
              <a:t>understood</a:t>
            </a:r>
            <a:r>
              <a:rPr lang="it-IT" sz="28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021" y="2264368"/>
            <a:ext cx="859155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ALTA01 offset</a:t>
            </a:r>
          </a:p>
          <a:p>
            <a:r>
              <a:rPr lang="en-US" dirty="0"/>
              <a:t>ANCO01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AREZ01 ok</a:t>
            </a:r>
          </a:p>
          <a:p>
            <a:r>
              <a:rPr lang="en-US" dirty="0"/>
              <a:t>BARI01 ok</a:t>
            </a:r>
          </a:p>
          <a:p>
            <a:r>
              <a:rPr lang="en-US" dirty="0"/>
              <a:t>BOLO01 ok</a:t>
            </a:r>
          </a:p>
          <a:p>
            <a:r>
              <a:rPr lang="en-US" dirty="0"/>
              <a:t>BOLO02 small offset</a:t>
            </a:r>
          </a:p>
          <a:p>
            <a:r>
              <a:rPr lang="en-US" dirty="0"/>
              <a:t>BOLO03 ok</a:t>
            </a:r>
          </a:p>
          <a:p>
            <a:r>
              <a:rPr lang="en-US" dirty="0"/>
              <a:t>BOLO04 small offset</a:t>
            </a:r>
          </a:p>
          <a:p>
            <a:r>
              <a:rPr lang="en-US" dirty="0"/>
              <a:t>CAGL01 small offset</a:t>
            </a:r>
          </a:p>
          <a:p>
            <a:r>
              <a:rPr lang="en-US" dirty="0"/>
              <a:t>CAGL02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CAGL03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CATA01 </a:t>
            </a:r>
            <a:r>
              <a:rPr lang="en-US" dirty="0" smtClean="0"/>
              <a:t>ok</a:t>
            </a:r>
            <a:endParaRPr lang="en-US" dirty="0"/>
          </a:p>
          <a:p>
            <a:r>
              <a:rPr lang="en-US" dirty="0"/>
              <a:t>CATA02 ok</a:t>
            </a:r>
          </a:p>
          <a:p>
            <a:r>
              <a:rPr lang="en-US" dirty="0"/>
              <a:t>CATZ01 ok</a:t>
            </a:r>
          </a:p>
          <a:p>
            <a:r>
              <a:rPr lang="en-US" dirty="0"/>
              <a:t>CERN01 small offset</a:t>
            </a:r>
          </a:p>
          <a:p>
            <a:r>
              <a:rPr lang="en-US" dirty="0"/>
              <a:t>CERN02 </a:t>
            </a:r>
            <a:r>
              <a:rPr lang="en-US" dirty="0" err="1"/>
              <a:t>forse</a:t>
            </a:r>
            <a:r>
              <a:rPr lang="en-US" dirty="0"/>
              <a:t> bad </a:t>
            </a:r>
            <a:r>
              <a:rPr lang="en-US" dirty="0" smtClean="0"/>
              <a:t>clock</a:t>
            </a:r>
          </a:p>
          <a:p>
            <a:r>
              <a:rPr lang="en-US" dirty="0"/>
              <a:t>GROS01 small </a:t>
            </a:r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1545" y="2272362"/>
            <a:ext cx="5038725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GROS02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LAQU01 small offset</a:t>
            </a:r>
          </a:p>
          <a:p>
            <a:r>
              <a:rPr lang="en-US" dirty="0"/>
              <a:t>LAQU02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LECC01 small offset</a:t>
            </a:r>
          </a:p>
          <a:p>
            <a:r>
              <a:rPr lang="en-US" dirty="0"/>
              <a:t>LECC02 small offset</a:t>
            </a:r>
          </a:p>
          <a:p>
            <a:r>
              <a:rPr lang="en-US" dirty="0"/>
              <a:t>LODI01 small offset</a:t>
            </a:r>
          </a:p>
          <a:p>
            <a:r>
              <a:rPr lang="en-US" dirty="0"/>
              <a:t>LODI02 small offset</a:t>
            </a:r>
          </a:p>
          <a:p>
            <a:r>
              <a:rPr lang="en-US" dirty="0"/>
              <a:t>PATE01 small offset</a:t>
            </a:r>
          </a:p>
          <a:p>
            <a:r>
              <a:rPr lang="en-US" dirty="0"/>
              <a:t>PISA01 offset</a:t>
            </a:r>
          </a:p>
          <a:p>
            <a:r>
              <a:rPr lang="en-US" dirty="0"/>
              <a:t>REGG01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SALE01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SALE02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r>
              <a:rPr lang="en-US" dirty="0"/>
              <a:t>SAVO01 ok</a:t>
            </a:r>
          </a:p>
          <a:p>
            <a:r>
              <a:rPr lang="en-US" dirty="0"/>
              <a:t>SAVO02</a:t>
            </a:r>
          </a:p>
          <a:p>
            <a:r>
              <a:rPr lang="en-US" dirty="0"/>
              <a:t>SAVO03 small offset</a:t>
            </a:r>
          </a:p>
          <a:p>
            <a:r>
              <a:rPr lang="en-US" dirty="0"/>
              <a:t>TERA01 small offset</a:t>
            </a:r>
          </a:p>
          <a:p>
            <a:r>
              <a:rPr lang="en-US" dirty="0"/>
              <a:t>TORI01 </a:t>
            </a:r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04165" y="2467207"/>
            <a:ext cx="50387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TORI03 small offset</a:t>
            </a:r>
          </a:p>
          <a:p>
            <a:r>
              <a:rPr lang="en-US" dirty="0"/>
              <a:t>TORI04 ok</a:t>
            </a:r>
          </a:p>
          <a:p>
            <a:r>
              <a:rPr lang="en-US" dirty="0"/>
              <a:t>TRAP01 small offset</a:t>
            </a:r>
          </a:p>
          <a:p>
            <a:r>
              <a:rPr lang="en-US" dirty="0"/>
              <a:t>TREV01 ok</a:t>
            </a:r>
          </a:p>
          <a:p>
            <a:r>
              <a:rPr lang="en-US" dirty="0"/>
              <a:t>TRIN01 ok</a:t>
            </a:r>
          </a:p>
          <a:p>
            <a:r>
              <a:rPr lang="en-US" dirty="0"/>
              <a:t>VIAR01 offset</a:t>
            </a:r>
          </a:p>
          <a:p>
            <a:r>
              <a:rPr lang="en-US" dirty="0"/>
              <a:t>VIAR02 </a:t>
            </a:r>
            <a:r>
              <a:rPr lang="en-US" dirty="0" err="1"/>
              <a:t>forse</a:t>
            </a:r>
            <a:r>
              <a:rPr lang="en-US" dirty="0"/>
              <a:t> bad clock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4993" y="5137351"/>
            <a:ext cx="3619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/>
              <a:t>n</a:t>
            </a:r>
            <a:r>
              <a:rPr lang="it-IT" dirty="0" err="1" smtClean="0"/>
              <a:t>ot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endParaRPr lang="it-IT" dirty="0" smtClean="0"/>
          </a:p>
          <a:p>
            <a:r>
              <a:rPr lang="it-IT" dirty="0"/>
              <a:t>(</a:t>
            </a:r>
            <a:r>
              <a:rPr lang="it-IT" dirty="0" smtClean="0"/>
              <a:t>to </a:t>
            </a:r>
            <a:r>
              <a:rPr lang="it-IT" dirty="0"/>
              <a:t>be </a:t>
            </a:r>
            <a:r>
              <a:rPr lang="it-IT" dirty="0" err="1"/>
              <a:t>studied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 smtClean="0"/>
              <a:t>periods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5612"/>
            <a:ext cx="10040039" cy="510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/>
              <a:t>data from </a:t>
            </a:r>
            <a:r>
              <a:rPr lang="it-IT" sz="2600" dirty="0" err="1" smtClean="0">
                <a:solidFill>
                  <a:srgbClr val="008000"/>
                </a:solidFill>
              </a:rPr>
              <a:t>Run</a:t>
            </a:r>
            <a:r>
              <a:rPr lang="it-IT" sz="2600" dirty="0" smtClean="0">
                <a:solidFill>
                  <a:srgbClr val="008000"/>
                </a:solidFill>
              </a:rPr>
              <a:t> 2</a:t>
            </a:r>
            <a:r>
              <a:rPr lang="it-IT" sz="2600" dirty="0" smtClean="0"/>
              <a:t> and </a:t>
            </a:r>
            <a:r>
              <a:rPr lang="it-IT" sz="2600" dirty="0" err="1" smtClean="0">
                <a:solidFill>
                  <a:srgbClr val="008000"/>
                </a:solidFill>
              </a:rPr>
              <a:t>Run</a:t>
            </a:r>
            <a:r>
              <a:rPr lang="it-IT" sz="2600" dirty="0" smtClean="0">
                <a:solidFill>
                  <a:srgbClr val="008000"/>
                </a:solidFill>
              </a:rPr>
              <a:t> 3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8000"/>
                </a:solidFill>
              </a:rPr>
              <a:t>stability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/>
              <a:t>garanteed</a:t>
            </a:r>
            <a:r>
              <a:rPr lang="it-IT" sz="2600" dirty="0" smtClean="0"/>
              <a:t> for </a:t>
            </a:r>
            <a:r>
              <a:rPr lang="it-IT" sz="2600" dirty="0" smtClean="0">
                <a:solidFill>
                  <a:srgbClr val="008000"/>
                </a:solidFill>
              </a:rPr>
              <a:t>a </a:t>
            </a:r>
            <a:r>
              <a:rPr lang="it-IT" sz="2600" dirty="0" err="1" smtClean="0">
                <a:solidFill>
                  <a:srgbClr val="008000"/>
                </a:solidFill>
              </a:rPr>
              <a:t>few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>
                <a:solidFill>
                  <a:srgbClr val="008000"/>
                </a:solidFill>
              </a:rPr>
              <a:t>telescopes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smtClean="0"/>
              <a:t>in the </a:t>
            </a:r>
            <a:r>
              <a:rPr lang="it-IT" sz="2600" dirty="0" err="1" smtClean="0"/>
              <a:t>same</a:t>
            </a:r>
            <a:r>
              <a:rPr lang="it-IT" sz="2600" dirty="0" smtClean="0"/>
              <a:t> </a:t>
            </a:r>
            <a:r>
              <a:rPr lang="it-IT" sz="2600" dirty="0" err="1" smtClean="0"/>
              <a:t>period</a:t>
            </a:r>
            <a:endParaRPr lang="it-IT" sz="2600" dirty="0" smtClean="0"/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/>
              <a:t>possibility</a:t>
            </a:r>
            <a:r>
              <a:rPr lang="it-IT" sz="2600" dirty="0" smtClean="0"/>
              <a:t> to </a:t>
            </a:r>
            <a:r>
              <a:rPr lang="it-IT" sz="2600" dirty="0" err="1" smtClean="0"/>
              <a:t>chose</a:t>
            </a:r>
            <a:r>
              <a:rPr lang="it-IT" sz="2600" dirty="0" smtClean="0"/>
              <a:t> </a:t>
            </a:r>
            <a:r>
              <a:rPr lang="it-IT" sz="2600" dirty="0" err="1" smtClean="0"/>
              <a:t>different</a:t>
            </a:r>
            <a:r>
              <a:rPr lang="it-IT" sz="2600" dirty="0" smtClean="0"/>
              <a:t> </a:t>
            </a:r>
            <a:r>
              <a:rPr lang="it-IT" sz="2600" dirty="0" err="1" smtClean="0">
                <a:solidFill>
                  <a:srgbClr val="008000"/>
                </a:solidFill>
              </a:rPr>
              <a:t>shorter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>
                <a:solidFill>
                  <a:srgbClr val="008000"/>
                </a:solidFill>
              </a:rPr>
              <a:t>periods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smtClean="0"/>
              <a:t>in </a:t>
            </a:r>
            <a:r>
              <a:rPr lang="it-IT" sz="2600" dirty="0" err="1" smtClean="0"/>
              <a:t>order</a:t>
            </a:r>
            <a:r>
              <a:rPr lang="it-IT" sz="2600" dirty="0" smtClean="0"/>
              <a:t> to include </a:t>
            </a:r>
            <a:r>
              <a:rPr lang="it-IT" sz="2600" dirty="0" err="1" smtClean="0"/>
              <a:t>other</a:t>
            </a:r>
            <a:r>
              <a:rPr lang="it-IT" sz="2600" dirty="0" smtClean="0"/>
              <a:t> </a:t>
            </a:r>
            <a:r>
              <a:rPr lang="it-IT" sz="2600" dirty="0" err="1" smtClean="0"/>
              <a:t>telescopes</a:t>
            </a:r>
            <a:endParaRPr lang="it-IT" sz="2600" dirty="0" smtClean="0"/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/>
              <a:t>need</a:t>
            </a:r>
            <a:r>
              <a:rPr lang="it-IT" sz="2600" dirty="0" smtClean="0"/>
              <a:t> to </a:t>
            </a:r>
            <a:r>
              <a:rPr lang="it-IT" sz="2600" dirty="0" err="1" smtClean="0"/>
              <a:t>think</a:t>
            </a:r>
            <a:r>
              <a:rPr lang="it-IT" sz="2600" dirty="0" smtClean="0"/>
              <a:t> to a </a:t>
            </a:r>
            <a:r>
              <a:rPr lang="it-IT" sz="2600" dirty="0" err="1" smtClean="0"/>
              <a:t>clever</a:t>
            </a:r>
            <a:r>
              <a:rPr lang="it-IT" sz="2600" dirty="0" smtClean="0"/>
              <a:t> way to plot </a:t>
            </a:r>
            <a:r>
              <a:rPr lang="it-IT" sz="2600" dirty="0" err="1" smtClean="0"/>
              <a:t>stops</a:t>
            </a:r>
            <a:r>
              <a:rPr lang="it-IT" sz="2600" dirty="0" smtClean="0"/>
              <a:t> in the </a:t>
            </a:r>
            <a:r>
              <a:rPr lang="it-IT" sz="2600" dirty="0" err="1" smtClean="0"/>
              <a:t>acquisition</a:t>
            </a: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/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timeOfFl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10080625" cy="6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4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rateTrackEven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rateHitEven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10080625" cy="6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hitMultTot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10080625" cy="6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2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16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hitMultTot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10080625" cy="6085461"/>
          </a:xfrm>
          <a:prstGeom prst="rect">
            <a:avLst/>
          </a:prstGeom>
        </p:spPr>
      </p:pic>
      <p:pic>
        <p:nvPicPr>
          <p:cNvPr id="2" name="Picture 1" descr="fractionTrackEv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chi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5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multBOLO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19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multGRO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986"/>
            <a:ext cx="10040039" cy="678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008000"/>
                </a:solidFill>
              </a:rPr>
              <a:t>time </a:t>
            </a:r>
            <a:r>
              <a:rPr lang="it-IT" sz="2600" dirty="0" err="1" smtClean="0">
                <a:solidFill>
                  <a:srgbClr val="008000"/>
                </a:solidFill>
              </a:rPr>
              <a:t>slewing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/>
              <a:t>correction</a:t>
            </a:r>
            <a:r>
              <a:rPr lang="it-IT" sz="2600" dirty="0" smtClean="0"/>
              <a:t> </a:t>
            </a:r>
            <a:r>
              <a:rPr lang="it-IT" sz="2600" dirty="0" err="1" smtClean="0"/>
              <a:t>applied</a:t>
            </a: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latin typeface="Symbol" charset="2"/>
                <a:cs typeface="Symbol" charset="2"/>
              </a:rPr>
              <a:t>s</a:t>
            </a:r>
            <a:r>
              <a:rPr lang="it-IT" sz="2600" baseline="-25000" dirty="0" smtClean="0"/>
              <a:t>t</a:t>
            </a:r>
            <a:r>
              <a:rPr lang="it-IT" sz="2600" dirty="0" smtClean="0"/>
              <a:t> </a:t>
            </a:r>
            <a:r>
              <a:rPr lang="it-IT" sz="2600" dirty="0" smtClean="0">
                <a:solidFill>
                  <a:srgbClr val="008000"/>
                </a:solidFill>
              </a:rPr>
              <a:t>&lt;</a:t>
            </a:r>
            <a:r>
              <a:rPr lang="it-IT" sz="2600" dirty="0" smtClean="0"/>
              <a:t> </a:t>
            </a:r>
            <a:r>
              <a:rPr lang="it-IT" sz="2600" dirty="0" smtClean="0">
                <a:solidFill>
                  <a:srgbClr val="008000"/>
                </a:solidFill>
              </a:rPr>
              <a:t>200</a:t>
            </a:r>
            <a:r>
              <a:rPr lang="it-IT" sz="2600" dirty="0" smtClean="0"/>
              <a:t> </a:t>
            </a:r>
            <a:r>
              <a:rPr lang="it-IT" sz="2600" dirty="0" err="1" smtClean="0"/>
              <a:t>ps</a:t>
            </a:r>
            <a:endParaRPr lang="it-IT" sz="2600" dirty="0" smtClean="0"/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/>
              <a:t>a </a:t>
            </a:r>
            <a:r>
              <a:rPr lang="it-IT" sz="2600" dirty="0" err="1" smtClean="0"/>
              <a:t>few</a:t>
            </a:r>
            <a:r>
              <a:rPr lang="it-IT" sz="2600" dirty="0" smtClean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to be </a:t>
            </a:r>
            <a:r>
              <a:rPr lang="it-IT" sz="2600" dirty="0" err="1" smtClean="0">
                <a:solidFill>
                  <a:srgbClr val="FF0000"/>
                </a:solidFill>
              </a:rPr>
              <a:t>reviewed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smtClean="0"/>
              <a:t>(</a:t>
            </a:r>
            <a:r>
              <a:rPr lang="it-IT" sz="2600" dirty="0" err="1" smtClean="0"/>
              <a:t>too</a:t>
            </a:r>
            <a:r>
              <a:rPr lang="it-IT" sz="2600" dirty="0" smtClean="0"/>
              <a:t> high </a:t>
            </a:r>
            <a:r>
              <a:rPr lang="it-IT" sz="2600" dirty="0" smtClean="0">
                <a:latin typeface="Symbol" charset="2"/>
                <a:cs typeface="Symbol" charset="2"/>
              </a:rPr>
              <a:t>s</a:t>
            </a:r>
            <a:r>
              <a:rPr lang="it-IT" sz="2600" baseline="-25000" dirty="0" smtClean="0"/>
              <a:t>t</a:t>
            </a:r>
            <a:r>
              <a:rPr lang="it-IT" sz="2600" dirty="0" smtClean="0"/>
              <a:t>)</a:t>
            </a:r>
            <a:endParaRPr lang="it-IT" sz="2600" dirty="0" smtClean="0"/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/>
              <a:t>some big </a:t>
            </a:r>
            <a:r>
              <a:rPr lang="it-IT" sz="2600" dirty="0" err="1" smtClean="0">
                <a:solidFill>
                  <a:srgbClr val="FF0000"/>
                </a:solidFill>
              </a:rPr>
              <a:t>contribution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outside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smtClean="0"/>
              <a:t>the </a:t>
            </a:r>
            <a:r>
              <a:rPr lang="it-IT" sz="2600" dirty="0" err="1" smtClean="0"/>
              <a:t>peak</a:t>
            </a:r>
            <a:r>
              <a:rPr lang="it-IT" sz="2600" dirty="0" smtClean="0"/>
              <a:t> (</a:t>
            </a:r>
            <a:r>
              <a:rPr lang="it-IT" sz="2600" dirty="0" err="1" smtClean="0"/>
              <a:t>most</a:t>
            </a:r>
            <a:r>
              <a:rPr lang="it-IT" sz="2600" dirty="0" smtClean="0"/>
              <a:t> </a:t>
            </a:r>
            <a:r>
              <a:rPr lang="it-IT" sz="2600" dirty="0" err="1" smtClean="0"/>
              <a:t>likely</a:t>
            </a:r>
            <a:r>
              <a:rPr lang="it-IT" sz="2600" dirty="0" smtClean="0"/>
              <a:t> </a:t>
            </a:r>
            <a:r>
              <a:rPr lang="it-IT" sz="2600" dirty="0" err="1" smtClean="0"/>
              <a:t>related</a:t>
            </a:r>
            <a:r>
              <a:rPr lang="it-IT" sz="2600" dirty="0" smtClean="0"/>
              <a:t> to clock)</a:t>
            </a:r>
            <a:endParaRPr lang="it-IT" sz="2600" dirty="0" smtClean="0"/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/>
              <a:t>many</a:t>
            </a:r>
            <a:r>
              <a:rPr lang="it-IT" sz="2600" dirty="0" smtClean="0"/>
              <a:t> </a:t>
            </a:r>
            <a:r>
              <a:rPr lang="it-IT" sz="2600" dirty="0" err="1" smtClean="0"/>
              <a:t>telescopes</a:t>
            </a:r>
            <a:r>
              <a:rPr lang="it-IT" sz="2600" dirty="0" smtClean="0"/>
              <a:t> show an </a:t>
            </a:r>
            <a:r>
              <a:rPr lang="it-IT" sz="2600" dirty="0" smtClean="0">
                <a:solidFill>
                  <a:srgbClr val="FF0000"/>
                </a:solidFill>
              </a:rPr>
              <a:t>offset</a:t>
            </a:r>
            <a:r>
              <a:rPr lang="it-IT" sz="2600" dirty="0" smtClean="0"/>
              <a:t> in the </a:t>
            </a:r>
            <a:r>
              <a:rPr lang="it-IT" sz="2600" dirty="0" err="1" smtClean="0">
                <a:latin typeface="Symbol" charset="2"/>
                <a:cs typeface="Symbol" charset="2"/>
              </a:rPr>
              <a:t>D</a:t>
            </a:r>
            <a:r>
              <a:rPr lang="it-IT" sz="2600" dirty="0" err="1" smtClean="0"/>
              <a:t>t</a:t>
            </a:r>
            <a:r>
              <a:rPr lang="it-IT" sz="2600" dirty="0" smtClean="0"/>
              <a:t> </a:t>
            </a:r>
            <a:r>
              <a:rPr lang="it-IT" sz="2600" dirty="0" err="1" smtClean="0"/>
              <a:t>distribution</a:t>
            </a:r>
            <a:endParaRPr lang="it-IT" sz="26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/>
              <a:t>some </a:t>
            </a:r>
            <a:r>
              <a:rPr lang="it-IT" sz="2600" dirty="0" err="1" smtClean="0"/>
              <a:t>examples</a:t>
            </a:r>
            <a:r>
              <a:rPr lang="it-IT" sz="2600" dirty="0" smtClean="0"/>
              <a:t> in the </a:t>
            </a:r>
            <a:r>
              <a:rPr lang="it-IT" sz="2600" dirty="0" err="1" smtClean="0"/>
              <a:t>next</a:t>
            </a:r>
            <a:r>
              <a:rPr lang="it-IT" sz="2600" dirty="0" smtClean="0"/>
              <a:t> </a:t>
            </a:r>
            <a:r>
              <a:rPr lang="it-IT" sz="2600" dirty="0" err="1" smtClean="0"/>
              <a:t>slides</a:t>
            </a:r>
            <a:r>
              <a:rPr lang="it-IT" sz="2600" dirty="0" smtClean="0"/>
              <a:t> (data from </a:t>
            </a:r>
            <a:r>
              <a:rPr lang="it-IT" sz="2600" dirty="0" err="1" smtClean="0"/>
              <a:t>Run</a:t>
            </a:r>
            <a:r>
              <a:rPr lang="it-IT" sz="2600" dirty="0" smtClean="0"/>
              <a:t> 3</a:t>
            </a:r>
            <a:r>
              <a:rPr lang="it-IT" sz="2600" dirty="0" smtClean="0"/>
              <a:t>)</a:t>
            </a:r>
            <a:endParaRPr lang="it-IT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9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multSAVO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3416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r>
              <a:rPr lang="it-IT" sz="4000" dirty="0" smtClean="0"/>
              <a:t> plots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21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multTORI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0080625" cy="6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411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Beta </a:t>
            </a:r>
            <a:r>
              <a:rPr lang="it-IT" sz="4000" dirty="0" err="1" smtClean="0"/>
              <a:t>distributions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1"/>
          <a:stretch/>
        </p:blipFill>
        <p:spPr bwMode="auto">
          <a:xfrm>
            <a:off x="0" y="559416"/>
            <a:ext cx="7491135" cy="32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4" t="339"/>
          <a:stretch/>
        </p:blipFill>
        <p:spPr bwMode="auto">
          <a:xfrm>
            <a:off x="498929" y="3839693"/>
            <a:ext cx="6410476" cy="32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4766" y="5152465"/>
            <a:ext cx="106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TORI-03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25975" y="1615744"/>
            <a:ext cx="1142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SAVO-02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5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411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Beta </a:t>
            </a:r>
            <a:r>
              <a:rPr lang="it-IT" sz="4000" dirty="0" err="1" smtClean="0"/>
              <a:t>distributions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23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1"/>
          <a:stretch/>
        </p:blipFill>
        <p:spPr bwMode="auto">
          <a:xfrm>
            <a:off x="483808" y="727619"/>
            <a:ext cx="5448249" cy="39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03575" y="2642653"/>
            <a:ext cx="113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TRAP-01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586" y="4892957"/>
            <a:ext cx="10040039" cy="127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smtClean="0"/>
              <a:t>in general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need</a:t>
            </a:r>
            <a:r>
              <a:rPr lang="it-IT" sz="2800" dirty="0" smtClean="0"/>
              <a:t> to </a:t>
            </a:r>
            <a:r>
              <a:rPr lang="it-IT" sz="2800" dirty="0" err="1" smtClean="0"/>
              <a:t>fit</a:t>
            </a:r>
            <a:r>
              <a:rPr lang="it-IT" sz="2800" dirty="0" smtClean="0"/>
              <a:t> the </a:t>
            </a:r>
            <a:r>
              <a:rPr lang="it-IT" sz="2800" dirty="0" smtClean="0">
                <a:latin typeface="Symbol" charset="2"/>
                <a:cs typeface="Symbol" charset="2"/>
              </a:rPr>
              <a:t>b </a:t>
            </a:r>
            <a:r>
              <a:rPr lang="it-IT" sz="2800" dirty="0" smtClean="0"/>
              <a:t>and 1/</a:t>
            </a:r>
            <a:r>
              <a:rPr lang="it-IT" sz="2800" dirty="0" smtClean="0">
                <a:latin typeface="Symbol" charset="2"/>
                <a:cs typeface="Symbol" charset="2"/>
              </a:rPr>
              <a:t>b </a:t>
            </a:r>
            <a:r>
              <a:rPr lang="it-IT" sz="2800" dirty="0" err="1" smtClean="0"/>
              <a:t>distributions</a:t>
            </a:r>
            <a:r>
              <a:rPr lang="it-IT" sz="2800" dirty="0" smtClean="0"/>
              <a:t> with </a:t>
            </a:r>
            <a:r>
              <a:rPr lang="it-IT" sz="2800" dirty="0" err="1" smtClean="0"/>
              <a:t>two</a:t>
            </a:r>
            <a:r>
              <a:rPr lang="it-IT" sz="2800" dirty="0" smtClean="0"/>
              <a:t> </a:t>
            </a:r>
            <a:r>
              <a:rPr lang="it-IT" sz="2800" dirty="0" err="1" smtClean="0"/>
              <a:t>gaussians</a:t>
            </a:r>
            <a:endParaRPr lang="it-IT" sz="2800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55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5612"/>
            <a:ext cx="10040039" cy="622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/>
              <a:t>data from </a:t>
            </a:r>
            <a:r>
              <a:rPr lang="it-IT" sz="2600" dirty="0" err="1" smtClean="0">
                <a:solidFill>
                  <a:srgbClr val="008000"/>
                </a:solidFill>
              </a:rPr>
              <a:t>Run</a:t>
            </a:r>
            <a:r>
              <a:rPr lang="it-IT" sz="2600" dirty="0" smtClean="0">
                <a:solidFill>
                  <a:srgbClr val="008000"/>
                </a:solidFill>
              </a:rPr>
              <a:t> 2</a:t>
            </a:r>
            <a:r>
              <a:rPr lang="it-IT" sz="2600" dirty="0" smtClean="0"/>
              <a:t> and </a:t>
            </a:r>
            <a:r>
              <a:rPr lang="it-IT" sz="2600" dirty="0" err="1" smtClean="0">
                <a:solidFill>
                  <a:srgbClr val="008000"/>
                </a:solidFill>
              </a:rPr>
              <a:t>Run</a:t>
            </a:r>
            <a:r>
              <a:rPr lang="it-IT" sz="2600" dirty="0" smtClean="0">
                <a:solidFill>
                  <a:srgbClr val="008000"/>
                </a:solidFill>
              </a:rPr>
              <a:t> 3 </a:t>
            </a:r>
            <a:r>
              <a:rPr lang="it-IT" sz="2600" dirty="0" err="1" smtClean="0">
                <a:solidFill>
                  <a:srgbClr val="000000"/>
                </a:solidFill>
              </a:rPr>
              <a:t>provide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good</a:t>
            </a:r>
            <a:r>
              <a:rPr lang="it-IT" sz="2600" dirty="0" smtClean="0">
                <a:solidFill>
                  <a:srgbClr val="000000"/>
                </a:solidFill>
              </a:rPr>
              <a:t> data for the </a:t>
            </a:r>
            <a:r>
              <a:rPr lang="it-IT" sz="2600" dirty="0" err="1" smtClean="0">
                <a:solidFill>
                  <a:srgbClr val="000000"/>
                </a:solidFill>
              </a:rPr>
              <a:t>paper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0000"/>
                </a:solidFill>
              </a:rPr>
              <a:t>still</a:t>
            </a:r>
            <a:r>
              <a:rPr lang="it-IT" sz="2600" dirty="0" smtClean="0">
                <a:solidFill>
                  <a:srgbClr val="000000"/>
                </a:solidFill>
              </a:rPr>
              <a:t> room for </a:t>
            </a:r>
            <a:r>
              <a:rPr lang="it-IT" sz="2600" dirty="0" err="1" smtClean="0">
                <a:solidFill>
                  <a:srgbClr val="000000"/>
                </a:solidFill>
              </a:rPr>
              <a:t>improvements</a:t>
            </a:r>
            <a:r>
              <a:rPr lang="it-IT" sz="2600" dirty="0" smtClean="0">
                <a:solidFill>
                  <a:srgbClr val="000000"/>
                </a:solidFill>
              </a:rPr>
              <a:t> for </a:t>
            </a:r>
            <a:r>
              <a:rPr lang="it-IT" sz="2600" dirty="0" smtClean="0">
                <a:solidFill>
                  <a:srgbClr val="008000"/>
                </a:solidFill>
              </a:rPr>
              <a:t>time</a:t>
            </a:r>
            <a:r>
              <a:rPr lang="it-IT" sz="2600" dirty="0" smtClean="0">
                <a:solidFill>
                  <a:srgbClr val="000000"/>
                </a:solidFill>
              </a:rPr>
              <a:t> and </a:t>
            </a:r>
            <a:r>
              <a:rPr lang="it-IT" sz="2600" dirty="0" err="1" smtClean="0">
                <a:solidFill>
                  <a:srgbClr val="008000"/>
                </a:solidFill>
              </a:rPr>
              <a:t>spatial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resolution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0000"/>
                </a:solidFill>
              </a:rPr>
              <a:t>need</a:t>
            </a:r>
            <a:r>
              <a:rPr lang="it-IT" sz="2600" dirty="0" smtClean="0">
                <a:solidFill>
                  <a:srgbClr val="000000"/>
                </a:solidFill>
              </a:rPr>
              <a:t> to decide a policy to </a:t>
            </a:r>
            <a:r>
              <a:rPr lang="it-IT" sz="2600" dirty="0" err="1" smtClean="0">
                <a:solidFill>
                  <a:srgbClr val="000000"/>
                </a:solidFill>
              </a:rPr>
              <a:t>better</a:t>
            </a:r>
            <a:r>
              <a:rPr lang="it-IT" sz="2600" dirty="0" smtClean="0">
                <a:solidFill>
                  <a:srgbClr val="000000"/>
                </a:solidFill>
              </a:rPr>
              <a:t> show </a:t>
            </a:r>
            <a:r>
              <a:rPr lang="it-IT" sz="2600" dirty="0" err="1" smtClean="0">
                <a:solidFill>
                  <a:srgbClr val="008000"/>
                </a:solidFill>
              </a:rPr>
              <a:t>trending</a:t>
            </a:r>
            <a:r>
              <a:rPr lang="it-IT" sz="2600" dirty="0" smtClean="0">
                <a:solidFill>
                  <a:srgbClr val="008000"/>
                </a:solidFill>
              </a:rPr>
              <a:t> plots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8000"/>
                </a:solidFill>
              </a:rPr>
              <a:t>efficiency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smtClean="0">
                <a:solidFill>
                  <a:srgbClr val="000000"/>
                </a:solidFill>
              </a:rPr>
              <a:t>plots </a:t>
            </a:r>
            <a:r>
              <a:rPr lang="it-IT" sz="2600" dirty="0" err="1" smtClean="0">
                <a:solidFill>
                  <a:srgbClr val="000000"/>
                </a:solidFill>
              </a:rPr>
              <a:t>shortly</a:t>
            </a:r>
            <a:r>
              <a:rPr lang="it-IT" sz="2600" dirty="0" smtClean="0">
                <a:solidFill>
                  <a:srgbClr val="000000"/>
                </a:solidFill>
              </a:rPr>
              <a:t> ready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8000"/>
                </a:solidFill>
              </a:rPr>
              <a:t>currents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smtClean="0">
                <a:solidFill>
                  <a:srgbClr val="000000"/>
                </a:solidFill>
              </a:rPr>
              <a:t>and </a:t>
            </a:r>
            <a:r>
              <a:rPr lang="it-IT" sz="2600" dirty="0" smtClean="0">
                <a:solidFill>
                  <a:srgbClr val="008000"/>
                </a:solidFill>
              </a:rPr>
              <a:t>HV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trendings</a:t>
            </a:r>
            <a:r>
              <a:rPr lang="it-IT" sz="2600" dirty="0" smtClean="0">
                <a:solidFill>
                  <a:srgbClr val="000000"/>
                </a:solidFill>
              </a:rPr>
              <a:t> to be </a:t>
            </a:r>
            <a:r>
              <a:rPr lang="it-IT" sz="2600" dirty="0" err="1" smtClean="0">
                <a:solidFill>
                  <a:srgbClr val="000000"/>
                </a:solidFill>
              </a:rPr>
              <a:t>done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0000"/>
                </a:solidFill>
              </a:rPr>
              <a:t>finalizing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FF6600"/>
                </a:solidFill>
              </a:rPr>
              <a:t>writing</a:t>
            </a:r>
            <a:r>
              <a:rPr lang="it-IT" sz="2600" dirty="0" smtClean="0">
                <a:solidFill>
                  <a:srgbClr val="FF6600"/>
                </a:solidFill>
              </a:rPr>
              <a:t> </a:t>
            </a:r>
            <a:r>
              <a:rPr lang="it-IT" sz="2600" dirty="0" smtClean="0">
                <a:solidFill>
                  <a:srgbClr val="000000"/>
                </a:solidFill>
              </a:rPr>
              <a:t>in the </a:t>
            </a:r>
            <a:r>
              <a:rPr lang="it-IT" sz="2600" dirty="0" err="1" smtClean="0">
                <a:solidFill>
                  <a:srgbClr val="000000"/>
                </a:solidFill>
              </a:rPr>
              <a:t>coming</a:t>
            </a:r>
            <a:r>
              <a:rPr lang="it-IT" sz="2600" dirty="0" smtClean="0">
                <a:solidFill>
                  <a:srgbClr val="000000"/>
                </a:solidFill>
              </a:rPr>
              <a:t> weeks</a:t>
            </a:r>
            <a:endParaRPr lang="it-IT" sz="2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2978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Conclusions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2145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ALTA-01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 descr="alt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5" y="533997"/>
            <a:ext cx="8864600" cy="5702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70836" y="3216383"/>
            <a:ext cx="1368331" cy="472739"/>
            <a:chOff x="7687979" y="1659090"/>
            <a:chExt cx="1368331" cy="472739"/>
          </a:xfrm>
        </p:grpSpPr>
        <p:sp>
          <p:nvSpPr>
            <p:cNvPr id="4" name="Rectangle 3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687979" y="1659090"/>
              <a:ext cx="1320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 smtClean="0">
                  <a:solidFill>
                    <a:srgbClr val="0000FF"/>
                  </a:solidFill>
                </a:rPr>
                <a:t>t</a:t>
              </a:r>
              <a:r>
                <a:rPr lang="it-IT" dirty="0" smtClean="0">
                  <a:solidFill>
                    <a:srgbClr val="0000FF"/>
                  </a:solidFill>
                </a:rPr>
                <a:t> = 214 </a:t>
              </a:r>
              <a:r>
                <a:rPr lang="it-IT" dirty="0" err="1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1093" y="3278067"/>
            <a:ext cx="1368331" cy="472739"/>
            <a:chOff x="7687979" y="1659090"/>
            <a:chExt cx="1368331" cy="472739"/>
          </a:xfrm>
        </p:grpSpPr>
        <p:sp>
          <p:nvSpPr>
            <p:cNvPr id="16" name="Rectangle 15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FF0000"/>
                  </a:solidFill>
                </a:rPr>
                <a:t>t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</a:rPr>
                <a:t>= 270 </a:t>
              </a:r>
              <a:r>
                <a:rPr lang="it-IT" dirty="0" err="1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6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235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BOLO-01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bolo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09" y="603536"/>
            <a:ext cx="7488767" cy="62919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65002" y="4335215"/>
            <a:ext cx="1368331" cy="472739"/>
            <a:chOff x="7687979" y="1659090"/>
            <a:chExt cx="1368331" cy="472739"/>
          </a:xfrm>
        </p:grpSpPr>
        <p:sp>
          <p:nvSpPr>
            <p:cNvPr id="21" name="Rectangle 20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0000FF"/>
                  </a:solidFill>
                </a:rPr>
                <a:t>t</a:t>
              </a:r>
              <a:r>
                <a:rPr lang="it-IT" dirty="0">
                  <a:solidFill>
                    <a:srgbClr val="0000FF"/>
                  </a:solidFill>
                </a:rPr>
                <a:t> &lt; </a:t>
              </a:r>
              <a:r>
                <a:rPr lang="it-IT" dirty="0" smtClean="0">
                  <a:solidFill>
                    <a:srgbClr val="0000FF"/>
                  </a:solidFill>
                </a:rPr>
                <a:t>255 </a:t>
              </a:r>
              <a:r>
                <a:rPr lang="it-IT" dirty="0" err="1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117" y="4321302"/>
            <a:ext cx="1368331" cy="472739"/>
            <a:chOff x="7687979" y="1659090"/>
            <a:chExt cx="1368331" cy="472739"/>
          </a:xfrm>
        </p:grpSpPr>
        <p:sp>
          <p:nvSpPr>
            <p:cNvPr id="24" name="Rectangle 23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FF0000"/>
                  </a:solidFill>
                </a:rPr>
                <a:t>t</a:t>
              </a:r>
              <a:r>
                <a:rPr lang="it-IT" dirty="0">
                  <a:solidFill>
                    <a:srgbClr val="FF0000"/>
                  </a:solidFill>
                </a:rPr>
                <a:t> &lt; </a:t>
              </a:r>
              <a:r>
                <a:rPr lang="it-IT" dirty="0" smtClean="0">
                  <a:solidFill>
                    <a:srgbClr val="FF0000"/>
                  </a:solidFill>
                </a:rPr>
                <a:t>342 </a:t>
              </a:r>
              <a:r>
                <a:rPr lang="it-IT" dirty="0" err="1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34765" y="4395692"/>
            <a:ext cx="1368331" cy="472739"/>
            <a:chOff x="7687979" y="1659090"/>
            <a:chExt cx="1368331" cy="472739"/>
          </a:xfrm>
        </p:grpSpPr>
        <p:sp>
          <p:nvSpPr>
            <p:cNvPr id="27" name="Rectangle 26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87979" y="1659090"/>
              <a:ext cx="1320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 smtClean="0">
                  <a:solidFill>
                    <a:srgbClr val="0000FF"/>
                  </a:solidFill>
                </a:rPr>
                <a:t>t</a:t>
              </a:r>
              <a:r>
                <a:rPr lang="it-IT" dirty="0" smtClean="0">
                  <a:solidFill>
                    <a:srgbClr val="0000FF"/>
                  </a:solidFill>
                </a:rPr>
                <a:t> = 209 </a:t>
              </a:r>
              <a:r>
                <a:rPr lang="it-IT" dirty="0" err="1" smtClean="0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93474" y="4396899"/>
            <a:ext cx="1368331" cy="472739"/>
            <a:chOff x="7687979" y="1659090"/>
            <a:chExt cx="1368331" cy="472739"/>
          </a:xfrm>
        </p:grpSpPr>
        <p:sp>
          <p:nvSpPr>
            <p:cNvPr id="30" name="Rectangle 29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87979" y="1659090"/>
              <a:ext cx="1320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t</a:t>
              </a:r>
              <a:r>
                <a:rPr lang="it-IT" dirty="0" smtClean="0">
                  <a:solidFill>
                    <a:srgbClr val="FF0000"/>
                  </a:solidFill>
                </a:rPr>
                <a:t> = 280 </a:t>
              </a:r>
              <a:r>
                <a:rPr lang="it-IT" dirty="0" err="1" smtClean="0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2123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BARI-01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9" name="Picture 8" descr="bari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" y="729328"/>
            <a:ext cx="7649671" cy="61197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5241" y="4531766"/>
            <a:ext cx="1368331" cy="472739"/>
            <a:chOff x="7687979" y="1659090"/>
            <a:chExt cx="1368331" cy="472739"/>
          </a:xfrm>
        </p:grpSpPr>
        <p:sp>
          <p:nvSpPr>
            <p:cNvPr id="15" name="Rectangle 14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0000FF"/>
                  </a:solidFill>
                </a:rPr>
                <a:t>t</a:t>
              </a:r>
              <a:r>
                <a:rPr lang="it-IT" dirty="0">
                  <a:solidFill>
                    <a:srgbClr val="0000FF"/>
                  </a:solidFill>
                </a:rPr>
                <a:t> </a:t>
              </a:r>
              <a:r>
                <a:rPr lang="it-IT" dirty="0" smtClean="0">
                  <a:solidFill>
                    <a:srgbClr val="0000FF"/>
                  </a:solidFill>
                </a:rPr>
                <a:t>= 263 </a:t>
              </a:r>
              <a:r>
                <a:rPr lang="it-IT" dirty="0" err="1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3236" y="4593451"/>
            <a:ext cx="1368331" cy="472739"/>
            <a:chOff x="7687979" y="1659090"/>
            <a:chExt cx="1368331" cy="472739"/>
          </a:xfrm>
        </p:grpSpPr>
        <p:sp>
          <p:nvSpPr>
            <p:cNvPr id="18" name="Rectangle 17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FF0000"/>
                  </a:solidFill>
                </a:rPr>
                <a:t>t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</a:rPr>
                <a:t>= 309 </a:t>
              </a:r>
              <a:r>
                <a:rPr lang="it-IT" dirty="0" err="1" smtClean="0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1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214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TORI-01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tori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91" y="860563"/>
            <a:ext cx="6939038" cy="59247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5359" y="4546890"/>
            <a:ext cx="1368331" cy="472739"/>
            <a:chOff x="7687979" y="1659090"/>
            <a:chExt cx="1368331" cy="472739"/>
          </a:xfrm>
        </p:grpSpPr>
        <p:sp>
          <p:nvSpPr>
            <p:cNvPr id="9" name="Rectangle 8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0000FF"/>
                  </a:solidFill>
                </a:rPr>
                <a:t>t</a:t>
              </a:r>
              <a:r>
                <a:rPr lang="it-IT" dirty="0">
                  <a:solidFill>
                    <a:srgbClr val="0000FF"/>
                  </a:solidFill>
                </a:rPr>
                <a:t> </a:t>
              </a:r>
              <a:r>
                <a:rPr lang="it-IT" dirty="0" smtClean="0">
                  <a:solidFill>
                    <a:srgbClr val="0000FF"/>
                  </a:solidFill>
                </a:rPr>
                <a:t>= 192 </a:t>
              </a:r>
              <a:r>
                <a:rPr lang="it-IT" dirty="0" err="1" smtClean="0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02760" y="4593452"/>
            <a:ext cx="1368331" cy="472739"/>
            <a:chOff x="7687979" y="1659090"/>
            <a:chExt cx="1368331" cy="472739"/>
          </a:xfrm>
        </p:grpSpPr>
        <p:sp>
          <p:nvSpPr>
            <p:cNvPr id="18" name="Rectangle 17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FF0000"/>
                  </a:solidFill>
                </a:rPr>
                <a:t>t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</a:rPr>
                <a:t>= 247 </a:t>
              </a:r>
              <a:r>
                <a:rPr lang="it-IT" dirty="0" err="1" smtClean="0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-119520"/>
            <a:ext cx="235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BOLO-03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9" name="Picture 8" descr="bolo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8" y="543059"/>
            <a:ext cx="7752443" cy="60699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92860" y="4184021"/>
            <a:ext cx="1368331" cy="472739"/>
            <a:chOff x="7687979" y="1659090"/>
            <a:chExt cx="1368331" cy="472739"/>
          </a:xfrm>
        </p:grpSpPr>
        <p:sp>
          <p:nvSpPr>
            <p:cNvPr id="15" name="Rectangle 14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0000FF"/>
                  </a:solidFill>
                </a:rPr>
                <a:t>t</a:t>
              </a:r>
              <a:r>
                <a:rPr lang="it-IT" dirty="0">
                  <a:solidFill>
                    <a:srgbClr val="0000FF"/>
                  </a:solidFill>
                </a:rPr>
                <a:t> </a:t>
              </a:r>
              <a:r>
                <a:rPr lang="it-IT" dirty="0" smtClean="0">
                  <a:solidFill>
                    <a:srgbClr val="0000FF"/>
                  </a:solidFill>
                </a:rPr>
                <a:t>= 178 </a:t>
              </a:r>
              <a:r>
                <a:rPr lang="it-IT" dirty="0" err="1" smtClean="0">
                  <a:solidFill>
                    <a:srgbClr val="0000FF"/>
                  </a:solidFill>
                </a:rPr>
                <a:t>ps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69069" y="4139871"/>
            <a:ext cx="1368331" cy="472739"/>
            <a:chOff x="7687979" y="1659090"/>
            <a:chExt cx="1368331" cy="472739"/>
          </a:xfrm>
        </p:grpSpPr>
        <p:sp>
          <p:nvSpPr>
            <p:cNvPr id="18" name="Rectangle 17"/>
            <p:cNvSpPr/>
            <p:nvPr/>
          </p:nvSpPr>
          <p:spPr>
            <a:xfrm>
              <a:off x="7695595" y="1723606"/>
              <a:ext cx="1360715" cy="40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87979" y="1659090"/>
              <a:ext cx="1322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tx1"/>
                </a:buClr>
              </a:pPr>
              <a:r>
                <a:rPr lang="it-IT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it-IT" baseline="-25000" dirty="0">
                  <a:solidFill>
                    <a:srgbClr val="FF0000"/>
                  </a:solidFill>
                </a:rPr>
                <a:t>t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</a:rPr>
                <a:t>= 231 </a:t>
              </a:r>
              <a:r>
                <a:rPr lang="it-IT" dirty="0" err="1" smtClean="0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lo03_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10" y="484993"/>
            <a:ext cx="5226320" cy="3143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8376" y="-119520"/>
            <a:ext cx="5259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BOLO-03 (log y scale)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2016_1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7288"/>
          <a:stretch/>
        </p:blipFill>
        <p:spPr>
          <a:xfrm>
            <a:off x="1" y="3593178"/>
            <a:ext cx="3326190" cy="2256080"/>
          </a:xfrm>
          <a:prstGeom prst="rect">
            <a:avLst/>
          </a:prstGeom>
        </p:spPr>
      </p:pic>
      <p:pic>
        <p:nvPicPr>
          <p:cNvPr id="6" name="Picture 5" descr="2016_11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7397"/>
          <a:stretch/>
        </p:blipFill>
        <p:spPr>
          <a:xfrm>
            <a:off x="3220357" y="3613523"/>
            <a:ext cx="3038929" cy="2099659"/>
          </a:xfrm>
          <a:prstGeom prst="rect">
            <a:avLst/>
          </a:prstGeom>
        </p:spPr>
      </p:pic>
      <p:pic>
        <p:nvPicPr>
          <p:cNvPr id="8" name="Picture 7" descr="2016_12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7737"/>
          <a:stretch/>
        </p:blipFill>
        <p:spPr>
          <a:xfrm>
            <a:off x="6557887" y="3658881"/>
            <a:ext cx="3522738" cy="24776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7837" y="888809"/>
            <a:ext cx="151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094" y="3596378"/>
            <a:ext cx="117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Nov</a:t>
            </a:r>
            <a:r>
              <a:rPr lang="it-IT" dirty="0" smtClean="0"/>
              <a:t> 2016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9899" y="3627823"/>
            <a:ext cx="117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Dec</a:t>
            </a:r>
            <a:r>
              <a:rPr lang="it-IT" dirty="0" smtClean="0"/>
              <a:t> 2016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76089" y="3658061"/>
            <a:ext cx="113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Jan</a:t>
            </a:r>
            <a:r>
              <a:rPr lang="it-IT" dirty="0" smtClean="0"/>
              <a:t> 2017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5851" y="6228351"/>
            <a:ext cx="210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no clock card </a:t>
            </a:r>
            <a:r>
              <a:rPr lang="it-IT" dirty="0" err="1" smtClean="0"/>
              <a:t>here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1450399" y="5382489"/>
            <a:ext cx="379006" cy="84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33608" y="6199319"/>
            <a:ext cx="2276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no clock card </a:t>
            </a:r>
            <a:r>
              <a:rPr lang="it-IT" dirty="0" err="1" smtClean="0"/>
              <a:t>here</a:t>
            </a:r>
            <a:endParaRPr lang="it-IT" dirty="0" smtClean="0"/>
          </a:p>
          <a:p>
            <a:r>
              <a:rPr lang="it-IT" dirty="0" smtClean="0"/>
              <a:t>in part of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271675" y="5353457"/>
            <a:ext cx="295496" cy="84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72537" y="6132558"/>
            <a:ext cx="40030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clock card ok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/>
              <a:t>? </a:t>
            </a:r>
            <a:r>
              <a:rPr lang="it-IT" dirty="0">
                <a:sym typeface="Wingdings"/>
              </a:rPr>
              <a:t></a:t>
            </a:r>
          </a:p>
          <a:p>
            <a:r>
              <a:rPr lang="it-IT" dirty="0">
                <a:sym typeface="Wingdings"/>
              </a:rPr>
              <a:t>    trigger </a:t>
            </a:r>
            <a:r>
              <a:rPr lang="it-IT" dirty="0" err="1">
                <a:sym typeface="Wingdings"/>
              </a:rPr>
              <a:t>arriving</a:t>
            </a:r>
            <a:r>
              <a:rPr lang="it-IT" dirty="0">
                <a:sym typeface="Wingdings"/>
              </a:rPr>
              <a:t> </a:t>
            </a:r>
            <a:r>
              <a:rPr lang="it-IT" dirty="0" err="1">
                <a:sym typeface="Wingdings"/>
              </a:rPr>
              <a:t>at</a:t>
            </a:r>
            <a:r>
              <a:rPr lang="it-IT" dirty="0">
                <a:sym typeface="Wingdings"/>
              </a:rPr>
              <a:t> the </a:t>
            </a:r>
            <a:r>
              <a:rPr lang="it-IT" dirty="0" err="1">
                <a:sym typeface="Wingdings"/>
              </a:rPr>
              <a:t>next</a:t>
            </a:r>
            <a:r>
              <a:rPr lang="it-IT" dirty="0">
                <a:sym typeface="Wingdings"/>
              </a:rPr>
              <a:t> clock?</a:t>
            </a:r>
            <a:endParaRPr lang="it-IT" dirty="0"/>
          </a:p>
          <a:p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7606093" y="5286696"/>
            <a:ext cx="567991" cy="84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ori03_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09" y="1103713"/>
            <a:ext cx="7333315" cy="441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8376" y="-119520"/>
            <a:ext cx="5049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TORI-03 (log y scale)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0633" y="5564306"/>
            <a:ext cx="40030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clock card ok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? </a:t>
            </a:r>
            <a:r>
              <a:rPr lang="it-IT" dirty="0" smtClean="0">
                <a:sym typeface="Wingdings"/>
              </a:rPr>
              <a:t></a:t>
            </a:r>
          </a:p>
          <a:p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   trigger </a:t>
            </a:r>
            <a:r>
              <a:rPr lang="it-IT" dirty="0" err="1" smtClean="0">
                <a:sym typeface="Wingdings"/>
              </a:rPr>
              <a:t>arriving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at</a:t>
            </a:r>
            <a:r>
              <a:rPr lang="it-IT" dirty="0" smtClean="0">
                <a:sym typeface="Wingdings"/>
              </a:rPr>
              <a:t> the </a:t>
            </a:r>
            <a:r>
              <a:rPr lang="it-IT" dirty="0" err="1" smtClean="0">
                <a:sym typeface="Wingdings"/>
              </a:rPr>
              <a:t>next</a:t>
            </a:r>
            <a:r>
              <a:rPr lang="it-IT" dirty="0" smtClean="0">
                <a:sym typeface="Wingdings"/>
              </a:rPr>
              <a:t> clock?</a:t>
            </a:r>
            <a:endParaRPr lang="it-IT" dirty="0" smtClean="0"/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33333" y="4718444"/>
            <a:ext cx="590863" cy="815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97837" y="888809"/>
            <a:ext cx="151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3</a:t>
            </a:r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r>
              <a:rPr lang="it-IT" sz="1400" dirty="0" smtClean="0">
                <a:solidFill>
                  <a:srgbClr val="FFFFFF"/>
                </a:solidFill>
              </a:rPr>
              <a:t>/04/2017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12387</TotalTime>
  <Words>717</Words>
  <Application>Microsoft Macintosh PowerPoint</Application>
  <PresentationFormat>Custom</PresentationFormat>
  <Paragraphs>205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141</cp:revision>
  <dcterms:modified xsi:type="dcterms:W3CDTF">2017-04-26T14:04:24Z</dcterms:modified>
</cp:coreProperties>
</file>