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E7636-FA21-4D56-584B-6655DA33FF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COSMIC BOX vs smartphone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5622BBA-6BE6-90A7-4325-FAD36C550E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Cosmic Box Contest</a:t>
            </a:r>
          </a:p>
          <a:p>
            <a:r>
              <a:rPr lang="it-IT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Liceo Scientifico Cavour</a:t>
            </a:r>
          </a:p>
          <a:p>
            <a:r>
              <a:rPr lang="it-IT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A,S 2024 - 2025</a:t>
            </a:r>
          </a:p>
        </p:txBody>
      </p:sp>
    </p:spTree>
    <p:extLst>
      <p:ext uri="{BB962C8B-B14F-4D97-AF65-F5344CB8AC3E}">
        <p14:creationId xmlns:p14="http://schemas.microsoft.com/office/powerpoint/2010/main" val="378241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BE4575-C182-A79B-B98A-EDC6099F4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Scopo del progetto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4F9051-6F6B-00A5-5DE9-E2A5AFE55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Utilizzo della Cosmic Box e dello smartphone per effettuare e confrontare misure di variazione della intensità dei raggi cosmici con l’altezza all’interno di un sito archeologico.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985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832E8D-DFDD-B538-4984-DDFDB2BBA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Arte e scienza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CDCE27-E2D5-0C9E-E7EF-B8786E24F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Il Liceo Cavour è stato Scuola Polo nazionale per la formazione delle discipline STEAM</a:t>
            </a:r>
          </a:p>
          <a:p>
            <a:r>
              <a:rPr lang="it-IT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L’idea che l’arte e la scienza possano integrarsi in attività di ricerca ci ha spinto a proporre progetti che hanno cercato di </a:t>
            </a:r>
            <a:r>
              <a:rPr lang="it-IT">
                <a:solidFill>
                  <a:schemeClr val="accent3">
                    <a:lumMod val="20000"/>
                    <a:lumOff val="80000"/>
                  </a:schemeClr>
                </a:solidFill>
              </a:rPr>
              <a:t>realizzare  </a:t>
            </a:r>
            <a:r>
              <a:rPr lang="it-IT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attività di analisi ed elaborazione dati che possono essere condotte con la Cosmic Box  in ambienti ricchi di storia e di bellezza </a:t>
            </a:r>
          </a:p>
          <a:p>
            <a:endParaRPr lang="it-IT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0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C4F428-3753-D97A-2A63-2D72CFF8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progetti realizzati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CDEE2B-A5FA-06D3-AD15-70B656C14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Negli anni scolastici passati sono stati realizzati tre progetti che hanno consentito agli studenti di effettuare le misure con la Cosmic Box all’interno dei seguenti siti archeologici</a:t>
            </a:r>
          </a:p>
          <a:p>
            <a:r>
              <a:rPr lang="it-IT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Basilica di San Clemente</a:t>
            </a:r>
          </a:p>
          <a:p>
            <a:r>
              <a:rPr lang="it-IT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Mercati di Traiano</a:t>
            </a:r>
          </a:p>
          <a:p>
            <a:r>
              <a:rPr lang="it-IT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Vittoriano</a:t>
            </a:r>
          </a:p>
          <a:p>
            <a:pPr marL="0" indent="0">
              <a:buNone/>
            </a:pPr>
            <a:endParaRPr lang="it-IT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6376F8-1BF4-809A-DFDA-575D83F2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Una nuova sfida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7B9AB9-0777-1F3F-2ACB-67DDF6DB8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Il progetto che ci proponiamo di realizzare prevede, in continuità con quelli già svolti, di effettuare le misure con la Cosmic Box all’interno del parco Archeologico del Colosseo </a:t>
            </a:r>
          </a:p>
          <a:p>
            <a:r>
              <a:rPr lang="it-IT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 questa attività vogliamo aggiungere quella di realizzare le misure anche con un comune smartphone, utilizzando app specifiche, allo scopo di verificare il diverso funzionamento degli strumenti e confrontare i dati raccolti</a:t>
            </a:r>
          </a:p>
        </p:txBody>
      </p:sp>
    </p:spTree>
    <p:extLst>
      <p:ext uri="{BB962C8B-B14F-4D97-AF65-F5344CB8AC3E}">
        <p14:creationId xmlns:p14="http://schemas.microsoft.com/office/powerpoint/2010/main" val="38251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B369B4-A8C2-5C0D-CA94-CAB15552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parco archeologico del Colosseo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F817FE3-7495-9DD6-3D8C-ECD02DE02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263" y="490473"/>
            <a:ext cx="5730737" cy="293852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21C181-BCC1-1914-EE35-7CE70A95D749}"/>
              </a:ext>
            </a:extLst>
          </p:cNvPr>
          <p:cNvSpPr txBox="1"/>
          <p:nvPr/>
        </p:nvSpPr>
        <p:spPr>
          <a:xfrm>
            <a:off x="6469625" y="1221072"/>
            <a:ext cx="456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marR="45720" algn="just">
              <a:spcAft>
                <a:spcPts val="600"/>
              </a:spcAft>
              <a:tabLst>
                <a:tab pos="3989070" algn="l"/>
              </a:tabLst>
            </a:pPr>
            <a:r>
              <a:rPr lang="it-IT" sz="1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 misure saranno effettuare partendo dall’arco di Settimio Severo, punto più basso, e raccogliendo misure in più punti della Via Sacra fino al Palatino che si trova in posizione più elevata</a:t>
            </a:r>
          </a:p>
        </p:txBody>
      </p:sp>
    </p:spTree>
    <p:extLst>
      <p:ext uri="{BB962C8B-B14F-4D97-AF65-F5344CB8AC3E}">
        <p14:creationId xmlns:p14="http://schemas.microsoft.com/office/powerpoint/2010/main" val="2673675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2B53D4-7484-5C4A-38B0-BF4A6049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0" y="4889940"/>
            <a:ext cx="8534400" cy="1507067"/>
          </a:xfrm>
        </p:spPr>
        <p:txBody>
          <a:bodyPr/>
          <a:lstStyle/>
          <a:p>
            <a:r>
              <a:rPr lang="it-IT" dirty="0"/>
              <a:t>Lo smartphone come strumento di misura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EB2495F-EFF4-B846-1CE2-D1EECF6C8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46" y="94830"/>
            <a:ext cx="4709653" cy="181851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8BEA2D-E4E7-57DF-DAC0-556D643FBFB3}"/>
              </a:ext>
            </a:extLst>
          </p:cNvPr>
          <p:cNvSpPr txBox="1"/>
          <p:nvPr/>
        </p:nvSpPr>
        <p:spPr>
          <a:xfrm>
            <a:off x="6548284" y="420453"/>
            <a:ext cx="4709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La possibilità di utilizzare lo smartphone insieme a specifiche app per la misura dei raggi cosmici è descritto in diverse pubblicazioni.</a:t>
            </a:r>
          </a:p>
          <a:p>
            <a:r>
              <a:rPr lang="it-IT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Nel corso del progetto si analizzeranno app diverse e  si sceglierà quella che meglio si adatta allo scopo delle nostre misure.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ADF3F94-B365-C73A-46B3-125B2F2FD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65" y="1793534"/>
            <a:ext cx="5647027" cy="140680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14F105E-03F5-890E-CDA3-C56CD6304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114" y="2864643"/>
            <a:ext cx="4601498" cy="18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0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E41AD7-B12D-C85D-F497-67F4865B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964" y="131642"/>
            <a:ext cx="2880853" cy="3594784"/>
          </a:xfrm>
        </p:spPr>
        <p:txBody>
          <a:bodyPr/>
          <a:lstStyle/>
          <a:p>
            <a:r>
              <a:rPr lang="it-IT" dirty="0"/>
              <a:t>Fasi del progetto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E6A0DFBF-8821-5101-15D2-F9468539E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994466"/>
              </p:ext>
            </p:extLst>
          </p:nvPr>
        </p:nvGraphicFramePr>
        <p:xfrm>
          <a:off x="886535" y="581778"/>
          <a:ext cx="6536819" cy="5765400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1186918">
                  <a:extLst>
                    <a:ext uri="{9D8B030D-6E8A-4147-A177-3AD203B41FA5}">
                      <a16:colId xmlns:a16="http://schemas.microsoft.com/office/drawing/2014/main" val="2123536262"/>
                    </a:ext>
                  </a:extLst>
                </a:gridCol>
                <a:gridCol w="3167550">
                  <a:extLst>
                    <a:ext uri="{9D8B030D-6E8A-4147-A177-3AD203B41FA5}">
                      <a16:colId xmlns:a16="http://schemas.microsoft.com/office/drawing/2014/main" val="1611066676"/>
                    </a:ext>
                  </a:extLst>
                </a:gridCol>
                <a:gridCol w="2182351">
                  <a:extLst>
                    <a:ext uri="{9D8B030D-6E8A-4147-A177-3AD203B41FA5}">
                      <a16:colId xmlns:a16="http://schemas.microsoft.com/office/drawing/2014/main" val="1965361177"/>
                    </a:ext>
                  </a:extLst>
                </a:gridCol>
              </a:tblGrid>
              <a:tr h="426504">
                <a:tc>
                  <a:txBody>
                    <a:bodyPr/>
                    <a:lstStyle/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endParaRPr lang="it-IT" sz="1200" dirty="0">
                        <a:effectLst/>
                      </a:endParaRPr>
                    </a:p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r>
                        <a:rPr lang="it-IT" sz="1200" dirty="0">
                          <a:effectLst/>
                        </a:rPr>
                        <a:t>Fase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382" marR="61382" marT="0" marB="0"/>
                </a:tc>
                <a:tc>
                  <a:txBody>
                    <a:bodyPr/>
                    <a:lstStyle/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endParaRPr lang="it-IT" sz="1200" dirty="0">
                        <a:effectLst/>
                      </a:endParaRPr>
                    </a:p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r>
                        <a:rPr lang="it-IT" sz="1200" dirty="0">
                          <a:effectLst/>
                        </a:rPr>
                        <a:t>Attività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382" marR="61382" marT="0" marB="0"/>
                </a:tc>
                <a:tc>
                  <a:txBody>
                    <a:bodyPr/>
                    <a:lstStyle/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endParaRPr lang="it-IT" sz="1200" dirty="0">
                        <a:effectLst/>
                      </a:endParaRPr>
                    </a:p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r>
                        <a:rPr lang="it-IT" sz="1200" dirty="0">
                          <a:effectLst/>
                        </a:rPr>
                        <a:t>Sviluppo temporale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382" marR="61382" marT="0" marB="0"/>
                </a:tc>
                <a:extLst>
                  <a:ext uri="{0D108BD9-81ED-4DB2-BD59-A6C34878D82A}">
                    <a16:rowId xmlns:a16="http://schemas.microsoft.com/office/drawing/2014/main" val="53137470"/>
                  </a:ext>
                </a:extLst>
              </a:tr>
              <a:tr h="2539638">
                <a:tc>
                  <a:txBody>
                    <a:bodyPr/>
                    <a:lstStyle/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endParaRPr lang="it-IT" sz="1200" dirty="0">
                        <a:effectLst/>
                      </a:endParaRPr>
                    </a:p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r>
                        <a:rPr lang="it-IT" sz="1200" dirty="0">
                          <a:effectLst/>
                        </a:rPr>
                        <a:t>1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382" marR="61382" marT="0" marB="0"/>
                </a:tc>
                <a:tc>
                  <a:txBody>
                    <a:bodyPr/>
                    <a:lstStyle/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3989070" algn="l"/>
                        </a:tabLst>
                      </a:pPr>
                      <a:endParaRPr lang="it-IT" sz="1200" dirty="0">
                        <a:effectLst/>
                      </a:endParaRPr>
                    </a:p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3989070" algn="l"/>
                        </a:tabLst>
                      </a:pPr>
                      <a:r>
                        <a:rPr lang="it-IT" sz="1200" dirty="0">
                          <a:effectLst/>
                        </a:rPr>
                        <a:t>Acquisizione delle informazioni necessarie sui raggi cosmici, sul funzionamento del rivelatore EEE e sul funzionamento della Cosmic box.</a:t>
                      </a:r>
                    </a:p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3989070" algn="l"/>
                        </a:tabLst>
                      </a:pPr>
                      <a:r>
                        <a:rPr lang="it-IT" sz="1200" dirty="0">
                          <a:effectLst/>
                        </a:rPr>
                        <a:t>Acquisizione del software per lo smartphone e analisi del funzionamento</a:t>
                      </a:r>
                    </a:p>
                    <a:p>
                      <a:pPr marL="45720" marR="45720" indent="45720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382" marR="61382" marT="0" marB="0"/>
                </a:tc>
                <a:tc>
                  <a:txBody>
                    <a:bodyPr/>
                    <a:lstStyle/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endParaRPr lang="it-IT" sz="1200" dirty="0">
                        <a:effectLst/>
                      </a:endParaRPr>
                    </a:p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r>
                        <a:rPr lang="it-IT" sz="1200" dirty="0">
                          <a:effectLst/>
                        </a:rPr>
                        <a:t>Dicembre-Gennaio – Febbraio - Marzo</a:t>
                      </a:r>
                    </a:p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r>
                        <a:rPr lang="it-IT" sz="1200" dirty="0">
                          <a:effectLst/>
                        </a:rPr>
                        <a:t>5 incontri da 2 ore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382" marR="61382" marT="0" marB="0"/>
                </a:tc>
                <a:extLst>
                  <a:ext uri="{0D108BD9-81ED-4DB2-BD59-A6C34878D82A}">
                    <a16:rowId xmlns:a16="http://schemas.microsoft.com/office/drawing/2014/main" val="1243837250"/>
                  </a:ext>
                </a:extLst>
              </a:tr>
              <a:tr h="736689">
                <a:tc>
                  <a:txBody>
                    <a:bodyPr/>
                    <a:lstStyle/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endParaRPr lang="it-IT" sz="1200" dirty="0">
                        <a:effectLst/>
                      </a:endParaRPr>
                    </a:p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r>
                        <a:rPr lang="it-IT" sz="1200" dirty="0">
                          <a:effectLst/>
                        </a:rPr>
                        <a:t>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382" marR="61382" marT="0" marB="0"/>
                </a:tc>
                <a:tc>
                  <a:txBody>
                    <a:bodyPr/>
                    <a:lstStyle/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3989070" algn="l"/>
                        </a:tabLst>
                      </a:pPr>
                      <a:endParaRPr lang="it-IT" sz="1200" dirty="0">
                        <a:effectLst/>
                      </a:endParaRPr>
                    </a:p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3989070" algn="l"/>
                        </a:tabLst>
                      </a:pPr>
                      <a:r>
                        <a:rPr lang="it-IT" sz="1200" dirty="0">
                          <a:effectLst/>
                        </a:rPr>
                        <a:t>Campagna di misure </a:t>
                      </a:r>
                    </a:p>
                    <a:p>
                      <a:pPr marL="45720" marR="45720" indent="45720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382" marR="61382" marT="0" marB="0"/>
                </a:tc>
                <a:tc>
                  <a:txBody>
                    <a:bodyPr/>
                    <a:lstStyle/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endParaRPr lang="it-IT" sz="1200" dirty="0">
                        <a:effectLst/>
                      </a:endParaRPr>
                    </a:p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r>
                        <a:rPr lang="it-IT" sz="1200" dirty="0">
                          <a:effectLst/>
                        </a:rPr>
                        <a:t>Marzo</a:t>
                      </a:r>
                    </a:p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r>
                        <a:rPr lang="it-IT" sz="1200" dirty="0">
                          <a:effectLst/>
                        </a:rPr>
                        <a:t>Un incontro da 2 ore per le misure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382" marR="61382" marT="0" marB="0"/>
                </a:tc>
                <a:extLst>
                  <a:ext uri="{0D108BD9-81ED-4DB2-BD59-A6C34878D82A}">
                    <a16:rowId xmlns:a16="http://schemas.microsoft.com/office/drawing/2014/main" val="2090787650"/>
                  </a:ext>
                </a:extLst>
              </a:tr>
              <a:tr h="736689">
                <a:tc>
                  <a:txBody>
                    <a:bodyPr/>
                    <a:lstStyle/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endParaRPr lang="it-IT" sz="1200" dirty="0">
                        <a:effectLst/>
                      </a:endParaRPr>
                    </a:p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r>
                        <a:rPr lang="it-IT" sz="1200" dirty="0">
                          <a:effectLst/>
                        </a:rPr>
                        <a:t>3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382" marR="61382" marT="0" marB="0"/>
                </a:tc>
                <a:tc>
                  <a:txBody>
                    <a:bodyPr/>
                    <a:lstStyle/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3989070" algn="l"/>
                        </a:tabLst>
                      </a:pPr>
                      <a:r>
                        <a:rPr lang="it-IT" sz="1200" dirty="0">
                          <a:effectLst/>
                        </a:rPr>
                        <a:t>Elaborazione dei dati sperimentali</a:t>
                      </a:r>
                    </a:p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382" marR="61382" marT="0" marB="0"/>
                </a:tc>
                <a:tc>
                  <a:txBody>
                    <a:bodyPr/>
                    <a:lstStyle/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endParaRPr lang="it-IT" sz="1200" dirty="0">
                        <a:effectLst/>
                      </a:endParaRPr>
                    </a:p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r>
                        <a:rPr lang="it-IT" sz="1200" dirty="0">
                          <a:effectLst/>
                        </a:rPr>
                        <a:t>Aprile</a:t>
                      </a:r>
                    </a:p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r>
                        <a:rPr lang="it-IT" sz="1200" dirty="0">
                          <a:effectLst/>
                        </a:rPr>
                        <a:t>Tre incontri  da 2 ore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382" marR="61382" marT="0" marB="0"/>
                </a:tc>
                <a:extLst>
                  <a:ext uri="{0D108BD9-81ED-4DB2-BD59-A6C34878D82A}">
                    <a16:rowId xmlns:a16="http://schemas.microsoft.com/office/drawing/2014/main" val="2442935828"/>
                  </a:ext>
                </a:extLst>
              </a:tr>
              <a:tr h="1163193">
                <a:tc>
                  <a:txBody>
                    <a:bodyPr/>
                    <a:lstStyle/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endParaRPr lang="it-IT" sz="1200" dirty="0">
                        <a:effectLst/>
                      </a:endParaRPr>
                    </a:p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382" marR="61382" marT="0" marB="0"/>
                </a:tc>
                <a:tc>
                  <a:txBody>
                    <a:bodyPr/>
                    <a:lstStyle/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3989070" algn="l"/>
                        </a:tabLst>
                      </a:pPr>
                      <a:endParaRPr lang="it-IT" sz="1200" dirty="0">
                        <a:effectLst/>
                      </a:endParaRPr>
                    </a:p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3989070" algn="l"/>
                        </a:tabLst>
                      </a:pPr>
                      <a:r>
                        <a:rPr lang="it-IT" sz="1200" dirty="0">
                          <a:effectLst/>
                        </a:rPr>
                        <a:t>Preparazione di un documento conclusivo e disseminazione dei risultati</a:t>
                      </a:r>
                    </a:p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382" marR="61382" marT="0" marB="0"/>
                </a:tc>
                <a:tc>
                  <a:txBody>
                    <a:bodyPr/>
                    <a:lstStyle/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endParaRPr lang="it-IT" sz="1200" dirty="0">
                        <a:effectLst/>
                      </a:endParaRPr>
                    </a:p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r>
                        <a:rPr lang="it-IT" sz="1200" dirty="0">
                          <a:effectLst/>
                        </a:rPr>
                        <a:t>Maggio</a:t>
                      </a:r>
                    </a:p>
                    <a:p>
                      <a:pPr marL="45720" marR="45720" algn="ctr">
                        <a:spcAft>
                          <a:spcPts val="600"/>
                        </a:spcAft>
                        <a:tabLst>
                          <a:tab pos="1504950" algn="l"/>
                        </a:tabLst>
                      </a:pPr>
                      <a:r>
                        <a:rPr lang="it-IT" sz="1200" dirty="0">
                          <a:effectLst/>
                        </a:rPr>
                        <a:t>Tre incontri da 2 ore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382" marR="61382" marT="0" marB="0"/>
                </a:tc>
                <a:extLst>
                  <a:ext uri="{0D108BD9-81ED-4DB2-BD59-A6C34878D82A}">
                    <a16:rowId xmlns:a16="http://schemas.microsoft.com/office/drawing/2014/main" val="2002148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180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D8C129E-E0D0-2467-007E-9613B7359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554" y="1921933"/>
            <a:ext cx="8534400" cy="1507067"/>
          </a:xfrm>
        </p:spPr>
        <p:txBody>
          <a:bodyPr/>
          <a:lstStyle/>
          <a:p>
            <a:r>
              <a:rPr lang="it-IT" dirty="0"/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3852708808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</TotalTime>
  <Words>398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Sezione</vt:lpstr>
      <vt:lpstr>COSMIC BOX vs smartphone</vt:lpstr>
      <vt:lpstr>Scopo del progetto</vt:lpstr>
      <vt:lpstr>Arte e scienza </vt:lpstr>
      <vt:lpstr>I progetti realizzati</vt:lpstr>
      <vt:lpstr>Una nuova sfida</vt:lpstr>
      <vt:lpstr>Il parco archeologico del Colosseo</vt:lpstr>
      <vt:lpstr>Lo smartphone come strumento di misura</vt:lpstr>
      <vt:lpstr>Fasi del progetto</vt:lpstr>
      <vt:lpstr>Grazie per l’attenzione!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Angela Antonucci</dc:creator>
  <cp:lastModifiedBy>Angela Antonucci</cp:lastModifiedBy>
  <cp:revision>2</cp:revision>
  <dcterms:created xsi:type="dcterms:W3CDTF">2024-11-12T23:11:59Z</dcterms:created>
  <dcterms:modified xsi:type="dcterms:W3CDTF">2024-11-12T23:49:13Z</dcterms:modified>
</cp:coreProperties>
</file>