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8" r:id="rId4"/>
    <p:sldId id="260" r:id="rId5"/>
    <p:sldId id="261" r:id="rId6"/>
    <p:sldId id="262" r:id="rId7"/>
    <p:sldId id="284" r:id="rId8"/>
    <p:sldId id="268" r:id="rId9"/>
    <p:sldId id="256" r:id="rId10"/>
    <p:sldId id="271" r:id="rId11"/>
    <p:sldId id="270" r:id="rId12"/>
    <p:sldId id="269" r:id="rId13"/>
    <p:sldId id="293" r:id="rId14"/>
    <p:sldId id="266" r:id="rId15"/>
    <p:sldId id="264" r:id="rId16"/>
    <p:sldId id="263" r:id="rId17"/>
    <p:sldId id="267" r:id="rId18"/>
    <p:sldId id="294" r:id="rId19"/>
    <p:sldId id="296" r:id="rId20"/>
    <p:sldId id="265" r:id="rId21"/>
    <p:sldId id="285" r:id="rId22"/>
    <p:sldId id="286" r:id="rId23"/>
    <p:sldId id="287" r:id="rId24"/>
    <p:sldId id="288" r:id="rId25"/>
    <p:sldId id="291" r:id="rId26"/>
    <p:sldId id="289" r:id="rId27"/>
    <p:sldId id="272" r:id="rId28"/>
    <p:sldId id="290" r:id="rId29"/>
    <p:sldId id="273" r:id="rId30"/>
    <p:sldId id="274" r:id="rId31"/>
    <p:sldId id="277" r:id="rId32"/>
    <p:sldId id="276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95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AB299C-B91C-4928-9559-9830AAB42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AF4F50-DFCA-5F16-6266-6D43C8EE3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8AC773-2664-26CF-47A9-3A6A4B07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11FD-5870-4DEF-B4F5-726E7D2CDDF0}" type="datetimeFigureOut">
              <a:rPr lang="it-IT" smtClean="0"/>
              <a:t>13/10/2024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A8EB2C-6041-7123-3D92-C4DCD50F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87FFA3-5EDD-C2CB-A114-B3D89130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64CE-2EDE-43C7-A2A9-58ECE128CF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824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4B40FA-4DDA-EBF1-9AB1-6BB82323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785B1BC-395F-D124-16A3-6F15A03D6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6980F1-67A3-3F8F-0225-A77A0834C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11FD-5870-4DEF-B4F5-726E7D2CDDF0}" type="datetimeFigureOut">
              <a:rPr lang="it-IT" smtClean="0"/>
              <a:t>13/10/2024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D8D605-09C1-F333-C569-6AB3AB011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CC1D91-06D2-7D35-6193-DA9C52526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64CE-2EDE-43C7-A2A9-58ECE128CF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02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9F4DD5A-BB82-B084-39A3-9D2A1642E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B410148-1A37-B9F7-7532-AB219B92D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3E2FB4-B78E-BC4C-0052-FBD0CFBCD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11FD-5870-4DEF-B4F5-726E7D2CDDF0}" type="datetimeFigureOut">
              <a:rPr lang="it-IT" smtClean="0"/>
              <a:t>13/10/2024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CE1920-9328-AE7E-3422-B18B1DBDB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A40E5D-EEDE-F89F-4D71-037ACF8E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64CE-2EDE-43C7-A2A9-58ECE128CF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79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F8A51F-DF1C-9707-3C78-E80FA16DE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9A6202-14D1-7992-93B1-409F4EA1A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25CFD9-E384-557B-7893-69B288AF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11FD-5870-4DEF-B4F5-726E7D2CDDF0}" type="datetimeFigureOut">
              <a:rPr lang="it-IT" smtClean="0"/>
              <a:t>13/10/2024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06BF9E-6169-E102-35F4-55B64198E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5531AB-08B4-D28F-8D0B-9F4DA0EA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64CE-2EDE-43C7-A2A9-58ECE128CF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96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CDF54E-4A05-894D-8835-417530069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5AA142-99F4-16EA-3263-26A6E4597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A0D935-531C-30E2-D4FD-C480BC562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11FD-5870-4DEF-B4F5-726E7D2CDDF0}" type="datetimeFigureOut">
              <a:rPr lang="it-IT" smtClean="0"/>
              <a:t>13/10/2024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A4993A-5F98-F3F5-7CDE-3D52F2AE0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9CC541-40D0-DA36-0D17-DAC50B19E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64CE-2EDE-43C7-A2A9-58ECE128CF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49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8623E7-CE9B-9824-F9D0-DC19375E0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50CA8C-9F99-74C8-43CC-F07D1891D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FDC20CB-7F70-C262-84A5-9E784B5E5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419C86-A6D4-3A45-4A4A-D15043534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11FD-5870-4DEF-B4F5-726E7D2CDDF0}" type="datetimeFigureOut">
              <a:rPr lang="it-IT" smtClean="0"/>
              <a:t>13/10/2024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A9E10C-6D32-8733-F9D2-4E1741781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F8675A3-64C2-5DA0-AF04-43CE0E8A3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64CE-2EDE-43C7-A2A9-58ECE128CF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25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D13334-A01D-F7B5-6432-156AA38E7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DB443E4-83DC-E728-E97C-AAA904A9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85A5F8F-6428-9ED9-1C79-FF412266C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6CB927D-8B4B-C9BF-87BA-F0B1DD393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21D4AE0-04C1-95F7-6C34-6998304DF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C6D3EDA-9310-CFD6-1892-42B0D3F2C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11FD-5870-4DEF-B4F5-726E7D2CDDF0}" type="datetimeFigureOut">
              <a:rPr lang="it-IT" smtClean="0"/>
              <a:t>13/10/2024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5E5AC15-38C1-7D5B-8378-37857D73C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09F9205-812F-F59A-06AB-E890F8B2F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64CE-2EDE-43C7-A2A9-58ECE128CF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04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C4E60C-2C66-68A3-657D-CA6BADD54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6D9CE10-6951-DAB9-9ACB-782530B61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11FD-5870-4DEF-B4F5-726E7D2CDDF0}" type="datetimeFigureOut">
              <a:rPr lang="it-IT" smtClean="0"/>
              <a:t>13/10/2024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98BA1A-9ADE-0B6E-DD8D-FA781772F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4069543-6D61-FBB9-5C83-1E0C50F8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64CE-2EDE-43C7-A2A9-58ECE128CF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064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A3E4B93-3BCA-553F-53D9-ED266D23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11FD-5870-4DEF-B4F5-726E7D2CDDF0}" type="datetimeFigureOut">
              <a:rPr lang="it-IT" smtClean="0"/>
              <a:t>13/10/2024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1339F62-81D8-3DBA-3939-87A77D64E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CC22A8-7EDB-1FE8-8BD8-EC519196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64CE-2EDE-43C7-A2A9-58ECE128CF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6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3DB0A7-0BBA-08B9-C73E-C1F99D068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168630-39F8-CD47-3E17-903247907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528692-6101-7F61-8C81-3803C4B50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F9C21C2-70CE-765F-BD23-8C2854610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11FD-5870-4DEF-B4F5-726E7D2CDDF0}" type="datetimeFigureOut">
              <a:rPr lang="it-IT" smtClean="0"/>
              <a:t>13/10/2024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34AD408-46B6-BCE6-FA4B-2D0540F13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9AAD10A-CD9F-4AAA-0844-371631AE8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64CE-2EDE-43C7-A2A9-58ECE128CF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92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18C44E-2BF5-3CA3-1C63-8A0D69B2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48F751B-0080-595B-42F9-DD30B6FCE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2A187E5-8DD4-29E7-B07F-84E0EFB0B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11B9180-B0D9-2AE0-3A9F-45DE660C2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11FD-5870-4DEF-B4F5-726E7D2CDDF0}" type="datetimeFigureOut">
              <a:rPr lang="it-IT" smtClean="0"/>
              <a:t>13/10/2024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3A1F27-9C8B-B4D1-56EC-513FFBD0C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96201E-FB5E-EC24-A6D4-AB02B724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64CE-2EDE-43C7-A2A9-58ECE128CF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75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87E663D-3982-5810-353C-92573914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C7BB91-A727-C71D-C350-423EAEF8E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C31D92-EA2C-41C2-EA5C-AC2AB045A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A911FD-5870-4DEF-B4F5-726E7D2CDDF0}" type="datetimeFigureOut">
              <a:rPr lang="it-IT" smtClean="0"/>
              <a:t>13/10/2024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1BD16A-4FBF-AE3C-CB06-2208235C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CF8DD1-0C97-F1C2-4F94-19B50332C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8964CE-2EDE-43C7-A2A9-58ECE128CF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30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A5B9BBA-79F4-3E03-D528-05B409CE6643}"/>
              </a:ext>
            </a:extLst>
          </p:cNvPr>
          <p:cNvSpPr txBox="1"/>
          <p:nvPr/>
        </p:nvSpPr>
        <p:spPr>
          <a:xfrm>
            <a:off x="1142999" y="1132609"/>
            <a:ext cx="905048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Combined analysis of muon and neutron results from Ny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Ȧ</a:t>
            </a:r>
            <a:r>
              <a:rPr lang="en-US" sz="2800" b="1" i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lesund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preliminary results</a:t>
            </a:r>
          </a:p>
          <a:p>
            <a:endParaRPr lang="en-US" sz="2800" b="1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O.Pinazza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F.Riggi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collaboration with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L.Hertle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M.Schrön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(Leipzig)</a:t>
            </a:r>
            <a:endParaRPr lang="it-IT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88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diagramma&#10;&#10;Descrizione generata automaticamente">
            <a:extLst>
              <a:ext uri="{FF2B5EF4-FFF2-40B4-BE49-F238E27FC236}">
                <a16:creationId xmlns:a16="http://schemas.microsoft.com/office/drawing/2014/main" id="{6BC4A556-330D-8F8D-0D33-E7893D04D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35" y="743576"/>
            <a:ext cx="6765322" cy="456896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8850B2E-B122-F05D-CB2E-7818EF4AAACA}"/>
              </a:ext>
            </a:extLst>
          </p:cNvPr>
          <p:cNvSpPr txBox="1"/>
          <p:nvPr/>
        </p:nvSpPr>
        <p:spPr>
          <a:xfrm>
            <a:off x="334944" y="987892"/>
            <a:ext cx="3995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trend, with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amplitudes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observed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stations</a:t>
            </a:r>
          </a:p>
        </p:txBody>
      </p:sp>
    </p:spTree>
    <p:extLst>
      <p:ext uri="{BB962C8B-B14F-4D97-AF65-F5344CB8AC3E}">
        <p14:creationId xmlns:p14="http://schemas.microsoft.com/office/powerpoint/2010/main" val="1551915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E7A4A55-F229-5311-EA9D-3DFBCA2706F3}"/>
              </a:ext>
            </a:extLst>
          </p:cNvPr>
          <p:cNvSpPr txBox="1"/>
          <p:nvPr/>
        </p:nvSpPr>
        <p:spPr>
          <a:xfrm>
            <a:off x="184219" y="248420"/>
            <a:ext cx="5724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4 NM detectors (6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pairs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studied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pre-Forbush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Forbush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periods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6C4162-C4D9-1100-7D2A-BBB67B3ED9DB}"/>
              </a:ext>
            </a:extLst>
          </p:cNvPr>
          <p:cNvSpPr txBox="1"/>
          <p:nvPr/>
        </p:nvSpPr>
        <p:spPr>
          <a:xfrm>
            <a:off x="184219" y="2229620"/>
            <a:ext cx="19761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good in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pre-Forbush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 large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dispersion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coefficients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negative…)</a:t>
            </a:r>
          </a:p>
        </p:txBody>
      </p:sp>
      <p:pic>
        <p:nvPicPr>
          <p:cNvPr id="6" name="Immagine 5" descr="Immagine che contiene testo, diagramma, linea&#10;&#10;Descrizione generata automaticamente">
            <a:extLst>
              <a:ext uri="{FF2B5EF4-FFF2-40B4-BE49-F238E27FC236}">
                <a16:creationId xmlns:a16="http://schemas.microsoft.com/office/drawing/2014/main" id="{4925AE09-9ED7-E73F-6CA7-2700481C3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243" y="1143000"/>
            <a:ext cx="9371538" cy="533053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76B95F-EE99-A527-8390-BED9FD36F9D4}"/>
              </a:ext>
            </a:extLst>
          </p:cNvPr>
          <p:cNvSpPr txBox="1"/>
          <p:nvPr/>
        </p:nvSpPr>
        <p:spPr>
          <a:xfrm>
            <a:off x="3223618" y="1546796"/>
            <a:ext cx="106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0.44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083F984-C071-B814-ABE4-79313BC3F38A}"/>
              </a:ext>
            </a:extLst>
          </p:cNvPr>
          <p:cNvSpPr txBox="1"/>
          <p:nvPr/>
        </p:nvSpPr>
        <p:spPr>
          <a:xfrm>
            <a:off x="6209556" y="1416831"/>
            <a:ext cx="106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-0.43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63CA8AA-A64B-7174-1964-0910113F2C8C}"/>
              </a:ext>
            </a:extLst>
          </p:cNvPr>
          <p:cNvSpPr txBox="1"/>
          <p:nvPr/>
        </p:nvSpPr>
        <p:spPr>
          <a:xfrm>
            <a:off x="9371573" y="2738287"/>
            <a:ext cx="106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-0.25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B138207-2486-AB10-463C-98E3DFD58F7C}"/>
              </a:ext>
            </a:extLst>
          </p:cNvPr>
          <p:cNvSpPr txBox="1"/>
          <p:nvPr/>
        </p:nvSpPr>
        <p:spPr>
          <a:xfrm>
            <a:off x="3098280" y="4182624"/>
            <a:ext cx="106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0.04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3B27781-51EC-2CF5-1B5C-850B3421EC79}"/>
              </a:ext>
            </a:extLst>
          </p:cNvPr>
          <p:cNvSpPr txBox="1"/>
          <p:nvPr/>
        </p:nvSpPr>
        <p:spPr>
          <a:xfrm>
            <a:off x="6254184" y="5441169"/>
            <a:ext cx="106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-0.21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D5601FD-8C38-A2D7-4598-44A313AC4813}"/>
              </a:ext>
            </a:extLst>
          </p:cNvPr>
          <p:cNvSpPr txBox="1"/>
          <p:nvPr/>
        </p:nvSpPr>
        <p:spPr>
          <a:xfrm>
            <a:off x="9555757" y="5514945"/>
            <a:ext cx="106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0.45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5A10629-B186-E87D-853A-AA0E64471680}"/>
              </a:ext>
            </a:extLst>
          </p:cNvPr>
          <p:cNvSpPr txBox="1"/>
          <p:nvPr/>
        </p:nvSpPr>
        <p:spPr>
          <a:xfrm>
            <a:off x="8910081" y="488184"/>
            <a:ext cx="3097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Pre-Forbush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  <a:endParaRPr lang="it-IT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be </a:t>
            </a:r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defined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6423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5BA5190-2DEB-58D6-22CF-B034596A8480}"/>
              </a:ext>
            </a:extLst>
          </p:cNvPr>
          <p:cNvSpPr txBox="1"/>
          <p:nvPr/>
        </p:nvSpPr>
        <p:spPr>
          <a:xfrm>
            <a:off x="293077" y="361612"/>
            <a:ext cx="7223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good (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coefficients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0.75-0.90)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Forbush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event.</a:t>
            </a:r>
          </a:p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4846164-0D7B-1B66-4C04-35F8CB25FC24}"/>
              </a:ext>
            </a:extLst>
          </p:cNvPr>
          <p:cNvSpPr txBox="1"/>
          <p:nvPr/>
        </p:nvSpPr>
        <p:spPr>
          <a:xfrm>
            <a:off x="55077" y="2587328"/>
            <a:ext cx="311331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Here, the common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flux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variation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detectors dominate over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fluctuations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suggested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investigate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muon-neutron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correlations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ADE1E690-963A-57C5-6A14-6E4574D00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064" y="1297023"/>
            <a:ext cx="8773391" cy="443245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3532B4-25E3-2EC7-7068-5F2C1C418099}"/>
              </a:ext>
            </a:extLst>
          </p:cNvPr>
          <p:cNvSpPr txBox="1"/>
          <p:nvPr/>
        </p:nvSpPr>
        <p:spPr>
          <a:xfrm>
            <a:off x="3774336" y="1766447"/>
            <a:ext cx="106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0.89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69DDE53-1C91-69C3-D292-3912B41AB246}"/>
              </a:ext>
            </a:extLst>
          </p:cNvPr>
          <p:cNvSpPr txBox="1"/>
          <p:nvPr/>
        </p:nvSpPr>
        <p:spPr>
          <a:xfrm>
            <a:off x="6592517" y="1632910"/>
            <a:ext cx="106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0.75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8C7F024-BD0C-21AB-68B6-D2CFFB4B6CAA}"/>
              </a:ext>
            </a:extLst>
          </p:cNvPr>
          <p:cNvSpPr txBox="1"/>
          <p:nvPr/>
        </p:nvSpPr>
        <p:spPr>
          <a:xfrm>
            <a:off x="9550462" y="1627767"/>
            <a:ext cx="106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0.91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EE56142-1626-3540-7ACC-545798D9E7A1}"/>
              </a:ext>
            </a:extLst>
          </p:cNvPr>
          <p:cNvSpPr txBox="1"/>
          <p:nvPr/>
        </p:nvSpPr>
        <p:spPr>
          <a:xfrm>
            <a:off x="3669208" y="3925837"/>
            <a:ext cx="106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0.87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D32E548-A77B-A31C-0733-908F7B86495A}"/>
              </a:ext>
            </a:extLst>
          </p:cNvPr>
          <p:cNvSpPr txBox="1"/>
          <p:nvPr/>
        </p:nvSpPr>
        <p:spPr>
          <a:xfrm>
            <a:off x="6584885" y="3925837"/>
            <a:ext cx="106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0.90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5E3267F-B4CD-A604-47B6-C8C2C992428F}"/>
              </a:ext>
            </a:extLst>
          </p:cNvPr>
          <p:cNvSpPr txBox="1"/>
          <p:nvPr/>
        </p:nvSpPr>
        <p:spPr>
          <a:xfrm>
            <a:off x="9512438" y="3925837"/>
            <a:ext cx="106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0.87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CD5B402-A12C-42A0-76F2-C156CF40892B}"/>
              </a:ext>
            </a:extLst>
          </p:cNvPr>
          <p:cNvSpPr txBox="1"/>
          <p:nvPr/>
        </p:nvSpPr>
        <p:spPr>
          <a:xfrm>
            <a:off x="9618918" y="461439"/>
            <a:ext cx="2573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Forbush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  <a:endParaRPr lang="it-IT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10-15)</a:t>
            </a:r>
          </a:p>
        </p:txBody>
      </p:sp>
    </p:spTree>
    <p:extLst>
      <p:ext uri="{BB962C8B-B14F-4D97-AF65-F5344CB8AC3E}">
        <p14:creationId xmlns:p14="http://schemas.microsoft.com/office/powerpoint/2010/main" val="2239785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823A632-15FE-3A28-197D-ECDA3583F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7" y="1856141"/>
            <a:ext cx="6227211" cy="3321634"/>
          </a:xfrm>
          <a:prstGeom prst="rect">
            <a:avLst/>
          </a:prstGeom>
        </p:spPr>
      </p:pic>
      <p:pic>
        <p:nvPicPr>
          <p:cNvPr id="4" name="Immagine 3" descr="Immagine che contiene interno, muro, arredo, finestra&#10;&#10;Descrizione generata automaticamente">
            <a:extLst>
              <a:ext uri="{FF2B5EF4-FFF2-40B4-BE49-F238E27FC236}">
                <a16:creationId xmlns:a16="http://schemas.microsoft.com/office/drawing/2014/main" id="{54041BCE-2F02-F314-1D8C-8845F041A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30" y="2405130"/>
            <a:ext cx="4355253" cy="408833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2EB7C24-7160-B222-E4B2-DBDD97127A08}"/>
              </a:ext>
            </a:extLst>
          </p:cNvPr>
          <p:cNvSpPr txBox="1"/>
          <p:nvPr/>
        </p:nvSpPr>
        <p:spPr>
          <a:xfrm>
            <a:off x="293076" y="361612"/>
            <a:ext cx="79780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POLA-R detectors made by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segmented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(2x2)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scintillator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planes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detectors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taking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in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Ny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Ȧlesund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analyses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periodicity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Detection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extensive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air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showers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GPS-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tagged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coincidence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</a:t>
            </a:r>
          </a:p>
          <a:p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32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627D29D2-7352-8AC1-59F5-6C5D50514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90" y="1537399"/>
            <a:ext cx="8987009" cy="475103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F5D4E7-DBF6-75AD-D90D-61BFFA797A11}"/>
              </a:ext>
            </a:extLst>
          </p:cNvPr>
          <p:cNvSpPr txBox="1"/>
          <p:nvPr/>
        </p:nvSpPr>
        <p:spPr>
          <a:xfrm>
            <a:off x="214364" y="88384"/>
            <a:ext cx="9584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from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POLA-R detectors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 (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corrected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pressure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variation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similarity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detectors</a:t>
            </a:r>
          </a:p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spike in POLA-04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being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checked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85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912ED7A-83B0-1352-0587-FFAA24928C97}"/>
              </a:ext>
            </a:extLst>
          </p:cNvPr>
          <p:cNvSpPr txBox="1"/>
          <p:nvPr/>
        </p:nvSpPr>
        <p:spPr>
          <a:xfrm>
            <a:off x="214364" y="569564"/>
            <a:ext cx="7673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data from POLA-01, -03 and -04 detectors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studied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pre-Forbush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Forbush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(1-hour step)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7588A1E-EFAF-B8C1-0C09-60C91A647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2" y="1508492"/>
            <a:ext cx="8803232" cy="527677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EE37EAC-C800-18F0-2C89-8FF648D55CF7}"/>
              </a:ext>
            </a:extLst>
          </p:cNvPr>
          <p:cNvSpPr txBox="1"/>
          <p:nvPr/>
        </p:nvSpPr>
        <p:spPr>
          <a:xfrm>
            <a:off x="3400264" y="2125346"/>
            <a:ext cx="106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0.19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2C05ACA-CFA4-158A-43E6-BD8210E9EB51}"/>
              </a:ext>
            </a:extLst>
          </p:cNvPr>
          <p:cNvSpPr txBox="1"/>
          <p:nvPr/>
        </p:nvSpPr>
        <p:spPr>
          <a:xfrm>
            <a:off x="6431497" y="2187855"/>
            <a:ext cx="106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0.25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EF9E379-A40F-F04F-7B77-29AE35A3EA3E}"/>
              </a:ext>
            </a:extLst>
          </p:cNvPr>
          <p:cNvSpPr txBox="1"/>
          <p:nvPr/>
        </p:nvSpPr>
        <p:spPr>
          <a:xfrm>
            <a:off x="9199418" y="2137736"/>
            <a:ext cx="106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0.08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8686BAB-5DC5-EFD4-A104-4110FEED0323}"/>
              </a:ext>
            </a:extLst>
          </p:cNvPr>
          <p:cNvSpPr txBox="1"/>
          <p:nvPr/>
        </p:nvSpPr>
        <p:spPr>
          <a:xfrm>
            <a:off x="97382" y="2525456"/>
            <a:ext cx="2573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Pre-Forbush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  <a:endParaRPr lang="it-IT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(April 30- </a:t>
            </a:r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9)</a:t>
            </a:r>
          </a:p>
        </p:txBody>
      </p:sp>
    </p:spTree>
    <p:extLst>
      <p:ext uri="{BB962C8B-B14F-4D97-AF65-F5344CB8AC3E}">
        <p14:creationId xmlns:p14="http://schemas.microsoft.com/office/powerpoint/2010/main" val="1017956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5C3AC73-5FB0-EF8A-5F46-D5F1E10AFA5E}"/>
              </a:ext>
            </a:extLst>
          </p:cNvPr>
          <p:cNvSpPr txBox="1"/>
          <p:nvPr/>
        </p:nvSpPr>
        <p:spPr>
          <a:xfrm>
            <a:off x="214364" y="569564"/>
            <a:ext cx="7673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coefficients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larger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Forbush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Monitors data)</a:t>
            </a:r>
          </a:p>
        </p:txBody>
      </p:sp>
      <p:pic>
        <p:nvPicPr>
          <p:cNvPr id="5" name="Immagine 4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FB87E05A-7DF3-F4B3-670F-7D293098C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245" y="1277450"/>
            <a:ext cx="9173457" cy="521786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FDC4F85-E04C-6B35-2467-06DDA08B3671}"/>
              </a:ext>
            </a:extLst>
          </p:cNvPr>
          <p:cNvSpPr txBox="1"/>
          <p:nvPr/>
        </p:nvSpPr>
        <p:spPr>
          <a:xfrm>
            <a:off x="3202836" y="1985336"/>
            <a:ext cx="106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0.83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973A24A-47C2-F965-394D-97F67F75C392}"/>
              </a:ext>
            </a:extLst>
          </p:cNvPr>
          <p:cNvSpPr txBox="1"/>
          <p:nvPr/>
        </p:nvSpPr>
        <p:spPr>
          <a:xfrm>
            <a:off x="6223127" y="1994727"/>
            <a:ext cx="106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0.35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2EB784A-3726-4014-A2D3-164D63EDE6B2}"/>
              </a:ext>
            </a:extLst>
          </p:cNvPr>
          <p:cNvSpPr txBox="1"/>
          <p:nvPr/>
        </p:nvSpPr>
        <p:spPr>
          <a:xfrm>
            <a:off x="9243418" y="1994727"/>
            <a:ext cx="106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0.24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4585C35-1098-E135-A2F2-D35BBC83BFF3}"/>
              </a:ext>
            </a:extLst>
          </p:cNvPr>
          <p:cNvSpPr txBox="1"/>
          <p:nvPr/>
        </p:nvSpPr>
        <p:spPr>
          <a:xfrm>
            <a:off x="97382" y="2525456"/>
            <a:ext cx="2573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Forbush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  <a:endParaRPr lang="it-IT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10-15)</a:t>
            </a:r>
          </a:p>
        </p:txBody>
      </p:sp>
    </p:spTree>
    <p:extLst>
      <p:ext uri="{BB962C8B-B14F-4D97-AF65-F5344CB8AC3E}">
        <p14:creationId xmlns:p14="http://schemas.microsoft.com/office/powerpoint/2010/main" val="624689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linea, Diagramma, calligrafia&#10;&#10;Descrizione generata automaticamente">
            <a:extLst>
              <a:ext uri="{FF2B5EF4-FFF2-40B4-BE49-F238E27FC236}">
                <a16:creationId xmlns:a16="http://schemas.microsoft.com/office/drawing/2014/main" id="{75287B30-4731-126D-D485-C1297272C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852" y="997025"/>
            <a:ext cx="8157356" cy="429420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15F47F-978F-C7D4-42FB-844DD6F7DA66}"/>
              </a:ext>
            </a:extLst>
          </p:cNvPr>
          <p:cNvSpPr txBox="1"/>
          <p:nvPr/>
        </p:nvSpPr>
        <p:spPr>
          <a:xfrm>
            <a:off x="172800" y="172586"/>
            <a:ext cx="8087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 to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uniformity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POLA-R detectors,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look for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detectors.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A326E8-CADB-97D4-1376-DF24EBC7CB03}"/>
              </a:ext>
            </a:extLst>
          </p:cNvPr>
          <p:cNvSpPr txBox="1"/>
          <p:nvPr/>
        </p:nvSpPr>
        <p:spPr>
          <a:xfrm>
            <a:off x="73686" y="2389991"/>
            <a:ext cx="3513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Differential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rate with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over 1-31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Amplitude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variation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around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3%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BFB387-BB96-F5ED-C1FD-8EADA92DB062}"/>
              </a:ext>
            </a:extLst>
          </p:cNvPr>
          <p:cNvSpPr txBox="1"/>
          <p:nvPr/>
        </p:nvSpPr>
        <p:spPr>
          <a:xfrm>
            <a:off x="5060373" y="5407779"/>
            <a:ext cx="6847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topology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recovery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complex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event, due to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solar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flares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CMEs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after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10th </a:t>
            </a:r>
          </a:p>
        </p:txBody>
      </p:sp>
    </p:spTree>
    <p:extLst>
      <p:ext uri="{BB962C8B-B14F-4D97-AF65-F5344CB8AC3E}">
        <p14:creationId xmlns:p14="http://schemas.microsoft.com/office/powerpoint/2010/main" val="4276190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linea, Diagramma, calligrafia&#10;&#10;Descrizione generata automaticamente">
            <a:extLst>
              <a:ext uri="{FF2B5EF4-FFF2-40B4-BE49-F238E27FC236}">
                <a16:creationId xmlns:a16="http://schemas.microsoft.com/office/drawing/2014/main" id="{75287B30-4731-126D-D485-C1297272C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852" y="997025"/>
            <a:ext cx="8157356" cy="429420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15F47F-978F-C7D4-42FB-844DD6F7DA66}"/>
              </a:ext>
            </a:extLst>
          </p:cNvPr>
          <p:cNvSpPr txBox="1"/>
          <p:nvPr/>
        </p:nvSpPr>
        <p:spPr>
          <a:xfrm>
            <a:off x="172800" y="172586"/>
            <a:ext cx="8087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 to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uniformity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POLA-R detectors,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look for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detectors.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A326E8-CADB-97D4-1376-DF24EBC7CB03}"/>
              </a:ext>
            </a:extLst>
          </p:cNvPr>
          <p:cNvSpPr txBox="1"/>
          <p:nvPr/>
        </p:nvSpPr>
        <p:spPr>
          <a:xfrm>
            <a:off x="73686" y="2389991"/>
            <a:ext cx="3513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Differential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rate with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over 1-31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Amplitude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variation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around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3%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BFB387-BB96-F5ED-C1FD-8EADA92DB062}"/>
              </a:ext>
            </a:extLst>
          </p:cNvPr>
          <p:cNvSpPr txBox="1"/>
          <p:nvPr/>
        </p:nvSpPr>
        <p:spPr>
          <a:xfrm>
            <a:off x="4312227" y="5407779"/>
            <a:ext cx="7879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compare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detector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combinations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more windows for the «quiet»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behaviour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pre-Forbush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and for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Forbush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90D3163-DDA3-418A-497B-3BA95D7DBC58}"/>
              </a:ext>
            </a:extLst>
          </p:cNvPr>
          <p:cNvSpPr/>
          <p:nvPr/>
        </p:nvSpPr>
        <p:spPr>
          <a:xfrm>
            <a:off x="6317672" y="1246909"/>
            <a:ext cx="1184563" cy="3751118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070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linea, Diagramma, calligrafia&#10;&#10;Descrizione generata automaticamente">
            <a:extLst>
              <a:ext uri="{FF2B5EF4-FFF2-40B4-BE49-F238E27FC236}">
                <a16:creationId xmlns:a16="http://schemas.microsoft.com/office/drawing/2014/main" id="{75287B30-4731-126D-D485-C1297272C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852" y="997025"/>
            <a:ext cx="8157356" cy="429420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15F47F-978F-C7D4-42FB-844DD6F7DA66}"/>
              </a:ext>
            </a:extLst>
          </p:cNvPr>
          <p:cNvSpPr txBox="1"/>
          <p:nvPr/>
        </p:nvSpPr>
        <p:spPr>
          <a:xfrm>
            <a:off x="172800" y="172586"/>
            <a:ext cx="8087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 to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uniformity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POLA-R detectors,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look for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detectors.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A326E8-CADB-97D4-1376-DF24EBC7CB03}"/>
              </a:ext>
            </a:extLst>
          </p:cNvPr>
          <p:cNvSpPr txBox="1"/>
          <p:nvPr/>
        </p:nvSpPr>
        <p:spPr>
          <a:xfrm>
            <a:off x="73686" y="2389991"/>
            <a:ext cx="3513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Differential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rate with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over 1-31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Amplitude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variation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around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3%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BFB387-BB96-F5ED-C1FD-8EADA92DB062}"/>
              </a:ext>
            </a:extLst>
          </p:cNvPr>
          <p:cNvSpPr txBox="1"/>
          <p:nvPr/>
        </p:nvSpPr>
        <p:spPr>
          <a:xfrm>
            <a:off x="4312227" y="5407779"/>
            <a:ext cx="7879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compare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detector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combinations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more windows for the «quiet»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behaviour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pre-Forbush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and for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Forbush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90D3163-DDA3-418A-497B-3BA95D7DBC58}"/>
              </a:ext>
            </a:extLst>
          </p:cNvPr>
          <p:cNvSpPr/>
          <p:nvPr/>
        </p:nvSpPr>
        <p:spPr>
          <a:xfrm flipH="1">
            <a:off x="4104409" y="1246909"/>
            <a:ext cx="2213263" cy="3751118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782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69D967C-BB27-2E78-3B8E-17949445F1E1}"/>
              </a:ext>
            </a:extLst>
          </p:cNvPr>
          <p:cNvSpPr txBox="1"/>
          <p:nvPr/>
        </p:nvSpPr>
        <p:spPr>
          <a:xfrm>
            <a:off x="1049481" y="1007919"/>
            <a:ext cx="73152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series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intense events, with solar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flares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geomagnetic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storms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occurred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10, 2024</a:t>
            </a:r>
          </a:p>
          <a:p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largest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last 20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NB: A new large solar </a:t>
            </a:r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flares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just </a:t>
            </a:r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occurred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October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</a:t>
            </a:r>
          </a:p>
          <a:p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Precursor of the event: Sun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AR13664, with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huge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dimension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(200,000 km, 15 times the Earth),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producing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intense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flares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91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9863D2C4-B921-2774-7D39-129351236131}"/>
              </a:ext>
            </a:extLst>
          </p:cNvPr>
          <p:cNvSpPr txBox="1"/>
          <p:nvPr/>
        </p:nvSpPr>
        <p:spPr>
          <a:xfrm>
            <a:off x="214364" y="569564"/>
            <a:ext cx="588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POLA-R detectors (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and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Barentsburg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Monitor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2F49ACB-56E6-3E98-35EF-CDFAECBCAE4C}"/>
              </a:ext>
            </a:extLst>
          </p:cNvPr>
          <p:cNvSpPr txBox="1"/>
          <p:nvPr/>
        </p:nvSpPr>
        <p:spPr>
          <a:xfrm>
            <a:off x="1453393" y="2443741"/>
            <a:ext cx="2436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Pre-Forbush</a:t>
            </a:r>
            <a:endParaRPr lang="it-IT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8FA6DA2-A264-A818-E6F7-68E14C739B6C}"/>
              </a:ext>
            </a:extLst>
          </p:cNvPr>
          <p:cNvSpPr txBox="1"/>
          <p:nvPr/>
        </p:nvSpPr>
        <p:spPr>
          <a:xfrm>
            <a:off x="8199455" y="2643796"/>
            <a:ext cx="2436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Forbush</a:t>
            </a:r>
            <a:endParaRPr lang="it-IT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207DC7B9-1F41-76E2-C3A2-50CD224EF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36" y="3153526"/>
            <a:ext cx="5720596" cy="3429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8DBC954-DD17-3F9C-8658-DE249F5C19BB}"/>
              </a:ext>
            </a:extLst>
          </p:cNvPr>
          <p:cNvSpPr txBox="1"/>
          <p:nvPr/>
        </p:nvSpPr>
        <p:spPr>
          <a:xfrm>
            <a:off x="1259736" y="5351991"/>
            <a:ext cx="106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0.12</a:t>
            </a:r>
          </a:p>
        </p:txBody>
      </p:sp>
      <p:pic>
        <p:nvPicPr>
          <p:cNvPr id="11" name="Immagine 10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id="{72F538AD-B270-4F49-DF03-88AEFB459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68" y="3153526"/>
            <a:ext cx="5987296" cy="358886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D3081A4-5004-BE9D-87CA-51F6332489EE}"/>
              </a:ext>
            </a:extLst>
          </p:cNvPr>
          <p:cNvSpPr txBox="1"/>
          <p:nvPr/>
        </p:nvSpPr>
        <p:spPr>
          <a:xfrm>
            <a:off x="9724864" y="5552046"/>
            <a:ext cx="106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0.91</a:t>
            </a:r>
          </a:p>
        </p:txBody>
      </p:sp>
    </p:spTree>
    <p:extLst>
      <p:ext uri="{BB962C8B-B14F-4D97-AF65-F5344CB8AC3E}">
        <p14:creationId xmlns:p14="http://schemas.microsoft.com/office/powerpoint/2010/main" val="1783780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624B10-056D-0CC4-3A13-072B9EF2D453}"/>
              </a:ext>
            </a:extLst>
          </p:cNvPr>
          <p:cNvSpPr txBox="1"/>
          <p:nvPr/>
        </p:nvSpPr>
        <p:spPr>
          <a:xfrm>
            <a:off x="8383674" y="5288488"/>
            <a:ext cx="3694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cosmic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spectrum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FB252A50-3EE0-D7CE-1375-5B3944063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09" y="1497162"/>
            <a:ext cx="7311491" cy="501613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2B539C8-DE2E-E761-2BB0-3EA6E3EABAEF}"/>
              </a:ext>
            </a:extLst>
          </p:cNvPr>
          <p:cNvSpPr txBox="1"/>
          <p:nvPr/>
        </p:nvSpPr>
        <p:spPr>
          <a:xfrm>
            <a:off x="2883876" y="200967"/>
            <a:ext cx="5235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Thermal </a:t>
            </a:r>
            <a:r>
              <a:rPr lang="it-IT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peak</a:t>
            </a:r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(E&lt;0.1 eV)</a:t>
            </a:r>
          </a:p>
          <a:p>
            <a:r>
              <a:rPr lang="it-IT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Neutrons</a:t>
            </a: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thermalized</a:t>
            </a: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resulting</a:t>
            </a: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it-IT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elastic</a:t>
            </a: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collisions</a:t>
            </a: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it-IT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materials</a:t>
            </a: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surrounding</a:t>
            </a: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detector (</a:t>
            </a:r>
            <a:r>
              <a:rPr lang="it-IT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floor</a:t>
            </a: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with a Maxwell-Boltzmann </a:t>
            </a:r>
            <a:r>
              <a:rPr lang="it-IT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endParaRPr lang="it-IT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C3E26F3D-DA91-4565-E0AB-8FE0208CB230}"/>
              </a:ext>
            </a:extLst>
          </p:cNvPr>
          <p:cNvCxnSpPr/>
          <p:nvPr/>
        </p:nvCxnSpPr>
        <p:spPr>
          <a:xfrm flipH="1">
            <a:off x="3014505" y="1497162"/>
            <a:ext cx="1346480" cy="29743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FBBC635-8FC4-2733-6DD0-486C81949FC1}"/>
              </a:ext>
            </a:extLst>
          </p:cNvPr>
          <p:cNvSpPr txBox="1"/>
          <p:nvPr/>
        </p:nvSpPr>
        <p:spPr>
          <a:xfrm>
            <a:off x="0" y="1657936"/>
            <a:ext cx="1245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Lethargy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(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dφ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4264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624B10-056D-0CC4-3A13-072B9EF2D453}"/>
              </a:ext>
            </a:extLst>
          </p:cNvPr>
          <p:cNvSpPr txBox="1"/>
          <p:nvPr/>
        </p:nvSpPr>
        <p:spPr>
          <a:xfrm>
            <a:off x="8383674" y="5288488"/>
            <a:ext cx="3694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cosmic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spectrum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FB252A50-3EE0-D7CE-1375-5B3944063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09" y="1497162"/>
            <a:ext cx="7311491" cy="501613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2B539C8-DE2E-E761-2BB0-3EA6E3EABAEF}"/>
              </a:ext>
            </a:extLst>
          </p:cNvPr>
          <p:cNvSpPr txBox="1"/>
          <p:nvPr/>
        </p:nvSpPr>
        <p:spPr>
          <a:xfrm>
            <a:off x="2883876" y="200967"/>
            <a:ext cx="5235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Epithermal</a:t>
            </a:r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</a:t>
            </a:r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(E&lt; 100 </a:t>
            </a:r>
            <a:r>
              <a:rPr lang="it-IT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keV</a:t>
            </a:r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it-IT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Neutrons</a:t>
            </a: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dominated</a:t>
            </a: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it-IT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elastic</a:t>
            </a: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collisions</a:t>
            </a:r>
            <a:endParaRPr lang="it-IT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(~1/E energy </a:t>
            </a:r>
            <a:r>
              <a:rPr lang="it-IT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dependence</a:t>
            </a: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C3E26F3D-DA91-4565-E0AB-8FE0208CB230}"/>
              </a:ext>
            </a:extLst>
          </p:cNvPr>
          <p:cNvCxnSpPr>
            <a:cxnSpLocks/>
          </p:cNvCxnSpPr>
          <p:nvPr/>
        </p:nvCxnSpPr>
        <p:spPr>
          <a:xfrm>
            <a:off x="4360985" y="1497162"/>
            <a:ext cx="1296237" cy="3426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156BD680-18F5-A4E7-3709-131E7BC964B2}"/>
              </a:ext>
            </a:extLst>
          </p:cNvPr>
          <p:cNvCxnSpPr>
            <a:cxnSpLocks/>
          </p:cNvCxnSpPr>
          <p:nvPr/>
        </p:nvCxnSpPr>
        <p:spPr>
          <a:xfrm flipH="1">
            <a:off x="3707842" y="1497162"/>
            <a:ext cx="653143" cy="35223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499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624B10-056D-0CC4-3A13-072B9EF2D453}"/>
              </a:ext>
            </a:extLst>
          </p:cNvPr>
          <p:cNvSpPr txBox="1"/>
          <p:nvPr/>
        </p:nvSpPr>
        <p:spPr>
          <a:xfrm>
            <a:off x="8383674" y="5288488"/>
            <a:ext cx="3694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cosmic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spectrum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FB252A50-3EE0-D7CE-1375-5B3944063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09" y="1497162"/>
            <a:ext cx="7311491" cy="501613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2B539C8-DE2E-E761-2BB0-3EA6E3EABAEF}"/>
              </a:ext>
            </a:extLst>
          </p:cNvPr>
          <p:cNvSpPr txBox="1"/>
          <p:nvPr/>
        </p:nvSpPr>
        <p:spPr>
          <a:xfrm>
            <a:off x="2883876" y="200967"/>
            <a:ext cx="5235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 </a:t>
            </a:r>
            <a:r>
              <a:rPr lang="it-IT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neutrons</a:t>
            </a:r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peak</a:t>
            </a:r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(E=1-2 MeV)</a:t>
            </a:r>
          </a:p>
          <a:p>
            <a:r>
              <a:rPr lang="it-IT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Neutrons</a:t>
            </a: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evaporated</a:t>
            </a: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it-IT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excited</a:t>
            </a: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residual</a:t>
            </a: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nuclei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C3E26F3D-DA91-4565-E0AB-8FE0208CB230}"/>
              </a:ext>
            </a:extLst>
          </p:cNvPr>
          <p:cNvCxnSpPr>
            <a:cxnSpLocks/>
          </p:cNvCxnSpPr>
          <p:nvPr/>
        </p:nvCxnSpPr>
        <p:spPr>
          <a:xfrm>
            <a:off x="4742822" y="1065125"/>
            <a:ext cx="1353178" cy="2984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826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624B10-056D-0CC4-3A13-072B9EF2D453}"/>
              </a:ext>
            </a:extLst>
          </p:cNvPr>
          <p:cNvSpPr txBox="1"/>
          <p:nvPr/>
        </p:nvSpPr>
        <p:spPr>
          <a:xfrm>
            <a:off x="8383674" y="5288488"/>
            <a:ext cx="3694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cosmic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spectrum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FB252A50-3EE0-D7CE-1375-5B3944063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09" y="1497162"/>
            <a:ext cx="7311491" cy="501613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2B539C8-DE2E-E761-2BB0-3EA6E3EABAEF}"/>
              </a:ext>
            </a:extLst>
          </p:cNvPr>
          <p:cNvSpPr txBox="1"/>
          <p:nvPr/>
        </p:nvSpPr>
        <p:spPr>
          <a:xfrm>
            <a:off x="2883876" y="200967"/>
            <a:ext cx="5235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Cascade</a:t>
            </a:r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peak</a:t>
            </a:r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(E=100-200 MeV)</a:t>
            </a:r>
          </a:p>
          <a:p>
            <a:r>
              <a:rPr lang="it-IT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Neutrons</a:t>
            </a: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a small interaction cross </a:t>
            </a:r>
            <a:r>
              <a:rPr lang="it-IT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</a:t>
            </a: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air, </a:t>
            </a:r>
            <a:r>
              <a:rPr lang="it-IT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hence</a:t>
            </a: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able</a:t>
            </a: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traverse a large air </a:t>
            </a:r>
            <a:r>
              <a:rPr lang="it-IT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thickness</a:t>
            </a:r>
            <a:endParaRPr lang="it-IT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C3E26F3D-DA91-4565-E0AB-8FE0208CB230}"/>
              </a:ext>
            </a:extLst>
          </p:cNvPr>
          <p:cNvCxnSpPr>
            <a:cxnSpLocks/>
          </p:cNvCxnSpPr>
          <p:nvPr/>
        </p:nvCxnSpPr>
        <p:spPr>
          <a:xfrm>
            <a:off x="5024176" y="1401296"/>
            <a:ext cx="1748413" cy="6586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548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A1FCA66C-312C-1A5A-5074-59E6FB23CBDE}"/>
              </a:ext>
            </a:extLst>
          </p:cNvPr>
          <p:cNvSpPr txBox="1"/>
          <p:nvPr/>
        </p:nvSpPr>
        <p:spPr>
          <a:xfrm>
            <a:off x="244509" y="344700"/>
            <a:ext cx="3945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BSS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installation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Ny-Alesund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 descr="Immagine che contiene interno, muro, lavandino, Mobilio&#10;&#10;Descrizione generata automaticamente">
            <a:extLst>
              <a:ext uri="{FF2B5EF4-FFF2-40B4-BE49-F238E27FC236}">
                <a16:creationId xmlns:a16="http://schemas.microsoft.com/office/drawing/2014/main" id="{06E46274-1F4E-4D80-4BF4-453ADD0E9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1" y="1103026"/>
            <a:ext cx="8987185" cy="535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46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624B10-056D-0CC4-3A13-072B9EF2D453}"/>
              </a:ext>
            </a:extLst>
          </p:cNvPr>
          <p:cNvSpPr txBox="1"/>
          <p:nvPr/>
        </p:nvSpPr>
        <p:spPr>
          <a:xfrm>
            <a:off x="6572572" y="332546"/>
            <a:ext cx="476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 Bonner Sphere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Spectrometer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energies</a:t>
            </a:r>
          </a:p>
          <a:p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magine 10" descr="Immagine che contiene schizzo, disegno, design, illustrazione&#10;&#10;Descrizione generata automaticamente">
            <a:extLst>
              <a:ext uri="{FF2B5EF4-FFF2-40B4-BE49-F238E27FC236}">
                <a16:creationId xmlns:a16="http://schemas.microsoft.com/office/drawing/2014/main" id="{3A4B623B-9140-2B84-1F35-43FEC5D68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1027168"/>
            <a:ext cx="5884492" cy="573153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1C1C2BE-B679-C53B-2C9A-8FC1F7AEC6A8}"/>
              </a:ext>
            </a:extLst>
          </p:cNvPr>
          <p:cNvSpPr txBox="1"/>
          <p:nvPr/>
        </p:nvSpPr>
        <p:spPr>
          <a:xfrm>
            <a:off x="742665" y="1348209"/>
            <a:ext cx="369528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BSS detector in </a:t>
            </a:r>
            <a:r>
              <a:rPr lang="it-IT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Ny-Alesund</a:t>
            </a:r>
            <a:endParaRPr lang="it-IT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 </a:t>
            </a:r>
            <a:r>
              <a:rPr lang="it-IT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Diameter</a:t>
            </a:r>
            <a:endParaRPr lang="it-IT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            bare detector</a:t>
            </a:r>
          </a:p>
          <a:p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           2.5" Sphere</a:t>
            </a:r>
          </a:p>
          <a:p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           3.5" Sphere</a:t>
            </a:r>
          </a:p>
          <a:p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           4" Sphere</a:t>
            </a:r>
          </a:p>
          <a:p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           5" Sphere</a:t>
            </a:r>
          </a:p>
          <a:p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06           6" Sphere</a:t>
            </a:r>
          </a:p>
          <a:p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           7" Sphere</a:t>
            </a:r>
          </a:p>
          <a:p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08           8" Sphere</a:t>
            </a:r>
          </a:p>
          <a:p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           9" Sphere</a:t>
            </a:r>
          </a:p>
          <a:p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        10" Sphere</a:t>
            </a:r>
          </a:p>
          <a:p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        11" Sphere</a:t>
            </a:r>
          </a:p>
          <a:p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        12" Sphere</a:t>
            </a:r>
          </a:p>
          <a:p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        15" Sphere</a:t>
            </a:r>
          </a:p>
          <a:p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          9" Sphere with 1" lead </a:t>
            </a:r>
          </a:p>
        </p:txBody>
      </p:sp>
    </p:spTree>
    <p:extLst>
      <p:ext uri="{BB962C8B-B14F-4D97-AF65-F5344CB8AC3E}">
        <p14:creationId xmlns:p14="http://schemas.microsoft.com/office/powerpoint/2010/main" val="1521952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17080F9B-7214-678E-0535-9132CEB5D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395" y="1066151"/>
            <a:ext cx="7510887" cy="514875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624B10-056D-0CC4-3A13-072B9EF2D453}"/>
              </a:ext>
            </a:extLst>
          </p:cNvPr>
          <p:cNvSpPr txBox="1"/>
          <p:nvPr/>
        </p:nvSpPr>
        <p:spPr>
          <a:xfrm>
            <a:off x="244509" y="344700"/>
            <a:ext cx="39456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trend for the Bonner Sphere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Spectrometer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around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mid-May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moderator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spheres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a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diameter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hence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sensitive to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ranges of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energies</a:t>
            </a:r>
          </a:p>
        </p:txBody>
      </p:sp>
    </p:spTree>
    <p:extLst>
      <p:ext uri="{BB962C8B-B14F-4D97-AF65-F5344CB8AC3E}">
        <p14:creationId xmlns:p14="http://schemas.microsoft.com/office/powerpoint/2010/main" val="1093058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aria aperta, neve, cielo, inverno&#10;&#10;Descrizione generata automaticamente">
            <a:extLst>
              <a:ext uri="{FF2B5EF4-FFF2-40B4-BE49-F238E27FC236}">
                <a16:creationId xmlns:a16="http://schemas.microsoft.com/office/drawing/2014/main" id="{1D763895-06B1-1796-FB84-295D7BE77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637" y="2120986"/>
            <a:ext cx="9086850" cy="414337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1FCA66C-312C-1A5A-5074-59E6FB23CBDE}"/>
              </a:ext>
            </a:extLst>
          </p:cNvPr>
          <p:cNvSpPr txBox="1"/>
          <p:nvPr/>
        </p:nvSpPr>
        <p:spPr>
          <a:xfrm>
            <a:off x="244508" y="344700"/>
            <a:ext cx="58514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Thermal and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epithermal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measured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Ny-Ȧlesund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(SVEN)</a:t>
            </a:r>
          </a:p>
          <a:p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be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corrected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weather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snow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830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attere, linea, diagramma&#10;&#10;Descrizione generata automaticamente">
            <a:extLst>
              <a:ext uri="{FF2B5EF4-FFF2-40B4-BE49-F238E27FC236}">
                <a16:creationId xmlns:a16="http://schemas.microsoft.com/office/drawing/2014/main" id="{50170A0C-6873-2A53-F318-952D0438D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14" y="159832"/>
            <a:ext cx="7105650" cy="280035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5404936-99C8-09A4-7FC8-BFF8B1E21E8D}"/>
              </a:ext>
            </a:extLst>
          </p:cNvPr>
          <p:cNvSpPr txBox="1"/>
          <p:nvPr/>
        </p:nvSpPr>
        <p:spPr>
          <a:xfrm>
            <a:off x="244509" y="344700"/>
            <a:ext cx="3945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trend for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epithermal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 descr="Immagine che contiene testo, linea, Carattere, Diagramma&#10;&#10;Descrizione generata automaticamente">
            <a:extLst>
              <a:ext uri="{FF2B5EF4-FFF2-40B4-BE49-F238E27FC236}">
                <a16:creationId xmlns:a16="http://schemas.microsoft.com/office/drawing/2014/main" id="{C426CFA2-FE48-20B7-A079-045140566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3606416"/>
            <a:ext cx="7105650" cy="280035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8420D3C-A84A-62C7-1539-CB8BA0A90EDA}"/>
              </a:ext>
            </a:extLst>
          </p:cNvPr>
          <p:cNvSpPr txBox="1"/>
          <p:nvPr/>
        </p:nvSpPr>
        <p:spPr>
          <a:xfrm>
            <a:off x="426321" y="3923588"/>
            <a:ext cx="3945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thermal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neutrons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6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457C08A-D717-AFD2-E5DF-C15C5ABA5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9" b="20091"/>
          <a:stretch/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E0B05501-7E8D-4E87-C8AD-3C52A0FB9395}"/>
              </a:ext>
            </a:extLst>
          </p:cNvPr>
          <p:cNvSpPr/>
          <p:nvPr/>
        </p:nvSpPr>
        <p:spPr>
          <a:xfrm>
            <a:off x="8637219" y="4981895"/>
            <a:ext cx="155863" cy="155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A4D3C1D-4E57-E9F1-7B58-A1E6230F94FD}"/>
              </a:ext>
            </a:extLst>
          </p:cNvPr>
          <p:cNvSpPr txBox="1"/>
          <p:nvPr/>
        </p:nvSpPr>
        <p:spPr>
          <a:xfrm>
            <a:off x="3792681" y="6016336"/>
            <a:ext cx="4260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Picture of the AR13664 Sun </a:t>
            </a:r>
            <a:r>
              <a:rPr lang="it-IT" dirty="0" err="1">
                <a:solidFill>
                  <a:schemeClr val="bg1"/>
                </a:solidFill>
              </a:rPr>
              <a:t>region</a:t>
            </a:r>
            <a:r>
              <a:rPr lang="it-IT" dirty="0">
                <a:solidFill>
                  <a:schemeClr val="bg1"/>
                </a:solidFill>
              </a:rPr>
              <a:t> (Catania Solar </a:t>
            </a:r>
            <a:r>
              <a:rPr lang="it-IT" dirty="0" err="1">
                <a:solidFill>
                  <a:schemeClr val="bg1"/>
                </a:solidFill>
              </a:rPr>
              <a:t>Telescope</a:t>
            </a:r>
            <a:r>
              <a:rPr lang="it-IT" dirty="0">
                <a:solidFill>
                  <a:schemeClr val="bg1"/>
                </a:solidFill>
              </a:rPr>
              <a:t>), </a:t>
            </a:r>
            <a:r>
              <a:rPr lang="it-IT" dirty="0" err="1">
                <a:solidFill>
                  <a:schemeClr val="bg1"/>
                </a:solidFill>
              </a:rPr>
              <a:t>May</a:t>
            </a:r>
            <a:r>
              <a:rPr lang="it-IT" dirty="0">
                <a:solidFill>
                  <a:schemeClr val="bg1"/>
                </a:solidFill>
              </a:rPr>
              <a:t> 10, 2024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5B55EC-950F-BBA2-18C5-D3229799A7A0}"/>
              </a:ext>
            </a:extLst>
          </p:cNvPr>
          <p:cNvSpPr txBox="1"/>
          <p:nvPr/>
        </p:nvSpPr>
        <p:spPr>
          <a:xfrm>
            <a:off x="8767106" y="4768427"/>
            <a:ext cx="1036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Earth</a:t>
            </a:r>
          </a:p>
        </p:txBody>
      </p:sp>
    </p:spTree>
    <p:extLst>
      <p:ext uri="{BB962C8B-B14F-4D97-AF65-F5344CB8AC3E}">
        <p14:creationId xmlns:p14="http://schemas.microsoft.com/office/powerpoint/2010/main" val="3436772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9728C8-8522-58A8-6B70-04CA9A557274}"/>
              </a:ext>
            </a:extLst>
          </p:cNvPr>
          <p:cNvSpPr txBox="1"/>
          <p:nvPr/>
        </p:nvSpPr>
        <p:spPr>
          <a:xfrm>
            <a:off x="244509" y="344700"/>
            <a:ext cx="3945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Preliminary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study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POLA-R and BSS (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C3561B4-2B18-68ED-6B15-137D14096115}"/>
              </a:ext>
            </a:extLst>
          </p:cNvPr>
          <p:cNvSpPr txBox="1"/>
          <p:nvPr/>
        </p:nvSpPr>
        <p:spPr>
          <a:xfrm>
            <a:off x="4877637" y="5352207"/>
            <a:ext cx="2436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Pre-Forbush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0.04 ± 0.07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F708B3F-C622-98A6-636E-8007E89ECB46}"/>
              </a:ext>
            </a:extLst>
          </p:cNvPr>
          <p:cNvSpPr txBox="1"/>
          <p:nvPr/>
        </p:nvSpPr>
        <p:spPr>
          <a:xfrm>
            <a:off x="4877637" y="2065469"/>
            <a:ext cx="2436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Forbush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0.43 ± 0.07</a:t>
            </a:r>
          </a:p>
        </p:txBody>
      </p:sp>
      <p:pic>
        <p:nvPicPr>
          <p:cNvPr id="3" name="Immagine 2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9273D851-7285-343C-535F-FEA801B0B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70" y="3311489"/>
            <a:ext cx="5610330" cy="3286738"/>
          </a:xfrm>
          <a:prstGeom prst="rect">
            <a:avLst/>
          </a:prstGeom>
        </p:spPr>
      </p:pic>
      <p:pic>
        <p:nvPicPr>
          <p:cNvPr id="10" name="Immagine 9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8225AE2C-290D-9BB4-531D-5B26A8489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70" y="0"/>
            <a:ext cx="5610330" cy="328673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1976281-4BC9-EA0F-7A68-558D492ED93B}"/>
              </a:ext>
            </a:extLst>
          </p:cNvPr>
          <p:cNvSpPr txBox="1"/>
          <p:nvPr/>
        </p:nvSpPr>
        <p:spPr>
          <a:xfrm>
            <a:off x="1134055" y="3075057"/>
            <a:ext cx="2436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BSS </a:t>
            </a:r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</a:t>
            </a:r>
          </a:p>
          <a:p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9’’ </a:t>
            </a:r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sphere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+ 1’’ lead</a:t>
            </a:r>
          </a:p>
        </p:txBody>
      </p:sp>
    </p:spTree>
    <p:extLst>
      <p:ext uri="{BB962C8B-B14F-4D97-AF65-F5344CB8AC3E}">
        <p14:creationId xmlns:p14="http://schemas.microsoft.com/office/powerpoint/2010/main" val="1253165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F6B4328-7676-28C7-C8BC-3FF1F768CBC8}"/>
              </a:ext>
            </a:extLst>
          </p:cNvPr>
          <p:cNvSpPr txBox="1"/>
          <p:nvPr/>
        </p:nvSpPr>
        <p:spPr>
          <a:xfrm>
            <a:off x="244508" y="344700"/>
            <a:ext cx="5564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muons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BSS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energy ranges)</a:t>
            </a:r>
          </a:p>
          <a:p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933D8F5D-60CF-44B0-C7BF-B83E291D6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74" y="1360363"/>
            <a:ext cx="7043706" cy="478326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93E80AE-0E50-B398-A5AD-FAF4F20ABE27}"/>
              </a:ext>
            </a:extLst>
          </p:cNvPr>
          <p:cNvSpPr txBox="1"/>
          <p:nvPr/>
        </p:nvSpPr>
        <p:spPr>
          <a:xfrm>
            <a:off x="157918" y="2824663"/>
            <a:ext cx="38321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certainly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Forbush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negligible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(short) quiet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periods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Apparently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no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detailed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trend of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energy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seen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26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E478EF-13EB-E4F1-512C-2F115CD14FDE}"/>
              </a:ext>
            </a:extLst>
          </p:cNvPr>
          <p:cNvSpPr txBox="1"/>
          <p:nvPr/>
        </p:nvSpPr>
        <p:spPr>
          <a:xfrm>
            <a:off x="1168958" y="616006"/>
            <a:ext cx="78142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progress</a:t>
            </a:r>
          </a:p>
          <a:p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up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studies (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pre-Forbush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Forbush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Tx/>
              <a:buChar char="-"/>
            </a:pP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information to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selected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integration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</a:t>
            </a:r>
          </a:p>
          <a:p>
            <a:pPr marL="342900" indent="-342900">
              <a:buFontTx/>
              <a:buChar char="-"/>
            </a:pP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muons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epithermal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thermal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neutrons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energies</a:t>
            </a:r>
          </a:p>
          <a:p>
            <a:pPr marL="342900" indent="-342900">
              <a:buFontTx/>
              <a:buChar char="-"/>
            </a:pP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uncertainties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 &amp; p-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on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coefficients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on the draft of the paper (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parts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already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written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Overleaf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</a:p>
          <a:p>
            <a:pPr marL="342900" indent="-342900">
              <a:buFontTx/>
              <a:buChar char="-"/>
            </a:pP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22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numero, Parallelo, schermata&#10;&#10;Descrizione generata automaticamente">
            <a:extLst>
              <a:ext uri="{FF2B5EF4-FFF2-40B4-BE49-F238E27FC236}">
                <a16:creationId xmlns:a16="http://schemas.microsoft.com/office/drawing/2014/main" id="{3266D2CE-386E-1E91-8051-3071A70BC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03" y="521718"/>
            <a:ext cx="7414903" cy="581456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E47C657-6399-5D0B-4B39-B2DF9C2AE56F}"/>
              </a:ext>
            </a:extLst>
          </p:cNvPr>
          <p:cNvSpPr txBox="1"/>
          <p:nvPr/>
        </p:nvSpPr>
        <p:spPr>
          <a:xfrm>
            <a:off x="561109" y="800101"/>
            <a:ext cx="3334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flares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mid-May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2024: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complex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evolution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after the first event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539C47-9B6A-0E34-6AA4-931F40E076DB}"/>
              </a:ext>
            </a:extLst>
          </p:cNvPr>
          <p:cNvSpPr txBox="1"/>
          <p:nvPr/>
        </p:nvSpPr>
        <p:spPr>
          <a:xfrm>
            <a:off x="8309263" y="0"/>
            <a:ext cx="3334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Km/s        hours</a:t>
            </a:r>
          </a:p>
        </p:txBody>
      </p:sp>
    </p:spTree>
    <p:extLst>
      <p:ext uri="{BB962C8B-B14F-4D97-AF65-F5344CB8AC3E}">
        <p14:creationId xmlns:p14="http://schemas.microsoft.com/office/powerpoint/2010/main" val="4804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A5B8EAD-9EE8-C56B-FF71-3AD03C7C4D79}"/>
              </a:ext>
            </a:extLst>
          </p:cNvPr>
          <p:cNvSpPr txBox="1"/>
          <p:nvPr/>
        </p:nvSpPr>
        <p:spPr>
          <a:xfrm>
            <a:off x="1176770" y="823529"/>
            <a:ext cx="998306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effects:</a:t>
            </a:r>
          </a:p>
          <a:p>
            <a:pPr algn="l"/>
            <a:r>
              <a:rPr lang="en-US" sz="20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Negative impact on ground-based broadcasting and radio shortwave communications </a:t>
            </a:r>
          </a:p>
          <a:p>
            <a:pPr algn="l"/>
            <a:r>
              <a:rPr lang="en-US" sz="20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GPS navigation was also affected in a few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ases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ome weather satellites stopped transmitting data. </a:t>
            </a:r>
          </a:p>
          <a:p>
            <a:pPr algn="l"/>
            <a:r>
              <a:rPr lang="en-US" sz="20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b="1" i="0" u="none" strike="noStrike" baseline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Starlink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fleet of low-orbiting satellites, some degradation in their performance</a:t>
            </a:r>
          </a:p>
          <a:p>
            <a:pPr marL="342900" indent="-342900" algn="l">
              <a:buFontTx/>
              <a:buChar char="-"/>
            </a:pP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also</a:t>
            </a:r>
          </a:p>
          <a:p>
            <a:pPr algn="l"/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Aurorae borealis (Northern lights)</a:t>
            </a:r>
          </a:p>
          <a:p>
            <a:pPr algn="l"/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Forbush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decrease in cosmic ray flux at ground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29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ria aperta, cielo, aurora, paesaggio&#10;&#10;Descrizione generata automaticamente">
            <a:extLst>
              <a:ext uri="{FF2B5EF4-FFF2-40B4-BE49-F238E27FC236}">
                <a16:creationId xmlns:a16="http://schemas.microsoft.com/office/drawing/2014/main" id="{450D12EE-0E3D-F602-8017-2A78FA9E0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6" y="2757148"/>
            <a:ext cx="5226629" cy="3919972"/>
          </a:xfrm>
          <a:prstGeom prst="rect">
            <a:avLst/>
          </a:prstGeom>
        </p:spPr>
      </p:pic>
      <p:pic>
        <p:nvPicPr>
          <p:cNvPr id="5" name="Immagine 4" descr="Immagine che contiene aria aperta, cielo, stella, astronomia&#10;&#10;Descrizione generata automaticamente">
            <a:extLst>
              <a:ext uri="{FF2B5EF4-FFF2-40B4-BE49-F238E27FC236}">
                <a16:creationId xmlns:a16="http://schemas.microsoft.com/office/drawing/2014/main" id="{85ADA055-483D-3496-3BED-11CE45E41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4175"/>
            <a:ext cx="5746170" cy="323222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CD49980-520B-A4AF-934F-AE7EF040D921}"/>
              </a:ext>
            </a:extLst>
          </p:cNvPr>
          <p:cNvSpPr txBox="1"/>
          <p:nvPr/>
        </p:nvSpPr>
        <p:spPr>
          <a:xfrm>
            <a:off x="189321" y="2176725"/>
            <a:ext cx="3334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Aurora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borealis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Tuscany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9A94665-AA11-8852-7F17-324AC67E2615}"/>
              </a:ext>
            </a:extLst>
          </p:cNvPr>
          <p:cNvSpPr txBox="1"/>
          <p:nvPr/>
        </p:nvSpPr>
        <p:spPr>
          <a:xfrm>
            <a:off x="8857878" y="3779633"/>
            <a:ext cx="3334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Aurora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borealis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Mt.Etna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37° N)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26F6A63-29F6-676D-A998-8B5F9C5DAD1F}"/>
              </a:ext>
            </a:extLst>
          </p:cNvPr>
          <p:cNvSpPr txBox="1"/>
          <p:nvPr/>
        </p:nvSpPr>
        <p:spPr>
          <a:xfrm>
            <a:off x="474896" y="204120"/>
            <a:ext cx="3334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Aurorae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borealis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small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latitudes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over the world</a:t>
            </a:r>
          </a:p>
        </p:txBody>
      </p:sp>
    </p:spTree>
    <p:extLst>
      <p:ext uri="{BB962C8B-B14F-4D97-AF65-F5344CB8AC3E}">
        <p14:creationId xmlns:p14="http://schemas.microsoft.com/office/powerpoint/2010/main" val="1651079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B26F6A63-29F6-676D-A998-8B5F9C5DAD1F}"/>
              </a:ext>
            </a:extLst>
          </p:cNvPr>
          <p:cNvSpPr txBox="1"/>
          <p:nvPr/>
        </p:nvSpPr>
        <p:spPr>
          <a:xfrm>
            <a:off x="1459633" y="1992726"/>
            <a:ext cx="102509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task: to investigate the </a:t>
            </a:r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Forbush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variation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cosmic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ray </a:t>
            </a:r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flux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high </a:t>
            </a:r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latitudes</a:t>
            </a:r>
            <a:endParaRPr lang="it-IT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Possibility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include in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from POLA-R detectors in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Ny-Ȧlesund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from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Barentsburg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Monitor,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close to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Ny-Ȧlesund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from the Bonner Sphere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Spectrometer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Ny-Ȧlesund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Epithermal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thermal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from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area</a:t>
            </a:r>
          </a:p>
          <a:p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</a:t>
            </a:r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datasets come from a close </a:t>
            </a:r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collaboration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L.Hertle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M.Schrön</a:t>
            </a:r>
            <a:r>
              <a:rPr lang="it-IT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(Leipzig)</a:t>
            </a:r>
          </a:p>
        </p:txBody>
      </p:sp>
    </p:spTree>
    <p:extLst>
      <p:ext uri="{BB962C8B-B14F-4D97-AF65-F5344CB8AC3E}">
        <p14:creationId xmlns:p14="http://schemas.microsoft.com/office/powerpoint/2010/main" val="3404427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mappa, testo, atlante&#10;&#10;Descrizione generata automaticamente">
            <a:extLst>
              <a:ext uri="{FF2B5EF4-FFF2-40B4-BE49-F238E27FC236}">
                <a16:creationId xmlns:a16="http://schemas.microsoft.com/office/drawing/2014/main" id="{0518E2D7-6587-02F3-8696-42736A778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10" y="649050"/>
            <a:ext cx="6881456" cy="4595258"/>
          </a:xfrm>
          <a:prstGeom prst="rect">
            <a:avLst/>
          </a:prstGeom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CE6DA8B2-B61A-C373-1A9C-FA5DB44C3132}"/>
              </a:ext>
            </a:extLst>
          </p:cNvPr>
          <p:cNvCxnSpPr/>
          <p:nvPr/>
        </p:nvCxnSpPr>
        <p:spPr>
          <a:xfrm>
            <a:off x="5958673" y="1175657"/>
            <a:ext cx="1647929" cy="29743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1BDBD78-2EA9-95E3-CA43-8E893DF8BB4A}"/>
              </a:ext>
            </a:extLst>
          </p:cNvPr>
          <p:cNvSpPr txBox="1"/>
          <p:nvPr/>
        </p:nvSpPr>
        <p:spPr>
          <a:xfrm>
            <a:off x="6385728" y="1831257"/>
            <a:ext cx="1557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About 100 km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57A6E6-91DA-90F1-F332-22569EA15BD3}"/>
              </a:ext>
            </a:extLst>
          </p:cNvPr>
          <p:cNvSpPr txBox="1"/>
          <p:nvPr/>
        </p:nvSpPr>
        <p:spPr>
          <a:xfrm>
            <a:off x="8533674" y="5530517"/>
            <a:ext cx="3334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of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Barentsburg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Ny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Ȧlesund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60B6048-AFE5-9E21-96EE-3200A51BB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99" y="4564775"/>
            <a:ext cx="5178251" cy="229322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42B687E-D5A9-0B54-80AD-E4CD0C9CE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045" y="262926"/>
            <a:ext cx="2215968" cy="295673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ECB9EA9-BBCE-23C3-CA02-D60679548D8A}"/>
              </a:ext>
            </a:extLst>
          </p:cNvPr>
          <p:cNvSpPr txBox="1"/>
          <p:nvPr/>
        </p:nvSpPr>
        <p:spPr>
          <a:xfrm>
            <a:off x="415610" y="3219660"/>
            <a:ext cx="3802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NM-64 detectors (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proportional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counters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surrounded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moderator and lead</a:t>
            </a:r>
          </a:p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(sensitive to CR 0.5-20 GeV)</a:t>
            </a:r>
          </a:p>
        </p:txBody>
      </p:sp>
    </p:spTree>
    <p:extLst>
      <p:ext uri="{BB962C8B-B14F-4D97-AF65-F5344CB8AC3E}">
        <p14:creationId xmlns:p14="http://schemas.microsoft.com/office/powerpoint/2010/main" val="2432218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80A7981-AC4C-1915-40A8-4F3530B7A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472" y="100483"/>
            <a:ext cx="8266594" cy="553664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1BE9A7B-5072-0909-A96B-9BC703C8E938}"/>
              </a:ext>
            </a:extLst>
          </p:cNvPr>
          <p:cNvSpPr txBox="1"/>
          <p:nvPr/>
        </p:nvSpPr>
        <p:spPr>
          <a:xfrm>
            <a:off x="174171" y="525668"/>
            <a:ext cx="33341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monitors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over the world are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employed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investigate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variations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cosmic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ray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flux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due to solar events</a:t>
            </a:r>
          </a:p>
          <a:p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amplitude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depends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the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geomagnetic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cutoff of the site.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95CD44E-8EE1-47B3-71F6-892A1D8F208C}"/>
              </a:ext>
            </a:extLst>
          </p:cNvPr>
          <p:cNvSpPr txBox="1"/>
          <p:nvPr/>
        </p:nvSpPr>
        <p:spPr>
          <a:xfrm>
            <a:off x="3869870" y="5892558"/>
            <a:ext cx="7165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NM stations with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geomagnetic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cutoff </a:t>
            </a:r>
          </a:p>
        </p:txBody>
      </p:sp>
    </p:spTree>
    <p:extLst>
      <p:ext uri="{BB962C8B-B14F-4D97-AF65-F5344CB8AC3E}">
        <p14:creationId xmlns:p14="http://schemas.microsoft.com/office/powerpoint/2010/main" val="31678395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1302</Words>
  <Application>Microsoft Office PowerPoint</Application>
  <PresentationFormat>Widescreen</PresentationFormat>
  <Paragraphs>178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Francesco Riggi</dc:creator>
  <cp:lastModifiedBy>Francesco Riggi</cp:lastModifiedBy>
  <cp:revision>29</cp:revision>
  <dcterms:created xsi:type="dcterms:W3CDTF">2024-10-04T09:46:58Z</dcterms:created>
  <dcterms:modified xsi:type="dcterms:W3CDTF">2024-10-13T10:42:17Z</dcterms:modified>
</cp:coreProperties>
</file>