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15" r:id="rId2"/>
    <p:sldId id="323" r:id="rId3"/>
    <p:sldId id="318" r:id="rId4"/>
    <p:sldId id="316" r:id="rId5"/>
  </p:sldIdLst>
  <p:sldSz cx="9144000" cy="6858000" type="screen4x3"/>
  <p:notesSz cx="6858000" cy="9144000"/>
  <p:defaultTextStyle>
    <a:defPPr>
      <a:defRPr lang="it-IT"/>
    </a:defPPr>
    <a:lvl1pPr marL="0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9999"/>
    <a:srgbClr val="00FF99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2141F-C046-4865-B34A-E885E41ADEF4}" type="datetimeFigureOut">
              <a:rPr lang="it-IT" smtClean="0"/>
              <a:pPr/>
              <a:t>10/04/2017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A6FFA-ACE8-4932-A3EA-1D380669250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49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09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6494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19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7487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2983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8469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3972" algn="l" defTabSz="91099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 smtClean="0"/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53EE1C-B166-42CB-AA73-51FF697D7C52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66"/>
          <p:cNvGraphicFramePr>
            <a:graphicFrameLocks noChangeAspect="1"/>
          </p:cNvGraphicFramePr>
          <p:nvPr/>
        </p:nvGraphicFramePr>
        <p:xfrm>
          <a:off x="0" y="6459538"/>
          <a:ext cx="9147175" cy="412750"/>
        </p:xfrm>
        <a:graphic>
          <a:graphicData uri="http://schemas.openxmlformats.org/presentationml/2006/ole">
            <p:oleObj spid="_x0000_s33794" name="Image" r:id="rId3" imgW="13003175" imgH="583921" progId="">
              <p:embed/>
            </p:oleObj>
          </a:graphicData>
        </a:graphic>
      </p:graphicFrame>
      <p:graphicFrame>
        <p:nvGraphicFramePr>
          <p:cNvPr id="3" name="Object 265"/>
          <p:cNvGraphicFramePr>
            <a:graphicFrameLocks noChangeAspect="1"/>
          </p:cNvGraphicFramePr>
          <p:nvPr/>
        </p:nvGraphicFramePr>
        <p:xfrm>
          <a:off x="0" y="-1588"/>
          <a:ext cx="9144000" cy="366713"/>
        </p:xfrm>
        <a:graphic>
          <a:graphicData uri="http://schemas.openxmlformats.org/presentationml/2006/ole">
            <p:oleObj spid="_x0000_s33795" name="Image" r:id="rId4" imgW="13003175" imgH="520635" progId="">
              <p:embed/>
            </p:oleObj>
          </a:graphicData>
        </a:graphic>
      </p:graphicFrame>
      <p:sp>
        <p:nvSpPr>
          <p:cNvPr id="4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5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6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68343" y="6502400"/>
            <a:ext cx="1512169" cy="355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Abrescia</a:t>
            </a:r>
            <a:r>
              <a:rPr lang="en-US" altLang="en-US" dirty="0" smtClean="0"/>
              <a:t>   pg. </a:t>
            </a:r>
            <a:fld id="{CAC25ABE-01D0-4E3E-ADD9-3B2B263440FC}" type="slidenum">
              <a:rPr lang="en-US" altLang="en-US" smtClean="0"/>
              <a:pPr>
                <a:defRPr/>
              </a:pPr>
              <a:t>‹N›</a:t>
            </a:fld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66"/>
          <p:cNvGraphicFramePr>
            <a:graphicFrameLocks noChangeAspect="1"/>
          </p:cNvGraphicFramePr>
          <p:nvPr/>
        </p:nvGraphicFramePr>
        <p:xfrm>
          <a:off x="36" y="6459538"/>
          <a:ext cx="9147175" cy="412750"/>
        </p:xfrm>
        <a:graphic>
          <a:graphicData uri="http://schemas.openxmlformats.org/presentationml/2006/ole">
            <p:oleObj spid="_x0000_s1026" name="Image" r:id="rId4" imgW="13003175" imgH="583921" progId="">
              <p:embed/>
            </p:oleObj>
          </a:graphicData>
        </a:graphic>
      </p:graphicFrame>
      <p:graphicFrame>
        <p:nvGraphicFramePr>
          <p:cNvPr id="1027" name="Object 265"/>
          <p:cNvGraphicFramePr>
            <a:graphicFrameLocks noChangeAspect="1"/>
          </p:cNvGraphicFramePr>
          <p:nvPr/>
        </p:nvGraphicFramePr>
        <p:xfrm>
          <a:off x="0" y="-1552"/>
          <a:ext cx="9144000" cy="366713"/>
        </p:xfrm>
        <a:graphic>
          <a:graphicData uri="http://schemas.openxmlformats.org/presentationml/2006/ole">
            <p:oleObj spid="_x0000_s1027" name="Image" r:id="rId5" imgW="13003175" imgH="520635" progId="">
              <p:embed/>
            </p:oleObj>
          </a:graphicData>
        </a:graphic>
      </p:graphicFrame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3988" y="622300"/>
            <a:ext cx="8245475" cy="498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1776449"/>
            <a:ext cx="7348537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56176" y="6502436"/>
            <a:ext cx="2808313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RPC2012, </a:t>
            </a:r>
            <a:r>
              <a:rPr lang="en-US" altLang="en-US" dirty="0" err="1" smtClean="0"/>
              <a:t>Frascati</a:t>
            </a:r>
            <a:r>
              <a:rPr lang="en-US" altLang="en-US" dirty="0" smtClean="0"/>
              <a:t>, 7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February 2012, </a:t>
            </a:r>
            <a:fld id="{731C71A6-EB7D-4845-9B5F-6292CD3D990C}" type="slidenum">
              <a:rPr lang="en-US" altLang="en-US" smtClean="0"/>
              <a:pPr fontAlgn="base">
                <a:spcAft>
                  <a:spcPct val="0"/>
                </a:spcAft>
                <a:defRPr/>
              </a:pPr>
              <a:t>‹N›</a:t>
            </a:fld>
            <a:endParaRPr lang="en-US" altLang="en-US" dirty="0"/>
          </a:p>
        </p:txBody>
      </p:sp>
      <p:sp>
        <p:nvSpPr>
          <p:cNvPr id="32990" name="Text Box 222"/>
          <p:cNvSpPr txBox="1">
            <a:spLocks noChangeArrowheads="1"/>
          </p:cNvSpPr>
          <p:nvPr/>
        </p:nvSpPr>
        <p:spPr bwMode="black">
          <a:xfrm>
            <a:off x="1447800" y="52388"/>
            <a:ext cx="2047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086" tIns="45545" rIns="91086" bIns="4554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dirty="0">
                <a:solidFill>
                  <a:srgbClr val="FFFFFF"/>
                </a:solidFill>
              </a:rPr>
              <a:t>Extreme Energy Events</a:t>
            </a:r>
          </a:p>
        </p:txBody>
      </p:sp>
      <p:sp>
        <p:nvSpPr>
          <p:cNvPr id="33001" name="Line 233"/>
          <p:cNvSpPr>
            <a:spLocks noChangeShapeType="1"/>
          </p:cNvSpPr>
          <p:nvPr/>
        </p:nvSpPr>
        <p:spPr bwMode="black">
          <a:xfrm>
            <a:off x="1447800" y="147638"/>
            <a:ext cx="0" cy="234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33004" name="Line 236"/>
          <p:cNvSpPr>
            <a:spLocks noChangeShapeType="1"/>
          </p:cNvSpPr>
          <p:nvPr/>
        </p:nvSpPr>
        <p:spPr bwMode="black">
          <a:xfrm>
            <a:off x="1447800" y="6475413"/>
            <a:ext cx="0" cy="192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086" tIns="45545" rIns="91086" bIns="45545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it-IT" sz="2000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 txBox="1">
            <a:spLocks noChangeArrowheads="1"/>
          </p:cNvSpPr>
          <p:nvPr userDrawn="1"/>
        </p:nvSpPr>
        <p:spPr bwMode="black">
          <a:xfrm>
            <a:off x="35532" y="6492737"/>
            <a:ext cx="1006475" cy="320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086" tIns="45545" rIns="91086" bIns="4554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000" b="1">
                <a:solidFill>
                  <a:srgbClr val="FF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altLang="en-US" dirty="0" smtClean="0"/>
              <a:t>M. </a:t>
            </a:r>
            <a:r>
              <a:rPr lang="en-US" altLang="en-US" dirty="0" err="1" smtClean="0"/>
              <a:t>Abbrescia</a:t>
            </a:r>
            <a:endParaRPr lang="en-US" alt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</p:sldLayoutIdLst>
  <p:transition/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5pPr>
      <a:lvl6pPr marL="455493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6pPr>
      <a:lvl7pPr marL="9109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7pPr>
      <a:lvl8pPr marL="1366494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8pPr>
      <a:lvl9pPr marL="1821987" algn="l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C62000"/>
          </a:solidFill>
          <a:latin typeface="Arial" charset="0"/>
          <a:cs typeface="Arial" charset="0"/>
        </a:defRPr>
      </a:lvl9pPr>
    </p:titleStyle>
    <p:bodyStyle>
      <a:lvl1pPr marL="227747" indent="-227747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8084" indent="-284692" algn="l" rtl="0" eaLnBrk="0" fontAlgn="base" hangingPunct="0">
        <a:spcBef>
          <a:spcPct val="25000"/>
        </a:spcBef>
        <a:spcAft>
          <a:spcPct val="15000"/>
        </a:spcAft>
        <a:buClr>
          <a:schemeClr val="accent2"/>
        </a:buClr>
        <a:buFont typeface="Arial" charset="0"/>
        <a:buChar char="–"/>
        <a:defRPr sz="1600">
          <a:solidFill>
            <a:schemeClr val="bg1"/>
          </a:solidFill>
          <a:latin typeface="+mn-lt"/>
          <a:cs typeface="+mn-cs"/>
        </a:defRPr>
      </a:lvl2pPr>
      <a:lvl3pPr marL="113874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chemeClr val="bg1"/>
          </a:solidFill>
          <a:latin typeface="+mn-lt"/>
          <a:cs typeface="+mn-cs"/>
        </a:defRPr>
      </a:lvl3pPr>
      <a:lvl4pPr marL="1594226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2049735" indent="-227747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2505232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6pPr>
      <a:lvl7pPr marL="2960730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7pPr>
      <a:lvl8pPr marL="34162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8pPr>
      <a:lvl9pPr marL="3871726" indent="-227747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49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09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6494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19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7487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2983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8469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3972" algn="l" defTabSz="9109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332656"/>
            <a:ext cx="903649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Data </a:t>
            </a:r>
            <a:r>
              <a:rPr lang="it-IT" sz="4400" dirty="0" err="1" smtClean="0">
                <a:solidFill>
                  <a:srgbClr val="C00000"/>
                </a:solidFill>
              </a:rPr>
              <a:t>taking</a:t>
            </a:r>
            <a:endParaRPr lang="it-IT" sz="3600" dirty="0" smtClean="0">
              <a:solidFill>
                <a:srgbClr val="C00000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An exceptional month </a:t>
            </a:r>
            <a:r>
              <a:rPr lang="en-US" sz="3200" smtClean="0">
                <a:solidFill>
                  <a:schemeClr val="bg1"/>
                </a:solidFill>
              </a:rPr>
              <a:t>of March!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  <p:pic>
        <p:nvPicPr>
          <p:cNvPr id="41986" name="Picture 2" descr="Tracks"/>
          <p:cNvPicPr>
            <a:picLocks noChangeAspect="1" noChangeArrowheads="1"/>
          </p:cNvPicPr>
          <p:nvPr/>
        </p:nvPicPr>
        <p:blipFill>
          <a:blip r:embed="rId3" cstate="print"/>
          <a:srcRect l="4265" r="9186" b="3281"/>
          <a:stretch>
            <a:fillRect/>
          </a:stretch>
        </p:blipFill>
        <p:spPr bwMode="auto">
          <a:xfrm>
            <a:off x="179512" y="1484784"/>
            <a:ext cx="8640960" cy="4828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260648"/>
            <a:ext cx="90364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err="1" smtClean="0">
                <a:solidFill>
                  <a:srgbClr val="C00000"/>
                </a:solidFill>
              </a:rPr>
              <a:t>Many</a:t>
            </a:r>
            <a:r>
              <a:rPr lang="it-IT" sz="4400" dirty="0" smtClean="0">
                <a:solidFill>
                  <a:srgbClr val="C00000"/>
                </a:solidFill>
              </a:rPr>
              <a:t> </a:t>
            </a:r>
            <a:r>
              <a:rPr lang="it-IT" sz="4400" dirty="0" err="1" smtClean="0">
                <a:solidFill>
                  <a:srgbClr val="C00000"/>
                </a:solidFill>
              </a:rPr>
              <a:t>schools</a:t>
            </a:r>
            <a:r>
              <a:rPr lang="it-IT" sz="4400" dirty="0" smtClean="0">
                <a:solidFill>
                  <a:srgbClr val="C00000"/>
                </a:solidFill>
              </a:rPr>
              <a:t> </a:t>
            </a:r>
            <a:r>
              <a:rPr lang="it-IT" sz="4400" dirty="0" err="1" smtClean="0">
                <a:solidFill>
                  <a:srgbClr val="C00000"/>
                </a:solidFill>
              </a:rPr>
              <a:t>still</a:t>
            </a:r>
            <a:r>
              <a:rPr lang="it-IT" sz="4400" dirty="0" smtClean="0">
                <a:solidFill>
                  <a:srgbClr val="C00000"/>
                </a:solidFill>
              </a:rPr>
              <a:t> </a:t>
            </a:r>
            <a:r>
              <a:rPr lang="it-IT" sz="4400" dirty="0" err="1" smtClean="0">
                <a:solidFill>
                  <a:srgbClr val="C00000"/>
                </a:solidFill>
              </a:rPr>
              <a:t>have</a:t>
            </a:r>
            <a:r>
              <a:rPr lang="it-IT" sz="4400" dirty="0" smtClean="0">
                <a:solidFill>
                  <a:srgbClr val="C00000"/>
                </a:solidFill>
              </a:rPr>
              <a:t> </a:t>
            </a:r>
            <a:r>
              <a:rPr lang="it-IT" sz="4400" dirty="0" err="1" smtClean="0">
                <a:solidFill>
                  <a:srgbClr val="C00000"/>
                </a:solidFill>
              </a:rPr>
              <a:t>to</a:t>
            </a:r>
            <a:r>
              <a:rPr lang="it-IT" sz="4400" dirty="0" smtClean="0">
                <a:solidFill>
                  <a:srgbClr val="C00000"/>
                </a:solidFill>
              </a:rPr>
              <a:t>:</a:t>
            </a:r>
            <a:endParaRPr lang="it-IT" sz="4400" dirty="0" smtClean="0">
              <a:solidFill>
                <a:srgbClr val="C00000"/>
              </a:solidFill>
            </a:endParaRPr>
          </a:p>
          <a:p>
            <a:endParaRPr lang="en-US" sz="2800" i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</a:rPr>
              <a:t>Perform the measure of telescope angle </a:t>
            </a:r>
            <a:r>
              <a:rPr lang="en-US" sz="2800" dirty="0" err="1" smtClean="0">
                <a:solidFill>
                  <a:schemeClr val="bg1"/>
                </a:solidFill>
              </a:rPr>
              <a:t>wrt</a:t>
            </a:r>
            <a:r>
              <a:rPr lang="en-US" sz="2800" dirty="0" smtClean="0">
                <a:solidFill>
                  <a:schemeClr val="bg1"/>
                </a:solidFill>
              </a:rPr>
              <a:t>. North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 L</a:t>
            </a:r>
            <a:r>
              <a:rPr lang="en-US" sz="2800" dirty="0" smtClean="0">
                <a:solidFill>
                  <a:schemeClr val="bg1"/>
                </a:solidFill>
              </a:rPr>
              <a:t>ast update: 34 schools out of 52 stations</a:t>
            </a:r>
          </a:p>
          <a:p>
            <a:pPr lvl="1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</a:rPr>
              <a:t>Answer the </a:t>
            </a:r>
            <a:r>
              <a:rPr lang="en-US" sz="2800" dirty="0" smtClean="0">
                <a:solidFill>
                  <a:schemeClr val="bg1"/>
                </a:solidFill>
              </a:rPr>
              <a:t>doodle by </a:t>
            </a:r>
            <a:r>
              <a:rPr lang="en-US" sz="2800" dirty="0" err="1" smtClean="0">
                <a:solidFill>
                  <a:schemeClr val="bg1"/>
                </a:solidFill>
              </a:rPr>
              <a:t>prof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</a:rPr>
              <a:t>Picchi</a:t>
            </a:r>
            <a:r>
              <a:rPr lang="en-US" sz="2800" dirty="0" smtClean="0">
                <a:solidFill>
                  <a:schemeClr val="bg1"/>
                </a:solidFill>
              </a:rPr>
              <a:t> about EEE activities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Last update: about 50% of the schools</a:t>
            </a:r>
          </a:p>
          <a:p>
            <a:pPr lvl="1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en-US" sz="2800" dirty="0" smtClean="0">
                <a:solidFill>
                  <a:schemeClr val="bg1"/>
                </a:solidFill>
              </a:rPr>
              <a:t>Measure the time up to C2H2F4 bottle exhaustion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None arrived up to now!</a:t>
            </a:r>
          </a:p>
          <a:p>
            <a:pPr lvl="1"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35842" name="AutoShape 2" descr="Risultati immagini per task force"/>
          <p:cNvSpPr>
            <a:spLocks noChangeAspect="1" noChangeArrowheads="1"/>
          </p:cNvSpPr>
          <p:nvPr/>
        </p:nvSpPr>
        <p:spPr bwMode="auto">
          <a:xfrm>
            <a:off x="155575" y="-2193925"/>
            <a:ext cx="7915275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5844" name="AutoShape 4" descr="Risultati immagini per task force"/>
          <p:cNvSpPr>
            <a:spLocks noChangeAspect="1" noChangeArrowheads="1"/>
          </p:cNvSpPr>
          <p:nvPr/>
        </p:nvSpPr>
        <p:spPr bwMode="auto">
          <a:xfrm>
            <a:off x="155575" y="-2193925"/>
            <a:ext cx="7915275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5846" name="AutoShape 6" descr="Risultati immagini per task force"/>
          <p:cNvSpPr>
            <a:spLocks noChangeAspect="1" noChangeArrowheads="1"/>
          </p:cNvSpPr>
          <p:nvPr/>
        </p:nvSpPr>
        <p:spPr bwMode="auto">
          <a:xfrm>
            <a:off x="155575" y="-2193925"/>
            <a:ext cx="7915275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5848" name="AutoShape 8" descr="Risultati immagini per task force"/>
          <p:cNvSpPr>
            <a:spLocks noChangeAspect="1" noChangeArrowheads="1"/>
          </p:cNvSpPr>
          <p:nvPr/>
        </p:nvSpPr>
        <p:spPr bwMode="auto">
          <a:xfrm>
            <a:off x="155575" y="-2193925"/>
            <a:ext cx="7915275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5850" name="AutoShape 10" descr="Risultati immagini per task force"/>
          <p:cNvSpPr>
            <a:spLocks noChangeAspect="1" noChangeArrowheads="1"/>
          </p:cNvSpPr>
          <p:nvPr/>
        </p:nvSpPr>
        <p:spPr bwMode="auto">
          <a:xfrm>
            <a:off x="155575" y="-2193925"/>
            <a:ext cx="7915275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5496" y="5211197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 smtClean="0">
                <a:solidFill>
                  <a:srgbClr val="C00000"/>
                </a:solidFill>
              </a:rPr>
              <a:t>All these activities are an essential part of the EEE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332656"/>
            <a:ext cx="910850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 smtClean="0">
                <a:solidFill>
                  <a:srgbClr val="C00000"/>
                </a:solidFill>
              </a:rPr>
              <a:t> </a:t>
            </a:r>
            <a:r>
              <a:rPr lang="it-IT" sz="3600" dirty="0" smtClean="0">
                <a:solidFill>
                  <a:srgbClr val="C00000"/>
                </a:solidFill>
              </a:rPr>
              <a:t>7</a:t>
            </a:r>
            <a:r>
              <a:rPr lang="it-IT" sz="2800" baseline="30000" dirty="0" smtClean="0">
                <a:solidFill>
                  <a:srgbClr val="C00000"/>
                </a:solidFill>
              </a:rPr>
              <a:t>th</a:t>
            </a:r>
            <a:r>
              <a:rPr lang="it-IT" sz="3600" dirty="0" smtClean="0">
                <a:solidFill>
                  <a:srgbClr val="C00000"/>
                </a:solidFill>
              </a:rPr>
              <a:t> </a:t>
            </a:r>
            <a:r>
              <a:rPr lang="it-IT" sz="3600" dirty="0" err="1" smtClean="0">
                <a:solidFill>
                  <a:srgbClr val="C00000"/>
                </a:solidFill>
              </a:rPr>
              <a:t>Conference</a:t>
            </a:r>
            <a:r>
              <a:rPr lang="it-IT" sz="3600" dirty="0" smtClean="0">
                <a:solidFill>
                  <a:srgbClr val="C00000"/>
                </a:solidFill>
              </a:rPr>
              <a:t> </a:t>
            </a:r>
            <a:r>
              <a:rPr lang="it-IT" sz="3600" dirty="0" err="1" smtClean="0">
                <a:solidFill>
                  <a:srgbClr val="C00000"/>
                </a:solidFill>
              </a:rPr>
              <a:t>of</a:t>
            </a:r>
            <a:r>
              <a:rPr lang="it-IT" sz="3600" dirty="0" smtClean="0">
                <a:solidFill>
                  <a:srgbClr val="C00000"/>
                </a:solidFill>
              </a:rPr>
              <a:t> the Centro Fermi </a:t>
            </a:r>
            <a:r>
              <a:rPr lang="it-IT" sz="3600" dirty="0" err="1" smtClean="0">
                <a:solidFill>
                  <a:srgbClr val="C00000"/>
                </a:solidFill>
              </a:rPr>
              <a:t>projects</a:t>
            </a:r>
            <a:r>
              <a:rPr lang="it-IT" sz="3600" dirty="0" smtClean="0">
                <a:solidFill>
                  <a:srgbClr val="C00000"/>
                </a:solidFill>
              </a:rPr>
              <a:t> </a:t>
            </a:r>
            <a:endParaRPr lang="it-IT" sz="3600" dirty="0" smtClean="0">
              <a:solidFill>
                <a:srgbClr val="C00000"/>
              </a:solidFill>
            </a:endParaRPr>
          </a:p>
          <a:p>
            <a:r>
              <a:rPr lang="it-IT" sz="3200" dirty="0" err="1" smtClean="0">
                <a:solidFill>
                  <a:schemeClr val="bg1"/>
                </a:solidFill>
              </a:rPr>
              <a:t>Devoted</a:t>
            </a:r>
            <a:r>
              <a:rPr lang="it-IT" sz="3200" dirty="0" smtClean="0">
                <a:solidFill>
                  <a:schemeClr val="bg1"/>
                </a:solidFill>
              </a:rPr>
              <a:t> </a:t>
            </a:r>
            <a:r>
              <a:rPr lang="it-IT" sz="3200" dirty="0" err="1" smtClean="0">
                <a:solidFill>
                  <a:schemeClr val="bg1"/>
                </a:solidFill>
              </a:rPr>
              <a:t>to</a:t>
            </a:r>
            <a:r>
              <a:rPr lang="it-IT" sz="3200" dirty="0" smtClean="0">
                <a:solidFill>
                  <a:schemeClr val="bg1"/>
                </a:solidFill>
              </a:rPr>
              <a:t> EEE</a:t>
            </a:r>
          </a:p>
          <a:p>
            <a:r>
              <a:rPr lang="it-IT" sz="3200" dirty="0" smtClean="0">
                <a:solidFill>
                  <a:schemeClr val="bg1"/>
                </a:solidFill>
              </a:rPr>
              <a:t>ERICE: 29-31 May 2017</a:t>
            </a:r>
          </a:p>
          <a:p>
            <a:endParaRPr lang="it-IT" sz="3600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it-IT" sz="3600" dirty="0" err="1" smtClean="0">
                <a:solidFill>
                  <a:srgbClr val="C00000"/>
                </a:solidFill>
              </a:rPr>
              <a:t>S</a:t>
            </a:r>
            <a:r>
              <a:rPr lang="it-IT" sz="3600" dirty="0" err="1" smtClean="0">
                <a:solidFill>
                  <a:srgbClr val="C00000"/>
                </a:solidFill>
              </a:rPr>
              <a:t>chools</a:t>
            </a:r>
            <a:r>
              <a:rPr lang="it-IT" sz="3600" dirty="0" smtClean="0">
                <a:solidFill>
                  <a:srgbClr val="C00000"/>
                </a:solidFill>
              </a:rPr>
              <a:t> can </a:t>
            </a:r>
            <a:r>
              <a:rPr lang="it-IT" sz="3600" dirty="0" err="1" smtClean="0">
                <a:solidFill>
                  <a:srgbClr val="C00000"/>
                </a:solidFill>
              </a:rPr>
              <a:t>present</a:t>
            </a:r>
            <a:r>
              <a:rPr lang="it-IT" sz="3600" dirty="0" smtClean="0">
                <a:solidFill>
                  <a:srgbClr val="C00000"/>
                </a:solidFill>
              </a:rPr>
              <a:t> </a:t>
            </a:r>
            <a:r>
              <a:rPr lang="it-IT" sz="3600" dirty="0" err="1" smtClean="0">
                <a:solidFill>
                  <a:srgbClr val="C00000"/>
                </a:solidFill>
              </a:rPr>
              <a:t>their</a:t>
            </a:r>
            <a:r>
              <a:rPr lang="it-IT" sz="3600" dirty="0" smtClean="0">
                <a:solidFill>
                  <a:srgbClr val="C00000"/>
                </a:solidFill>
              </a:rPr>
              <a:t> </a:t>
            </a:r>
            <a:r>
              <a:rPr lang="it-IT" sz="3600" dirty="0" err="1" smtClean="0">
                <a:solidFill>
                  <a:srgbClr val="C00000"/>
                </a:solidFill>
              </a:rPr>
              <a:t>activity</a:t>
            </a:r>
            <a:r>
              <a:rPr lang="it-IT" sz="3600" dirty="0" smtClean="0">
                <a:solidFill>
                  <a:srgbClr val="C00000"/>
                </a:solidFill>
              </a:rPr>
              <a:t> in EEE: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chemeClr val="bg1"/>
                </a:solidFill>
              </a:rPr>
              <a:t>Slides</a:t>
            </a:r>
            <a:r>
              <a:rPr lang="it-IT" sz="2800" dirty="0" smtClean="0">
                <a:solidFill>
                  <a:schemeClr val="bg1"/>
                </a:solidFill>
              </a:rPr>
              <a:t> in English!</a:t>
            </a:r>
          </a:p>
          <a:p>
            <a:pPr>
              <a:buFont typeface="Wingdings" pitchFamily="2" charset="2"/>
              <a:buChar char="Ø"/>
            </a:pPr>
            <a:r>
              <a:rPr lang="it-IT" sz="2800" dirty="0" err="1" smtClean="0">
                <a:solidFill>
                  <a:schemeClr val="bg1"/>
                </a:solidFill>
              </a:rPr>
              <a:t>Presentation</a:t>
            </a:r>
            <a:r>
              <a:rPr lang="it-IT" sz="2800" dirty="0" smtClean="0">
                <a:solidFill>
                  <a:schemeClr val="bg1"/>
                </a:solidFill>
              </a:rPr>
              <a:t> </a:t>
            </a:r>
            <a:r>
              <a:rPr lang="it-IT" sz="2800" dirty="0" err="1" smtClean="0">
                <a:solidFill>
                  <a:schemeClr val="bg1"/>
                </a:solidFill>
              </a:rPr>
              <a:t>either</a:t>
            </a:r>
            <a:r>
              <a:rPr lang="it-IT" sz="2800" dirty="0" smtClean="0">
                <a:solidFill>
                  <a:schemeClr val="bg1"/>
                </a:solidFill>
              </a:rPr>
              <a:t> in English or in </a:t>
            </a:r>
            <a:r>
              <a:rPr lang="it-IT" sz="2800" dirty="0" err="1" smtClean="0">
                <a:solidFill>
                  <a:schemeClr val="bg1"/>
                </a:solidFill>
              </a:rPr>
              <a:t>Italian</a:t>
            </a:r>
            <a:endParaRPr lang="it-IT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5496" y="404664"/>
            <a:ext cx="903649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rgbClr val="C00000"/>
                </a:solidFill>
              </a:rPr>
              <a:t>Agenda </a:t>
            </a:r>
            <a:r>
              <a:rPr lang="it-IT" sz="4400" dirty="0" err="1" smtClean="0">
                <a:solidFill>
                  <a:srgbClr val="C00000"/>
                </a:solidFill>
              </a:rPr>
              <a:t>for</a:t>
            </a:r>
            <a:r>
              <a:rPr lang="it-IT" sz="4400" dirty="0" smtClean="0">
                <a:solidFill>
                  <a:srgbClr val="C00000"/>
                </a:solidFill>
              </a:rPr>
              <a:t> </a:t>
            </a:r>
            <a:r>
              <a:rPr lang="it-IT" sz="4400" dirty="0" err="1" smtClean="0">
                <a:solidFill>
                  <a:srgbClr val="C00000"/>
                </a:solidFill>
              </a:rPr>
              <a:t>today</a:t>
            </a:r>
            <a:endParaRPr lang="it-IT" sz="4400" dirty="0" smtClean="0">
              <a:solidFill>
                <a:srgbClr val="C00000"/>
              </a:solidFill>
            </a:endParaRPr>
          </a:p>
          <a:p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The ESA-</a:t>
            </a:r>
            <a:r>
              <a:rPr lang="en-US" sz="2800" dirty="0" smtClean="0">
                <a:solidFill>
                  <a:schemeClr val="bg1"/>
                </a:solidFill>
              </a:rPr>
              <a:t>EEE tool (</a:t>
            </a:r>
            <a:r>
              <a:rPr lang="en-US" sz="2800" dirty="0" err="1" smtClean="0">
                <a:solidFill>
                  <a:schemeClr val="bg1"/>
                </a:solidFill>
              </a:rPr>
              <a:t>prof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  <a:r>
              <a:rPr lang="en-US" sz="2800" dirty="0" err="1" smtClean="0">
                <a:solidFill>
                  <a:schemeClr val="bg1"/>
                </a:solidFill>
              </a:rPr>
              <a:t>Liguori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Data acquisition and analysis for EEE Cosmic Box (</a:t>
            </a:r>
            <a:r>
              <a:rPr lang="en-US" sz="2800" dirty="0" err="1" smtClean="0">
                <a:solidFill>
                  <a:schemeClr val="bg1"/>
                </a:solidFill>
              </a:rPr>
              <a:t>Liceo</a:t>
            </a:r>
            <a:r>
              <a:rPr lang="en-US" sz="2800" dirty="0" smtClean="0">
                <a:solidFill>
                  <a:schemeClr val="bg1"/>
                </a:solidFill>
              </a:rPr>
              <a:t> Galileo Ferraris - Torino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bg1"/>
                </a:solidFill>
              </a:rPr>
              <a:t>Rate pressure/correlation</a:t>
            </a:r>
            <a:r>
              <a:rPr lang="en-US" sz="2800" dirty="0" smtClean="0">
                <a:solidFill>
                  <a:schemeClr val="bg1"/>
                </a:solidFill>
              </a:rPr>
              <a:t> (</a:t>
            </a:r>
            <a:r>
              <a:rPr lang="en-US" sz="2800" dirty="0" err="1" smtClean="0">
                <a:solidFill>
                  <a:schemeClr val="bg1"/>
                </a:solidFill>
              </a:rPr>
              <a:t>Liceo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Pacinotti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chemeClr val="bg1"/>
                </a:solidFill>
              </a:rPr>
              <a:t>- Cagliari</a:t>
            </a:r>
            <a:r>
              <a:rPr lang="en-US" sz="2800" dirty="0" smtClean="0">
                <a:solidFill>
                  <a:schemeClr val="bg1"/>
                </a:solidFill>
              </a:rPr>
              <a:t>)</a:t>
            </a:r>
            <a:endParaRPr lang="en-US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b2sm">
  <a:themeElements>
    <a:clrScheme name="eb2sm 1">
      <a:dk1>
        <a:srgbClr val="CCCCFF"/>
      </a:dk1>
      <a:lt1>
        <a:srgbClr val="FFFFFF"/>
      </a:lt1>
      <a:dk2>
        <a:srgbClr val="000000"/>
      </a:dk2>
      <a:lt2>
        <a:srgbClr val="808080"/>
      </a:lt2>
      <a:accent1>
        <a:srgbClr val="7889FB"/>
      </a:accent1>
      <a:accent2>
        <a:srgbClr val="2DB6B3"/>
      </a:accent2>
      <a:accent3>
        <a:srgbClr val="AAAAAA"/>
      </a:accent3>
      <a:accent4>
        <a:srgbClr val="DADADA"/>
      </a:accent4>
      <a:accent5>
        <a:srgbClr val="BEC4FD"/>
      </a:accent5>
      <a:accent6>
        <a:srgbClr val="28A5A2"/>
      </a:accent6>
      <a:hlink>
        <a:srgbClr val="C0C0C0"/>
      </a:hlink>
      <a:folHlink>
        <a:srgbClr val="D18213"/>
      </a:folHlink>
    </a:clrScheme>
    <a:fontScheme name="eb2s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>
    <a:extraClrScheme>
      <a:clrScheme name="eb2sm 1">
        <a:dk1>
          <a:srgbClr val="CCCCFF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2DB6B3"/>
        </a:accent2>
        <a:accent3>
          <a:srgbClr val="AAAAAA"/>
        </a:accent3>
        <a:accent4>
          <a:srgbClr val="DADADA"/>
        </a:accent4>
        <a:accent5>
          <a:srgbClr val="BEC4FD"/>
        </a:accent5>
        <a:accent6>
          <a:srgbClr val="28A5A2"/>
        </a:accent6>
        <a:hlink>
          <a:srgbClr val="C0C0C0"/>
        </a:hlink>
        <a:folHlink>
          <a:srgbClr val="D1821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150</Words>
  <Application>Microsoft Office PowerPoint</Application>
  <PresentationFormat>Presentazione su schermo (4:3)</PresentationFormat>
  <Paragraphs>31</Paragraphs>
  <Slides>4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6" baseType="lpstr">
      <vt:lpstr>eb2sm</vt:lpstr>
      <vt:lpstr>Image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sulle analisi in corso</dc:title>
  <dc:creator>Marcello</dc:creator>
  <cp:lastModifiedBy>Marcello</cp:lastModifiedBy>
  <cp:revision>170</cp:revision>
  <dcterms:created xsi:type="dcterms:W3CDTF">2013-12-04T15:03:56Z</dcterms:created>
  <dcterms:modified xsi:type="dcterms:W3CDTF">2017-04-10T11:14:43Z</dcterms:modified>
</cp:coreProperties>
</file>