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64" r:id="rId4"/>
    <p:sldId id="265" r:id="rId5"/>
    <p:sldId id="266" r:id="rId6"/>
    <p:sldId id="267" r:id="rId7"/>
    <p:sldId id="263" r:id="rId8"/>
    <p:sldId id="258" r:id="rId9"/>
    <p:sldId id="259" r:id="rId10"/>
    <p:sldId id="260" r:id="rId11"/>
    <p:sldId id="261" r:id="rId12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9"/>
    <p:restoredTop sz="86401"/>
  </p:normalViewPr>
  <p:slideViewPr>
    <p:cSldViewPr snapToGrid="0" snapToObjects="1">
      <p:cViewPr varScale="1">
        <p:scale>
          <a:sx n="95" d="100"/>
          <a:sy n="95" d="100"/>
        </p:scale>
        <p:origin x="184" y="872"/>
      </p:cViewPr>
      <p:guideLst/>
    </p:cSldViewPr>
  </p:slideViewPr>
  <p:outlineViewPr>
    <p:cViewPr>
      <p:scale>
        <a:sx n="33" d="100"/>
        <a:sy n="33" d="100"/>
      </p:scale>
      <p:origin x="0" y="-36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FAD3-AA7C-0F40-8455-D2AB25C4A42B}" type="datetimeFigureOut">
              <a:rPr lang="en-US" smtClean="0"/>
              <a:t>3/21/17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26926-0490-9948-9237-D5F336FD4F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FAD3-AA7C-0F40-8455-D2AB25C4A42B}" type="datetimeFigureOut">
              <a:rPr lang="en-US" smtClean="0"/>
              <a:t>3/21/17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26926-0490-9948-9237-D5F336FD4F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FAD3-AA7C-0F40-8455-D2AB25C4A42B}" type="datetimeFigureOut">
              <a:rPr lang="en-US" smtClean="0"/>
              <a:t>3/21/17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26926-0490-9948-9237-D5F336FD4F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FAD3-AA7C-0F40-8455-D2AB25C4A42B}" type="datetimeFigureOut">
              <a:rPr lang="en-US" smtClean="0"/>
              <a:t>3/21/17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26926-0490-9948-9237-D5F336FD4F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FAD3-AA7C-0F40-8455-D2AB25C4A42B}" type="datetimeFigureOut">
              <a:rPr lang="en-US" smtClean="0"/>
              <a:t>3/21/17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26926-0490-9948-9237-D5F336FD4F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FAD3-AA7C-0F40-8455-D2AB25C4A42B}" type="datetimeFigureOut">
              <a:rPr lang="en-US" smtClean="0"/>
              <a:t>3/21/17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26926-0490-9948-9237-D5F336FD4F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FAD3-AA7C-0F40-8455-D2AB25C4A42B}" type="datetimeFigureOut">
              <a:rPr lang="en-US" smtClean="0"/>
              <a:t>3/21/17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26926-0490-9948-9237-D5F336FD4F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FAD3-AA7C-0F40-8455-D2AB25C4A42B}" type="datetimeFigureOut">
              <a:rPr lang="en-US" smtClean="0"/>
              <a:t>3/21/17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26926-0490-9948-9237-D5F336FD4F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FAD3-AA7C-0F40-8455-D2AB25C4A42B}" type="datetimeFigureOut">
              <a:rPr lang="en-US" smtClean="0"/>
              <a:t>3/21/17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26926-0490-9948-9237-D5F336FD4F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FAD3-AA7C-0F40-8455-D2AB25C4A42B}" type="datetimeFigureOut">
              <a:rPr lang="en-US" smtClean="0"/>
              <a:t>3/21/17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26926-0490-9948-9237-D5F336FD4F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FAD3-AA7C-0F40-8455-D2AB25C4A42B}" type="datetimeFigureOut">
              <a:rPr lang="en-US" smtClean="0"/>
              <a:t>3/21/17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26926-0490-9948-9237-D5F336FD4F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0FAD3-AA7C-0F40-8455-D2AB25C4A42B}" type="datetimeFigureOut">
              <a:rPr lang="en-US" smtClean="0"/>
              <a:t>3/21/17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26926-0490-9948-9237-D5F336FD4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03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0659" y="2061882"/>
            <a:ext cx="11385176" cy="141222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New EEE 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Weather 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Station development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EEE Collaboration Meeting, 22/3/2017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1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9619"/>
            <a:ext cx="939949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New </a:t>
            </a:r>
            <a:r>
              <a:rPr lang="en-GB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sensors (example)</a:t>
            </a:r>
            <a:endParaRPr lang="en-GB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45468"/>
            <a:ext cx="7853082" cy="536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91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GB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Bosch BME280 and </a:t>
            </a:r>
            <a:br>
              <a:rPr lang="en-GB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GB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Microchip MCP9808 </a:t>
            </a:r>
            <a:endParaRPr lang="en-GB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b="1" noProof="0" dirty="0" smtClean="0"/>
              <a:t>Barometer</a:t>
            </a:r>
            <a:r>
              <a:rPr lang="en-GB" noProof="0" dirty="0" smtClean="0"/>
              <a:t> BME280:</a:t>
            </a:r>
          </a:p>
          <a:p>
            <a:pPr lvl="1"/>
            <a:r>
              <a:rPr lang="en-GB" noProof="0" dirty="0" smtClean="0"/>
              <a:t>Measuring range:  300...1100 </a:t>
            </a:r>
            <a:r>
              <a:rPr lang="en-GB" noProof="0" dirty="0" err="1" smtClean="0"/>
              <a:t>mb</a:t>
            </a:r>
            <a:r>
              <a:rPr lang="en-GB" noProof="0" dirty="0" smtClean="0"/>
              <a:t>/</a:t>
            </a:r>
            <a:r>
              <a:rPr lang="en-GB" noProof="0" dirty="0" err="1" smtClean="0"/>
              <a:t>hPa</a:t>
            </a:r>
            <a:endParaRPr lang="en-GB" noProof="0" dirty="0" smtClean="0"/>
          </a:p>
          <a:p>
            <a:pPr lvl="1"/>
            <a:r>
              <a:rPr lang="en-GB" b="1" noProof="0" dirty="0" smtClean="0"/>
              <a:t>Accuracy:  &lt; +/- 1 </a:t>
            </a:r>
            <a:r>
              <a:rPr lang="en-GB" b="1" noProof="0" dirty="0" err="1" smtClean="0"/>
              <a:t>mb</a:t>
            </a:r>
            <a:r>
              <a:rPr lang="en-GB" b="1" noProof="0" dirty="0" smtClean="0"/>
              <a:t>/</a:t>
            </a:r>
            <a:r>
              <a:rPr lang="en-GB" b="1" noProof="0" dirty="0" err="1" smtClean="0"/>
              <a:t>hPa</a:t>
            </a:r>
            <a:r>
              <a:rPr lang="en-GB" b="1" noProof="0" dirty="0" smtClean="0"/>
              <a:t> </a:t>
            </a:r>
            <a:r>
              <a:rPr lang="en-GB" noProof="0" dirty="0" smtClean="0"/>
              <a:t>(RMS Noise 0.2 Pa, equiv. to 1.7 cm; Offset temperature coefficient ±1.5 Pa/K, equiv. to ±12.6 cm at 1 °C temperature change )</a:t>
            </a:r>
          </a:p>
          <a:p>
            <a:r>
              <a:rPr lang="en-GB" noProof="0" dirty="0" smtClean="0"/>
              <a:t>Indoor Temperature</a:t>
            </a:r>
          </a:p>
          <a:p>
            <a:pPr lvl="1"/>
            <a:r>
              <a:rPr lang="en-GB" noProof="0" dirty="0" smtClean="0"/>
              <a:t>Operating range:  -40 +85 °C </a:t>
            </a:r>
          </a:p>
          <a:p>
            <a:pPr lvl="1"/>
            <a:r>
              <a:rPr lang="en-GB" noProof="0" dirty="0" smtClean="0"/>
              <a:t>Accuracy:  &lt; +/- 1°C</a:t>
            </a:r>
          </a:p>
          <a:p>
            <a:r>
              <a:rPr lang="en-GB" noProof="0" dirty="0" smtClean="0"/>
              <a:t>Relative Humidity</a:t>
            </a:r>
          </a:p>
          <a:p>
            <a:pPr lvl="1"/>
            <a:r>
              <a:rPr lang="en-GB" noProof="0" dirty="0" smtClean="0"/>
              <a:t>Operating range: 0% to 100% </a:t>
            </a:r>
          </a:p>
          <a:p>
            <a:pPr lvl="1"/>
            <a:r>
              <a:rPr lang="en-GB" noProof="0" dirty="0" smtClean="0"/>
              <a:t> Accuracy : +/- 3% </a:t>
            </a:r>
          </a:p>
          <a:p>
            <a:r>
              <a:rPr lang="en-GB" noProof="0" dirty="0" smtClean="0"/>
              <a:t>Outdoor Temperature</a:t>
            </a:r>
          </a:p>
          <a:p>
            <a:pPr lvl="1"/>
            <a:r>
              <a:rPr lang="en-GB" noProof="0" dirty="0" smtClean="0"/>
              <a:t>Operating range:  -40°C +125°C </a:t>
            </a:r>
          </a:p>
          <a:p>
            <a:pPr lvl="1"/>
            <a:r>
              <a:rPr lang="en-GB" b="1" noProof="0" dirty="0" smtClean="0"/>
              <a:t>Accuracy: </a:t>
            </a:r>
            <a:r>
              <a:rPr lang="en-GB" b="1" noProof="0" dirty="0" err="1" smtClean="0"/>
              <a:t>tipical</a:t>
            </a:r>
            <a:r>
              <a:rPr lang="en-GB" b="1" noProof="0" dirty="0" smtClean="0"/>
              <a:t> 0.25°C </a:t>
            </a:r>
            <a:r>
              <a:rPr lang="en-GB" noProof="0" dirty="0" smtClean="0"/>
              <a:t>(from -20 to 100 C); 0.0625°C resolution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32293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5824" y="1452632"/>
            <a:ext cx="4719917" cy="47199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577" y="300963"/>
            <a:ext cx="6377940" cy="1293028"/>
          </a:xfrm>
        </p:spPr>
        <p:txBody>
          <a:bodyPr>
            <a:normAutofit/>
          </a:bodyPr>
          <a:lstStyle/>
          <a:p>
            <a:r>
              <a:rPr lang="en-GB" dirty="0" smtClean="0"/>
              <a:t>Oregon </a:t>
            </a:r>
            <a:r>
              <a:rPr lang="en-GB" dirty="0" smtClean="0"/>
              <a:t>Scientific </a:t>
            </a:r>
            <a:r>
              <a:rPr lang="en-GB" dirty="0" smtClean="0"/>
              <a:t>WMR88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916708" y="1684798"/>
            <a:ext cx="5683623" cy="4034467"/>
          </a:xfrm>
        </p:spPr>
        <p:txBody>
          <a:bodyPr>
            <a:normAutofit/>
          </a:bodyPr>
          <a:lstStyle/>
          <a:p>
            <a:r>
              <a:rPr lang="en-GB" dirty="0" smtClean="0"/>
              <a:t>Price: ~ 150</a:t>
            </a:r>
            <a:r>
              <a:rPr lang="en-GB" dirty="0" smtClean="0"/>
              <a:t>€</a:t>
            </a:r>
          </a:p>
          <a:p>
            <a:r>
              <a:rPr lang="en-GB" dirty="0" smtClean="0"/>
              <a:t>All EEE telescopes use this WS</a:t>
            </a:r>
            <a:endParaRPr lang="en-GB" dirty="0" smtClean="0"/>
          </a:p>
          <a:p>
            <a:r>
              <a:rPr lang="en-GB" dirty="0" smtClean="0"/>
              <a:t>Proprietary Software</a:t>
            </a:r>
          </a:p>
          <a:p>
            <a:r>
              <a:rPr lang="en-GB" dirty="0" smtClean="0"/>
              <a:t>Several sensors</a:t>
            </a:r>
            <a:r>
              <a:rPr lang="en-GB" dirty="0" smtClean="0"/>
              <a:t>, </a:t>
            </a:r>
            <a:br>
              <a:rPr lang="en-GB" dirty="0" smtClean="0"/>
            </a:br>
            <a:r>
              <a:rPr lang="en-GB" dirty="0" smtClean="0"/>
              <a:t>we </a:t>
            </a:r>
            <a:r>
              <a:rPr lang="en-GB" dirty="0" smtClean="0"/>
              <a:t>use only pressure and </a:t>
            </a:r>
            <a:r>
              <a:rPr lang="en-GB" dirty="0" smtClean="0"/>
              <a:t>temperature (internal and external).</a:t>
            </a:r>
          </a:p>
          <a:p>
            <a:r>
              <a:rPr lang="en-GB" dirty="0" smtClean="0"/>
              <a:t>VWS write a CSV file (read by DAQ at the beginning of each run).</a:t>
            </a:r>
            <a:endParaRPr lang="en-GB" dirty="0" smtClean="0"/>
          </a:p>
        </p:txBody>
      </p:sp>
      <p:sp>
        <p:nvSpPr>
          <p:cNvPr id="5" name="Rectangle 4"/>
          <p:cNvSpPr/>
          <p:nvPr/>
        </p:nvSpPr>
        <p:spPr>
          <a:xfrm>
            <a:off x="1538839" y="5849384"/>
            <a:ext cx="77158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 smtClean="0"/>
              <a:t>This model is no longer in production.</a:t>
            </a:r>
            <a:endParaRPr lang="en-GB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822249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4064" y="332806"/>
            <a:ext cx="6377940" cy="1293028"/>
          </a:xfrm>
        </p:spPr>
        <p:txBody>
          <a:bodyPr/>
          <a:lstStyle/>
          <a:p>
            <a:r>
              <a:rPr lang="en-GB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Oregon Scientific </a:t>
            </a:r>
            <a:r>
              <a:rPr lang="en-GB" dirty="0"/>
              <a:t>W</a:t>
            </a:r>
            <a:r>
              <a:rPr lang="en-GB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MR89</a:t>
            </a:r>
            <a:endParaRPr lang="en-GB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181600" y="1809145"/>
            <a:ext cx="6077847" cy="4259961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Price: ~ 150€</a:t>
            </a:r>
          </a:p>
          <a:p>
            <a:r>
              <a:rPr lang="en-GB" dirty="0" smtClean="0"/>
              <a:t>Proprietary Software</a:t>
            </a:r>
          </a:p>
          <a:p>
            <a:r>
              <a:rPr lang="en-GB" dirty="0" smtClean="0"/>
              <a:t>Same look of WMR88</a:t>
            </a:r>
            <a:endParaRPr lang="en-GB" dirty="0" smtClean="0"/>
          </a:p>
          <a:p>
            <a:r>
              <a:rPr lang="en-GB" dirty="0"/>
              <a:t>WMR89 has a data logger for 7 </a:t>
            </a:r>
            <a:r>
              <a:rPr lang="en-GB" dirty="0" smtClean="0"/>
              <a:t>days</a:t>
            </a:r>
            <a:r>
              <a:rPr lang="en-GB" b="1" dirty="0" smtClean="0"/>
              <a:t>: </a:t>
            </a:r>
            <a:r>
              <a:rPr lang="en-GB" dirty="0"/>
              <a:t>driven via that virtual serial </a:t>
            </a:r>
            <a:r>
              <a:rPr lang="en-GB" dirty="0" smtClean="0"/>
              <a:t>port; does not support VWS (probably not even in the future);</a:t>
            </a:r>
          </a:p>
          <a:p>
            <a:r>
              <a:rPr lang="en-GB" dirty="0"/>
              <a:t>I had a test sample for a </a:t>
            </a:r>
            <a:r>
              <a:rPr lang="en-GB" dirty="0" smtClean="0"/>
              <a:t>week: data transfer works only with queries by an interface; you get an excel file.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32" y="1625834"/>
            <a:ext cx="3857064" cy="385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5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753" y="365125"/>
            <a:ext cx="11295529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We have to move on </a:t>
            </a:r>
            <a:r>
              <a:rPr lang="en-US" sz="4000" smtClean="0"/>
              <a:t>a different weather </a:t>
            </a:r>
            <a:r>
              <a:rPr lang="en-US" sz="4000" dirty="0" smtClean="0"/>
              <a:t>station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Continue to use Virtual Weather Station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2411" y="1825625"/>
            <a:ext cx="5181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n-US" dirty="0"/>
              <a:t>D</a:t>
            </a:r>
            <a:r>
              <a:rPr lang="en-US" dirty="0" smtClean="0"/>
              <a:t>evelop a new EEE Weather Station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811" y="2852270"/>
            <a:ext cx="1778000" cy="248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309" y="3309470"/>
            <a:ext cx="1079500" cy="203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0811" y="5497606"/>
            <a:ext cx="4391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Probably overkilling </a:t>
            </a:r>
            <a:r>
              <a:rPr lang="en-US" sz="2400" dirty="0" smtClean="0"/>
              <a:t>for our needs</a:t>
            </a:r>
            <a:endParaRPr lang="en-US" sz="2400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030" y="2852270"/>
            <a:ext cx="4206362" cy="315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75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The purpose of the working group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753" y="1825625"/>
            <a:ext cx="11416553" cy="4351338"/>
          </a:xfrm>
        </p:spPr>
        <p:txBody>
          <a:bodyPr>
            <a:normAutofit lnSpcReduction="10000"/>
          </a:bodyPr>
          <a:lstStyle/>
          <a:p>
            <a:r>
              <a:rPr lang="en-US" sz="4000" dirty="0" smtClean="0"/>
              <a:t>Develop an EEE Weather Station with three sensors:</a:t>
            </a:r>
          </a:p>
          <a:p>
            <a:pPr lvl="1"/>
            <a:r>
              <a:rPr lang="en-US" sz="3600" dirty="0" smtClean="0"/>
              <a:t>Pressure</a:t>
            </a:r>
          </a:p>
          <a:p>
            <a:pPr lvl="1"/>
            <a:r>
              <a:rPr lang="en-US" sz="3600" dirty="0" smtClean="0"/>
              <a:t>Internal temperature</a:t>
            </a:r>
          </a:p>
          <a:p>
            <a:pPr lvl="1"/>
            <a:r>
              <a:rPr lang="en-US" sz="3600" dirty="0" smtClean="0"/>
              <a:t>External temperature (two solutions: RF sensor or wired sensor, so schools will be able to chose what they prefer).</a:t>
            </a:r>
          </a:p>
          <a:p>
            <a:r>
              <a:rPr lang="en-US" sz="4000" dirty="0" smtClean="0"/>
              <a:t>Determine good practices to improve installation (Weather </a:t>
            </a:r>
            <a:r>
              <a:rPr lang="en-US" sz="4000" dirty="0"/>
              <a:t>Instrument </a:t>
            </a:r>
            <a:r>
              <a:rPr lang="en-US" sz="4000" dirty="0" smtClean="0"/>
              <a:t>Shelter </a:t>
            </a:r>
            <a:r>
              <a:rPr lang="en-US" sz="4000" dirty="0" err="1" smtClean="0"/>
              <a:t>howto</a:t>
            </a:r>
            <a:r>
              <a:rPr lang="en-US" sz="4000" dirty="0" smtClean="0"/>
              <a:t>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44807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Steps</a:t>
            </a:r>
            <a:endParaRPr lang="en-US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753" y="1825625"/>
            <a:ext cx="11416553" cy="4351338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Determine the </a:t>
            </a:r>
            <a:r>
              <a:rPr lang="en-US" sz="4000" dirty="0"/>
              <a:t>list of platforms to </a:t>
            </a:r>
            <a:r>
              <a:rPr lang="en-US" sz="4000" dirty="0" smtClean="0"/>
              <a:t>try (</a:t>
            </a:r>
            <a:r>
              <a:rPr lang="en-US" sz="4000" dirty="0" err="1" smtClean="0"/>
              <a:t>arduino</a:t>
            </a:r>
            <a:r>
              <a:rPr lang="en-US" sz="4000" dirty="0" smtClean="0"/>
              <a:t>, stm32, NI).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Determine which sensors to use (Ivan </a:t>
            </a:r>
            <a:r>
              <a:rPr lang="en-US" sz="4000" dirty="0" err="1" smtClean="0"/>
              <a:t>Gnesi</a:t>
            </a:r>
            <a:r>
              <a:rPr lang="en-US" sz="4000" dirty="0" smtClean="0"/>
              <a:t> is in contact with INRIM) and how to calibrate sensors.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Choose the RF module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Build and test the EEE Weather Station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89990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070" y="2929093"/>
            <a:ext cx="5318716" cy="27966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76" y="2509300"/>
            <a:ext cx="3689550" cy="39937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682" y="444818"/>
            <a:ext cx="6888928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Possible platforms</a:t>
            </a:r>
            <a:endParaRPr lang="en-GB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588" y="1821520"/>
            <a:ext cx="4377227" cy="47428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4679" y="6102675"/>
            <a:ext cx="19268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2400" smtClean="0"/>
              <a:t>NI USB-6000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6085" y="5311587"/>
            <a:ext cx="1361515" cy="136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35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13047" y="845898"/>
            <a:ext cx="4038600" cy="302895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Prices (one unit):</a:t>
            </a:r>
          </a:p>
          <a:p>
            <a:pPr lvl="1"/>
            <a:r>
              <a:rPr lang="en-GB" dirty="0" smtClean="0"/>
              <a:t>Microcontroller</a:t>
            </a:r>
            <a:br>
              <a:rPr lang="en-GB" dirty="0" smtClean="0"/>
            </a:br>
            <a:r>
              <a:rPr lang="en-GB" b="1" dirty="0" smtClean="0"/>
              <a:t>Arduino</a:t>
            </a:r>
            <a:r>
              <a:rPr lang="en-GB" dirty="0" smtClean="0"/>
              <a:t>: 20 €</a:t>
            </a:r>
          </a:p>
          <a:p>
            <a:pPr lvl="1"/>
            <a:r>
              <a:rPr lang="en-GB" dirty="0" smtClean="0"/>
              <a:t>Thermistor</a:t>
            </a:r>
            <a:br>
              <a:rPr lang="en-GB" dirty="0" smtClean="0"/>
            </a:br>
            <a:r>
              <a:rPr lang="en-GB" b="1" dirty="0" smtClean="0"/>
              <a:t>MCP9808</a:t>
            </a:r>
            <a:r>
              <a:rPr lang="en-GB" dirty="0" smtClean="0"/>
              <a:t>: 5 €</a:t>
            </a:r>
          </a:p>
          <a:p>
            <a:pPr lvl="1"/>
            <a:r>
              <a:rPr lang="en-GB" dirty="0" smtClean="0"/>
              <a:t>Pressure/T/Humidity</a:t>
            </a:r>
            <a:br>
              <a:rPr lang="en-GB" dirty="0" smtClean="0"/>
            </a:br>
            <a:r>
              <a:rPr lang="en-GB" b="1" dirty="0" smtClean="0"/>
              <a:t>Bosch BME280</a:t>
            </a:r>
            <a:r>
              <a:rPr lang="en-GB" dirty="0" smtClean="0"/>
              <a:t>: 19 €</a:t>
            </a:r>
          </a:p>
          <a:p>
            <a:r>
              <a:rPr lang="en-GB" b="1" dirty="0" smtClean="0"/>
              <a:t>Can be assembled by students !!</a:t>
            </a:r>
          </a:p>
          <a:p>
            <a:r>
              <a:rPr lang="en-GB" dirty="0" smtClean="0"/>
              <a:t>Full control of the software</a:t>
            </a:r>
          </a:p>
          <a:p>
            <a:r>
              <a:rPr lang="en-GB" dirty="0" smtClean="0"/>
              <a:t>Much better sensors than than Oregon Scientific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622" y="3269295"/>
            <a:ext cx="1490597" cy="14905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253" y="5010412"/>
            <a:ext cx="2071025" cy="15921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6576" y="294067"/>
            <a:ext cx="7621386" cy="1293028"/>
          </a:xfrm>
        </p:spPr>
        <p:txBody>
          <a:bodyPr>
            <a:normAutofit fontScale="90000"/>
          </a:bodyPr>
          <a:lstStyle/>
          <a:p>
            <a:r>
              <a:rPr lang="en-GB" smtClean="0"/>
              <a:t>Example: Arduino </a:t>
            </a:r>
            <a:r>
              <a:rPr lang="en-GB" dirty="0" smtClean="0"/>
              <a:t>Weather </a:t>
            </a:r>
            <a:r>
              <a:rPr lang="en-GB" dirty="0" smtClean="0"/>
              <a:t>Station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1422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GB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Oregon Scientific </a:t>
            </a:r>
            <a:r>
              <a:rPr lang="en-GB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WMR88 Specs</a:t>
            </a:r>
            <a:endParaRPr lang="en-GB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b="1" noProof="0" dirty="0" smtClean="0"/>
              <a:t>Barometer</a:t>
            </a:r>
            <a:r>
              <a:rPr lang="en-GB" noProof="0" dirty="0" smtClean="0"/>
              <a:t>:</a:t>
            </a:r>
          </a:p>
          <a:p>
            <a:pPr lvl="1"/>
            <a:r>
              <a:rPr lang="en-GB" noProof="0" dirty="0" smtClean="0"/>
              <a:t>Measuring range:  700 – 1050mb/</a:t>
            </a:r>
            <a:r>
              <a:rPr lang="en-GB" noProof="0" dirty="0" err="1" smtClean="0"/>
              <a:t>hPa</a:t>
            </a:r>
            <a:r>
              <a:rPr lang="en-GB" noProof="0" dirty="0" smtClean="0"/>
              <a:t> </a:t>
            </a:r>
          </a:p>
          <a:p>
            <a:pPr lvl="1"/>
            <a:r>
              <a:rPr lang="en-GB" b="1" noProof="0" dirty="0" smtClean="0"/>
              <a:t>Accuracy:  +/- 7 </a:t>
            </a:r>
            <a:r>
              <a:rPr lang="en-GB" b="1" noProof="0" dirty="0" err="1" smtClean="0"/>
              <a:t>mb</a:t>
            </a:r>
            <a:r>
              <a:rPr lang="en-GB" b="1" noProof="0" dirty="0" smtClean="0"/>
              <a:t>/</a:t>
            </a:r>
            <a:r>
              <a:rPr lang="en-GB" b="1" noProof="0" dirty="0" err="1" smtClean="0"/>
              <a:t>hPa</a:t>
            </a:r>
            <a:endParaRPr lang="en-GB" b="1" noProof="0" dirty="0" smtClean="0"/>
          </a:p>
          <a:p>
            <a:r>
              <a:rPr lang="en-GB" b="1" noProof="0" dirty="0" smtClean="0"/>
              <a:t>Indoor Temperature</a:t>
            </a:r>
          </a:p>
          <a:p>
            <a:pPr lvl="1"/>
            <a:r>
              <a:rPr lang="en-GB" noProof="0" dirty="0" smtClean="0"/>
              <a:t>Operating range:  0°C to 50°C </a:t>
            </a:r>
          </a:p>
          <a:p>
            <a:pPr lvl="1"/>
            <a:r>
              <a:rPr lang="en-GB" noProof="0" dirty="0" smtClean="0"/>
              <a:t>Accuracy:  0°C - 40°C: +/- 1°C; 40°C - 50°C: +/- 2°C</a:t>
            </a:r>
          </a:p>
          <a:p>
            <a:r>
              <a:rPr lang="en-GB" b="1" noProof="0" dirty="0" smtClean="0"/>
              <a:t>Relative Humidity</a:t>
            </a:r>
          </a:p>
          <a:p>
            <a:pPr lvl="1"/>
            <a:r>
              <a:rPr lang="en-GB" noProof="0" dirty="0" smtClean="0"/>
              <a:t>Operating range: 25% to 90% </a:t>
            </a:r>
          </a:p>
          <a:p>
            <a:pPr lvl="1"/>
            <a:r>
              <a:rPr lang="en-GB" noProof="0" dirty="0" smtClean="0"/>
              <a:t> </a:t>
            </a:r>
            <a:r>
              <a:rPr lang="en-GB" b="1" noProof="0" dirty="0" smtClean="0"/>
              <a:t>Accuracy : +/- 7% </a:t>
            </a:r>
          </a:p>
          <a:p>
            <a:r>
              <a:rPr lang="en-GB" b="1" noProof="0" dirty="0" smtClean="0"/>
              <a:t>Outdoor Temperature</a:t>
            </a:r>
          </a:p>
          <a:p>
            <a:pPr lvl="1"/>
            <a:r>
              <a:rPr lang="en-GB" noProof="0" dirty="0" smtClean="0"/>
              <a:t>Operating range:  -30°C to 60°C </a:t>
            </a:r>
          </a:p>
          <a:p>
            <a:pPr lvl="1"/>
            <a:r>
              <a:rPr lang="en-GB" b="1" noProof="0" dirty="0" smtClean="0"/>
              <a:t>Accuracy: not specified</a:t>
            </a:r>
          </a:p>
          <a:p>
            <a:pPr lvl="1"/>
            <a:endParaRPr lang="en-GB" noProof="0" dirty="0" smtClean="0"/>
          </a:p>
          <a:p>
            <a:pPr lvl="1"/>
            <a:endParaRPr lang="en-GB" noProof="0" dirty="0"/>
          </a:p>
        </p:txBody>
      </p:sp>
      <p:sp>
        <p:nvSpPr>
          <p:cNvPr id="5" name="Notched Right Arrow 4"/>
          <p:cNvSpPr/>
          <p:nvPr/>
        </p:nvSpPr>
        <p:spPr>
          <a:xfrm rot="11263726">
            <a:off x="4849091" y="2611176"/>
            <a:ext cx="2493818" cy="58189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839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787</TotalTime>
  <Words>349</Words>
  <Application>Microsoft Macintosh PowerPoint</Application>
  <PresentationFormat>Widescreen</PresentationFormat>
  <Paragraphs>67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Calibri Light</vt:lpstr>
      <vt:lpstr>Mangal</vt:lpstr>
      <vt:lpstr>Arial</vt:lpstr>
      <vt:lpstr>Office Theme</vt:lpstr>
      <vt:lpstr>New EEE Weather Station development</vt:lpstr>
      <vt:lpstr>Oregon Scientific WMR88</vt:lpstr>
      <vt:lpstr>Oregon Scientific WMR89</vt:lpstr>
      <vt:lpstr>We have to move on a different weather station</vt:lpstr>
      <vt:lpstr>The purpose of the working group</vt:lpstr>
      <vt:lpstr>Steps</vt:lpstr>
      <vt:lpstr>Possible platforms</vt:lpstr>
      <vt:lpstr>Example: Arduino Weather Station</vt:lpstr>
      <vt:lpstr>Oregon Scientific WMR88 Specs</vt:lpstr>
      <vt:lpstr>New sensors (example)</vt:lpstr>
      <vt:lpstr>Bosch BME280 and  Microchip MCP9808 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EEE Weather Station</dc:title>
  <dc:creator>Fabrizio Coccetti</dc:creator>
  <cp:lastModifiedBy>Fabrizio Coccetti</cp:lastModifiedBy>
  <cp:revision>11</cp:revision>
  <dcterms:created xsi:type="dcterms:W3CDTF">2017-03-21T17:33:47Z</dcterms:created>
  <dcterms:modified xsi:type="dcterms:W3CDTF">2017-03-22T06:40:49Z</dcterms:modified>
</cp:coreProperties>
</file>