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90" r:id="rId2"/>
    <p:sldId id="380" r:id="rId3"/>
    <p:sldId id="382" r:id="rId4"/>
    <p:sldId id="381" r:id="rId5"/>
    <p:sldId id="391" r:id="rId6"/>
    <p:sldId id="392" r:id="rId7"/>
    <p:sldId id="393" r:id="rId8"/>
    <p:sldId id="394" r:id="rId9"/>
    <p:sldId id="395" r:id="rId10"/>
    <p:sldId id="353" r:id="rId1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173" autoAdjust="0"/>
    <p:restoredTop sz="98641" autoAdjust="0"/>
  </p:normalViewPr>
  <p:slideViewPr>
    <p:cSldViewPr snapToGrid="0">
      <p:cViewPr varScale="1">
        <p:scale>
          <a:sx n="87" d="100"/>
          <a:sy n="87" d="100"/>
        </p:scale>
        <p:origin x="-1832" y="-10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0B28-BECC-F446-9085-CCEE189A5491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DF9B-58B0-E14C-8F7A-B0747883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9AB7-261C-4E98-979B-37130BB09AB2}" type="datetimeFigureOut">
              <a:rPr lang="it-IT" smtClean="0"/>
              <a:t>21/03/17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6D51-4791-4190-941E-01452862E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E39C8ADB-8EFF-483F-9B5F-31124681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Performance of MRPC telescopes of the </a:t>
            </a:r>
            <a:r>
              <a:rPr lang="en-US" dirty="0" smtClean="0"/>
              <a:t>EEE Project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E. </a:t>
            </a:r>
            <a:r>
              <a:rPr lang="it-IT" dirty="0" err="1" smtClean="0">
                <a:solidFill>
                  <a:schemeClr val="tx1"/>
                </a:solidFill>
              </a:rPr>
              <a:t>Bossini</a:t>
            </a:r>
            <a:r>
              <a:rPr lang="it-IT" dirty="0" smtClean="0">
                <a:solidFill>
                  <a:schemeClr val="tx1"/>
                </a:solidFill>
              </a:rPr>
              <a:t>, C. Cicalò, </a:t>
            </a:r>
            <a:r>
              <a:rPr lang="it-IT" dirty="0">
                <a:solidFill>
                  <a:schemeClr val="tx1"/>
                </a:solidFill>
              </a:rPr>
              <a:t>D. De </a:t>
            </a:r>
            <a:r>
              <a:rPr lang="it-IT" dirty="0" smtClean="0">
                <a:solidFill>
                  <a:schemeClr val="tx1"/>
                </a:solidFill>
              </a:rPr>
              <a:t>Gruttola,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I. </a:t>
            </a:r>
            <a:r>
              <a:rPr lang="it-IT" dirty="0" err="1" smtClean="0">
                <a:solidFill>
                  <a:schemeClr val="tx1"/>
                </a:solidFill>
              </a:rPr>
              <a:t>Gnesi</a:t>
            </a:r>
            <a:r>
              <a:rPr lang="it-IT" dirty="0" smtClean="0">
                <a:solidFill>
                  <a:schemeClr val="tx1"/>
                </a:solidFill>
              </a:rPr>
              <a:t>, M. Garbini, S. </a:t>
            </a:r>
            <a:r>
              <a:rPr lang="it-IT" dirty="0" err="1" smtClean="0">
                <a:solidFill>
                  <a:schemeClr val="tx1"/>
                </a:solidFill>
              </a:rPr>
              <a:t>Grazzi</a:t>
            </a:r>
            <a:r>
              <a:rPr lang="it-IT" dirty="0" smtClean="0">
                <a:solidFill>
                  <a:schemeClr val="tx1"/>
                </a:solidFill>
              </a:rPr>
              <a:t>, M.P. </a:t>
            </a:r>
            <a:r>
              <a:rPr lang="it-IT" dirty="0" err="1" smtClean="0">
                <a:solidFill>
                  <a:schemeClr val="tx1"/>
                </a:solidFill>
              </a:rPr>
              <a:t>Panetta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315909" y="6176927"/>
            <a:ext cx="3363606" cy="727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2" y="6237335"/>
            <a:ext cx="151810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_inf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03" y="6237335"/>
            <a:ext cx="98111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LogoUniversitàDiSaler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78" y="6237335"/>
            <a:ext cx="624493" cy="6244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hermata 2016-05-26 alle 13.34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2369"/>
            <a:ext cx="1317008" cy="1558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97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4209" y="-119520"/>
            <a:ext cx="2379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Summary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-72980" y="667347"/>
            <a:ext cx="10494797" cy="553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0000"/>
                </a:solidFill>
              </a:rPr>
              <a:t>several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8000"/>
                </a:solidFill>
              </a:rPr>
              <a:t>trending</a:t>
            </a:r>
            <a:r>
              <a:rPr lang="it-IT" sz="2600" dirty="0" smtClean="0">
                <a:solidFill>
                  <a:srgbClr val="008000"/>
                </a:solidFill>
              </a:rPr>
              <a:t> plots </a:t>
            </a:r>
            <a:r>
              <a:rPr lang="it-IT" sz="2600" dirty="0" err="1" smtClean="0">
                <a:solidFill>
                  <a:srgbClr val="000000"/>
                </a:solidFill>
              </a:rPr>
              <a:t>available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to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find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consistent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way to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present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them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more plots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the </a:t>
            </a:r>
            <a:r>
              <a:rPr lang="it-IT" sz="2600" dirty="0" err="1" smtClean="0">
                <a:solidFill>
                  <a:srgbClr val="000000"/>
                </a:solidFill>
                <a:latin typeface="Arial"/>
                <a:cs typeface="Arial"/>
              </a:rPr>
              <a:t>next</a:t>
            </a:r>
            <a:r>
              <a:rPr lang="it-IT" sz="2600" dirty="0" smtClean="0">
                <a:solidFill>
                  <a:srgbClr val="000000"/>
                </a:solidFill>
                <a:latin typeface="Arial"/>
                <a:cs typeface="Arial"/>
              </a:rPr>
              <a:t> meeting</a:t>
            </a:r>
            <a:endParaRPr lang="it-IT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008000"/>
                </a:solidFill>
              </a:rPr>
              <a:t>time </a:t>
            </a:r>
            <a:r>
              <a:rPr lang="it-IT" sz="2600" dirty="0" smtClean="0"/>
              <a:t>and </a:t>
            </a:r>
            <a:r>
              <a:rPr lang="it-IT" sz="2600" dirty="0" err="1" smtClean="0">
                <a:solidFill>
                  <a:srgbClr val="008000"/>
                </a:solidFill>
              </a:rPr>
              <a:t>spatial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 err="1" smtClean="0"/>
              <a:t>resolution</a:t>
            </a:r>
            <a:r>
              <a:rPr lang="it-IT" sz="2600" dirty="0" smtClean="0"/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ready</a:t>
            </a:r>
            <a:r>
              <a:rPr lang="it-IT" sz="2400" i="1" dirty="0" smtClean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(</a:t>
            </a:r>
            <a:r>
              <a:rPr lang="it-IT" sz="2400" dirty="0" err="1" smtClean="0">
                <a:solidFill>
                  <a:srgbClr val="000000"/>
                </a:solidFill>
              </a:rPr>
              <a:t>including</a:t>
            </a:r>
            <a:r>
              <a:rPr lang="it-IT" sz="2400" dirty="0" smtClean="0">
                <a:solidFill>
                  <a:srgbClr val="000000"/>
                </a:solidFill>
              </a:rPr>
              <a:t> time </a:t>
            </a:r>
            <a:r>
              <a:rPr lang="it-IT" sz="2400" dirty="0" err="1" smtClean="0">
                <a:solidFill>
                  <a:srgbClr val="000000"/>
                </a:solidFill>
              </a:rPr>
              <a:t>slewing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correction</a:t>
            </a:r>
            <a:r>
              <a:rPr lang="it-IT" sz="2400" dirty="0" smtClean="0">
                <a:solidFill>
                  <a:srgbClr val="000000"/>
                </a:solidFill>
              </a:rPr>
              <a:t>, to be </a:t>
            </a:r>
            <a:r>
              <a:rPr lang="it-IT" sz="2400" dirty="0" err="1" smtClean="0">
                <a:solidFill>
                  <a:srgbClr val="000000"/>
                </a:solidFill>
              </a:rPr>
              <a:t>refined</a:t>
            </a:r>
            <a:r>
              <a:rPr lang="it-IT" sz="2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 smtClean="0"/>
          </a:p>
        </p:txBody>
      </p:sp>
    </p:spTree>
    <p:extLst>
      <p:ext uri="{BB962C8B-B14F-4D97-AF65-F5344CB8AC3E}">
        <p14:creationId xmlns:p14="http://schemas.microsoft.com/office/powerpoint/2010/main" val="25155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2981" y="462982"/>
            <a:ext cx="10494797" cy="600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FF0000"/>
                </a:solidFill>
              </a:rPr>
              <a:t>beta </a:t>
            </a:r>
            <a:r>
              <a:rPr lang="it-IT" sz="2600" dirty="0" err="1" smtClean="0">
                <a:solidFill>
                  <a:srgbClr val="FF0000"/>
                </a:solidFill>
              </a:rPr>
              <a:t>ditributions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smtClean="0"/>
              <a:t>for </a:t>
            </a:r>
            <a:r>
              <a:rPr lang="it-IT" sz="2600" dirty="0" err="1" smtClean="0"/>
              <a:t>all</a:t>
            </a:r>
            <a:r>
              <a:rPr lang="it-IT" sz="2600" dirty="0" smtClean="0"/>
              <a:t> </a:t>
            </a:r>
            <a:r>
              <a:rPr lang="it-IT" sz="2600" dirty="0" err="1" smtClean="0"/>
              <a:t>telescopes</a:t>
            </a:r>
            <a:r>
              <a:rPr lang="it-IT" sz="2600" dirty="0" smtClean="0"/>
              <a:t> </a:t>
            </a:r>
            <a:r>
              <a:rPr lang="it-IT" sz="22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it-IT" sz="2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almost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done</a:t>
            </a:r>
            <a:r>
              <a:rPr lang="it-IT" sz="2600" dirty="0" smtClean="0">
                <a:solidFill>
                  <a:srgbClr val="000000"/>
                </a:solidFill>
              </a:rPr>
              <a:t> for </a:t>
            </a:r>
            <a:r>
              <a:rPr lang="it-IT" sz="2600" dirty="0" err="1" smtClean="0">
                <a:solidFill>
                  <a:srgbClr val="000000"/>
                </a:solidFill>
              </a:rPr>
              <a:t>all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telescopes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>
                <a:solidFill>
                  <a:srgbClr val="000000"/>
                </a:solidFill>
              </a:rPr>
              <a:t>t</a:t>
            </a:r>
            <a:r>
              <a:rPr lang="it-IT" sz="2600" dirty="0" err="1" smtClean="0">
                <a:solidFill>
                  <a:srgbClr val="000000"/>
                </a:solidFill>
              </a:rPr>
              <a:t>rending</a:t>
            </a:r>
            <a:r>
              <a:rPr lang="it-IT" sz="2600" dirty="0" smtClean="0">
                <a:solidFill>
                  <a:srgbClr val="000000"/>
                </a:solidFill>
              </a:rPr>
              <a:t> for </a:t>
            </a:r>
            <a:r>
              <a:rPr lang="it-IT" sz="2600" dirty="0" smtClean="0">
                <a:solidFill>
                  <a:srgbClr val="008000"/>
                </a:solidFill>
              </a:rPr>
              <a:t>HV </a:t>
            </a:r>
            <a:r>
              <a:rPr lang="it-IT" sz="2600" dirty="0" smtClean="0">
                <a:solidFill>
                  <a:srgbClr val="000000"/>
                </a:solidFill>
              </a:rPr>
              <a:t>and </a:t>
            </a:r>
            <a:r>
              <a:rPr lang="it-IT" sz="2600" dirty="0" err="1" smtClean="0">
                <a:solidFill>
                  <a:srgbClr val="008000"/>
                </a:solidFill>
              </a:rPr>
              <a:t>currents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it-IT" sz="2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ongoing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000000"/>
                </a:solidFill>
              </a:rPr>
              <a:t>duty </a:t>
            </a:r>
            <a:r>
              <a:rPr lang="it-IT" sz="2600" dirty="0" err="1" smtClean="0">
                <a:solidFill>
                  <a:srgbClr val="000000"/>
                </a:solidFill>
              </a:rPr>
              <a:t>cycle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smtClean="0">
                <a:solidFill>
                  <a:srgbClr val="000000"/>
                </a:solidFill>
              </a:rPr>
              <a:t>by </a:t>
            </a:r>
            <a:r>
              <a:rPr lang="it-IT" sz="2600" dirty="0" err="1" smtClean="0">
                <a:solidFill>
                  <a:srgbClr val="000000"/>
                </a:solidFill>
              </a:rPr>
              <a:t>trending</a:t>
            </a:r>
            <a:r>
              <a:rPr lang="it-IT" sz="2600" dirty="0" smtClean="0">
                <a:solidFill>
                  <a:srgbClr val="000000"/>
                </a:solidFill>
              </a:rPr>
              <a:t> the </a:t>
            </a:r>
            <a:r>
              <a:rPr lang="it-IT" sz="2600" dirty="0" smtClean="0">
                <a:solidFill>
                  <a:srgbClr val="FF0000"/>
                </a:solidFill>
              </a:rPr>
              <a:t>rate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2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it-IT" sz="26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ongoing</a:t>
            </a:r>
            <a:endParaRPr lang="it-IT" sz="2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 smtClean="0">
                <a:solidFill>
                  <a:srgbClr val="008000"/>
                </a:solidFill>
              </a:rPr>
              <a:t>multiplicity</a:t>
            </a:r>
            <a:r>
              <a:rPr lang="it-IT" sz="2600" dirty="0" smtClean="0">
                <a:solidFill>
                  <a:srgbClr val="008000"/>
                </a:solidFill>
              </a:rPr>
              <a:t> </a:t>
            </a:r>
            <a:r>
              <a:rPr lang="it-IT" sz="2600" dirty="0">
                <a:solidFill>
                  <a:srgbClr val="000000"/>
                </a:solidFill>
              </a:rPr>
              <a:t>(</a:t>
            </a:r>
            <a:r>
              <a:rPr lang="it-IT" sz="2600" dirty="0" err="1">
                <a:solidFill>
                  <a:srgbClr val="000000"/>
                </a:solidFill>
              </a:rPr>
              <a:t>hits</a:t>
            </a:r>
            <a:r>
              <a:rPr lang="it-IT" sz="2600" dirty="0">
                <a:solidFill>
                  <a:srgbClr val="000000"/>
                </a:solidFill>
              </a:rPr>
              <a:t> and clusters</a:t>
            </a:r>
            <a:r>
              <a:rPr lang="it-IT" sz="2600" dirty="0" smtClean="0">
                <a:solidFill>
                  <a:srgbClr val="000000"/>
                </a:solidFill>
              </a:rPr>
              <a:t>) </a:t>
            </a:r>
            <a:r>
              <a:rPr lang="it-IT" sz="2600" dirty="0" err="1" smtClean="0">
                <a:solidFill>
                  <a:srgbClr val="000000"/>
                </a:solidFill>
              </a:rPr>
              <a:t>distributions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2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it-IT" sz="26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ongoing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endParaRPr lang="it-IT" sz="2400" i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it-IT" sz="26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it-IT" sz="2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it-IT" sz="22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it-IT" sz="26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ongoing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endParaRPr lang="it-IT" sz="24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008000"/>
                </a:solidFill>
                <a:latin typeface="Arial"/>
                <a:cs typeface="Arial"/>
              </a:rPr>
              <a:t>time-of-</a:t>
            </a:r>
            <a:r>
              <a:rPr lang="it-IT" sz="2600" dirty="0" err="1" smtClean="0">
                <a:solidFill>
                  <a:srgbClr val="008000"/>
                </a:solidFill>
                <a:latin typeface="Arial"/>
                <a:cs typeface="Arial"/>
              </a:rPr>
              <a:t>flight</a:t>
            </a:r>
            <a:r>
              <a:rPr lang="it-IT" sz="26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it-IT" sz="2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ongoing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b="1" i="1" dirty="0" err="1" smtClean="0">
                <a:solidFill>
                  <a:srgbClr val="000000"/>
                </a:solidFill>
              </a:rPr>
              <a:t>other</a:t>
            </a:r>
            <a:r>
              <a:rPr lang="it-IT" sz="2600" b="1" i="1" dirty="0" smtClean="0">
                <a:solidFill>
                  <a:srgbClr val="000000"/>
                </a:solidFill>
              </a:rPr>
              <a:t> </a:t>
            </a:r>
            <a:r>
              <a:rPr lang="it-IT" sz="2600" b="1" i="1" dirty="0" err="1" smtClean="0">
                <a:solidFill>
                  <a:srgbClr val="000000"/>
                </a:solidFill>
              </a:rPr>
              <a:t>trending</a:t>
            </a:r>
            <a:r>
              <a:rPr lang="it-IT" sz="2600" b="1" i="1" dirty="0" smtClean="0">
                <a:solidFill>
                  <a:srgbClr val="000000"/>
                </a:solidFill>
              </a:rPr>
              <a:t> </a:t>
            </a:r>
            <a:r>
              <a:rPr lang="it-IT" sz="2600" b="1" i="1" dirty="0" err="1" smtClean="0">
                <a:solidFill>
                  <a:srgbClr val="000000"/>
                </a:solidFill>
              </a:rPr>
              <a:t>variables</a:t>
            </a:r>
            <a:r>
              <a:rPr lang="it-IT" sz="2600" b="1" i="1" dirty="0" smtClean="0">
                <a:solidFill>
                  <a:srgbClr val="000000"/>
                </a:solidFill>
              </a:rPr>
              <a:t> (</a:t>
            </a:r>
            <a:r>
              <a:rPr lang="it-IT" sz="2600" b="1" i="1" dirty="0" err="1" smtClean="0">
                <a:solidFill>
                  <a:srgbClr val="000000"/>
                </a:solidFill>
              </a:rPr>
              <a:t>see</a:t>
            </a:r>
            <a:r>
              <a:rPr lang="it-IT" sz="2600" b="1" i="1" dirty="0" smtClean="0">
                <a:solidFill>
                  <a:srgbClr val="000000"/>
                </a:solidFill>
              </a:rPr>
              <a:t> </a:t>
            </a:r>
            <a:r>
              <a:rPr lang="it-IT" sz="2600" b="1" i="1" dirty="0" err="1" smtClean="0">
                <a:solidFill>
                  <a:srgbClr val="000000"/>
                </a:solidFill>
              </a:rPr>
              <a:t>starting</a:t>
            </a:r>
            <a:r>
              <a:rPr lang="it-IT" sz="2600" b="1" i="1" dirty="0" smtClean="0">
                <a:solidFill>
                  <a:srgbClr val="000000"/>
                </a:solidFill>
              </a:rPr>
              <a:t> from slide 5)</a:t>
            </a:r>
            <a:endParaRPr lang="it-IT" sz="2400" b="1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smtClean="0">
                <a:solidFill>
                  <a:srgbClr val="FF0000"/>
                </a:solidFill>
              </a:rPr>
              <a:t>time</a:t>
            </a:r>
            <a:r>
              <a:rPr lang="it-IT" sz="2600" dirty="0" smtClean="0"/>
              <a:t> </a:t>
            </a:r>
            <a:r>
              <a:rPr lang="it-IT" sz="2600" dirty="0" err="1" smtClean="0"/>
              <a:t>resolution</a:t>
            </a:r>
            <a:r>
              <a:rPr lang="it-IT" sz="2600" dirty="0" smtClean="0"/>
              <a:t> </a:t>
            </a:r>
            <a:r>
              <a:rPr lang="it-IT" sz="2400" i="1" dirty="0" smtClean="0">
                <a:solidFill>
                  <a:srgbClr val="000000"/>
                </a:solidFill>
              </a:rPr>
              <a:t>(</a:t>
            </a:r>
            <a:r>
              <a:rPr lang="it-IT" sz="2400" i="1" dirty="0" err="1">
                <a:solidFill>
                  <a:srgbClr val="000000"/>
                </a:solidFill>
              </a:rPr>
              <a:t>shown</a:t>
            </a:r>
            <a:r>
              <a:rPr lang="it-IT" sz="2400" i="1" dirty="0">
                <a:solidFill>
                  <a:srgbClr val="000000"/>
                </a:solidFill>
              </a:rPr>
              <a:t> </a:t>
            </a:r>
            <a:r>
              <a:rPr lang="it-IT" sz="2400" i="1" dirty="0" err="1">
                <a:solidFill>
                  <a:srgbClr val="000000"/>
                </a:solidFill>
              </a:rPr>
              <a:t>here</a:t>
            </a:r>
            <a:r>
              <a:rPr lang="it-IT" sz="2400" i="1" dirty="0" smtClean="0">
                <a:solidFill>
                  <a:srgbClr val="000000"/>
                </a:solidFill>
              </a:rPr>
              <a:t>)</a:t>
            </a:r>
            <a:endParaRPr lang="it-IT" sz="24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600" dirty="0"/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26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600" dirty="0" err="1">
                <a:solidFill>
                  <a:srgbClr val="FF0000"/>
                </a:solidFill>
              </a:rPr>
              <a:t>spatial</a:t>
            </a:r>
            <a:r>
              <a:rPr lang="it-IT" sz="2600" dirty="0"/>
              <a:t> </a:t>
            </a:r>
            <a:r>
              <a:rPr lang="it-IT" sz="2600" dirty="0" err="1" smtClean="0"/>
              <a:t>resolution</a:t>
            </a:r>
            <a:endParaRPr lang="it-IT" sz="2600" dirty="0"/>
          </a:p>
        </p:txBody>
      </p:sp>
      <p:sp>
        <p:nvSpPr>
          <p:cNvPr id="10" name="Rectangle 9"/>
          <p:cNvSpPr/>
          <p:nvPr/>
        </p:nvSpPr>
        <p:spPr>
          <a:xfrm>
            <a:off x="4004209" y="-11952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644" y="4806546"/>
            <a:ext cx="5314275" cy="1190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smtClean="0">
                <a:solidFill>
                  <a:srgbClr val="008000"/>
                </a:solidFill>
              </a:rPr>
              <a:t>time </a:t>
            </a:r>
            <a:r>
              <a:rPr lang="it-IT" sz="2000" dirty="0" err="1">
                <a:solidFill>
                  <a:srgbClr val="008000"/>
                </a:solidFill>
              </a:rPr>
              <a:t>slewing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 smtClean="0"/>
              <a:t>correction</a:t>
            </a:r>
            <a:r>
              <a:rPr lang="it-IT" sz="2000" dirty="0" smtClean="0"/>
              <a:t> </a:t>
            </a:r>
            <a:r>
              <a:rPr lang="it-IT" sz="2000" dirty="0" err="1" smtClean="0"/>
              <a:t>applied</a:t>
            </a:r>
            <a:endParaRPr lang="it-IT" sz="20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en-US" sz="2000" dirty="0"/>
              <a:t>~</a:t>
            </a:r>
            <a:r>
              <a:rPr lang="it-IT" sz="2000" dirty="0" smtClean="0">
                <a:solidFill>
                  <a:srgbClr val="008000"/>
                </a:solidFill>
              </a:rPr>
              <a:t>20%</a:t>
            </a:r>
            <a:r>
              <a:rPr lang="it-IT" sz="2000" dirty="0" smtClean="0"/>
              <a:t> </a:t>
            </a:r>
            <a:r>
              <a:rPr lang="it-IT" sz="2000" dirty="0" err="1" smtClean="0"/>
              <a:t>improvement</a:t>
            </a:r>
            <a:r>
              <a:rPr lang="it-IT" sz="2000" dirty="0" smtClean="0"/>
              <a:t>  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smtClean="0">
                <a:solidFill>
                  <a:srgbClr val="FF6600"/>
                </a:solidFill>
              </a:rPr>
              <a:t>offset</a:t>
            </a:r>
            <a:r>
              <a:rPr lang="it-IT" sz="2000" dirty="0" smtClean="0"/>
              <a:t> to be </a:t>
            </a:r>
            <a:r>
              <a:rPr lang="it-IT" sz="2000" dirty="0" err="1" smtClean="0"/>
              <a:t>addressed</a:t>
            </a:r>
            <a:r>
              <a:rPr lang="it-IT" sz="2000" dirty="0" smtClean="0"/>
              <a:t> in some </a:t>
            </a:r>
            <a:r>
              <a:rPr lang="it-IT" sz="2000" dirty="0" err="1" smtClean="0"/>
              <a:t>telescopes</a:t>
            </a:r>
            <a:endParaRPr lang="it-IT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32570" y="6364293"/>
            <a:ext cx="4660250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²"/>
            </a:pPr>
            <a:r>
              <a:rPr lang="it-IT" sz="2000" dirty="0" smtClean="0">
                <a:solidFill>
                  <a:srgbClr val="FF6600"/>
                </a:solidFill>
              </a:rPr>
              <a:t>time </a:t>
            </a:r>
            <a:r>
              <a:rPr lang="it-IT" sz="2000" dirty="0" err="1">
                <a:solidFill>
                  <a:srgbClr val="FF6600"/>
                </a:solidFill>
              </a:rPr>
              <a:t>slewing</a:t>
            </a:r>
            <a:r>
              <a:rPr lang="it-IT" sz="2000" dirty="0">
                <a:solidFill>
                  <a:srgbClr val="FF6600"/>
                </a:solidFill>
              </a:rPr>
              <a:t> </a:t>
            </a:r>
            <a:r>
              <a:rPr lang="it-IT" sz="2000" dirty="0" err="1" smtClean="0"/>
              <a:t>correction</a:t>
            </a:r>
            <a:r>
              <a:rPr lang="it-IT" sz="2000" dirty="0" smtClean="0"/>
              <a:t> to be </a:t>
            </a:r>
            <a:r>
              <a:rPr lang="it-IT" sz="2000" dirty="0" err="1" smtClean="0"/>
              <a:t>applied</a:t>
            </a:r>
            <a:endParaRPr lang="it-IT" sz="2000" dirty="0" smtClean="0"/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1023" y="-119520"/>
            <a:ext cx="6979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 – time </a:t>
            </a:r>
            <a:r>
              <a:rPr lang="it-IT" sz="4000" dirty="0" err="1"/>
              <a:t>s</a:t>
            </a:r>
            <a:r>
              <a:rPr lang="it-IT" sz="4000" dirty="0" err="1" smtClean="0"/>
              <a:t>lewing</a:t>
            </a:r>
            <a:r>
              <a:rPr lang="it-IT" sz="4000" dirty="0" smtClean="0"/>
              <a:t> </a:t>
            </a:r>
            <a:r>
              <a:rPr lang="it-IT" sz="4000" dirty="0" err="1" smtClean="0"/>
              <a:t>correction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middle_TS_corr_tori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r="7129"/>
          <a:stretch/>
        </p:blipFill>
        <p:spPr>
          <a:xfrm>
            <a:off x="3459344" y="4021992"/>
            <a:ext cx="5940725" cy="3234079"/>
          </a:xfrm>
          <a:prstGeom prst="rect">
            <a:avLst/>
          </a:prstGeom>
        </p:spPr>
      </p:pic>
      <p:pic>
        <p:nvPicPr>
          <p:cNvPr id="4" name="Picture 3" descr="middle_TS_NoCorr_tori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r="7381"/>
          <a:stretch/>
        </p:blipFill>
        <p:spPr>
          <a:xfrm>
            <a:off x="613047" y="1022551"/>
            <a:ext cx="5721781" cy="31703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9566" y="704870"/>
            <a:ext cx="4648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0000"/>
                </a:solidFill>
              </a:rPr>
              <a:t>middle </a:t>
            </a:r>
            <a:r>
              <a:rPr lang="it-IT" i="1" dirty="0" err="1" smtClean="0">
                <a:solidFill>
                  <a:srgbClr val="000000"/>
                </a:solidFill>
              </a:rPr>
              <a:t>chamber</a:t>
            </a:r>
            <a:r>
              <a:rPr lang="it-IT" i="1" dirty="0" smtClean="0">
                <a:solidFill>
                  <a:srgbClr val="000000"/>
                </a:solidFill>
              </a:rPr>
              <a:t> of TORI-02 </a:t>
            </a:r>
            <a:r>
              <a:rPr lang="it-IT" i="1" dirty="0" err="1" smtClean="0">
                <a:solidFill>
                  <a:srgbClr val="000000"/>
                </a:solidFill>
              </a:rPr>
              <a:t>as</a:t>
            </a:r>
            <a:r>
              <a:rPr lang="it-IT" i="1" dirty="0" smtClean="0">
                <a:solidFill>
                  <a:srgbClr val="000000"/>
                </a:solidFill>
              </a:rPr>
              <a:t> an </a:t>
            </a:r>
            <a:r>
              <a:rPr lang="it-IT" i="1" dirty="0" err="1" smtClean="0">
                <a:solidFill>
                  <a:srgbClr val="000000"/>
                </a:solidFill>
              </a:rPr>
              <a:t>example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6484784" y="1791509"/>
            <a:ext cx="191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b</a:t>
            </a:r>
            <a:r>
              <a:rPr lang="it-IT" dirty="0" err="1" smtClean="0">
                <a:solidFill>
                  <a:srgbClr val="000000"/>
                </a:solidFill>
              </a:rPr>
              <a:t>efore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correction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36523" y="4863406"/>
            <a:ext cx="172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a</a:t>
            </a:r>
            <a:r>
              <a:rPr lang="it-IT" dirty="0" err="1" smtClean="0">
                <a:solidFill>
                  <a:srgbClr val="000000"/>
                </a:solidFill>
              </a:rPr>
              <a:t>fter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correction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75818" y="1999856"/>
            <a:ext cx="934168" cy="37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026" y="5115546"/>
            <a:ext cx="1175870" cy="40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2020" y="5745681"/>
            <a:ext cx="2813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solidFill>
                  <a:srgbClr val="000000"/>
                </a:solidFill>
              </a:rPr>
              <a:t>the </a:t>
            </a:r>
            <a:r>
              <a:rPr lang="it-IT" dirty="0" err="1" smtClean="0">
                <a:solidFill>
                  <a:srgbClr val="000000"/>
                </a:solidFill>
              </a:rPr>
              <a:t>correction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works</a:t>
            </a:r>
            <a:endParaRPr lang="it-IT" dirty="0">
              <a:solidFill>
                <a:srgbClr val="008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>
                <a:solidFill>
                  <a:srgbClr val="FF6600"/>
                </a:solidFill>
              </a:rPr>
              <a:t>offset</a:t>
            </a:r>
            <a:r>
              <a:rPr lang="it-IT" dirty="0" smtClean="0">
                <a:solidFill>
                  <a:srgbClr val="000000"/>
                </a:solidFill>
              </a:rPr>
              <a:t> to be </a:t>
            </a:r>
            <a:r>
              <a:rPr lang="it-IT" dirty="0" err="1" smtClean="0">
                <a:solidFill>
                  <a:srgbClr val="000000"/>
                </a:solidFill>
              </a:rPr>
              <a:t>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_resolution_tori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5095" r="6422"/>
          <a:stretch/>
        </p:blipFill>
        <p:spPr>
          <a:xfrm>
            <a:off x="189748" y="423327"/>
            <a:ext cx="3887309" cy="283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1023" y="-119520"/>
            <a:ext cx="6979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TOT – time </a:t>
            </a:r>
            <a:r>
              <a:rPr lang="it-IT" sz="4000" dirty="0" err="1"/>
              <a:t>s</a:t>
            </a:r>
            <a:r>
              <a:rPr lang="it-IT" sz="4000" dirty="0" err="1" smtClean="0"/>
              <a:t>lewing</a:t>
            </a:r>
            <a:r>
              <a:rPr lang="it-IT" sz="4000" dirty="0" smtClean="0"/>
              <a:t> </a:t>
            </a:r>
            <a:r>
              <a:rPr lang="it-IT" sz="4000" dirty="0" err="1" smtClean="0"/>
              <a:t>correction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time_resolution_bolo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217" r="7884"/>
          <a:stretch/>
        </p:blipFill>
        <p:spPr>
          <a:xfrm>
            <a:off x="145964" y="3226045"/>
            <a:ext cx="3926425" cy="29826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3025" y="2208418"/>
            <a:ext cx="106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TORI-02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9461" y="5192724"/>
            <a:ext cx="115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BOLO-03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12524" y="1266010"/>
            <a:ext cx="60681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smtClean="0">
                <a:solidFill>
                  <a:srgbClr val="000000"/>
                </a:solidFill>
              </a:rPr>
              <a:t>TORI-02</a:t>
            </a:r>
          </a:p>
          <a:p>
            <a:endParaRPr lang="it-IT" sz="17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700" dirty="0" smtClean="0"/>
              <a:t>~</a:t>
            </a:r>
            <a:r>
              <a:rPr lang="en-US" sz="1700" dirty="0" smtClean="0">
                <a:solidFill>
                  <a:srgbClr val="008000"/>
                </a:solidFill>
              </a:rPr>
              <a:t>20% </a:t>
            </a:r>
            <a:r>
              <a:rPr lang="en-US" sz="1700" dirty="0" smtClean="0"/>
              <a:t>improvement by applying time slewing correction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700" dirty="0" smtClean="0">
                <a:solidFill>
                  <a:srgbClr val="000000"/>
                </a:solidFill>
              </a:rPr>
              <a:t>value obtained with RMS - </a:t>
            </a:r>
            <a:r>
              <a:rPr lang="en-US" sz="1700" b="1" dirty="0" smtClean="0">
                <a:solidFill>
                  <a:srgbClr val="000000"/>
                </a:solidFill>
              </a:rPr>
              <a:t>fit has to be done</a:t>
            </a:r>
            <a:endParaRPr lang="it-IT" sz="1700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2524" y="3622614"/>
            <a:ext cx="686177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smtClean="0">
                <a:solidFill>
                  <a:srgbClr val="000000"/>
                </a:solidFill>
              </a:rPr>
              <a:t>BOLO-03</a:t>
            </a:r>
          </a:p>
          <a:p>
            <a:endParaRPr lang="it-IT" sz="17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700" dirty="0" smtClean="0"/>
              <a:t>~</a:t>
            </a:r>
            <a:r>
              <a:rPr lang="en-US" sz="1700" dirty="0" smtClean="0">
                <a:solidFill>
                  <a:srgbClr val="FF6600"/>
                </a:solidFill>
              </a:rPr>
              <a:t>5% </a:t>
            </a:r>
            <a:r>
              <a:rPr lang="en-US" sz="1700" dirty="0" smtClean="0"/>
              <a:t>improvement by applying time slewing correction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700" dirty="0" smtClean="0">
                <a:solidFill>
                  <a:srgbClr val="FF6600"/>
                </a:solidFill>
              </a:rPr>
              <a:t>worst</a:t>
            </a:r>
            <a:r>
              <a:rPr lang="en-US" sz="1700" dirty="0" smtClean="0">
                <a:solidFill>
                  <a:srgbClr val="000000"/>
                </a:solidFill>
              </a:rPr>
              <a:t> time resolution </a:t>
            </a:r>
            <a:r>
              <a:rPr lang="en-US" sz="1700" dirty="0" err="1" smtClean="0">
                <a:solidFill>
                  <a:srgbClr val="000000"/>
                </a:solidFill>
              </a:rPr>
              <a:t>wrt</a:t>
            </a:r>
            <a:r>
              <a:rPr lang="en-US" sz="1700" dirty="0" smtClean="0">
                <a:solidFill>
                  <a:srgbClr val="000000"/>
                </a:solidFill>
              </a:rPr>
              <a:t> other telescopes (not shown here)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sz="1700" dirty="0">
                <a:solidFill>
                  <a:srgbClr val="000000"/>
                </a:solidFill>
              </a:rPr>
              <a:t>value obtained with RMS - </a:t>
            </a:r>
            <a:r>
              <a:rPr lang="en-US" sz="1700" b="1" dirty="0">
                <a:solidFill>
                  <a:srgbClr val="000000"/>
                </a:solidFill>
              </a:rPr>
              <a:t>fit has to be </a:t>
            </a:r>
            <a:r>
              <a:rPr lang="en-US" sz="1700" b="1" dirty="0" smtClean="0">
                <a:solidFill>
                  <a:srgbClr val="000000"/>
                </a:solidFill>
              </a:rPr>
              <a:t>done</a:t>
            </a:r>
            <a:endParaRPr lang="it-IT" sz="1700" b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3788" y="6069415"/>
            <a:ext cx="100806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1700" dirty="0" smtClean="0">
                <a:solidFill>
                  <a:srgbClr val="000000"/>
                </a:solidFill>
              </a:rPr>
              <a:t>TOT </a:t>
            </a:r>
            <a:r>
              <a:rPr lang="it-IT" sz="1700" dirty="0" err="1" smtClean="0">
                <a:solidFill>
                  <a:srgbClr val="000000"/>
                </a:solidFill>
              </a:rPr>
              <a:t>correction</a:t>
            </a:r>
            <a:r>
              <a:rPr lang="it-IT" sz="1700" dirty="0" smtClean="0">
                <a:solidFill>
                  <a:srgbClr val="000000"/>
                </a:solidFill>
              </a:rPr>
              <a:t> to be </a:t>
            </a:r>
            <a:r>
              <a:rPr lang="it-IT" sz="1700" dirty="0" err="1" smtClean="0">
                <a:solidFill>
                  <a:srgbClr val="000000"/>
                </a:solidFill>
              </a:rPr>
              <a:t>refined</a:t>
            </a:r>
            <a:r>
              <a:rPr lang="it-IT" sz="1700" dirty="0" smtClean="0">
                <a:solidFill>
                  <a:srgbClr val="000000"/>
                </a:solidFill>
              </a:rPr>
              <a:t> and </a:t>
            </a:r>
            <a:r>
              <a:rPr lang="it-IT" sz="1700" dirty="0" err="1" smtClean="0">
                <a:solidFill>
                  <a:srgbClr val="000000"/>
                </a:solidFill>
              </a:rPr>
              <a:t>applied</a:t>
            </a:r>
            <a:r>
              <a:rPr lang="it-IT" sz="1700" dirty="0" smtClean="0">
                <a:solidFill>
                  <a:srgbClr val="000000"/>
                </a:solidFill>
              </a:rPr>
              <a:t> to </a:t>
            </a:r>
            <a:r>
              <a:rPr lang="it-IT" sz="1700" dirty="0" err="1" smtClean="0">
                <a:solidFill>
                  <a:srgbClr val="000000"/>
                </a:solidFill>
              </a:rPr>
              <a:t>other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telescopes</a:t>
            </a:r>
            <a:r>
              <a:rPr lang="it-IT" sz="1700" dirty="0" smtClean="0">
                <a:solidFill>
                  <a:srgbClr val="000000"/>
                </a:solidFill>
              </a:rPr>
              <a:t> (</a:t>
            </a:r>
            <a:r>
              <a:rPr lang="it-IT" sz="1700" dirty="0" err="1" smtClean="0">
                <a:solidFill>
                  <a:srgbClr val="000000"/>
                </a:solidFill>
              </a:rPr>
              <a:t>at</a:t>
            </a:r>
            <a:r>
              <a:rPr lang="it-IT" sz="1700" dirty="0" smtClean="0">
                <a:solidFill>
                  <a:srgbClr val="000000"/>
                </a:solidFill>
              </a:rPr>
              <a:t> the moment </a:t>
            </a:r>
            <a:r>
              <a:rPr lang="it-IT" sz="1700" dirty="0" err="1" smtClean="0">
                <a:solidFill>
                  <a:srgbClr val="000000"/>
                </a:solidFill>
              </a:rPr>
              <a:t>results</a:t>
            </a:r>
            <a:r>
              <a:rPr lang="it-IT" sz="1700" dirty="0" smtClean="0">
                <a:solidFill>
                  <a:srgbClr val="000000"/>
                </a:solidFill>
              </a:rPr>
              <a:t> are </a:t>
            </a:r>
            <a:r>
              <a:rPr lang="it-IT" sz="1700" dirty="0" err="1" smtClean="0">
                <a:solidFill>
                  <a:srgbClr val="000000"/>
                </a:solidFill>
              </a:rPr>
              <a:t>available</a:t>
            </a:r>
            <a:r>
              <a:rPr lang="it-IT" sz="1700" dirty="0" smtClean="0">
                <a:solidFill>
                  <a:srgbClr val="000000"/>
                </a:solidFill>
              </a:rPr>
              <a:t>   </a:t>
            </a:r>
          </a:p>
          <a:p>
            <a:r>
              <a:rPr lang="it-IT" sz="1700" dirty="0">
                <a:solidFill>
                  <a:srgbClr val="000000"/>
                </a:solidFill>
              </a:rPr>
              <a:t> </a:t>
            </a:r>
            <a:r>
              <a:rPr lang="it-IT" sz="1700" dirty="0" smtClean="0">
                <a:solidFill>
                  <a:srgbClr val="000000"/>
                </a:solidFill>
              </a:rPr>
              <a:t>     from TORI-02 </a:t>
            </a:r>
            <a:r>
              <a:rPr lang="it-IT" sz="1700" dirty="0">
                <a:solidFill>
                  <a:srgbClr val="000000"/>
                </a:solidFill>
              </a:rPr>
              <a:t>TORI-</a:t>
            </a:r>
            <a:r>
              <a:rPr lang="it-IT" sz="1700" dirty="0" smtClean="0">
                <a:solidFill>
                  <a:srgbClr val="000000"/>
                </a:solidFill>
              </a:rPr>
              <a:t>03 PISA-01 BOLO-01 </a:t>
            </a:r>
            <a:r>
              <a:rPr lang="it-IT" sz="1700" dirty="0">
                <a:solidFill>
                  <a:srgbClr val="000000"/>
                </a:solidFill>
              </a:rPr>
              <a:t>BOLO-</a:t>
            </a:r>
            <a:r>
              <a:rPr lang="it-IT" sz="1700" dirty="0" smtClean="0">
                <a:solidFill>
                  <a:srgbClr val="000000"/>
                </a:solidFill>
              </a:rPr>
              <a:t>03)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1700" dirty="0" smtClean="0">
                <a:solidFill>
                  <a:srgbClr val="FF6600"/>
                </a:solidFill>
              </a:rPr>
              <a:t>offset</a:t>
            </a:r>
            <a:r>
              <a:rPr lang="it-IT" sz="1700" dirty="0" smtClean="0">
                <a:solidFill>
                  <a:srgbClr val="000000"/>
                </a:solidFill>
              </a:rPr>
              <a:t> to be </a:t>
            </a:r>
            <a:r>
              <a:rPr lang="it-IT" sz="1700" dirty="0" err="1" smtClean="0">
                <a:solidFill>
                  <a:srgbClr val="000000"/>
                </a:solidFill>
              </a:rPr>
              <a:t>studied</a:t>
            </a:r>
            <a:endParaRPr lang="it-IT" sz="17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1700" dirty="0" smtClean="0">
                <a:solidFill>
                  <a:srgbClr val="000000"/>
                </a:solidFill>
              </a:rPr>
              <a:t>more </a:t>
            </a:r>
            <a:r>
              <a:rPr lang="it-IT" sz="1700" dirty="0" err="1" smtClean="0">
                <a:solidFill>
                  <a:srgbClr val="000000"/>
                </a:solidFill>
              </a:rPr>
              <a:t>details</a:t>
            </a:r>
            <a:r>
              <a:rPr lang="it-IT" sz="1700" dirty="0" smtClean="0">
                <a:solidFill>
                  <a:srgbClr val="000000"/>
                </a:solidFill>
              </a:rPr>
              <a:t> on the </a:t>
            </a:r>
            <a:r>
              <a:rPr lang="it-IT" sz="1700" dirty="0" err="1" smtClean="0">
                <a:solidFill>
                  <a:srgbClr val="000000"/>
                </a:solidFill>
              </a:rPr>
              <a:t>analysis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at</a:t>
            </a:r>
            <a:r>
              <a:rPr lang="it-IT" sz="1700" dirty="0" smtClean="0">
                <a:solidFill>
                  <a:srgbClr val="000000"/>
                </a:solidFill>
              </a:rPr>
              <a:t> the </a:t>
            </a:r>
            <a:r>
              <a:rPr lang="it-IT" sz="1700" dirty="0" err="1" smtClean="0">
                <a:solidFill>
                  <a:srgbClr val="000000"/>
                </a:solidFill>
              </a:rPr>
              <a:t>next</a:t>
            </a:r>
            <a:r>
              <a:rPr lang="it-IT" sz="1700" dirty="0" smtClean="0">
                <a:solidFill>
                  <a:srgbClr val="000000"/>
                </a:solidFill>
              </a:rPr>
              <a:t> meeting (once </a:t>
            </a:r>
            <a:r>
              <a:rPr lang="it-IT" sz="1700" dirty="0" err="1" smtClean="0">
                <a:solidFill>
                  <a:srgbClr val="000000"/>
                </a:solidFill>
              </a:rPr>
              <a:t>it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will</a:t>
            </a:r>
            <a:r>
              <a:rPr lang="it-IT" sz="1700" dirty="0" smtClean="0">
                <a:solidFill>
                  <a:srgbClr val="000000"/>
                </a:solidFill>
              </a:rPr>
              <a:t> be </a:t>
            </a:r>
            <a:r>
              <a:rPr lang="it-IT" sz="1700" dirty="0" err="1" smtClean="0">
                <a:solidFill>
                  <a:srgbClr val="000000"/>
                </a:solidFill>
              </a:rPr>
              <a:t>refined</a:t>
            </a:r>
            <a:r>
              <a:rPr lang="it-IT" sz="17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45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672" y="-119520"/>
            <a:ext cx="9793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Study</a:t>
            </a:r>
            <a:r>
              <a:rPr lang="it-IT" sz="4000" dirty="0"/>
              <a:t> of the long </a:t>
            </a:r>
            <a:r>
              <a:rPr lang="it-IT" sz="4000" dirty="0" err="1"/>
              <a:t>term</a:t>
            </a:r>
            <a:r>
              <a:rPr lang="it-IT" sz="4000" dirty="0"/>
              <a:t> </a:t>
            </a:r>
            <a:r>
              <a:rPr lang="it-IT" sz="4000" dirty="0" err="1"/>
              <a:t>stability</a:t>
            </a:r>
            <a:r>
              <a:rPr lang="it-IT" sz="4000" dirty="0"/>
              <a:t> of the array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CasellaDiTesto 3"/>
          <p:cNvSpPr txBox="1"/>
          <p:nvPr/>
        </p:nvSpPr>
        <p:spPr>
          <a:xfrm>
            <a:off x="-58384" y="640453"/>
            <a:ext cx="10334236" cy="65650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000" dirty="0" smtClean="0"/>
              <a:t>Goal: monitor of the interesting parameter for all the telescope during </a:t>
            </a:r>
            <a:r>
              <a:rPr lang="en-US" sz="2000" b="1" dirty="0" smtClean="0">
                <a:solidFill>
                  <a:srgbClr val="FF0000"/>
                </a:solidFill>
              </a:rPr>
              <a:t>long period</a:t>
            </a:r>
          </a:p>
          <a:p>
            <a:endParaRPr lang="en-US" sz="2000" dirty="0" smtClean="0"/>
          </a:p>
          <a:p>
            <a:r>
              <a:rPr lang="en-US" sz="2000" dirty="0"/>
              <a:t>n</a:t>
            </a:r>
            <a:r>
              <a:rPr lang="en-US" sz="2000" dirty="0" smtClean="0"/>
              <a:t>ow </a:t>
            </a:r>
            <a:r>
              <a:rPr lang="en-US" sz="2000" dirty="0" smtClean="0"/>
              <a:t>we are extrapolating: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rack</a:t>
            </a:r>
            <a:r>
              <a:rPr lang="en-US" sz="2000" dirty="0" smtClean="0"/>
              <a:t> rate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r</a:t>
            </a:r>
            <a:r>
              <a:rPr lang="en-US" sz="2000" dirty="0" smtClean="0">
                <a:solidFill>
                  <a:srgbClr val="008000"/>
                </a:solidFill>
              </a:rPr>
              <a:t>econstruction </a:t>
            </a:r>
            <a:r>
              <a:rPr lang="en-US" sz="2000" dirty="0" smtClean="0">
                <a:solidFill>
                  <a:srgbClr val="008000"/>
                </a:solidFill>
              </a:rPr>
              <a:t>efficiency </a:t>
            </a:r>
            <a:r>
              <a:rPr lang="en-US" sz="2000" dirty="0" smtClean="0"/>
              <a:t>(event with candidate tracks/triggered events</a:t>
            </a:r>
            <a:r>
              <a:rPr lang="en-US" sz="2000" dirty="0" smtClean="0"/>
              <a:t>)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rigger </a:t>
            </a:r>
            <a:r>
              <a:rPr lang="en-US" sz="2000" dirty="0" smtClean="0"/>
              <a:t>rate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a</a:t>
            </a:r>
            <a:r>
              <a:rPr lang="en-US" sz="2000" dirty="0" smtClean="0"/>
              <a:t>verage </a:t>
            </a:r>
            <a:r>
              <a:rPr lang="en-US" sz="2000" dirty="0" smtClean="0">
                <a:solidFill>
                  <a:srgbClr val="008000"/>
                </a:solidFill>
              </a:rPr>
              <a:t>time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of flight </a:t>
            </a:r>
            <a:endParaRPr lang="en-US" sz="2000" dirty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/>
              <a:t>a</a:t>
            </a:r>
            <a:r>
              <a:rPr lang="en-US" sz="2000" dirty="0" smtClean="0"/>
              <a:t>verage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ultiplicity</a:t>
            </a:r>
            <a:r>
              <a:rPr lang="en-US" sz="2000" dirty="0" smtClean="0"/>
              <a:t> </a:t>
            </a:r>
            <a:r>
              <a:rPr lang="en-US" sz="2000" dirty="0" smtClean="0"/>
              <a:t>(both single chamber and global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/>
              <a:t>a</a:t>
            </a:r>
            <a:r>
              <a:rPr lang="en-US" sz="2000" dirty="0" smtClean="0"/>
              <a:t>verage </a:t>
            </a:r>
            <a:r>
              <a:rPr lang="en-US" sz="2000" dirty="0" smtClean="0">
                <a:solidFill>
                  <a:srgbClr val="008000"/>
                </a:solidFill>
              </a:rPr>
              <a:t>number of </a:t>
            </a:r>
            <a:r>
              <a:rPr lang="en-US" sz="2000" dirty="0" smtClean="0">
                <a:solidFill>
                  <a:srgbClr val="008000"/>
                </a:solidFill>
              </a:rPr>
              <a:t>tracks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/>
              <a:t>n</a:t>
            </a:r>
            <a:r>
              <a:rPr lang="en-US" sz="2000" dirty="0" smtClean="0"/>
              <a:t>umber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satellites</a:t>
            </a:r>
            <a:r>
              <a:rPr lang="en-US" sz="2000" dirty="0" smtClean="0"/>
              <a:t> </a:t>
            </a:r>
            <a:r>
              <a:rPr lang="en-US" sz="2000" dirty="0" smtClean="0"/>
              <a:t>seen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ore </a:t>
            </a:r>
            <a:r>
              <a:rPr lang="en-US" sz="2000" dirty="0" smtClean="0">
                <a:solidFill>
                  <a:srgbClr val="FF0000"/>
                </a:solidFill>
              </a:rPr>
              <a:t>can be added…suggestions?</a:t>
            </a:r>
          </a:p>
          <a:p>
            <a:pPr marL="314982" indent="-314982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eriod </a:t>
            </a:r>
            <a:r>
              <a:rPr lang="en-US" sz="2000" dirty="0" smtClean="0"/>
              <a:t>currently analyzed: from September 2016 up to yesterday </a:t>
            </a:r>
            <a:r>
              <a:rPr lang="en-US" sz="2000" dirty="0" smtClean="0"/>
              <a:t>(</a:t>
            </a:r>
            <a:r>
              <a:rPr lang="en-US" sz="2000" dirty="0" smtClean="0"/>
              <a:t>ongoing also for run 1 and run 2) </a:t>
            </a:r>
          </a:p>
          <a:p>
            <a:endParaRPr lang="en-US" sz="2000" dirty="0" smtClean="0"/>
          </a:p>
          <a:p>
            <a:r>
              <a:rPr lang="en-US" sz="2000" b="1" dirty="0"/>
              <a:t>m</a:t>
            </a:r>
            <a:r>
              <a:rPr lang="en-US" sz="2000" b="1" dirty="0" smtClean="0"/>
              <a:t>ethod</a:t>
            </a:r>
            <a:r>
              <a:rPr lang="en-US" sz="2000" dirty="0" smtClean="0"/>
              <a:t>: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 smtClean="0"/>
              <a:t>are extrapolated from the fist run acquired every N days </a:t>
            </a:r>
            <a:r>
              <a:rPr lang="en-US" sz="2000" dirty="0" smtClean="0"/>
              <a:t>(</a:t>
            </a:r>
            <a:r>
              <a:rPr lang="en-US" sz="2000" dirty="0" smtClean="0"/>
              <a:t>N set to 1 in the next slides)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heck </a:t>
            </a:r>
            <a:r>
              <a:rPr lang="en-US" sz="2000" dirty="0" smtClean="0"/>
              <a:t>on file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more than 1K </a:t>
            </a:r>
            <a:r>
              <a:rPr lang="en-US" sz="2000" dirty="0" smtClean="0"/>
              <a:t>events</a:t>
            </a:r>
            <a:endParaRPr lang="en-US" sz="2000" dirty="0" smtClean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 smtClean="0"/>
              <a:t>telescope was not online a value of zero is put in the graphs</a:t>
            </a:r>
          </a:p>
        </p:txBody>
      </p:sp>
    </p:spTree>
    <p:extLst>
      <p:ext uri="{BB962C8B-B14F-4D97-AF65-F5344CB8AC3E}">
        <p14:creationId xmlns:p14="http://schemas.microsoft.com/office/powerpoint/2010/main" val="173207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0823" y="-119520"/>
            <a:ext cx="794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>
                <a:solidFill>
                  <a:srgbClr val="000000"/>
                </a:solidFill>
              </a:rPr>
              <a:t>Good</a:t>
            </a:r>
            <a:r>
              <a:rPr lang="it-IT" sz="4000" dirty="0" smtClean="0">
                <a:solidFill>
                  <a:srgbClr val="000000"/>
                </a:solidFill>
              </a:rPr>
              <a:t> candidate </a:t>
            </a:r>
            <a:r>
              <a:rPr lang="it-IT" sz="4000" dirty="0" err="1">
                <a:solidFill>
                  <a:srgbClr val="000000"/>
                </a:solidFill>
              </a:rPr>
              <a:t>track</a:t>
            </a:r>
            <a:r>
              <a:rPr lang="it-IT" sz="4000" dirty="0">
                <a:solidFill>
                  <a:srgbClr val="000000"/>
                </a:solidFill>
              </a:rPr>
              <a:t> rate </a:t>
            </a:r>
            <a:r>
              <a:rPr lang="it-IT" sz="4000" dirty="0" err="1">
                <a:solidFill>
                  <a:srgbClr val="000000"/>
                </a:solidFill>
              </a:rPr>
              <a:t>stability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6932" r="6869" b="16217"/>
          <a:stretch/>
        </p:blipFill>
        <p:spPr bwMode="auto">
          <a:xfrm>
            <a:off x="436051" y="1160447"/>
            <a:ext cx="9194451" cy="566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4"/>
          <p:cNvCxnSpPr/>
          <p:nvPr/>
        </p:nvCxnSpPr>
        <p:spPr>
          <a:xfrm>
            <a:off x="5278464" y="4414841"/>
            <a:ext cx="1270141" cy="1587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5"/>
          <p:cNvSpPr txBox="1"/>
          <p:nvPr/>
        </p:nvSpPr>
        <p:spPr>
          <a:xfrm>
            <a:off x="3849882" y="3224209"/>
            <a:ext cx="1948212" cy="93277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it-IT" dirty="0" smtClean="0"/>
              <a:t>No data </a:t>
            </a:r>
            <a:r>
              <a:rPr lang="it-IT" dirty="0" err="1" smtClean="0"/>
              <a:t>found</a:t>
            </a:r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trasmitted</a:t>
            </a:r>
            <a:r>
              <a:rPr lang="it-IT" dirty="0" smtClean="0"/>
              <a:t> or </a:t>
            </a:r>
          </a:p>
          <a:p>
            <a:pPr algn="ctr"/>
            <a:r>
              <a:rPr lang="it-IT" dirty="0" smtClean="0"/>
              <a:t>short </a:t>
            </a:r>
            <a:r>
              <a:rPr lang="it-IT" dirty="0" err="1" smtClean="0"/>
              <a:t>run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5" name="CasellaDiTesto 8"/>
          <p:cNvSpPr txBox="1"/>
          <p:nvPr/>
        </p:nvSpPr>
        <p:spPr>
          <a:xfrm>
            <a:off x="7104292" y="6621559"/>
            <a:ext cx="2371781" cy="378777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it-IT" dirty="0" err="1" smtClean="0"/>
              <a:t>Days</a:t>
            </a:r>
            <a:r>
              <a:rPr lang="it-IT" dirty="0" smtClean="0"/>
              <a:t> from 1-09-2016</a:t>
            </a:r>
          </a:p>
        </p:txBody>
      </p:sp>
      <p:sp>
        <p:nvSpPr>
          <p:cNvPr id="16" name="CasellaDiTesto 13"/>
          <p:cNvSpPr txBox="1"/>
          <p:nvPr/>
        </p:nvSpPr>
        <p:spPr>
          <a:xfrm rot="16200000">
            <a:off x="68233" y="1869839"/>
            <a:ext cx="1165659" cy="378777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it-IT" dirty="0" smtClean="0"/>
              <a:t>Rate [Hz]</a:t>
            </a:r>
          </a:p>
        </p:txBody>
      </p:sp>
      <p:cxnSp>
        <p:nvCxnSpPr>
          <p:cNvPr id="17" name="Connettore 2 2"/>
          <p:cNvCxnSpPr/>
          <p:nvPr/>
        </p:nvCxnSpPr>
        <p:spPr>
          <a:xfrm>
            <a:off x="2817566" y="5406075"/>
            <a:ext cx="0" cy="755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3"/>
          <p:cNvSpPr txBox="1"/>
          <p:nvPr/>
        </p:nvSpPr>
        <p:spPr>
          <a:xfrm>
            <a:off x="1984573" y="4693615"/>
            <a:ext cx="1665984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it-IT" dirty="0" err="1"/>
              <a:t>Run</a:t>
            </a:r>
            <a:r>
              <a:rPr lang="it-IT" dirty="0"/>
              <a:t> 3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Commisioning</a:t>
            </a:r>
            <a:endParaRPr lang="en-US" dirty="0"/>
          </a:p>
        </p:txBody>
      </p:sp>
      <p:cxnSp>
        <p:nvCxnSpPr>
          <p:cNvPr id="20" name="Connettore 2 11"/>
          <p:cNvCxnSpPr/>
          <p:nvPr/>
        </p:nvCxnSpPr>
        <p:spPr>
          <a:xfrm flipV="1">
            <a:off x="3532020" y="6621559"/>
            <a:ext cx="0" cy="203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12"/>
          <p:cNvSpPr/>
          <p:nvPr/>
        </p:nvSpPr>
        <p:spPr>
          <a:xfrm>
            <a:off x="3133340" y="6832687"/>
            <a:ext cx="819523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it-IT" dirty="0" err="1"/>
              <a:t>Run</a:t>
            </a:r>
            <a:r>
              <a:rPr lang="it-IT" dirty="0"/>
              <a:t> 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8693" y="573493"/>
            <a:ext cx="276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0000"/>
                </a:solidFill>
              </a:rPr>
              <a:t>CAGL-02 </a:t>
            </a:r>
            <a:r>
              <a:rPr lang="it-IT" i="1" dirty="0" err="1" smtClean="0">
                <a:solidFill>
                  <a:srgbClr val="000000"/>
                </a:solidFill>
              </a:rPr>
              <a:t>as</a:t>
            </a:r>
            <a:r>
              <a:rPr lang="it-IT" i="1" dirty="0" smtClean="0">
                <a:solidFill>
                  <a:srgbClr val="000000"/>
                </a:solidFill>
              </a:rPr>
              <a:t> an </a:t>
            </a:r>
            <a:r>
              <a:rPr lang="it-IT" i="1" dirty="0" err="1" smtClean="0">
                <a:solidFill>
                  <a:srgbClr val="000000"/>
                </a:solidFill>
              </a:rPr>
              <a:t>example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69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0823" y="-119520"/>
            <a:ext cx="7712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>
                <a:solidFill>
                  <a:srgbClr val="000000"/>
                </a:solidFill>
              </a:rPr>
              <a:t>Poor</a:t>
            </a:r>
            <a:r>
              <a:rPr lang="it-IT" sz="4000" dirty="0" smtClean="0">
                <a:solidFill>
                  <a:srgbClr val="000000"/>
                </a:solidFill>
              </a:rPr>
              <a:t> </a:t>
            </a:r>
            <a:r>
              <a:rPr lang="it-IT" sz="4000" dirty="0">
                <a:solidFill>
                  <a:srgbClr val="000000"/>
                </a:solidFill>
              </a:rPr>
              <a:t>candidate </a:t>
            </a:r>
            <a:r>
              <a:rPr lang="it-IT" sz="4000" dirty="0" err="1">
                <a:solidFill>
                  <a:srgbClr val="000000"/>
                </a:solidFill>
              </a:rPr>
              <a:t>track</a:t>
            </a:r>
            <a:r>
              <a:rPr lang="it-IT" sz="4000" dirty="0">
                <a:solidFill>
                  <a:srgbClr val="000000"/>
                </a:solidFill>
              </a:rPr>
              <a:t> rate </a:t>
            </a:r>
            <a:r>
              <a:rPr lang="it-IT" sz="4000" dirty="0" err="1">
                <a:solidFill>
                  <a:srgbClr val="000000"/>
                </a:solidFill>
              </a:rPr>
              <a:t>stability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8693" y="573493"/>
            <a:ext cx="276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0000"/>
                </a:solidFill>
              </a:rPr>
              <a:t>CAGL-01 </a:t>
            </a:r>
            <a:r>
              <a:rPr lang="it-IT" i="1" dirty="0" err="1" smtClean="0">
                <a:solidFill>
                  <a:srgbClr val="000000"/>
                </a:solidFill>
              </a:rPr>
              <a:t>as</a:t>
            </a:r>
            <a:r>
              <a:rPr lang="it-IT" i="1" dirty="0" smtClean="0">
                <a:solidFill>
                  <a:srgbClr val="000000"/>
                </a:solidFill>
              </a:rPr>
              <a:t> an </a:t>
            </a:r>
            <a:r>
              <a:rPr lang="it-IT" i="1" dirty="0" err="1" smtClean="0">
                <a:solidFill>
                  <a:srgbClr val="000000"/>
                </a:solidFill>
              </a:rPr>
              <a:t>example</a:t>
            </a:r>
            <a:endParaRPr lang="en-US" i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6612" r="8265" b="15901"/>
          <a:stretch/>
        </p:blipFill>
        <p:spPr bwMode="auto">
          <a:xfrm>
            <a:off x="277283" y="1048939"/>
            <a:ext cx="9287907" cy="59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7"/>
          <p:cNvSpPr txBox="1"/>
          <p:nvPr/>
        </p:nvSpPr>
        <p:spPr>
          <a:xfrm>
            <a:off x="7104292" y="6873445"/>
            <a:ext cx="2371781" cy="378777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it-IT" dirty="0" err="1" smtClean="0"/>
              <a:t>Days</a:t>
            </a:r>
            <a:r>
              <a:rPr lang="it-IT" dirty="0" smtClean="0"/>
              <a:t> from 1-09-2016</a:t>
            </a:r>
          </a:p>
        </p:txBody>
      </p:sp>
      <p:sp>
        <p:nvSpPr>
          <p:cNvPr id="26" name="CasellaDiTesto 8"/>
          <p:cNvSpPr txBox="1"/>
          <p:nvPr/>
        </p:nvSpPr>
        <p:spPr>
          <a:xfrm rot="16200000">
            <a:off x="-22579" y="1957421"/>
            <a:ext cx="1165659" cy="378777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it-IT" dirty="0" smtClean="0"/>
              <a:t>Rate [Hz]</a:t>
            </a:r>
          </a:p>
        </p:txBody>
      </p:sp>
    </p:spTree>
    <p:extLst>
      <p:ext uri="{BB962C8B-B14F-4D97-AF65-F5344CB8AC3E}">
        <p14:creationId xmlns:p14="http://schemas.microsoft.com/office/powerpoint/2010/main" val="5239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89967" y="-119520"/>
            <a:ext cx="3805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000000"/>
                </a:solidFill>
              </a:rPr>
              <a:t>GPS </a:t>
            </a:r>
            <a:r>
              <a:rPr lang="it-IT" sz="4000" dirty="0" err="1" smtClean="0">
                <a:solidFill>
                  <a:srgbClr val="000000"/>
                </a:solidFill>
              </a:rPr>
              <a:t>monitoring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8693" y="573493"/>
            <a:ext cx="276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0000"/>
                </a:solidFill>
              </a:rPr>
              <a:t>CAGL-02 </a:t>
            </a:r>
            <a:r>
              <a:rPr lang="it-IT" i="1" dirty="0" err="1" smtClean="0">
                <a:solidFill>
                  <a:srgbClr val="000000"/>
                </a:solidFill>
              </a:rPr>
              <a:t>as</a:t>
            </a:r>
            <a:r>
              <a:rPr lang="it-IT" i="1" dirty="0" smtClean="0">
                <a:solidFill>
                  <a:srgbClr val="000000"/>
                </a:solidFill>
              </a:rPr>
              <a:t> an </a:t>
            </a:r>
            <a:r>
              <a:rPr lang="it-IT" i="1" dirty="0" err="1" smtClean="0">
                <a:solidFill>
                  <a:srgbClr val="000000"/>
                </a:solidFill>
              </a:rPr>
              <a:t>example</a:t>
            </a:r>
            <a:endParaRPr lang="en-US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6777" r="5499" b="15430"/>
          <a:stretch/>
        </p:blipFill>
        <p:spPr bwMode="auto">
          <a:xfrm>
            <a:off x="378008" y="1144023"/>
            <a:ext cx="9377645" cy="58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9"/>
          <p:cNvSpPr txBox="1"/>
          <p:nvPr/>
        </p:nvSpPr>
        <p:spPr>
          <a:xfrm>
            <a:off x="6930928" y="6848816"/>
            <a:ext cx="2371781" cy="378777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it-IT" dirty="0" err="1" smtClean="0"/>
              <a:t>Days</a:t>
            </a:r>
            <a:r>
              <a:rPr lang="it-IT" dirty="0" smtClean="0"/>
              <a:t> from 1-09-2016</a:t>
            </a:r>
          </a:p>
        </p:txBody>
      </p:sp>
      <p:sp>
        <p:nvSpPr>
          <p:cNvPr id="16" name="CasellaDiTesto 3"/>
          <p:cNvSpPr txBox="1"/>
          <p:nvPr/>
        </p:nvSpPr>
        <p:spPr>
          <a:xfrm>
            <a:off x="2242300" y="4250888"/>
            <a:ext cx="3175353" cy="93277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dirty="0" smtClean="0"/>
              <a:t>In the DAQ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satellites</a:t>
            </a:r>
            <a:r>
              <a:rPr lang="it-IT" dirty="0" smtClean="0"/>
              <a:t> &gt;= 7, the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fixed</a:t>
            </a:r>
            <a:r>
              <a:rPr lang="it-IT" dirty="0" smtClean="0"/>
              <a:t> to 7 (</a:t>
            </a:r>
            <a:r>
              <a:rPr lang="it-IT" dirty="0" err="1" smtClean="0"/>
              <a:t>only</a:t>
            </a:r>
            <a:r>
              <a:rPr lang="it-IT" dirty="0" smtClean="0"/>
              <a:t> 3 bits </a:t>
            </a:r>
            <a:r>
              <a:rPr lang="it-IT" dirty="0" err="1" smtClean="0"/>
              <a:t>available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7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89967" y="-119520"/>
            <a:ext cx="411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000000"/>
                </a:solidFill>
              </a:rPr>
              <a:t>CAGL-02 </a:t>
            </a:r>
            <a:r>
              <a:rPr lang="it-IT" sz="4000" dirty="0" err="1" smtClean="0">
                <a:solidFill>
                  <a:srgbClr val="000000"/>
                </a:solidFill>
              </a:rPr>
              <a:t>all</a:t>
            </a:r>
            <a:r>
              <a:rPr lang="it-IT" sz="4000" dirty="0" smtClean="0">
                <a:solidFill>
                  <a:srgbClr val="000000"/>
                </a:solidFill>
              </a:rPr>
              <a:t> data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r>
              <a:rPr lang="it-IT" sz="1400" dirty="0" smtClean="0">
                <a:solidFill>
                  <a:srgbClr val="FFFFFF"/>
                </a:solidFill>
              </a:rPr>
              <a:t>/03/</a:t>
            </a:r>
            <a:r>
              <a:rPr lang="it-IT" sz="1400" dirty="0" smtClean="0">
                <a:solidFill>
                  <a:srgbClr val="FFFFFF"/>
                </a:solidFill>
              </a:rPr>
              <a:t>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8" y="1081071"/>
            <a:ext cx="2857818" cy="178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64" y="1081072"/>
            <a:ext cx="2841557" cy="17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84" y="1081072"/>
            <a:ext cx="2841556" cy="17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9" y="3092919"/>
            <a:ext cx="2877385" cy="179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64" y="3098633"/>
            <a:ext cx="2841557" cy="17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85" y="3084223"/>
            <a:ext cx="2864614" cy="17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2" y="5049845"/>
            <a:ext cx="2851954" cy="17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04" y="5049845"/>
            <a:ext cx="2857818" cy="178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sellaDiTesto 1"/>
          <p:cNvSpPr txBox="1"/>
          <p:nvPr/>
        </p:nvSpPr>
        <p:spPr>
          <a:xfrm>
            <a:off x="6582967" y="5542752"/>
            <a:ext cx="2963065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dirty="0" smtClean="0"/>
              <a:t>room </a:t>
            </a:r>
            <a:r>
              <a:rPr lang="it-IT" dirty="0" smtClean="0"/>
              <a:t>for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27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10970</TotalTime>
  <Words>624</Words>
  <Application>Microsoft Macintosh PowerPoint</Application>
  <PresentationFormat>Custom</PresentationFormat>
  <Paragraphs>119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Performance of MRPC telescopes of the EEE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170</cp:revision>
  <dcterms:modified xsi:type="dcterms:W3CDTF">2017-03-21T20:10:21Z</dcterms:modified>
</cp:coreProperties>
</file>