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9" r:id="rId4"/>
    <p:sldId id="28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5" r:id="rId17"/>
    <p:sldId id="260" r:id="rId18"/>
    <p:sldId id="274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/>
    <p:restoredTop sz="94694"/>
  </p:normalViewPr>
  <p:slideViewPr>
    <p:cSldViewPr snapToGrid="0">
      <p:cViewPr varScale="1">
        <p:scale>
          <a:sx n="117" d="100"/>
          <a:sy n="117" d="100"/>
        </p:scale>
        <p:origin x="72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36DA6-0DE9-534F-B25C-6AFED58DBC68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817C6-97DD-F34E-BE26-3D8C071F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8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817C6-97DD-F34E-BE26-3D8C071F65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0D4E-794D-F7DC-4DCE-42E1DF655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C036C-BE90-47F6-1267-3F3406FE4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93AA2-BA82-A07B-F3C7-4E397CFC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1FC8-1AD8-8148-9EF5-D6FFD4C869D1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12ABD-E2DF-D62D-2BEC-DF3A19B0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D4AA-BC86-9586-C8B8-F683A1FB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FA37-A328-C943-897E-49727C0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8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B0B0-A2D6-E19F-4B16-077DECDE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C3856-18FA-0449-A3E2-82EC92346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E115B-C49D-C62D-4671-28C8CCC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1FC8-1AD8-8148-9EF5-D6FFD4C869D1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53C88-8606-640F-5576-760268E0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8F6DD-6A85-D161-99E8-AD42CB51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FA37-A328-C943-897E-49727C0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8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07A7AD-D689-0C61-3AEF-B5242DBDB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AB0CA-E652-33B1-B5BA-D52FC3CE8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5BBDC-2C7A-96DE-5B64-1318DC22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1FC8-1AD8-8148-9EF5-D6FFD4C869D1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55F5D-DAF2-2035-D545-D82A31BC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2036F-33D1-C7CE-24E1-C6BB0A01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FA37-A328-C943-897E-49727C0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4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2DE4-167C-48D7-D63C-8050413F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92834-0D38-2DED-F684-6A135618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051E2-DBEF-B0EF-551C-85F7DC4B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1FC8-1AD8-8148-9EF5-D6FFD4C869D1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EB666-008B-D182-AB87-311AEA1F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DE264-55E6-088A-324A-44CB9D9B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FA37-A328-C943-897E-49727C0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341B-0A5A-3718-99A8-040BA926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636A5-F2B1-4394-CDC4-0698FF585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7EC7-3644-9BF8-080C-C9330420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1FC8-1AD8-8148-9EF5-D6FFD4C869D1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7C0CA-372C-87C1-06EF-A0B2B269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065CA-B06E-1077-F489-E0A1F0AB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FA37-A328-C943-897E-49727C0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89B93-62F2-CEE3-0205-68539798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9014E-01FD-7775-7002-9B67F6B23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A9772-6BA4-3ECE-DC7E-D50219920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BD2C6-4302-6C76-DF6C-9C488EB0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1FC8-1AD8-8148-9EF5-D6FFD4C869D1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39628-939F-3E13-864B-88EDA8D2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408A6-F4BA-02CB-FAC8-3CC3B27D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FA37-A328-C943-897E-49727C0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8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80AB-EB0E-E9D0-DDCA-7A9C35F3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7BB42-AEE8-6D05-752D-361A6E9A3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1F1BF-39E6-3B16-13FD-C2505A54A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2E243-60DF-1AF2-236B-E5A655332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4D54E5-48DD-E5FB-EF66-D93DE60A6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5A98F-361D-F105-EF05-0ACEF2FC0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1FC8-1AD8-8148-9EF5-D6FFD4C869D1}" type="datetimeFigureOut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9DF7E-3A96-7AD8-1431-31C9B8E57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0A2D5-8235-9C54-0B89-A4334480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FA37-A328-C943-897E-49727C0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7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3266-62C4-14F3-4DCC-BD8329C6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B92DC-5EE4-E0B0-CCDE-B7947BCA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1FC8-1AD8-8148-9EF5-D6FFD4C869D1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DBD06-7B05-DD8C-DA1C-13113905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2AF81-8AB3-A147-4467-043A526D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FA37-A328-C943-897E-49727C0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8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28758-F763-BC5A-ABA4-82F2D08A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1FC8-1AD8-8148-9EF5-D6FFD4C869D1}" type="datetimeFigureOut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2CE05A-96A7-8E4D-9E72-02F8823A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E61B4-CEE2-8D54-E3B8-06E172A4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FA37-A328-C943-897E-49727C0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2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092C-9090-7F35-E648-601C099E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B806E-9CE5-FF07-821C-9B2F88A8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1C32D-9E5F-DCE8-14E3-4D8C5B443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A0963-D2C4-EC63-D073-264F192F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1FC8-1AD8-8148-9EF5-D6FFD4C869D1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CBC27-B32E-E385-ACEA-D08ECC7B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BD62F-9BD0-2F5F-0F12-04587171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FA37-A328-C943-897E-49727C0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B70A-E082-A3B5-0BE1-082208E9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AD148-E411-04CB-2B73-434158C1A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E897C-26A8-AA00-12C1-011EF73B3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4152B-FAA2-7D34-D2C1-C4F53666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1FC8-1AD8-8148-9EF5-D6FFD4C869D1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3559E-7EDE-5D57-09AA-86C6E055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E45-1CEA-5EE3-E3FE-720937A7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FA37-A328-C943-897E-49727C0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5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772112-61F0-166F-41D0-F0FAA070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B516B-6D6D-14D7-81ED-018ED84CC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ACDCF-5BF3-8BE9-A550-4B6839358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B1FC8-1AD8-8148-9EF5-D6FFD4C869D1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12817-A93D-34C1-19E7-9D6F1B150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690C-72F0-F51A-A5D4-23B136A41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FA37-A328-C943-897E-49727C0E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3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A14E-CA99-BC54-6065-5E528B0DC6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Riunione</a:t>
            </a:r>
            <a:r>
              <a:rPr lang="en-US" dirty="0"/>
              <a:t> di pre-</a:t>
            </a:r>
            <a:r>
              <a:rPr lang="en-US" dirty="0" err="1"/>
              <a:t>coordinamento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Svalbard e </a:t>
            </a:r>
            <a:r>
              <a:rPr lang="en-US" dirty="0" err="1"/>
              <a:t>Norvegia</a:t>
            </a:r>
            <a:r>
              <a:rPr lang="en-US" dirty="0"/>
              <a:t>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656CD-C0AD-48AD-101C-46958F68B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Ombretta</a:t>
            </a:r>
            <a:r>
              <a:rPr lang="en-US" dirty="0"/>
              <a:t> </a:t>
            </a:r>
            <a:r>
              <a:rPr lang="en-US" dirty="0" err="1"/>
              <a:t>Pinazza</a:t>
            </a:r>
            <a:endParaRPr lang="en-US" dirty="0"/>
          </a:p>
          <a:p>
            <a:r>
              <a:rPr lang="en-US" dirty="0"/>
              <a:t>29 </a:t>
            </a:r>
            <a:r>
              <a:rPr lang="en-US" dirty="0" err="1"/>
              <a:t>gennaio</a:t>
            </a:r>
            <a:r>
              <a:rPr lang="en-US" dirty="0"/>
              <a:t>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09BA4-AE3D-D0CF-8497-BABB34EA7AF6}"/>
              </a:ext>
            </a:extLst>
          </p:cNvPr>
          <p:cNvSpPr txBox="1"/>
          <p:nvPr/>
        </p:nvSpPr>
        <p:spPr>
          <a:xfrm>
            <a:off x="1175657" y="5529943"/>
            <a:ext cx="895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Presenti</a:t>
            </a:r>
            <a:r>
              <a:rPr lang="en-US" dirty="0"/>
              <a:t>: Cicalo, </a:t>
            </a:r>
            <a:r>
              <a:rPr lang="en-US" dirty="0" err="1"/>
              <a:t>Cifarelli</a:t>
            </a:r>
            <a:r>
              <a:rPr lang="en-US" dirty="0"/>
              <a:t>, De </a:t>
            </a:r>
            <a:r>
              <a:rPr lang="en-US" dirty="0" err="1"/>
              <a:t>Gruttola</a:t>
            </a:r>
            <a:r>
              <a:rPr lang="en-US" dirty="0"/>
              <a:t>, </a:t>
            </a:r>
            <a:r>
              <a:rPr lang="en-US" dirty="0" err="1"/>
              <a:t>Garbini</a:t>
            </a:r>
            <a:r>
              <a:rPr lang="en-US" dirty="0"/>
              <a:t>, </a:t>
            </a:r>
            <a:r>
              <a:rPr lang="en-US" dirty="0" err="1"/>
              <a:t>Mazziotta</a:t>
            </a:r>
            <a:r>
              <a:rPr lang="en-US" dirty="0"/>
              <a:t>, </a:t>
            </a:r>
            <a:r>
              <a:rPr lang="en-US" dirty="0" err="1"/>
              <a:t>Nania</a:t>
            </a:r>
            <a:r>
              <a:rPr lang="en-US" dirty="0"/>
              <a:t>, </a:t>
            </a:r>
            <a:r>
              <a:rPr lang="en-US" dirty="0" err="1"/>
              <a:t>Noferini</a:t>
            </a:r>
            <a:r>
              <a:rPr lang="en-US" dirty="0"/>
              <a:t>, Pellegrino, Pinazza</a:t>
            </a:r>
          </a:p>
        </p:txBody>
      </p:sp>
    </p:spTree>
    <p:extLst>
      <p:ext uri="{BB962C8B-B14F-4D97-AF65-F5344CB8AC3E}">
        <p14:creationId xmlns:p14="http://schemas.microsoft.com/office/powerpoint/2010/main" val="127410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B51C-1938-FEC7-BBEE-750FC8FB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Manutenzione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CBDB0-1C52-7950-A1EC-C52FC77E7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H" dirty="0"/>
              <a:t>Al momento non ci sono problemi hardware specifici</a:t>
            </a:r>
          </a:p>
          <a:p>
            <a:r>
              <a:rPr lang="en-GB" dirty="0" err="1"/>
              <a:t>Manutenzione</a:t>
            </a:r>
            <a:r>
              <a:rPr lang="en-GB" dirty="0"/>
              <a:t> </a:t>
            </a:r>
            <a:r>
              <a:rPr lang="en-GB" dirty="0" err="1"/>
              <a:t>ordinaria</a:t>
            </a:r>
            <a:endParaRPr lang="en-GB" dirty="0"/>
          </a:p>
          <a:p>
            <a:pPr lvl="1"/>
            <a:r>
              <a:rPr lang="en-GB" dirty="0" err="1"/>
              <a:t>Sostituzione</a:t>
            </a:r>
            <a:r>
              <a:rPr lang="en-GB" dirty="0"/>
              <a:t> </a:t>
            </a:r>
            <a:r>
              <a:rPr lang="en-GB" dirty="0" err="1"/>
              <a:t>schede</a:t>
            </a:r>
            <a:r>
              <a:rPr lang="en-GB" dirty="0"/>
              <a:t> SD (</a:t>
            </a:r>
            <a:r>
              <a:rPr lang="en-GB" dirty="0" err="1"/>
              <a:t>raccomandata</a:t>
            </a:r>
            <a:r>
              <a:rPr lang="en-GB" dirty="0"/>
              <a:t> </a:t>
            </a:r>
            <a:r>
              <a:rPr lang="en-GB" dirty="0" err="1"/>
              <a:t>ogni</a:t>
            </a:r>
            <a:r>
              <a:rPr lang="en-GB" dirty="0"/>
              <a:t> 2/3 anni)</a:t>
            </a:r>
          </a:p>
          <a:p>
            <a:pPr lvl="1"/>
            <a:r>
              <a:rPr lang="en-GB" dirty="0" err="1"/>
              <a:t>Pulizia</a:t>
            </a:r>
            <a:r>
              <a:rPr lang="en-GB" dirty="0"/>
              <a:t> </a:t>
            </a:r>
            <a:r>
              <a:rPr lang="en-GB" dirty="0" err="1"/>
              <a:t>polvere</a:t>
            </a:r>
            <a:r>
              <a:rPr lang="en-GB" dirty="0"/>
              <a:t> (</a:t>
            </a:r>
            <a:r>
              <a:rPr lang="en-GB" dirty="0" err="1"/>
              <a:t>ventole</a:t>
            </a:r>
            <a:r>
              <a:rPr lang="en-GB" dirty="0"/>
              <a:t>, </a:t>
            </a:r>
            <a:r>
              <a:rPr lang="en-GB" dirty="0" err="1"/>
              <a:t>elettronica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Misura</a:t>
            </a:r>
            <a:r>
              <a:rPr lang="en-GB" dirty="0"/>
              <a:t> </a:t>
            </a:r>
            <a:r>
              <a:rPr lang="en-GB" dirty="0" err="1"/>
              <a:t>capacità</a:t>
            </a:r>
            <a:r>
              <a:rPr lang="en-GB" dirty="0"/>
              <a:t> batterie (</a:t>
            </a:r>
            <a:r>
              <a:rPr lang="en-GB" dirty="0" err="1"/>
              <a:t>durata</a:t>
            </a:r>
            <a:r>
              <a:rPr lang="en-GB" dirty="0"/>
              <a:t> 3-5 anni)</a:t>
            </a:r>
          </a:p>
          <a:p>
            <a:pPr lvl="1"/>
            <a:r>
              <a:rPr lang="en-GB" dirty="0" err="1"/>
              <a:t>Verifica</a:t>
            </a:r>
            <a:r>
              <a:rPr lang="en-GB" dirty="0"/>
              <a:t> </a:t>
            </a:r>
            <a:r>
              <a:rPr lang="en-GB" dirty="0" err="1"/>
              <a:t>stato</a:t>
            </a:r>
            <a:r>
              <a:rPr lang="en-GB" dirty="0"/>
              <a:t> </a:t>
            </a:r>
            <a:r>
              <a:rPr lang="en-GB" dirty="0" err="1"/>
              <a:t>dischi</a:t>
            </a:r>
            <a:r>
              <a:rPr lang="en-GB" dirty="0"/>
              <a:t> USB</a:t>
            </a:r>
          </a:p>
          <a:p>
            <a:r>
              <a:rPr lang="en-GB" dirty="0" err="1"/>
              <a:t>Verifica</a:t>
            </a:r>
            <a:r>
              <a:rPr lang="en-GB" dirty="0"/>
              <a:t> </a:t>
            </a:r>
            <a:r>
              <a:rPr lang="en-GB" dirty="0" err="1"/>
              <a:t>posizione</a:t>
            </a:r>
            <a:r>
              <a:rPr lang="en-GB" dirty="0"/>
              <a:t> POLA-3 (base)</a:t>
            </a:r>
          </a:p>
          <a:p>
            <a:pPr lvl="1"/>
            <a:r>
              <a:rPr lang="en-GB" dirty="0"/>
              <a:t>Test di </a:t>
            </a:r>
            <a:r>
              <a:rPr lang="en-GB" dirty="0" err="1"/>
              <a:t>efficienza</a:t>
            </a:r>
            <a:r>
              <a:rPr lang="en-GB" dirty="0"/>
              <a:t> con </a:t>
            </a:r>
            <a:r>
              <a:rPr lang="en-GB" dirty="0" err="1"/>
              <a:t>protezioni</a:t>
            </a:r>
            <a:r>
              <a:rPr lang="en-GB" dirty="0"/>
              <a:t> dal sole, o </a:t>
            </a:r>
            <a:r>
              <a:rPr lang="en-GB" dirty="0" err="1"/>
              <a:t>differenti</a:t>
            </a:r>
            <a:r>
              <a:rPr lang="en-GB" dirty="0"/>
              <a:t> </a:t>
            </a:r>
            <a:r>
              <a:rPr lang="en-GB" dirty="0" err="1"/>
              <a:t>orientazioni</a:t>
            </a:r>
            <a:endParaRPr lang="en-CH" dirty="0"/>
          </a:p>
          <a:p>
            <a:r>
              <a:rPr lang="en-CH" dirty="0"/>
              <a:t>Verifica condizioni di rete per POLA-4 (Gruvebadet)</a:t>
            </a:r>
          </a:p>
          <a:p>
            <a:r>
              <a:rPr lang="en-CH" dirty="0"/>
              <a:t>Calibrazione / soglie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50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2024 Calendar - A Printable Calendar">
            <a:extLst>
              <a:ext uri="{FF2B5EF4-FFF2-40B4-BE49-F238E27FC236}">
                <a16:creationId xmlns:a16="http://schemas.microsoft.com/office/drawing/2014/main" id="{D16DBA28-88F4-D670-31BF-1B50753E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44" y="2172258"/>
            <a:ext cx="6064348" cy="46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479A42-F9AE-6146-4393-C7DE5B75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Dettagli missione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2F138-A927-3CFB-C92E-F573EC696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CNR ha approvato una missione per </a:t>
            </a:r>
            <a:r>
              <a:rPr lang="en-CH" b="1" dirty="0"/>
              <a:t>4 persone ospitate in base fra il 20 e il 30 maggio</a:t>
            </a:r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A269D0B9-ABBD-B83B-9D5F-A06A7A47A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83" y="3090038"/>
            <a:ext cx="4134186" cy="3339933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9C959FBB-D9F2-AEC6-FA80-BB66298DB89B}"/>
              </a:ext>
            </a:extLst>
          </p:cNvPr>
          <p:cNvSpPr/>
          <p:nvPr/>
        </p:nvSpPr>
        <p:spPr>
          <a:xfrm>
            <a:off x="6888967" y="5453115"/>
            <a:ext cx="436099" cy="19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CC22201-86A1-EE93-A323-68F5914EFCA7}"/>
              </a:ext>
            </a:extLst>
          </p:cNvPr>
          <p:cNvSpPr/>
          <p:nvPr/>
        </p:nvSpPr>
        <p:spPr>
          <a:xfrm>
            <a:off x="9261230" y="6078489"/>
            <a:ext cx="436099" cy="19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44D656B-6833-EA54-5B49-667DB76B5034}"/>
              </a:ext>
            </a:extLst>
          </p:cNvPr>
          <p:cNvSpPr/>
          <p:nvPr/>
        </p:nvSpPr>
        <p:spPr>
          <a:xfrm>
            <a:off x="9261231" y="5451235"/>
            <a:ext cx="436099" cy="19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038204C-BB71-D96B-2CD8-3358ED7D6097}"/>
              </a:ext>
            </a:extLst>
          </p:cNvPr>
          <p:cNvSpPr/>
          <p:nvPr/>
        </p:nvSpPr>
        <p:spPr>
          <a:xfrm>
            <a:off x="6888966" y="6078489"/>
            <a:ext cx="436099" cy="19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C285D-F2BF-3AD5-A531-5A7E7059C06C}"/>
              </a:ext>
            </a:extLst>
          </p:cNvPr>
          <p:cNvSpPr txBox="1"/>
          <p:nvPr/>
        </p:nvSpPr>
        <p:spPr>
          <a:xfrm>
            <a:off x="10632926" y="4793810"/>
            <a:ext cx="89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dirty="0"/>
              <a:t>BLQ-OSL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72407-FF42-C07D-C4EF-C30ABB3D0BCF}"/>
              </a:ext>
            </a:extLst>
          </p:cNvPr>
          <p:cNvSpPr txBox="1"/>
          <p:nvPr/>
        </p:nvSpPr>
        <p:spPr>
          <a:xfrm>
            <a:off x="5842055" y="5412791"/>
            <a:ext cx="846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dirty="0"/>
              <a:t>OSL-LYR</a:t>
            </a:r>
          </a:p>
        </p:txBody>
      </p:sp>
    </p:spTree>
    <p:extLst>
      <p:ext uri="{BB962C8B-B14F-4D97-AF65-F5344CB8AC3E}">
        <p14:creationId xmlns:p14="http://schemas.microsoft.com/office/powerpoint/2010/main" val="210166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9B68-5790-BD83-A6A3-86CC91D8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Proposta missione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F5C66-5A0D-FF8A-D4B6-DD153C22C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H" dirty="0"/>
              <a:t>3/4 persone per 7 giorni (20-27 oppure 23-30 maggio)</a:t>
            </a:r>
          </a:p>
          <a:p>
            <a:pPr lvl="1"/>
            <a:r>
              <a:rPr lang="en-GB" dirty="0"/>
              <a:t>M</a:t>
            </a:r>
            <a:r>
              <a:rPr lang="en-CH" dirty="0"/>
              <a:t>issione effettiva 18—28 maggio, o 21–31 maggio</a:t>
            </a:r>
          </a:p>
          <a:p>
            <a:pPr lvl="1"/>
            <a:r>
              <a:rPr lang="en-CH" dirty="0"/>
              <a:t>Protocollo sanitario:</a:t>
            </a:r>
          </a:p>
          <a:p>
            <a:pPr lvl="2"/>
            <a:r>
              <a:rPr lang="en-CH" dirty="0"/>
              <a:t>Nei tre mesi precedenti la missione ogni partecipante deve sottoporsi a visite mediche (~500€ a persona) e ottenere il certificato medico di idoneità</a:t>
            </a:r>
          </a:p>
          <a:p>
            <a:pPr lvl="2"/>
            <a:r>
              <a:rPr lang="en-GB" dirty="0"/>
              <a:t>C</a:t>
            </a:r>
            <a:r>
              <a:rPr lang="en-CH" dirty="0"/>
              <a:t>ertificato di corso di primo soccorso</a:t>
            </a:r>
          </a:p>
          <a:p>
            <a:pPr lvl="1"/>
            <a:r>
              <a:rPr lang="en-GB" dirty="0"/>
              <a:t>C</a:t>
            </a:r>
            <a:r>
              <a:rPr lang="en-CH" dirty="0"/>
              <a:t>osto stimato per persona: 3200 €     (più diaria)</a:t>
            </a:r>
          </a:p>
          <a:p>
            <a:pPr lvl="2"/>
            <a:r>
              <a:rPr lang="en-GB" dirty="0"/>
              <a:t>V</a:t>
            </a:r>
            <a:r>
              <a:rPr lang="en-CH" dirty="0"/>
              <a:t>olo BLQ-LYR 1000E</a:t>
            </a:r>
          </a:p>
          <a:p>
            <a:pPr lvl="2"/>
            <a:r>
              <a:rPr lang="en-GB" dirty="0"/>
              <a:t>P</a:t>
            </a:r>
            <a:r>
              <a:rPr lang="en-CH" dirty="0"/>
              <a:t>ernottamento Oslo/Lyr/Oslo 300-400E</a:t>
            </a:r>
          </a:p>
          <a:p>
            <a:pPr lvl="2"/>
            <a:r>
              <a:rPr lang="en-CH" dirty="0"/>
              <a:t>Voli Kingsbay 480*2E</a:t>
            </a:r>
          </a:p>
          <a:p>
            <a:pPr lvl="2"/>
            <a:r>
              <a:rPr lang="en-CH" dirty="0"/>
              <a:t>Board a NyA 80*7=560</a:t>
            </a:r>
          </a:p>
          <a:p>
            <a:r>
              <a:rPr lang="en-GB" dirty="0"/>
              <a:t>A</a:t>
            </a:r>
            <a:r>
              <a:rPr lang="en-CH" dirty="0"/>
              <a:t>nche se non ci sono (per ora) emergenze particolari, è l’occasione per lavorare a tempo pieno sulle POLAr, cercare di migliorarne le condizioni operative e studiare l’effetto ‘frangia’ e il suo legame con la temperatura</a:t>
            </a:r>
          </a:p>
        </p:txBody>
      </p:sp>
    </p:spTree>
    <p:extLst>
      <p:ext uri="{BB962C8B-B14F-4D97-AF65-F5344CB8AC3E}">
        <p14:creationId xmlns:p14="http://schemas.microsoft.com/office/powerpoint/2010/main" val="140769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VK-M101">
            <a:extLst>
              <a:ext uri="{FF2B5EF4-FFF2-40B4-BE49-F238E27FC236}">
                <a16:creationId xmlns:a16="http://schemas.microsoft.com/office/drawing/2014/main" id="{48F28ABC-14B4-0F1F-B540-B4FB083B9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 b="13625"/>
          <a:stretch/>
        </p:blipFill>
        <p:spPr bwMode="auto">
          <a:xfrm>
            <a:off x="10123071" y="5315311"/>
            <a:ext cx="1936555" cy="15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VK-M8GZOE-0">
            <a:extLst>
              <a:ext uri="{FF2B5EF4-FFF2-40B4-BE49-F238E27FC236}">
                <a16:creationId xmlns:a16="http://schemas.microsoft.com/office/drawing/2014/main" id="{620FDD70-70AE-EF51-C85E-C4EEFF7A4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2" b="13918"/>
          <a:stretch/>
        </p:blipFill>
        <p:spPr bwMode="auto">
          <a:xfrm>
            <a:off x="7850650" y="5478379"/>
            <a:ext cx="193655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0681D-A5ED-FB03-6FAB-22519EE1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0BB9B-2FBD-92C3-8884-1DF4B03F6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15"/>
            <a:ext cx="11023696" cy="4580132"/>
          </a:xfrm>
        </p:spPr>
        <p:txBody>
          <a:bodyPr>
            <a:normAutofit fontScale="92500" lnSpcReduction="20000"/>
          </a:bodyPr>
          <a:lstStyle/>
          <a:p>
            <a:r>
              <a:rPr lang="en-CH" dirty="0"/>
              <a:t>Componenti ‘consumabili’</a:t>
            </a:r>
          </a:p>
          <a:p>
            <a:pPr lvl="1"/>
            <a:r>
              <a:rPr lang="en-GB" dirty="0"/>
              <a:t>S</a:t>
            </a:r>
            <a:r>
              <a:rPr lang="en-CH" dirty="0"/>
              <a:t>chede SD</a:t>
            </a:r>
          </a:p>
          <a:p>
            <a:pPr lvl="1"/>
            <a:r>
              <a:rPr lang="en-GB" dirty="0"/>
              <a:t>D</a:t>
            </a:r>
            <a:r>
              <a:rPr lang="en-CH" dirty="0"/>
              <a:t>ischi USB</a:t>
            </a:r>
          </a:p>
          <a:p>
            <a:pPr lvl="1"/>
            <a:r>
              <a:rPr lang="en-GB" dirty="0"/>
              <a:t>B</a:t>
            </a:r>
            <a:r>
              <a:rPr lang="en-CH" dirty="0"/>
              <a:t>atterie al piombo</a:t>
            </a:r>
          </a:p>
          <a:p>
            <a:r>
              <a:rPr lang="en-CH" dirty="0"/>
              <a:t>Sensori</a:t>
            </a:r>
          </a:p>
          <a:p>
            <a:pPr lvl="1"/>
            <a:r>
              <a:rPr lang="en-GB" dirty="0"/>
              <a:t>A</a:t>
            </a:r>
            <a:r>
              <a:rPr lang="en-CH" dirty="0"/>
              <a:t>bbiamo alcuni spare incluso almeno una Sensehat</a:t>
            </a:r>
          </a:p>
          <a:p>
            <a:r>
              <a:rPr lang="en-CH" dirty="0"/>
              <a:t>Sistema di alimentazione</a:t>
            </a:r>
          </a:p>
          <a:p>
            <a:pPr lvl="1"/>
            <a:r>
              <a:rPr lang="en-GB" dirty="0" err="1"/>
              <a:t>è</a:t>
            </a:r>
            <a:r>
              <a:rPr lang="en-GB" dirty="0"/>
              <a:t> un </a:t>
            </a:r>
            <a:r>
              <a:rPr lang="en-GB" dirty="0" err="1"/>
              <a:t>sistema</a:t>
            </a:r>
            <a:r>
              <a:rPr lang="en-GB" dirty="0"/>
              <a:t> </a:t>
            </a:r>
            <a:r>
              <a:rPr lang="en-GB" dirty="0" err="1"/>
              <a:t>complesso</a:t>
            </a:r>
            <a:r>
              <a:rPr lang="en-GB" dirty="0"/>
              <a:t>, </a:t>
            </a:r>
            <a:r>
              <a:rPr lang="en-GB" dirty="0" err="1"/>
              <a:t>perché</a:t>
            </a:r>
            <a:r>
              <a:rPr lang="en-GB" dirty="0"/>
              <a:t> </a:t>
            </a:r>
            <a:r>
              <a:rPr lang="en-GB" dirty="0" err="1"/>
              <a:t>viene</a:t>
            </a:r>
            <a:r>
              <a:rPr lang="en-GB" dirty="0"/>
              <a:t> dal </a:t>
            </a:r>
            <a:r>
              <a:rPr lang="en-GB" dirty="0" err="1"/>
              <a:t>progetto</a:t>
            </a:r>
            <a:r>
              <a:rPr lang="en-GB" dirty="0"/>
              <a:t> </a:t>
            </a:r>
            <a:r>
              <a:rPr lang="en-GB" dirty="0" err="1"/>
              <a:t>Nanuq</a:t>
            </a:r>
            <a:endParaRPr lang="en-GB" dirty="0"/>
          </a:p>
          <a:p>
            <a:pPr lvl="1"/>
            <a:r>
              <a:rPr lang="en-GB" dirty="0"/>
              <a:t>S</a:t>
            </a:r>
            <a:r>
              <a:rPr lang="en-CH" dirty="0"/>
              <a:t>pare?</a:t>
            </a:r>
          </a:p>
          <a:p>
            <a:r>
              <a:rPr lang="en-CH" dirty="0"/>
              <a:t>Schede GPS</a:t>
            </a:r>
          </a:p>
          <a:p>
            <a:pPr lvl="1"/>
            <a:r>
              <a:rPr lang="en-GB" dirty="0"/>
              <a:t>L</a:t>
            </a:r>
            <a:r>
              <a:rPr lang="en-CH" dirty="0"/>
              <a:t>a scheda kit attuale (u-blox M8) è uscita di produzione e supporto e una nuova versione è stata messa in commercio (u-blox M10, 245 €, consegna prevista 16 settimane!)</a:t>
            </a:r>
          </a:p>
          <a:p>
            <a:r>
              <a:rPr lang="en-GB" dirty="0"/>
              <a:t>S</a:t>
            </a:r>
            <a:r>
              <a:rPr lang="en-CH" dirty="0"/>
              <a:t>cheda di trigger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7C8D86-63F9-7F22-F59A-4999BBFC8B13}"/>
              </a:ext>
            </a:extLst>
          </p:cNvPr>
          <p:cNvSpPr txBox="1"/>
          <p:nvPr/>
        </p:nvSpPr>
        <p:spPr>
          <a:xfrm>
            <a:off x="6157814" y="6169709"/>
            <a:ext cx="1692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  <a:r>
              <a:rPr lang="en-CH" dirty="0"/>
              <a:t>o ne ho ancora </a:t>
            </a:r>
            <a:br>
              <a:rPr lang="en-CH" dirty="0"/>
            </a:br>
            <a:r>
              <a:rPr lang="en-CH" dirty="0"/>
              <a:t>una in stock</a:t>
            </a:r>
          </a:p>
        </p:txBody>
      </p:sp>
    </p:spTree>
    <p:extLst>
      <p:ext uri="{BB962C8B-B14F-4D97-AF65-F5344CB8AC3E}">
        <p14:creationId xmlns:p14="http://schemas.microsoft.com/office/powerpoint/2010/main" val="394509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E0B5-E979-9F41-C109-838A1A2E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43BE-3FF2-2C72-7FD4-30907C67A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Upgrade software può essere preparato su POLA-2 o comunque offline</a:t>
            </a:r>
          </a:p>
          <a:p>
            <a:r>
              <a:rPr lang="en-GB" dirty="0"/>
              <a:t>S</a:t>
            </a:r>
            <a:r>
              <a:rPr lang="en-CH" dirty="0"/>
              <a:t>istemi che avrebbero bisogno di intervento</a:t>
            </a:r>
          </a:p>
          <a:p>
            <a:pPr lvl="1"/>
            <a:r>
              <a:rPr lang="en-CH" dirty="0"/>
              <a:t>Check dei dati da RunControl</a:t>
            </a:r>
          </a:p>
          <a:p>
            <a:pPr lvl="1"/>
            <a:r>
              <a:rPr lang="en-CH" dirty="0"/>
              <a:t>Script per check sensori e sistema</a:t>
            </a:r>
          </a:p>
          <a:p>
            <a:pPr lvl="1"/>
            <a:r>
              <a:rPr lang="en-GB" dirty="0" err="1"/>
              <a:t>Conversione</a:t>
            </a:r>
            <a:r>
              <a:rPr lang="en-GB" dirty="0"/>
              <a:t> da P</a:t>
            </a:r>
            <a:r>
              <a:rPr lang="en-CH" dirty="0"/>
              <a:t>ython2 a Python3</a:t>
            </a:r>
          </a:p>
          <a:p>
            <a:pPr lvl="1"/>
            <a:endParaRPr lang="en-CH" dirty="0"/>
          </a:p>
          <a:p>
            <a:r>
              <a:rPr lang="en-CH" dirty="0"/>
              <a:t>Problema manpower</a:t>
            </a:r>
          </a:p>
          <a:p>
            <a:pPr lvl="1"/>
            <a:r>
              <a:rPr lang="en-GB" dirty="0"/>
              <a:t>G</a:t>
            </a:r>
            <a:r>
              <a:rPr lang="en-CH" dirty="0"/>
              <a:t>ruppo di lavoro ? </a:t>
            </a:r>
          </a:p>
        </p:txBody>
      </p:sp>
    </p:spTree>
    <p:extLst>
      <p:ext uri="{BB962C8B-B14F-4D97-AF65-F5344CB8AC3E}">
        <p14:creationId xmlns:p14="http://schemas.microsoft.com/office/powerpoint/2010/main" val="82552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E45D-B8F2-3A94-E2EE-EEF18758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365125"/>
            <a:ext cx="5098366" cy="3063875"/>
          </a:xfrm>
        </p:spPr>
        <p:txBody>
          <a:bodyPr>
            <a:normAutofit/>
          </a:bodyPr>
          <a:lstStyle/>
          <a:p>
            <a:r>
              <a:rPr lang="en-CH" dirty="0"/>
              <a:t>Coordinamento </a:t>
            </a:r>
            <a:br>
              <a:rPr lang="en-CH" dirty="0"/>
            </a:br>
            <a:r>
              <a:rPr lang="en-CH" dirty="0"/>
              <a:t>missioni Svalbard </a:t>
            </a:r>
            <a:br>
              <a:rPr lang="en-CH" dirty="0"/>
            </a:br>
            <a:r>
              <a:rPr lang="en-CH" dirty="0"/>
              <a:t>e Norvegia</a:t>
            </a:r>
          </a:p>
        </p:txBody>
      </p:sp>
      <p:pic>
        <p:nvPicPr>
          <p:cNvPr id="10" name="Picture 9" descr="A screenshot of a calendar&#10;&#10;Description automatically generated">
            <a:extLst>
              <a:ext uri="{FF2B5EF4-FFF2-40B4-BE49-F238E27FC236}">
                <a16:creationId xmlns:a16="http://schemas.microsoft.com/office/drawing/2014/main" id="{F88F8A71-99A2-2234-7400-A3DD72A58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941" y="182561"/>
            <a:ext cx="3640864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6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34CE22-CC83-1C4B-E55A-E397DAB7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</a:t>
            </a:r>
            <a:r>
              <a:rPr lang="en-CH" dirty="0"/>
              <a:t>ackup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6F199-08C2-17ED-0903-682317248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6813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36CD-6A15-10F6-EF2E-DDF4EC9B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Binning a </a:t>
            </a:r>
            <a:r>
              <a:rPr lang="en-CH"/>
              <a:t>1 minute</a:t>
            </a:r>
            <a:r>
              <a:rPr lang="en-US" dirty="0"/>
              <a:t>, plot </a:t>
            </a:r>
            <a:r>
              <a:rPr lang="en-US" dirty="0" err="1"/>
              <a:t>su</a:t>
            </a:r>
            <a:r>
              <a:rPr lang="en-US" dirty="0"/>
              <a:t> 6 ore</a:t>
            </a:r>
            <a:endParaRPr lang="en-CH" dirty="0"/>
          </a:p>
        </p:txBody>
      </p:sp>
      <p:pic>
        <p:nvPicPr>
          <p:cNvPr id="5" name="Content Placeholder 4" descr="A graph with numbers and dots&#10;&#10;Description automatically generated with medium confidence">
            <a:extLst>
              <a:ext uri="{FF2B5EF4-FFF2-40B4-BE49-F238E27FC236}">
                <a16:creationId xmlns:a16="http://schemas.microsoft.com/office/drawing/2014/main" id="{B1A5A43B-7219-E153-8D65-33CC01394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245" y="1825625"/>
            <a:ext cx="9077510" cy="4351338"/>
          </a:xfrm>
        </p:spPr>
      </p:pic>
    </p:spTree>
    <p:extLst>
      <p:ext uri="{BB962C8B-B14F-4D97-AF65-F5344CB8AC3E}">
        <p14:creationId xmlns:p14="http://schemas.microsoft.com/office/powerpoint/2010/main" val="3558237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3841-03A0-A426-A521-4FE7505B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Nuova ricostruzione, dati filtrati</a:t>
            </a:r>
          </a:p>
        </p:txBody>
      </p:sp>
      <p:pic>
        <p:nvPicPr>
          <p:cNvPr id="5" name="Content Placeholder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5F83C353-E01C-218D-44A9-1E5F16015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353" y="1825625"/>
            <a:ext cx="8429293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E7F026-7B65-3108-CCEC-20062B941BFE}"/>
              </a:ext>
            </a:extLst>
          </p:cNvPr>
          <p:cNvSpPr txBox="1"/>
          <p:nvPr/>
        </p:nvSpPr>
        <p:spPr>
          <a:xfrm>
            <a:off x="9590316" y="103515"/>
            <a:ext cx="2445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nuova</a:t>
            </a:r>
            <a:r>
              <a:rPr lang="en-US" sz="1400" dirty="0"/>
              <a:t> </a:t>
            </a:r>
            <a:r>
              <a:rPr lang="en-US" sz="1400" dirty="0" err="1"/>
              <a:t>ricostruzione</a:t>
            </a:r>
            <a:r>
              <a:rPr lang="en-US" sz="1400" dirty="0"/>
              <a:t> </a:t>
            </a:r>
            <a:r>
              <a:rPr lang="en-US" sz="1400" dirty="0" err="1"/>
              <a:t>polarRates</a:t>
            </a:r>
            <a:endParaRPr lang="en-US" sz="1400" dirty="0"/>
          </a:p>
          <a:p>
            <a:r>
              <a:rPr lang="en-US" sz="1400" dirty="0" err="1"/>
              <a:t>Dati</a:t>
            </a:r>
            <a:r>
              <a:rPr lang="en-US" sz="1400" dirty="0"/>
              <a:t> </a:t>
            </a:r>
            <a:r>
              <a:rPr lang="en-US" sz="1400" dirty="0" err="1"/>
              <a:t>disponibili</a:t>
            </a:r>
            <a:r>
              <a:rPr lang="en-US" sz="1400" dirty="0"/>
              <a:t> </a:t>
            </a:r>
            <a:r>
              <a:rPr lang="en-US" sz="1400" dirty="0" err="1"/>
              <a:t>fino</a:t>
            </a:r>
            <a:r>
              <a:rPr lang="en-US" sz="1400" dirty="0"/>
              <a:t> nov-2023</a:t>
            </a:r>
          </a:p>
        </p:txBody>
      </p:sp>
    </p:spTree>
    <p:extLst>
      <p:ext uri="{BB962C8B-B14F-4D97-AF65-F5344CB8AC3E}">
        <p14:creationId xmlns:p14="http://schemas.microsoft.com/office/powerpoint/2010/main" val="41475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BC8B-BA45-8EAB-4CF7-4F581CB1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Nuovi dati, filtrati e binnati su 1h</a:t>
            </a:r>
          </a:p>
        </p:txBody>
      </p:sp>
      <p:pic>
        <p:nvPicPr>
          <p:cNvPr id="5" name="Content Placeholder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E489E20F-00FC-A500-5977-6AE7CFBB3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789" y="1825625"/>
            <a:ext cx="8436422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352FF7-1629-3388-3C0D-E1A029F6FF15}"/>
              </a:ext>
            </a:extLst>
          </p:cNvPr>
          <p:cNvSpPr txBox="1"/>
          <p:nvPr/>
        </p:nvSpPr>
        <p:spPr>
          <a:xfrm>
            <a:off x="9590316" y="114401"/>
            <a:ext cx="2445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nuova</a:t>
            </a:r>
            <a:r>
              <a:rPr lang="en-US" sz="1400" dirty="0"/>
              <a:t> </a:t>
            </a:r>
            <a:r>
              <a:rPr lang="en-US" sz="1400" dirty="0" err="1"/>
              <a:t>ricostruzione</a:t>
            </a:r>
            <a:r>
              <a:rPr lang="en-US" sz="1400" dirty="0"/>
              <a:t> </a:t>
            </a:r>
            <a:r>
              <a:rPr lang="en-US" sz="1400" dirty="0" err="1"/>
              <a:t>polarRates</a:t>
            </a:r>
            <a:endParaRPr lang="en-US" sz="1400" dirty="0"/>
          </a:p>
          <a:p>
            <a:r>
              <a:rPr lang="en-US" sz="1400" dirty="0" err="1"/>
              <a:t>Dati</a:t>
            </a:r>
            <a:r>
              <a:rPr lang="en-US" sz="1400" dirty="0"/>
              <a:t> </a:t>
            </a:r>
            <a:r>
              <a:rPr lang="en-US" sz="1400" dirty="0" err="1"/>
              <a:t>disponibili</a:t>
            </a:r>
            <a:r>
              <a:rPr lang="en-US" sz="1400" dirty="0"/>
              <a:t> </a:t>
            </a:r>
            <a:r>
              <a:rPr lang="en-US" sz="1400" dirty="0" err="1"/>
              <a:t>fino</a:t>
            </a:r>
            <a:r>
              <a:rPr lang="en-US" sz="1400" dirty="0"/>
              <a:t> nov-2023</a:t>
            </a:r>
          </a:p>
        </p:txBody>
      </p:sp>
    </p:spTree>
    <p:extLst>
      <p:ext uri="{BB962C8B-B14F-4D97-AF65-F5344CB8AC3E}">
        <p14:creationId xmlns:p14="http://schemas.microsoft.com/office/powerpoint/2010/main" val="188188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979C8-2F8B-DD61-63CA-2327D63B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95556-7D7C-C0A8-3C4F-A724B1EFA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telescopi</a:t>
            </a:r>
            <a:r>
              <a:rPr lang="en-US" dirty="0"/>
              <a:t> alle Svalbard</a:t>
            </a:r>
          </a:p>
          <a:p>
            <a:r>
              <a:rPr lang="en-US" dirty="0" err="1"/>
              <a:t>Attività</a:t>
            </a:r>
            <a:r>
              <a:rPr lang="en-US" dirty="0"/>
              <a:t> di </a:t>
            </a:r>
            <a:r>
              <a:rPr lang="en-US" dirty="0" err="1"/>
              <a:t>manutenzione</a:t>
            </a:r>
            <a:r>
              <a:rPr lang="en-US" dirty="0"/>
              <a:t> </a:t>
            </a:r>
            <a:r>
              <a:rPr lang="en-US" dirty="0" err="1"/>
              <a:t>previste</a:t>
            </a:r>
            <a:r>
              <a:rPr lang="en-US" dirty="0"/>
              <a:t>/</a:t>
            </a:r>
            <a:r>
              <a:rPr lang="en-US" dirty="0" err="1"/>
              <a:t>raccomandate</a:t>
            </a:r>
            <a:endParaRPr lang="en-US" dirty="0"/>
          </a:p>
          <a:p>
            <a:r>
              <a:rPr lang="en-US" dirty="0" err="1"/>
              <a:t>Organizzazione</a:t>
            </a:r>
            <a:r>
              <a:rPr lang="en-US" dirty="0"/>
              <a:t> </a:t>
            </a:r>
            <a:r>
              <a:rPr lang="en-US" dirty="0" err="1"/>
              <a:t>missione</a:t>
            </a:r>
            <a:r>
              <a:rPr lang="en-US" dirty="0"/>
              <a:t> 2024</a:t>
            </a:r>
          </a:p>
          <a:p>
            <a:r>
              <a:rPr lang="en-US" dirty="0" err="1"/>
              <a:t>Sviluppo</a:t>
            </a:r>
            <a:r>
              <a:rPr lang="en-US" dirty="0"/>
              <a:t> hardware</a:t>
            </a:r>
          </a:p>
          <a:p>
            <a:r>
              <a:rPr lang="en-US" dirty="0" err="1"/>
              <a:t>Sviluppo</a:t>
            </a:r>
            <a:r>
              <a:rPr lang="en-US" dirty="0"/>
              <a:t> software</a:t>
            </a:r>
          </a:p>
          <a:p>
            <a:r>
              <a:rPr lang="en-US" dirty="0" err="1"/>
              <a:t>Informazioni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missione</a:t>
            </a:r>
            <a:r>
              <a:rPr lang="en-US" dirty="0"/>
              <a:t> </a:t>
            </a:r>
            <a:r>
              <a:rPr lang="en-US" dirty="0" err="1"/>
              <a:t>Norvegia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441318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940A-596F-8D02-1BCD-C711F1D3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Nuovi dati, filtrati, binning 1d</a:t>
            </a:r>
          </a:p>
        </p:txBody>
      </p:sp>
      <p:pic>
        <p:nvPicPr>
          <p:cNvPr id="5" name="Content Placeholder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547B2440-6F5B-0D07-845E-AA0A9CA7F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229" y="1825625"/>
            <a:ext cx="8407541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F9C3FA-567A-9A94-ECBA-C7E3FAA69CC9}"/>
              </a:ext>
            </a:extLst>
          </p:cNvPr>
          <p:cNvSpPr txBox="1"/>
          <p:nvPr/>
        </p:nvSpPr>
        <p:spPr>
          <a:xfrm>
            <a:off x="9590316" y="103515"/>
            <a:ext cx="2445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nuova</a:t>
            </a:r>
            <a:r>
              <a:rPr lang="en-US" sz="1400" dirty="0"/>
              <a:t> </a:t>
            </a:r>
            <a:r>
              <a:rPr lang="en-US" sz="1400" dirty="0" err="1"/>
              <a:t>ricostruzione</a:t>
            </a:r>
            <a:r>
              <a:rPr lang="en-US" sz="1400" dirty="0"/>
              <a:t> </a:t>
            </a:r>
            <a:r>
              <a:rPr lang="en-US" sz="1400" dirty="0" err="1"/>
              <a:t>polarRates</a:t>
            </a:r>
            <a:endParaRPr lang="en-US" sz="1400" dirty="0"/>
          </a:p>
          <a:p>
            <a:r>
              <a:rPr lang="en-US" sz="1400" dirty="0" err="1"/>
              <a:t>Dati</a:t>
            </a:r>
            <a:r>
              <a:rPr lang="en-US" sz="1400" dirty="0"/>
              <a:t> </a:t>
            </a:r>
            <a:r>
              <a:rPr lang="en-US" sz="1400" dirty="0" err="1"/>
              <a:t>disponibili</a:t>
            </a:r>
            <a:r>
              <a:rPr lang="en-US" sz="1400" dirty="0"/>
              <a:t> </a:t>
            </a:r>
            <a:r>
              <a:rPr lang="en-US" sz="1400" dirty="0" err="1"/>
              <a:t>fino</a:t>
            </a:r>
            <a:r>
              <a:rPr lang="en-US" sz="1400" dirty="0"/>
              <a:t> nov-2023</a:t>
            </a:r>
          </a:p>
        </p:txBody>
      </p:sp>
    </p:spTree>
    <p:extLst>
      <p:ext uri="{BB962C8B-B14F-4D97-AF65-F5344CB8AC3E}">
        <p14:creationId xmlns:p14="http://schemas.microsoft.com/office/powerpoint/2010/main" val="957206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D59E2151-F5EB-B3A3-CB8F-BCC3A3B75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622" y="573395"/>
            <a:ext cx="10837068" cy="4356364"/>
          </a:xfr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D8C8663E-A49A-DE73-809F-A3F698299D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17D70CF-0D44-0F98-B97C-E498BF15BF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pic>
        <p:nvPicPr>
          <p:cNvPr id="9" name="Picture 8" descr="A screen shot of a graph&#10;&#10;Description automatically generated">
            <a:extLst>
              <a:ext uri="{FF2B5EF4-FFF2-40B4-BE49-F238E27FC236}">
                <a16:creationId xmlns:a16="http://schemas.microsoft.com/office/drawing/2014/main" id="{1EB5ABC4-6644-41BC-9E0A-AC1790766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22" y="5007545"/>
            <a:ext cx="10758756" cy="1851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89049-EFED-5E6B-8EAE-FFF92DD6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5989"/>
          </a:xfrm>
        </p:spPr>
        <p:txBody>
          <a:bodyPr>
            <a:normAutofit/>
          </a:bodyPr>
          <a:lstStyle/>
          <a:p>
            <a:r>
              <a:rPr lang="en-US" sz="2000" dirty="0" err="1"/>
              <a:t>Evento</a:t>
            </a:r>
            <a:r>
              <a:rPr lang="en-US" sz="2000" dirty="0"/>
              <a:t> del 4-9 </a:t>
            </a:r>
            <a:r>
              <a:rPr lang="en-US" sz="2000" dirty="0" err="1"/>
              <a:t>luglio</a:t>
            </a:r>
            <a:r>
              <a:rPr lang="en-US" sz="2000" dirty="0"/>
              <a:t> 2023 + OULU  </a:t>
            </a:r>
            <a:endParaRPr lang="en-CH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C6E21-4393-8B9C-B73C-115D2E457EE3}"/>
              </a:ext>
            </a:extLst>
          </p:cNvPr>
          <p:cNvSpPr txBox="1"/>
          <p:nvPr/>
        </p:nvSpPr>
        <p:spPr>
          <a:xfrm>
            <a:off x="9590316" y="103515"/>
            <a:ext cx="2445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nuova</a:t>
            </a:r>
            <a:r>
              <a:rPr lang="en-US" sz="1400" dirty="0"/>
              <a:t> </a:t>
            </a:r>
            <a:r>
              <a:rPr lang="en-US" sz="1400" dirty="0" err="1"/>
              <a:t>ricostruzione</a:t>
            </a:r>
            <a:r>
              <a:rPr lang="en-US" sz="1400" dirty="0"/>
              <a:t> </a:t>
            </a:r>
            <a:r>
              <a:rPr lang="en-US" sz="1400" dirty="0" err="1"/>
              <a:t>polarRates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6143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9A3A-890D-BE89-5305-CA075043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Evento</a:t>
            </a:r>
            <a:r>
              <a:rPr lang="en-US" dirty="0"/>
              <a:t> POLA-1 del 25-26 </a:t>
            </a:r>
            <a:r>
              <a:rPr lang="en-US" dirty="0" err="1"/>
              <a:t>settembre</a:t>
            </a:r>
            <a:r>
              <a:rPr lang="en-US" dirty="0"/>
              <a:t> 2023</a:t>
            </a:r>
            <a:endParaRPr lang="en-CH"/>
          </a:p>
        </p:txBody>
      </p:sp>
      <p:pic>
        <p:nvPicPr>
          <p:cNvPr id="5" name="Content Placeholder 4" descr="A graph showing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D3288A45-F817-C0FD-A1C8-C7F249CAF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0592"/>
            <a:ext cx="10515600" cy="430140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4967C6-F2C5-52FC-2FC1-0659E97531D5}"/>
              </a:ext>
            </a:extLst>
          </p:cNvPr>
          <p:cNvSpPr txBox="1"/>
          <p:nvPr/>
        </p:nvSpPr>
        <p:spPr>
          <a:xfrm>
            <a:off x="9590316" y="103515"/>
            <a:ext cx="2445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nuova</a:t>
            </a:r>
            <a:r>
              <a:rPr lang="en-US" sz="1400" dirty="0"/>
              <a:t> </a:t>
            </a:r>
            <a:r>
              <a:rPr lang="en-US" sz="1400" dirty="0" err="1"/>
              <a:t>ricostruzione</a:t>
            </a:r>
            <a:r>
              <a:rPr lang="en-US" sz="1400" dirty="0"/>
              <a:t> </a:t>
            </a:r>
            <a:r>
              <a:rPr lang="en-US" sz="1400" dirty="0" err="1"/>
              <a:t>polarRates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2439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F33F-A0A4-D4C5-ECFA-38BDB769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Evento</a:t>
            </a:r>
            <a:r>
              <a:rPr lang="en-US" dirty="0"/>
              <a:t> POLA-3 31/10-1/11-2023</a:t>
            </a:r>
            <a:endParaRPr lang="en-CH"/>
          </a:p>
        </p:txBody>
      </p:sp>
      <p:pic>
        <p:nvPicPr>
          <p:cNvPr id="5" name="Content Placeholder 4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2CAD9B97-5A06-AAA7-8187-D906AD364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6278"/>
            <a:ext cx="10515600" cy="421003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0BA5EB-734F-AAB7-02EE-2EE4358EF12B}"/>
              </a:ext>
            </a:extLst>
          </p:cNvPr>
          <p:cNvSpPr txBox="1"/>
          <p:nvPr/>
        </p:nvSpPr>
        <p:spPr>
          <a:xfrm>
            <a:off x="9590316" y="103515"/>
            <a:ext cx="2445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nuova</a:t>
            </a:r>
            <a:r>
              <a:rPr lang="en-US" sz="1400" dirty="0"/>
              <a:t> </a:t>
            </a:r>
            <a:r>
              <a:rPr lang="en-US" sz="1400" dirty="0" err="1"/>
              <a:t>ricostruzione</a:t>
            </a:r>
            <a:r>
              <a:rPr lang="en-US" sz="1400" dirty="0"/>
              <a:t> </a:t>
            </a:r>
            <a:r>
              <a:rPr lang="en-US" sz="1400" dirty="0" err="1"/>
              <a:t>polarRates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622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F1DD-EC47-EFA6-5F74-F0A1ACE82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Stato dei telescopi alle Svalbard </a:t>
            </a:r>
          </a:p>
        </p:txBody>
      </p:sp>
      <p:pic>
        <p:nvPicPr>
          <p:cNvPr id="6" name="Content Placeholder 5" descr="A group of colorful graphs&#10;&#10;Description automatically generated with medium confidence">
            <a:extLst>
              <a:ext uri="{FF2B5EF4-FFF2-40B4-BE49-F238E27FC236}">
                <a16:creationId xmlns:a16="http://schemas.microsoft.com/office/drawing/2014/main" id="{8B4A6805-F62D-2B6F-D360-1F472A06D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117" y="1267401"/>
            <a:ext cx="10515600" cy="552234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64170F-0B07-8908-F1CD-CE627F7F2466}"/>
              </a:ext>
            </a:extLst>
          </p:cNvPr>
          <p:cNvSpPr txBox="1"/>
          <p:nvPr/>
        </p:nvSpPr>
        <p:spPr>
          <a:xfrm>
            <a:off x="8730344" y="68255"/>
            <a:ext cx="330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Dati</a:t>
            </a:r>
            <a:r>
              <a:rPr lang="en-US" dirty="0"/>
              <a:t> da DQM (recon2) 2023-2024</a:t>
            </a:r>
          </a:p>
        </p:txBody>
      </p:sp>
    </p:spTree>
    <p:extLst>
      <p:ext uri="{BB962C8B-B14F-4D97-AF65-F5344CB8AC3E}">
        <p14:creationId xmlns:p14="http://schemas.microsoft.com/office/powerpoint/2010/main" val="284046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2776B-00E1-00CB-B97C-9A56D5E1B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7249E-B56C-68F8-0834-82FE5463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sz="4000" dirty="0"/>
              <a:t>Nuova ricostruzione, </a:t>
            </a:r>
            <a:r>
              <a:rPr lang="en-CH" sz="4000"/>
              <a:t>dati filtrati</a:t>
            </a:r>
            <a:r>
              <a:rPr lang="en-US" sz="4000" dirty="0"/>
              <a:t> (solo status OK)</a:t>
            </a:r>
            <a:endParaRPr lang="en-CH" sz="4000" dirty="0"/>
          </a:p>
        </p:txBody>
      </p:sp>
      <p:pic>
        <p:nvPicPr>
          <p:cNvPr id="4" name="Picture 3" descr="A graph of a graph showing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D3C53949-5AB5-B0B0-965C-B177F2065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2" y="1302479"/>
            <a:ext cx="10387819" cy="5372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FD2BF-D198-3626-C11B-E05C3843590A}"/>
              </a:ext>
            </a:extLst>
          </p:cNvPr>
          <p:cNvSpPr txBox="1"/>
          <p:nvPr/>
        </p:nvSpPr>
        <p:spPr>
          <a:xfrm>
            <a:off x="8763000" y="1226279"/>
            <a:ext cx="3534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disponibili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</a:t>
            </a:r>
            <a:r>
              <a:rPr lang="en-US" dirty="0" err="1"/>
              <a:t>novembre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18892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96FC-C2B4-D19B-A828-FBF695FB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Binning a 1 ora</a:t>
            </a:r>
          </a:p>
        </p:txBody>
      </p:sp>
      <p:pic>
        <p:nvPicPr>
          <p:cNvPr id="5" name="Content Placeholder 4" descr="A graph showing a graph of data&#10;&#10;Description automatically generated with medium confidence">
            <a:extLst>
              <a:ext uri="{FF2B5EF4-FFF2-40B4-BE49-F238E27FC236}">
                <a16:creationId xmlns:a16="http://schemas.microsoft.com/office/drawing/2014/main" id="{C5B1E435-65DD-BF9B-6F65-5098E1F20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7159"/>
            <a:ext cx="10515600" cy="432827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62019D-D615-C84A-4F11-B6E145513A51}"/>
              </a:ext>
            </a:extLst>
          </p:cNvPr>
          <p:cNvSpPr txBox="1"/>
          <p:nvPr/>
        </p:nvSpPr>
        <p:spPr>
          <a:xfrm>
            <a:off x="8730344" y="68255"/>
            <a:ext cx="330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Dati</a:t>
            </a:r>
            <a:r>
              <a:rPr lang="en-US" dirty="0"/>
              <a:t> da DQM (recon2) 2023-2024</a:t>
            </a:r>
          </a:p>
        </p:txBody>
      </p:sp>
    </p:spTree>
    <p:extLst>
      <p:ext uri="{BB962C8B-B14F-4D97-AF65-F5344CB8AC3E}">
        <p14:creationId xmlns:p14="http://schemas.microsoft.com/office/powerpoint/2010/main" val="274342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8E438-7D1C-FA5F-1AC6-35221ED7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POLA-01 alla CCT</a:t>
            </a:r>
          </a:p>
        </p:txBody>
      </p:sp>
      <p:pic>
        <p:nvPicPr>
          <p:cNvPr id="5" name="Content Placeholder 4" descr="A graph with blue lines&#10;&#10;Description automatically generated">
            <a:extLst>
              <a:ext uri="{FF2B5EF4-FFF2-40B4-BE49-F238E27FC236}">
                <a16:creationId xmlns:a16="http://schemas.microsoft.com/office/drawing/2014/main" id="{FDE61A1F-6B77-250A-E128-6EC297F9D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6081"/>
            <a:ext cx="10515600" cy="34904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D8E0DF-F817-5CAE-46F5-C5AB3D7EC590}"/>
              </a:ext>
            </a:extLst>
          </p:cNvPr>
          <p:cNvSpPr txBox="1"/>
          <p:nvPr/>
        </p:nvSpPr>
        <p:spPr>
          <a:xfrm>
            <a:off x="8730344" y="68255"/>
            <a:ext cx="330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Dati</a:t>
            </a:r>
            <a:r>
              <a:rPr lang="en-US" dirty="0"/>
              <a:t> da DQM (recon2) 2023-2024</a:t>
            </a:r>
          </a:p>
        </p:txBody>
      </p:sp>
    </p:spTree>
    <p:extLst>
      <p:ext uri="{BB962C8B-B14F-4D97-AF65-F5344CB8AC3E}">
        <p14:creationId xmlns:p14="http://schemas.microsoft.com/office/powerpoint/2010/main" val="106950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CFB1-62E8-6E2E-5FE8-3909E422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POLA-03 in base</a:t>
            </a:r>
          </a:p>
        </p:txBody>
      </p:sp>
      <p:pic>
        <p:nvPicPr>
          <p:cNvPr id="5" name="Content Placeholder 4" descr="A graph showing a red line&#10;&#10;Description automatically generated with medium confidence">
            <a:extLst>
              <a:ext uri="{FF2B5EF4-FFF2-40B4-BE49-F238E27FC236}">
                <a16:creationId xmlns:a16="http://schemas.microsoft.com/office/drawing/2014/main" id="{53C91997-A619-CC70-15A4-2C1E861BE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19177"/>
            <a:ext cx="10515600" cy="356423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021C6-9E59-8973-37B8-1C5168BA5F60}"/>
              </a:ext>
            </a:extLst>
          </p:cNvPr>
          <p:cNvSpPr txBox="1"/>
          <p:nvPr/>
        </p:nvSpPr>
        <p:spPr>
          <a:xfrm>
            <a:off x="8730344" y="68255"/>
            <a:ext cx="330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Dati</a:t>
            </a:r>
            <a:r>
              <a:rPr lang="en-US" dirty="0"/>
              <a:t> da DQM (recon2) 2023-2024</a:t>
            </a:r>
          </a:p>
        </p:txBody>
      </p:sp>
    </p:spTree>
    <p:extLst>
      <p:ext uri="{BB962C8B-B14F-4D97-AF65-F5344CB8AC3E}">
        <p14:creationId xmlns:p14="http://schemas.microsoft.com/office/powerpoint/2010/main" val="170705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FDCA-596C-E03A-B35B-B691BC90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POLA-04 a GVB</a:t>
            </a:r>
          </a:p>
        </p:txBody>
      </p:sp>
      <p:pic>
        <p:nvPicPr>
          <p:cNvPr id="5" name="Content Placeholder 4" descr="A graph with green line&#10;&#10;Description automatically generated">
            <a:extLst>
              <a:ext uri="{FF2B5EF4-FFF2-40B4-BE49-F238E27FC236}">
                <a16:creationId xmlns:a16="http://schemas.microsoft.com/office/drawing/2014/main" id="{EBFC3EEC-7058-B1C4-730D-16BF0DEB5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17496"/>
            <a:ext cx="10515600" cy="35675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9C0A3-D566-B715-47E3-28634C882092}"/>
              </a:ext>
            </a:extLst>
          </p:cNvPr>
          <p:cNvSpPr txBox="1"/>
          <p:nvPr/>
        </p:nvSpPr>
        <p:spPr>
          <a:xfrm>
            <a:off x="8730344" y="68255"/>
            <a:ext cx="330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Dati</a:t>
            </a:r>
            <a:r>
              <a:rPr lang="en-US" dirty="0"/>
              <a:t> da DQM (recon2) 2023-2024</a:t>
            </a:r>
          </a:p>
        </p:txBody>
      </p:sp>
    </p:spTree>
    <p:extLst>
      <p:ext uri="{BB962C8B-B14F-4D97-AF65-F5344CB8AC3E}">
        <p14:creationId xmlns:p14="http://schemas.microsoft.com/office/powerpoint/2010/main" val="207075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5BF7B-919D-7723-424C-474D8D1D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CH" dirty="0"/>
              <a:t>nterventi effettuati durante la missione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CA182-0912-9CD7-25B5-69EC83AD7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Sostituzione</a:t>
            </a:r>
            <a:r>
              <a:rPr lang="en-GB" dirty="0"/>
              <a:t> </a:t>
            </a:r>
            <a:r>
              <a:rPr lang="en-GB" dirty="0" err="1"/>
              <a:t>SenseHat</a:t>
            </a:r>
            <a:r>
              <a:rPr lang="en-GB" dirty="0"/>
              <a:t> e </a:t>
            </a:r>
            <a:r>
              <a:rPr lang="en-GB" dirty="0" err="1"/>
              <a:t>scheda</a:t>
            </a:r>
            <a:r>
              <a:rPr lang="en-GB" dirty="0"/>
              <a:t> SD </a:t>
            </a:r>
            <a:r>
              <a:rPr lang="en-GB" dirty="0" err="1"/>
              <a:t>su</a:t>
            </a:r>
            <a:r>
              <a:rPr lang="en-GB" dirty="0"/>
              <a:t> POLA-04</a:t>
            </a:r>
          </a:p>
          <a:p>
            <a:r>
              <a:rPr lang="en-GB" dirty="0" err="1"/>
              <a:t>Sostituzione</a:t>
            </a:r>
            <a:r>
              <a:rPr lang="en-GB" dirty="0"/>
              <a:t> raspberry </a:t>
            </a:r>
            <a:r>
              <a:rPr lang="en-GB" dirty="0" err="1"/>
              <a:t>su</a:t>
            </a:r>
            <a:r>
              <a:rPr lang="en-GB" dirty="0"/>
              <a:t> POLA-3</a:t>
            </a:r>
          </a:p>
          <a:p>
            <a:r>
              <a:rPr lang="en-GB" dirty="0" err="1"/>
              <a:t>Riconfigurazione</a:t>
            </a:r>
            <a:r>
              <a:rPr lang="en-GB" dirty="0"/>
              <a:t> </a:t>
            </a:r>
            <a:r>
              <a:rPr lang="en-GB" dirty="0" err="1"/>
              <a:t>soglie</a:t>
            </a:r>
            <a:r>
              <a:rPr lang="en-GB" dirty="0"/>
              <a:t> POLA-3</a:t>
            </a:r>
          </a:p>
          <a:p>
            <a:r>
              <a:rPr lang="en-GB" dirty="0"/>
              <a:t>S</a:t>
            </a:r>
            <a:r>
              <a:rPr lang="en-CH" dirty="0"/>
              <a:t>postamento di POLA-3</a:t>
            </a:r>
          </a:p>
          <a:p>
            <a:r>
              <a:rPr lang="en-CH" dirty="0"/>
              <a:t>Sostituzione batterie (su tutte e tre)</a:t>
            </a:r>
          </a:p>
          <a:p>
            <a:r>
              <a:rPr lang="en-GB" dirty="0"/>
              <a:t>P</a:t>
            </a:r>
            <a:r>
              <a:rPr lang="en-CH" dirty="0"/>
              <a:t>ulizia dalla polvere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44532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8335</TotalTime>
  <Words>605</Words>
  <Application>Microsoft Macintosh PowerPoint</Application>
  <PresentationFormat>Widescreen</PresentationFormat>
  <Paragraphs>99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Riunione di pre-coordinamento attività Svalbard e Norvegia 2024</vt:lpstr>
      <vt:lpstr>Agenda</vt:lpstr>
      <vt:lpstr>Stato dei telescopi alle Svalbard </vt:lpstr>
      <vt:lpstr>Nuova ricostruzione, dati filtrati (solo status OK)</vt:lpstr>
      <vt:lpstr>Binning a 1 ora</vt:lpstr>
      <vt:lpstr>POLA-01 alla CCT</vt:lpstr>
      <vt:lpstr>POLA-03 in base</vt:lpstr>
      <vt:lpstr>POLA-04 a GVB</vt:lpstr>
      <vt:lpstr>Interventi effettuati durante la missione 2023</vt:lpstr>
      <vt:lpstr>Manutenzione 2024</vt:lpstr>
      <vt:lpstr>Dettagli missione 2024</vt:lpstr>
      <vt:lpstr>Proposta missione 2024</vt:lpstr>
      <vt:lpstr>Hardware</vt:lpstr>
      <vt:lpstr>Software</vt:lpstr>
      <vt:lpstr>Coordinamento  missioni Svalbard  e Norvegia</vt:lpstr>
      <vt:lpstr>Backup slides</vt:lpstr>
      <vt:lpstr>Binning a 1 minute, plot su 6 ore</vt:lpstr>
      <vt:lpstr>Nuova ricostruzione, dati filtrati</vt:lpstr>
      <vt:lpstr>Nuovi dati, filtrati e binnati su 1h</vt:lpstr>
      <vt:lpstr>Nuovi dati, filtrati, binning 1d</vt:lpstr>
      <vt:lpstr>Evento del 4-9 luglio 2023 + OULU  </vt:lpstr>
      <vt:lpstr>Evento POLA-1 del 25-26 settembre 2023</vt:lpstr>
      <vt:lpstr>Evento POLA-3 31/10-1/11-2023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Riunione di pre-coordinamento attività Svalbard e Norvegia 2024</dc:title>
  <dc:creator>Ombretta Pinazza</dc:creator>
  <cp:lastModifiedBy>Ombretta Pinazza</cp:lastModifiedBy>
  <cp:revision>8</cp:revision>
  <dcterms:created xsi:type="dcterms:W3CDTF">2024-01-24T10:46:26Z</dcterms:created>
  <dcterms:modified xsi:type="dcterms:W3CDTF">2024-01-30T08:45:10Z</dcterms:modified>
</cp:coreProperties>
</file>