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4715"/>
  </p:normalViewPr>
  <p:slideViewPr>
    <p:cSldViewPr snapToGrid="0" snapToObjects="1">
      <p:cViewPr>
        <p:scale>
          <a:sx n="100" d="100"/>
          <a:sy n="100" d="100"/>
        </p:scale>
        <p:origin x="156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orgia/Desktop/Efficiency%20old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orgia/Desktop/Efficiency%20old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orgia/Desktop/Efficiency%20old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orgia/Desktop/x-y-t%20e%20beta%20EEE%20tommas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orgia/Library/Containers/com.microsoft.Excel/Data/Library/Application%20Support/Microsoft/Efficiency%20old%20data%20(version%201).xlsb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Efficiency</a:t>
            </a:r>
            <a:r>
              <a:rPr lang="en-US" baseline="0" dirty="0">
                <a:solidFill>
                  <a:schemeClr val="tx1"/>
                </a:solidFill>
              </a:rPr>
              <a:t> trend BOTTOM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193429054884768"/>
          <c:y val="0.17209241547799828"/>
          <c:w val="0.85452430954623027"/>
          <c:h val="0.64116271398663072"/>
        </c:manualLayout>
      </c:layout>
      <c:scatterChart>
        <c:scatterStyle val="lineMarker"/>
        <c:varyColors val="0"/>
        <c:ser>
          <c:idx val="0"/>
          <c:order val="0"/>
          <c:tx>
            <c:strRef>
              <c:f>Bottom!$O$1</c:f>
              <c:strCache>
                <c:ptCount val="1"/>
                <c:pt idx="0">
                  <c:v>Efficiency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Bottom!$N$2:$N$7</c:f>
              <c:numCache>
                <c:formatCode>General</c:formatCode>
                <c:ptCount val="6"/>
                <c:pt idx="0">
                  <c:v>15000</c:v>
                </c:pt>
                <c:pt idx="1">
                  <c:v>16000</c:v>
                </c:pt>
                <c:pt idx="2">
                  <c:v>17000</c:v>
                </c:pt>
                <c:pt idx="3">
                  <c:v>18000</c:v>
                </c:pt>
                <c:pt idx="4">
                  <c:v>19000</c:v>
                </c:pt>
                <c:pt idx="5">
                  <c:v>19500</c:v>
                </c:pt>
              </c:numCache>
            </c:numRef>
          </c:xVal>
          <c:yVal>
            <c:numRef>
              <c:f>Bottom!$O$2:$O$7</c:f>
              <c:numCache>
                <c:formatCode>General</c:formatCode>
                <c:ptCount val="6"/>
                <c:pt idx="0">
                  <c:v>0.45</c:v>
                </c:pt>
                <c:pt idx="1">
                  <c:v>0.67</c:v>
                </c:pt>
                <c:pt idx="2">
                  <c:v>0.87</c:v>
                </c:pt>
                <c:pt idx="3">
                  <c:v>0.96</c:v>
                </c:pt>
                <c:pt idx="4">
                  <c:v>0.98</c:v>
                </c:pt>
                <c:pt idx="5">
                  <c:v>0.98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07-804D-88CF-FF0727766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3014975"/>
        <c:axId val="1615282031"/>
      </c:scatterChart>
      <c:valAx>
        <c:axId val="1683014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>
                    <a:solidFill>
                      <a:schemeClr val="tx1"/>
                    </a:solidFill>
                  </a:rPr>
                  <a:t>HV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15282031"/>
        <c:crosses val="autoZero"/>
        <c:crossBetween val="midCat"/>
      </c:valAx>
      <c:valAx>
        <c:axId val="161528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 err="1">
                    <a:solidFill>
                      <a:schemeClr val="tx1"/>
                    </a:solidFill>
                  </a:rPr>
                  <a:t>Eff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30149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Efficiency trend MIDDLE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2762404810023569E-2"/>
          <c:y val="0.14646108019955445"/>
          <c:w val="0.86880068239522257"/>
          <c:h val="0.71027023917138621"/>
        </c:manualLayout>
      </c:layout>
      <c:scatterChart>
        <c:scatterStyle val="lineMarker"/>
        <c:varyColors val="0"/>
        <c:ser>
          <c:idx val="0"/>
          <c:order val="0"/>
          <c:tx>
            <c:strRef>
              <c:f>Middle!$O$1</c:f>
              <c:strCache>
                <c:ptCount val="1"/>
                <c:pt idx="0">
                  <c:v>Efficiency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Middle!$N$2:$N$6</c:f>
              <c:numCache>
                <c:formatCode>General</c:formatCode>
                <c:ptCount val="5"/>
                <c:pt idx="0">
                  <c:v>16000</c:v>
                </c:pt>
                <c:pt idx="1">
                  <c:v>17000</c:v>
                </c:pt>
                <c:pt idx="2">
                  <c:v>18000</c:v>
                </c:pt>
                <c:pt idx="3">
                  <c:v>19000</c:v>
                </c:pt>
                <c:pt idx="4">
                  <c:v>19500</c:v>
                </c:pt>
              </c:numCache>
            </c:numRef>
          </c:xVal>
          <c:yVal>
            <c:numRef>
              <c:f>Middle!$O$2:$O$6</c:f>
              <c:numCache>
                <c:formatCode>General</c:formatCode>
                <c:ptCount val="5"/>
                <c:pt idx="0">
                  <c:v>0.78</c:v>
                </c:pt>
                <c:pt idx="1">
                  <c:v>0.92</c:v>
                </c:pt>
                <c:pt idx="2">
                  <c:v>0.96</c:v>
                </c:pt>
                <c:pt idx="3">
                  <c:v>0.97</c:v>
                </c:pt>
                <c:pt idx="4">
                  <c:v>0.97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95-6A47-85C7-22B94A07D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6416399"/>
        <c:axId val="1681665791"/>
      </c:scatterChart>
      <c:valAx>
        <c:axId val="174641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b="0" dirty="0">
                    <a:solidFill>
                      <a:schemeClr val="tx1"/>
                    </a:solidFill>
                  </a:rPr>
                  <a:t>HV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1665791"/>
        <c:crosses val="autoZero"/>
        <c:crossBetween val="midCat"/>
      </c:valAx>
      <c:valAx>
        <c:axId val="1681665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b="0" dirty="0" err="1">
                    <a:solidFill>
                      <a:schemeClr val="tx1"/>
                    </a:solidFill>
                  </a:rPr>
                  <a:t>Eff</a:t>
                </a:r>
                <a:endParaRPr lang="it-IT" sz="1800" b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41798462127201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464163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>
                <a:solidFill>
                  <a:schemeClr val="tx1"/>
                </a:solidFill>
              </a:rPr>
              <a:t>Efficiency</a:t>
            </a:r>
            <a:r>
              <a:rPr lang="it-IT" dirty="0">
                <a:solidFill>
                  <a:schemeClr val="tx1"/>
                </a:solidFill>
              </a:rPr>
              <a:t> trend TOP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421601281280355"/>
          <c:y val="0.1463951693382641"/>
          <c:w val="0.8258964043517657"/>
          <c:h val="0.70678232590432721"/>
        </c:manualLayout>
      </c:layout>
      <c:scatterChart>
        <c:scatterStyle val="lineMarker"/>
        <c:varyColors val="0"/>
        <c:ser>
          <c:idx val="0"/>
          <c:order val="0"/>
          <c:tx>
            <c:strRef>
              <c:f>Top!$O$1</c:f>
              <c:strCache>
                <c:ptCount val="1"/>
                <c:pt idx="0">
                  <c:v>Efficiency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Top!$N$2:$N$6</c:f>
              <c:numCache>
                <c:formatCode>General</c:formatCode>
                <c:ptCount val="5"/>
                <c:pt idx="0">
                  <c:v>16000</c:v>
                </c:pt>
                <c:pt idx="1">
                  <c:v>17000</c:v>
                </c:pt>
                <c:pt idx="2">
                  <c:v>18000</c:v>
                </c:pt>
                <c:pt idx="3">
                  <c:v>19000</c:v>
                </c:pt>
                <c:pt idx="4">
                  <c:v>19500</c:v>
                </c:pt>
              </c:numCache>
            </c:numRef>
          </c:xVal>
          <c:yVal>
            <c:numRef>
              <c:f>Top!$O$2:$O$6</c:f>
              <c:numCache>
                <c:formatCode>General</c:formatCode>
                <c:ptCount val="5"/>
                <c:pt idx="0">
                  <c:v>0.83</c:v>
                </c:pt>
                <c:pt idx="1">
                  <c:v>0.94</c:v>
                </c:pt>
                <c:pt idx="2">
                  <c:v>0.96</c:v>
                </c:pt>
                <c:pt idx="3">
                  <c:v>0.97</c:v>
                </c:pt>
                <c:pt idx="4">
                  <c:v>0.96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32-3542-A91C-9D8FBABFA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9283775"/>
        <c:axId val="1777285551"/>
      </c:scatterChart>
      <c:valAx>
        <c:axId val="1749283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>
                    <a:solidFill>
                      <a:schemeClr val="tx1"/>
                    </a:solidFill>
                  </a:rPr>
                  <a:t>HV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77285551"/>
        <c:crosses val="autoZero"/>
        <c:crossBetween val="midCat"/>
      </c:valAx>
      <c:valAx>
        <c:axId val="17772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 err="1">
                    <a:solidFill>
                      <a:schemeClr val="tx1"/>
                    </a:solidFill>
                  </a:rPr>
                  <a:t>Eff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492837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2.1427366289859959E-2"/>
          <c:y val="7.6220077573903686E-2"/>
          <c:w val="0.95056834693731684"/>
          <c:h val="0.87268496150327257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Foglio3!$B$1</c:f>
              <c:strCache>
                <c:ptCount val="1"/>
                <c:pt idx="0">
                  <c:v>Frequenza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Foglio3!$A$3:$A$43</c:f>
              <c:numCache>
                <c:formatCode>General</c:formatCode>
                <c:ptCount val="41"/>
                <c:pt idx="0">
                  <c:v>-0.9</c:v>
                </c:pt>
                <c:pt idx="1">
                  <c:v>-0.8</c:v>
                </c:pt>
                <c:pt idx="2">
                  <c:v>-0.70000000000000007</c:v>
                </c:pt>
                <c:pt idx="3">
                  <c:v>-0.60000000000000009</c:v>
                </c:pt>
                <c:pt idx="4">
                  <c:v>-0.50000000000000011</c:v>
                </c:pt>
                <c:pt idx="5">
                  <c:v>-0.40000000000000013</c:v>
                </c:pt>
                <c:pt idx="6">
                  <c:v>-0.30000000000000016</c:v>
                </c:pt>
                <c:pt idx="7">
                  <c:v>-0.20000000000000015</c:v>
                </c:pt>
                <c:pt idx="8">
                  <c:v>-0.10000000000000014</c:v>
                </c:pt>
                <c:pt idx="9">
                  <c:v>0</c:v>
                </c:pt>
                <c:pt idx="10">
                  <c:v>0.1</c:v>
                </c:pt>
                <c:pt idx="11">
                  <c:v>0.2</c:v>
                </c:pt>
                <c:pt idx="12">
                  <c:v>0.30000000000000004</c:v>
                </c:pt>
                <c:pt idx="13">
                  <c:v>0.4</c:v>
                </c:pt>
                <c:pt idx="14">
                  <c:v>0.5</c:v>
                </c:pt>
                <c:pt idx="15">
                  <c:v>0.6</c:v>
                </c:pt>
                <c:pt idx="16">
                  <c:v>0.7</c:v>
                </c:pt>
                <c:pt idx="17">
                  <c:v>0.79999999999999993</c:v>
                </c:pt>
                <c:pt idx="18">
                  <c:v>0.89999999999999991</c:v>
                </c:pt>
                <c:pt idx="19">
                  <c:v>0.99999999999999989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1.3</c:v>
                </c:pt>
                <c:pt idx="23">
                  <c:v>1.4000000000000001</c:v>
                </c:pt>
                <c:pt idx="24">
                  <c:v>1.5000000000000002</c:v>
                </c:pt>
                <c:pt idx="25">
                  <c:v>1.6000000000000003</c:v>
                </c:pt>
                <c:pt idx="26">
                  <c:v>1.7000000000000004</c:v>
                </c:pt>
                <c:pt idx="27">
                  <c:v>1.8000000000000005</c:v>
                </c:pt>
                <c:pt idx="28">
                  <c:v>1.9000000000000006</c:v>
                </c:pt>
                <c:pt idx="29">
                  <c:v>2.0000000000000004</c:v>
                </c:pt>
                <c:pt idx="30">
                  <c:v>2.1000000000000005</c:v>
                </c:pt>
                <c:pt idx="31">
                  <c:v>2.2000000000000006</c:v>
                </c:pt>
                <c:pt idx="32">
                  <c:v>2.3000000000000007</c:v>
                </c:pt>
                <c:pt idx="33">
                  <c:v>2.4000000000000008</c:v>
                </c:pt>
                <c:pt idx="34">
                  <c:v>2.5000000000000009</c:v>
                </c:pt>
                <c:pt idx="35">
                  <c:v>2.600000000000001</c:v>
                </c:pt>
                <c:pt idx="36">
                  <c:v>2.7000000000000011</c:v>
                </c:pt>
                <c:pt idx="37">
                  <c:v>2.8000000000000012</c:v>
                </c:pt>
                <c:pt idx="38">
                  <c:v>2.9000000000000012</c:v>
                </c:pt>
                <c:pt idx="39">
                  <c:v>3.0000000000000013</c:v>
                </c:pt>
                <c:pt idx="40">
                  <c:v>3.1000000000000014</c:v>
                </c:pt>
              </c:numCache>
            </c:numRef>
          </c:xVal>
          <c:yVal>
            <c:numRef>
              <c:f>Foglio3!$B$3:$B$43</c:f>
              <c:numCache>
                <c:formatCode>General</c:formatCode>
                <c:ptCount val="41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5</c:v>
                </c:pt>
                <c:pt idx="6">
                  <c:v>8</c:v>
                </c:pt>
                <c:pt idx="7">
                  <c:v>14</c:v>
                </c:pt>
                <c:pt idx="8">
                  <c:v>19</c:v>
                </c:pt>
                <c:pt idx="9">
                  <c:v>13</c:v>
                </c:pt>
                <c:pt idx="10">
                  <c:v>12</c:v>
                </c:pt>
                <c:pt idx="11">
                  <c:v>37</c:v>
                </c:pt>
                <c:pt idx="12">
                  <c:v>55</c:v>
                </c:pt>
                <c:pt idx="13">
                  <c:v>67</c:v>
                </c:pt>
                <c:pt idx="14">
                  <c:v>104</c:v>
                </c:pt>
                <c:pt idx="15">
                  <c:v>152</c:v>
                </c:pt>
                <c:pt idx="16">
                  <c:v>195</c:v>
                </c:pt>
                <c:pt idx="17">
                  <c:v>198</c:v>
                </c:pt>
                <c:pt idx="18">
                  <c:v>260</c:v>
                </c:pt>
                <c:pt idx="19">
                  <c:v>357</c:v>
                </c:pt>
                <c:pt idx="20">
                  <c:v>432</c:v>
                </c:pt>
                <c:pt idx="21">
                  <c:v>545</c:v>
                </c:pt>
                <c:pt idx="22">
                  <c:v>480</c:v>
                </c:pt>
                <c:pt idx="23">
                  <c:v>383</c:v>
                </c:pt>
                <c:pt idx="24">
                  <c:v>376</c:v>
                </c:pt>
                <c:pt idx="25">
                  <c:v>282</c:v>
                </c:pt>
                <c:pt idx="26">
                  <c:v>263</c:v>
                </c:pt>
                <c:pt idx="27">
                  <c:v>202</c:v>
                </c:pt>
                <c:pt idx="28">
                  <c:v>181</c:v>
                </c:pt>
                <c:pt idx="29">
                  <c:v>165</c:v>
                </c:pt>
                <c:pt idx="30">
                  <c:v>116</c:v>
                </c:pt>
                <c:pt idx="31">
                  <c:v>98</c:v>
                </c:pt>
                <c:pt idx="32">
                  <c:v>80</c:v>
                </c:pt>
                <c:pt idx="33">
                  <c:v>82</c:v>
                </c:pt>
                <c:pt idx="34">
                  <c:v>56</c:v>
                </c:pt>
                <c:pt idx="35">
                  <c:v>51</c:v>
                </c:pt>
                <c:pt idx="36">
                  <c:v>39</c:v>
                </c:pt>
                <c:pt idx="37">
                  <c:v>55</c:v>
                </c:pt>
                <c:pt idx="38">
                  <c:v>40</c:v>
                </c:pt>
                <c:pt idx="39">
                  <c:v>33</c:v>
                </c:pt>
                <c:pt idx="40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D2-D84C-8C01-B10021703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4464608"/>
        <c:axId val="1312423936"/>
      </c:scatterChart>
      <c:valAx>
        <c:axId val="129446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12423936"/>
        <c:crosses val="autoZero"/>
        <c:crossBetween val="midCat"/>
      </c:valAx>
      <c:valAx>
        <c:axId val="131242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94464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Foglio1!$L$1</c:f>
              <c:strCache>
                <c:ptCount val="1"/>
                <c:pt idx="0">
                  <c:v>Efficienza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12-F143-BA55-0C7BD9A8F137}"/>
              </c:ext>
            </c:extLst>
          </c:dPt>
          <c:xVal>
            <c:numRef>
              <c:f>Foglio1!$K$2:$K$14</c:f>
              <c:numCache>
                <c:formatCode>General</c:formatCode>
                <c:ptCount val="13"/>
                <c:pt idx="0">
                  <c:v>14630</c:v>
                </c:pt>
                <c:pt idx="1">
                  <c:v>15186</c:v>
                </c:pt>
                <c:pt idx="2">
                  <c:v>16199</c:v>
                </c:pt>
                <c:pt idx="3">
                  <c:v>17211</c:v>
                </c:pt>
                <c:pt idx="4">
                  <c:v>17717.575789999999</c:v>
                </c:pt>
                <c:pt idx="5">
                  <c:v>17970.684010000001</c:v>
                </c:pt>
                <c:pt idx="6">
                  <c:v>18225</c:v>
                </c:pt>
                <c:pt idx="7">
                  <c:v>18477</c:v>
                </c:pt>
                <c:pt idx="8">
                  <c:v>18748</c:v>
                </c:pt>
                <c:pt idx="9">
                  <c:v>19255.46</c:v>
                </c:pt>
                <c:pt idx="10">
                  <c:v>19509</c:v>
                </c:pt>
                <c:pt idx="11">
                  <c:v>19695</c:v>
                </c:pt>
                <c:pt idx="12">
                  <c:v>19903</c:v>
                </c:pt>
              </c:numCache>
            </c:numRef>
          </c:xVal>
          <c:yVal>
            <c:numRef>
              <c:f>Foglio1!$L$2:$L$14</c:f>
              <c:numCache>
                <c:formatCode>0.00%</c:formatCode>
                <c:ptCount val="13"/>
                <c:pt idx="0">
                  <c:v>0.12570000000000001</c:v>
                </c:pt>
                <c:pt idx="1">
                  <c:v>0.35630000000000001</c:v>
                </c:pt>
                <c:pt idx="2">
                  <c:v>0.76639999999999997</c:v>
                </c:pt>
                <c:pt idx="3">
                  <c:v>0.85750000000000004</c:v>
                </c:pt>
                <c:pt idx="4">
                  <c:v>0.88719999999999999</c:v>
                </c:pt>
                <c:pt idx="5">
                  <c:v>0.89559999999999995</c:v>
                </c:pt>
                <c:pt idx="6">
                  <c:v>0.95450000000000002</c:v>
                </c:pt>
                <c:pt idx="7">
                  <c:v>0.82599999999999996</c:v>
                </c:pt>
                <c:pt idx="8" formatCode="0%">
                  <c:v>0.91</c:v>
                </c:pt>
                <c:pt idx="9" formatCode="0%">
                  <c:v>0.92</c:v>
                </c:pt>
                <c:pt idx="10" formatCode="0%">
                  <c:v>0.97</c:v>
                </c:pt>
                <c:pt idx="11">
                  <c:v>0.92300000000000004</c:v>
                </c:pt>
                <c:pt idx="12">
                  <c:v>0.99019999999999997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12-F143-BA55-0C7BD9A8F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5009792"/>
        <c:axId val="1294127968"/>
      </c:scatterChart>
      <c:valAx>
        <c:axId val="1265009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94127968"/>
        <c:crosses val="autoZero"/>
        <c:crossBetween val="midCat"/>
      </c:valAx>
      <c:valAx>
        <c:axId val="129412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5009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BFE14D-9108-DD4D-9545-A9D26F60E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C32F0E-44D4-9C42-A366-27B44A6CE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0A6BBC-6000-684E-9D37-C6C8A511D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BEA0C7-9CE6-264D-8DE7-366331CD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F081AC-0D5A-5D43-96B1-BF4C4B48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81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5A33E-62CC-BA4B-897A-52A00E93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A60155-8D17-5B44-8E8D-BD8834F21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18E5BB-80EA-304D-A7E2-432AB61E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863BFC-7240-8D46-AD05-3711D1AC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F3087D-E2D8-D646-B343-AC933764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32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C3029B-6093-EE49-B884-6FA6A1152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C8A20C-D68F-BF4D-95B1-6D1821CDC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B6D121-46AE-5643-AECB-255793D1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717284-F234-CB4D-8771-C90EC8C8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596E7E-B68F-DE43-8348-353A27EA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70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509DA-2070-844C-B941-08E88A94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51EB7-A1F9-9246-B3E4-3F367EC21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35C79A-059F-A044-88D2-1E6D7EDE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0476AE-BA6F-3949-A8A7-3096A9BA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92B858-3FCB-6549-9034-ABF5150E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13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07261-4A6D-D343-B250-612712F2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C3C91B-4683-D240-900F-2FF03571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CF2ED0-2882-D541-B964-B4EB7698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6A7303-185B-8A43-8C8E-BCAC4C5F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C4CD7E-44FB-9248-907A-38CE6F64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79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13BD0-53B8-1541-A1F1-F4C48964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76C801-15AF-B040-86C6-B68C2C078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731E3F-6ABA-2648-B4CA-4CAC31B18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B2AEBC-7FDF-6C42-9E19-3980B098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BD8D46-4355-7C49-B94E-2F4D9013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3A29EC-0C92-484D-A464-F260A7F5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3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CCF078-EA93-3042-B94C-04483C33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791222-2433-1C45-8AD5-E1ACE9A56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12FA45-BD96-ED42-A8DC-7DA8914BD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0894C52-4BA0-284F-A726-49CF0F764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D62044-F090-114E-A24E-E1F35E31B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513D2E-9DDD-9647-BE9A-9B4C4B69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103D444-FA1A-7846-876C-6F36842C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DCABDC-D917-8B45-B7A9-B713FA92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8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B93BE-08AF-5A40-84CE-273807B3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65D3A2-CDDF-A74E-83E5-BB46D596C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B92F30-C60E-094F-B9CC-598626CC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D2FD36-9040-394A-9556-06952739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93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8EF01A-029B-3942-BFBD-2E5DABA0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797FF1-5157-F640-BFD0-AAF15DCE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6F14E2-8F54-864A-9088-6E334A5F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91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D7B70-547F-2948-B895-C68228F1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5842E7-B8AD-314B-8352-0D18AF197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C7EC7A-94B3-6E41-936D-BB1AB5F02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24EBA6-AF01-2546-90CF-ADC5B97D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178238-8201-ED4D-8302-8EE319CA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05EACE-F685-8F4C-B68F-F4D9C032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7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FD58BB-6D59-3A40-BE04-FA95134B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C4F8B0-E181-3242-90D5-9C177C2BE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777E14-5EE2-D64A-A8BF-2AC6FB4F5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D6256E-77F2-7F45-B331-D1AB0BB1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BE5B44-BEF1-4C45-B45D-8A471E7B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431348-8E5E-8A45-B4B4-FD7D6FD3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69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163D3E-925B-4547-9934-29CC088F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B49ED-1E6F-AC47-9984-12A3ABB7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3D150B-02AB-2344-954B-D09E6AEA6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5D046-C488-E946-9FB8-9DC103E4E3F6}" type="datetimeFigureOut">
              <a:rPr lang="it-IT" smtClean="0"/>
              <a:t>28/11/23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7076EE-F243-0242-A167-40418B9B6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F62D99-77C2-F549-B675-6EEA51B1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FEE67-A9BA-5A40-B5B2-457249A94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0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C4DAF-9EA2-AA49-BB8E-A8F7CC3D2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366CBE-832E-724F-AD16-F50BE86CF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43AB26-ED1E-C949-820B-E61C3658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0"/>
            <a:ext cx="12192001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D1345D-E406-B841-894C-7F062467FC9C}"/>
              </a:ext>
            </a:extLst>
          </p:cNvPr>
          <p:cNvSpPr txBox="1"/>
          <p:nvPr/>
        </p:nvSpPr>
        <p:spPr>
          <a:xfrm>
            <a:off x="4836405" y="275422"/>
            <a:ext cx="7355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AND MEASUREMENT OF THE EFFICIENCY OF THE LNLE-01 DETECTOR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EDC123-CC68-1E44-B8E2-55BFF4F4C567}"/>
              </a:ext>
            </a:extLst>
          </p:cNvPr>
          <p:cNvSpPr txBox="1"/>
          <p:nvPr/>
        </p:nvSpPr>
        <p:spPr>
          <a:xfrm>
            <a:off x="8593157" y="2434728"/>
            <a:ext cx="3073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10: Coluccini Giorgia, Corvini Tommaso, Scano Riccardo, Zucca Michele.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6EDDCB-6076-D34B-9A03-4E35A7CB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2" y="132203"/>
            <a:ext cx="1982883" cy="8027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218446-2281-BD4C-B287-D6C045C6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22" y="1122363"/>
            <a:ext cx="2025268" cy="11240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EC2B53-B229-1843-97AC-025F02579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220" y="3428660"/>
            <a:ext cx="3059680" cy="9349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200AFE-0F43-094A-A081-26D62B4BF549}"/>
              </a:ext>
            </a:extLst>
          </p:cNvPr>
          <p:cNvSpPr txBox="1"/>
          <p:nvPr/>
        </p:nvSpPr>
        <p:spPr>
          <a:xfrm>
            <a:off x="5964281" y="2536342"/>
            <a:ext cx="26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Liceo Vittoria Colonna e IIS Primo Levi</a:t>
            </a:r>
          </a:p>
        </p:txBody>
      </p:sp>
    </p:spTree>
    <p:extLst>
      <p:ext uri="{BB962C8B-B14F-4D97-AF65-F5344CB8AC3E}">
        <p14:creationId xmlns:p14="http://schemas.microsoft.com/office/powerpoint/2010/main" val="157893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777C55-41DF-2245-9580-EE6C9C38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71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7CAA5A-CCBB-4148-A64D-5856800CD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867"/>
            <a:ext cx="10515600" cy="961642"/>
          </a:xfrm>
        </p:spPr>
        <p:txBody>
          <a:bodyPr/>
          <a:lstStyle/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goal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take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and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trend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(Bottom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Middle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Top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100965C3-62A6-FC4B-9174-855AB6106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632720"/>
              </p:ext>
            </p:extLst>
          </p:nvPr>
        </p:nvGraphicFramePr>
        <p:xfrm>
          <a:off x="2653000" y="2327151"/>
          <a:ext cx="6588276" cy="371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363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D59DE008-6994-D54F-AF8D-AC1F1CFB19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356347"/>
              </p:ext>
            </p:extLst>
          </p:nvPr>
        </p:nvGraphicFramePr>
        <p:xfrm>
          <a:off x="493984" y="325821"/>
          <a:ext cx="5749161" cy="344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FF254D15-CC10-9840-8E20-F9B5B4085D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355113"/>
              </p:ext>
            </p:extLst>
          </p:nvPr>
        </p:nvGraphicFramePr>
        <p:xfrm>
          <a:off x="6350150" y="3348556"/>
          <a:ext cx="5702421" cy="321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732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A00B8-CBAC-AD41-BD8E-54AAC0BB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7"/>
            <a:ext cx="10515600" cy="1325563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part 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674841-B137-EA44-8A30-F8A72AC9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30" y="1095432"/>
            <a:ext cx="10615670" cy="9789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goal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lab.</a:t>
            </a:r>
          </a:p>
          <a:p>
            <a:pPr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from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DEDA3F-D81B-AD4F-B6F6-294C1CBD3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3207" y="3013822"/>
            <a:ext cx="4254211" cy="31906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17C1F8-F2FC-E844-AB59-42C92243D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2" t="4128" r="20097" b="3822"/>
          <a:stretch/>
        </p:blipFill>
        <p:spPr>
          <a:xfrm rot="5663953">
            <a:off x="4058908" y="3479057"/>
            <a:ext cx="2394099" cy="33228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87C6CE-32FC-FD49-82F6-984750A7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91037" y="2955130"/>
            <a:ext cx="3784680" cy="28385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F09626-6B51-8749-99F4-D9FFAE872B05}"/>
              </a:ext>
            </a:extLst>
          </p:cNvPr>
          <p:cNvSpPr txBox="1"/>
          <p:nvPr/>
        </p:nvSpPr>
        <p:spPr>
          <a:xfrm>
            <a:off x="3594538" y="2270236"/>
            <a:ext cx="4561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Bottom, Middle and Top.</a:t>
            </a: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up of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capacitor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positively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negatively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anode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A5437F-5F7B-6D41-8B0C-CE1676E6A8A5}"/>
              </a:ext>
            </a:extLst>
          </p:cNvPr>
          <p:cNvSpPr txBox="1"/>
          <p:nvPr/>
        </p:nvSpPr>
        <p:spPr>
          <a:xfrm>
            <a:off x="8964122" y="6337527"/>
            <a:ext cx="284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Cosmic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CBE09F-B8F3-6842-8079-E9187E5B9852}"/>
              </a:ext>
            </a:extLst>
          </p:cNvPr>
          <p:cNvSpPr txBox="1"/>
          <p:nvPr/>
        </p:nvSpPr>
        <p:spPr>
          <a:xfrm>
            <a:off x="6973013" y="4445223"/>
            <a:ext cx="158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receives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2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10DF6F-24FA-2F4D-B4A9-8DD2854C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part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BF56E54-2906-1145-801C-AD4A35F03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-"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formula</a:t>
                </a:r>
              </a:p>
              <a:p>
                <a:pPr marL="0" indent="0">
                  <a:buNone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𝑑𝑒𝑡𝑒𝑐𝑡𝑒𝑑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𝑝𝑎𝑟𝑡𝑖𝑐𝑙𝑒𝑠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𝑑𝑒𝑡𝑒𝑐𝑡𝑎𝑏𝑙𝑒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𝑝𝑎𝑟𝑡𝑖𝑐𝑙𝑒𝑠</m:t>
                        </m:r>
                      </m:den>
                    </m:f>
                  </m:oMath>
                </a14:m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Detected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n. of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detected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middle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Detectable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n. of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detected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top and bottom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with an 19000 HV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92% and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it’s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high! The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percentual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error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0,36%.</a:t>
                </a:r>
              </a:p>
              <a:p>
                <a:pPr marL="0" indent="0">
                  <a:buNone/>
                </a:pPr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it-IT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BF56E54-2906-1145-801C-AD4A35F03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98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F98370-D6AC-D547-B8AA-492D76E5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0" y="993052"/>
            <a:ext cx="10966315" cy="4827833"/>
          </a:xfrm>
          <a:prstGeom prst="rect">
            <a:avLst/>
          </a:prstGeom>
        </p:spPr>
      </p:pic>
      <p:sp>
        <p:nvSpPr>
          <p:cNvPr id="5" name="Anello 4">
            <a:extLst>
              <a:ext uri="{FF2B5EF4-FFF2-40B4-BE49-F238E27FC236}">
                <a16:creationId xmlns:a16="http://schemas.microsoft.com/office/drawing/2014/main" id="{A8FF9C8C-CFAE-C949-BE11-86FC5E5AD847}"/>
              </a:ext>
            </a:extLst>
          </p:cNvPr>
          <p:cNvSpPr>
            <a:spLocks noChangeAspect="1"/>
          </p:cNvSpPr>
          <p:nvPr/>
        </p:nvSpPr>
        <p:spPr>
          <a:xfrm>
            <a:off x="2052535" y="2169269"/>
            <a:ext cx="0" cy="0"/>
          </a:xfrm>
          <a:prstGeom prst="donu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D6547E8-EEE8-2B4B-82C8-B59B85B22F56}"/>
              </a:ext>
            </a:extLst>
          </p:cNvPr>
          <p:cNvSpPr/>
          <p:nvPr/>
        </p:nvSpPr>
        <p:spPr>
          <a:xfrm>
            <a:off x="2305455" y="2256817"/>
            <a:ext cx="1643975" cy="32101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65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A659CAE8-5690-0147-8C1F-A38F8719BE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580450"/>
              </p:ext>
            </p:extLst>
          </p:nvPr>
        </p:nvGraphicFramePr>
        <p:xfrm>
          <a:off x="1584330" y="237879"/>
          <a:ext cx="8926062" cy="6012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426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EF0E32CA-84AF-7145-8B62-2FB0DEF1E5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552318"/>
              </p:ext>
            </p:extLst>
          </p:nvPr>
        </p:nvGraphicFramePr>
        <p:xfrm>
          <a:off x="5223752" y="1238655"/>
          <a:ext cx="6795649" cy="416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100ED16F-04CB-524E-8035-7F10CC71E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907663"/>
              </p:ext>
            </p:extLst>
          </p:nvPr>
        </p:nvGraphicFramePr>
        <p:xfrm>
          <a:off x="246973" y="1238656"/>
          <a:ext cx="3897009" cy="4160195"/>
        </p:xfrm>
        <a:graphic>
          <a:graphicData uri="http://schemas.openxmlformats.org/drawingml/2006/table">
            <a:tbl>
              <a:tblPr/>
              <a:tblGrid>
                <a:gridCol w="1041064">
                  <a:extLst>
                    <a:ext uri="{9D8B030D-6E8A-4147-A177-3AD203B41FA5}">
                      <a16:colId xmlns:a16="http://schemas.microsoft.com/office/drawing/2014/main" val="3931991452"/>
                    </a:ext>
                  </a:extLst>
                </a:gridCol>
                <a:gridCol w="1404040">
                  <a:extLst>
                    <a:ext uri="{9D8B030D-6E8A-4147-A177-3AD203B41FA5}">
                      <a16:colId xmlns:a16="http://schemas.microsoft.com/office/drawing/2014/main" val="3654862364"/>
                    </a:ext>
                  </a:extLst>
                </a:gridCol>
                <a:gridCol w="1451905">
                  <a:extLst>
                    <a:ext uri="{9D8B030D-6E8A-4147-A177-3AD203B41FA5}">
                      <a16:colId xmlns:a16="http://schemas.microsoft.com/office/drawing/2014/main" val="2851445618"/>
                    </a:ext>
                  </a:extLst>
                </a:gridCol>
              </a:tblGrid>
              <a:tr h="294914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HV </a:t>
                      </a:r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correct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(V)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Efficiency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44137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14630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12,57%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998927"/>
                  </a:ext>
                </a:extLst>
              </a:tr>
              <a:tr h="32631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15186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35,63%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276119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16199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76,64%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404894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17211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85,75%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31670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17717,57579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88,72%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509116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17970,68401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89,56%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011188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18225</a:t>
                      </a: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95,45%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936279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18477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82,60%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839914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18748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662655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19255,46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156053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19509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262713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19695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92,30%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908362"/>
                  </a:ext>
                </a:extLst>
              </a:tr>
              <a:tr h="294914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99,02%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668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84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EB3F8-422E-DF4D-9D5C-41D488B0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13025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GRAZIE!</a:t>
            </a:r>
          </a:p>
        </p:txBody>
      </p:sp>
    </p:spTree>
    <p:extLst>
      <p:ext uri="{BB962C8B-B14F-4D97-AF65-F5344CB8AC3E}">
        <p14:creationId xmlns:p14="http://schemas.microsoft.com/office/powerpoint/2010/main" val="1398086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283</Words>
  <Application>Microsoft Macintosh PowerPoint</Application>
  <PresentationFormat>Widescreen</PresentationFormat>
  <Paragraphs>72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Cambria Math</vt:lpstr>
      <vt:lpstr>Times New Roman</vt:lpstr>
      <vt:lpstr>Tema di Office</vt:lpstr>
      <vt:lpstr>Presentazione standard di PowerPoint</vt:lpstr>
      <vt:lpstr>Hands-on 1 </vt:lpstr>
      <vt:lpstr>Presentazione standard di PowerPoint</vt:lpstr>
      <vt:lpstr>Hands-on 2 part 1</vt:lpstr>
      <vt:lpstr>Hands-on 2 part 2</vt:lpstr>
      <vt:lpstr>Presentazione standard di PowerPoint</vt:lpstr>
      <vt:lpstr>Presentazione standard di PowerPoint</vt:lpstr>
      <vt:lpstr>Presentazione standard di PowerPoint</vt:lpstr>
      <vt:lpstr>GRAZIE!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Coluccini</dc:creator>
  <cp:lastModifiedBy>Giorgia Coluccini</cp:lastModifiedBy>
  <cp:revision>24</cp:revision>
  <dcterms:created xsi:type="dcterms:W3CDTF">2023-11-28T08:40:37Z</dcterms:created>
  <dcterms:modified xsi:type="dcterms:W3CDTF">2023-11-28T17:16:31Z</dcterms:modified>
</cp:coreProperties>
</file>