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erriweather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A847DC-0074-4F2A-A179-8BD03531E025}">
  <a:tblStyle styleId="{64A847DC-0074-4F2A-A179-8BD03531E0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erriweather-bold.fntdata"/><Relationship Id="rId12" Type="http://schemas.openxmlformats.org/officeDocument/2006/relationships/font" Target="fonts/Merriweathe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erriweather-boldItalic.fntdata"/><Relationship Id="rId14" Type="http://schemas.openxmlformats.org/officeDocument/2006/relationships/font" Target="fonts/Merriweather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fcecc9ba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fcecc9ba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fcecc9b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fcecc9b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fcecc9b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fcecc9b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fcecc9ba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9fcecc9ba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EEE Masterclass</a:t>
            </a:r>
            <a:endParaRPr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 sz="22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LNL </a:t>
            </a:r>
            <a:r>
              <a:rPr lang="it" sz="19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Telescope </a:t>
            </a:r>
            <a:r>
              <a:rPr lang="it" sz="19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measurements</a:t>
            </a:r>
            <a:endParaRPr sz="19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024000" y="4301600"/>
            <a:ext cx="7386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Merriweather"/>
                <a:ea typeface="Merriweather"/>
                <a:cs typeface="Merriweather"/>
                <a:sym typeface="Merriweather"/>
              </a:rPr>
              <a:t>           </a:t>
            </a:r>
            <a:r>
              <a:rPr lang="it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rPr>
              <a:t>Project EEE- </a:t>
            </a:r>
            <a:r>
              <a:rPr lang="it" sz="1858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rPr>
              <a:t>Blaise Pascal (RM) , Marconi  (PI)</a:t>
            </a:r>
            <a:r>
              <a:rPr lang="it" sz="1858">
                <a:solidFill>
                  <a:srgbClr val="CCCCCC"/>
                </a:solidFill>
              </a:rPr>
              <a:t>  </a:t>
            </a:r>
            <a:r>
              <a:rPr lang="it">
                <a:solidFill>
                  <a:srgbClr val="CCCCCC"/>
                </a:solidFill>
              </a:rPr>
              <a:t> </a:t>
            </a:r>
            <a:r>
              <a:rPr lang="it"/>
              <a:t>       </a:t>
            </a:r>
            <a:r>
              <a:rPr lang="it" sz="1600"/>
              <a:t>Colatei, Gerardi, Pizzi, Reali</a:t>
            </a:r>
            <a:r>
              <a:rPr lang="it" sz="2600"/>
              <a:t>   </a:t>
            </a:r>
            <a:r>
              <a:rPr lang="it"/>
              <a:t>  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Data taking</a:t>
            </a:r>
            <a:endParaRPr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725400" cy="185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We collected the data from the detector making sure to note the values of Pression and Indoor Temperature. We also checked the Trigger Output.</a:t>
            </a:r>
            <a:endParaRPr sz="12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0100" y="223175"/>
            <a:ext cx="4279224" cy="24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333900" y="2391000"/>
            <a:ext cx="36810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1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Here’s what we’ve got:</a:t>
            </a:r>
            <a:endParaRPr sz="11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5">
            <a:alphaModFix/>
          </a:blip>
          <a:srcRect b="0" l="0" r="44071" t="0"/>
          <a:stretch/>
        </p:blipFill>
        <p:spPr>
          <a:xfrm>
            <a:off x="582475" y="2752500"/>
            <a:ext cx="2862950" cy="2271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949075" y="2752500"/>
            <a:ext cx="3385200" cy="10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(we reached about 8000 Events)</a:t>
            </a:r>
            <a:endParaRPr sz="13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Data Analysis :</a:t>
            </a: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Adjusting the Data with 1/</a:t>
            </a: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𝛃</a:t>
            </a:r>
            <a:endParaRPr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96675" y="1086750"/>
            <a:ext cx="8520600" cy="6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we calculated the  </a:t>
            </a:r>
            <a:r>
              <a:rPr lang="it" sz="12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𝛃 values using the speed of light, the track length and the time of flight. These last two values come from the Data  we took with the MRPC detector.</a:t>
            </a:r>
            <a:endParaRPr sz="1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196675" y="2124000"/>
            <a:ext cx="3939000" cy="8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3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We </a:t>
            </a:r>
            <a:r>
              <a:rPr lang="it" sz="13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then</a:t>
            </a:r>
            <a:r>
              <a:rPr lang="it" sz="13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 adjusted the </a:t>
            </a:r>
            <a:r>
              <a:rPr lang="it" sz="13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measurements</a:t>
            </a:r>
            <a:r>
              <a:rPr lang="it" sz="13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 using the dispersion plot and selecting the values between 0.9 and 1.7</a:t>
            </a:r>
            <a:endParaRPr sz="13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5950" y="2342050"/>
            <a:ext cx="4826351" cy="196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Data Analysis:</a:t>
            </a:r>
            <a:endParaRPr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Efficiency , HVeff and the uncertainty</a:t>
            </a:r>
            <a:endParaRPr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394050"/>
            <a:ext cx="8520600" cy="1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Knowing the particles detected and the detectable particles passing through the detector, we find the efficiency of the “under study” chamber (middle one). The efficiency uncertainty (%)             0,3572%</a:t>
            </a:r>
            <a:endParaRPr sz="12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311700" y="2789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{64A847DC-0074-4F2A-A179-8BD03531E025}</a:tableStyleId>
              </a:tblPr>
              <a:tblGrid>
                <a:gridCol w="1757800"/>
                <a:gridCol w="175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HV </a:t>
                      </a:r>
                      <a:endParaRPr b="1"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it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HVeff</a:t>
                      </a:r>
                      <a:endParaRPr b="1"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18500 V</a:t>
                      </a:r>
                      <a:endParaRPr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">
                          <a:solidFill>
                            <a:srgbClr val="D9D9D9"/>
                          </a:solidFill>
                          <a:latin typeface="Merriweather"/>
                          <a:ea typeface="Merriweather"/>
                          <a:cs typeface="Merriweather"/>
                          <a:sym typeface="Merriweather"/>
                        </a:rPr>
                        <a:t>18748,74 V</a:t>
                      </a:r>
                      <a:endParaRPr>
                        <a:solidFill>
                          <a:srgbClr val="D9D9D9"/>
                        </a:solidFill>
                        <a:latin typeface="Merriweather"/>
                        <a:ea typeface="Merriweather"/>
                        <a:cs typeface="Merriweather"/>
                        <a:sym typeface="Merriweather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81" name="Google Shape;81;p16"/>
          <p:cNvSpPr txBox="1"/>
          <p:nvPr/>
        </p:nvSpPr>
        <p:spPr>
          <a:xfrm>
            <a:off x="339625" y="2002075"/>
            <a:ext cx="35157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2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Then we determined the effective HV using the Pressure and Temperature conditions of measurements.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6132225" y="1722700"/>
            <a:ext cx="336900" cy="1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9127" y="2072275"/>
            <a:ext cx="2197524" cy="29300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304625" y="2684050"/>
            <a:ext cx="2106900" cy="22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Our efficiency:</a:t>
            </a:r>
            <a:endParaRPr sz="18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     91,1746%</a:t>
            </a:r>
            <a:endParaRPr sz="18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Efficiency curve with the HVeff</a:t>
            </a:r>
            <a:endParaRPr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it" sz="1200">
                <a:solidFill>
                  <a:srgbClr val="D9D9D9"/>
                </a:solidFill>
                <a:latin typeface="Merriweather"/>
                <a:ea typeface="Merriweather"/>
                <a:cs typeface="Merriweather"/>
                <a:sym typeface="Merriweather"/>
              </a:rPr>
              <a:t>We placed in a pointed graph the efficiency points determined by all the groups:</a:t>
            </a:r>
            <a:endParaRPr sz="1200">
              <a:solidFill>
                <a:srgbClr val="D9D9D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9825" y="1500875"/>
            <a:ext cx="5204351" cy="34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