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64" r:id="rId5"/>
    <p:sldId id="265" r:id="rId6"/>
    <p:sldId id="260" r:id="rId7"/>
    <p:sldId id="274" r:id="rId8"/>
    <p:sldId id="267" r:id="rId9"/>
    <p:sldId id="259" r:id="rId10"/>
    <p:sldId id="268" r:id="rId11"/>
    <p:sldId id="269" r:id="rId12"/>
    <p:sldId id="262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5909"/>
  </p:normalViewPr>
  <p:slideViewPr>
    <p:cSldViewPr snapToGrid="0" showGuides="1">
      <p:cViewPr varScale="1">
        <p:scale>
          <a:sx n="109" d="100"/>
          <a:sy n="109" d="100"/>
        </p:scale>
        <p:origin x="71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A062F-243D-A1F6-7D16-DAD1CD7AF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08E92BC-4D66-C861-85B0-7CA59E27D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899C5F-E65B-6048-4A74-090C44B0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F7CB34-1642-6A06-6DD4-E94A6FD4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01E0F3-81CB-A40E-4E78-9E11FC0C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85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618CF1-91B8-03B7-E185-14B68A98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7BBAB9F-29F2-9518-30BF-C46D4C8A6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3AB206-D8F5-7E93-FB3C-279BF93C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5C0EE4-83C0-C86E-5A28-ED3EE244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E43954-2EA9-1E40-B57D-62865FB5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99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4BC9ACB-F988-ECAB-39C4-371A8A48B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655874-47AF-23A6-458D-EC00DB34C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4B523E-71E3-BE72-E962-333105B4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3B0EC8-6F71-AD68-7904-75287A96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0A5B47-0DBD-8AA7-33A2-48F50B22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01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D35BF0-6215-1ABD-96DE-74939B2C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007D3B-9211-EA08-0B3A-91E8506E5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A63116-6D8C-868E-9A84-9410D3A2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A3FE04-3934-4E83-F9F7-BDBE8E88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613096-4827-E249-3ECB-3D4DD9CA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15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D4D1AC-E056-090D-EC38-BB0AF444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5EEFF8-83BE-D54F-3211-F4408CC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0CB30C-3A4C-3488-5336-983B4B14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4D6598-7F49-3D9D-D247-8C1EA3FB4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846420-56EF-922C-7BE2-7437A89F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67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E0A89A-2D12-8BA4-6E07-330F0DE5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2EFFAB-54A2-3495-64AA-50F7108F4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A3DB1A-B755-5513-D4E0-A0A19E208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7BBD50-E70B-BB33-5B18-E41B1394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149C13-6277-83FB-8FEB-D2EED83B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EB42A6-89B2-4B95-617E-F9FE1741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48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ACB1F-F7EA-91A1-8970-18CBA5C9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E87144-11C8-15BC-ED6C-EE82B493D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8DB53B-C7EC-1CF1-30EB-3283FA6A6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CC17C21-E596-9A44-0972-2689B4DE0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FBFCCA-AED5-7315-9961-9EC7BB7A3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851711F-D1FC-3552-3EF3-3823E8D59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E58A649-4AE5-1D4B-8481-90E10B50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194E84C-D688-0FB6-3BCE-7A066284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81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FDA4B2-7AE6-2AFB-B2DF-C77C06B85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4086033-F777-2D21-A668-D5DF54C4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B0C80E1-90A5-6DAC-0F35-53D08147D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FB8166-6F38-788C-D1FD-5DAE11C1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07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CBE924-E77B-1A10-0F70-5CC4A3E8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FC06424-D0DB-2779-C2B3-B06B2E5E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968A77-7620-38E5-C2DA-6910F201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7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C901C4-9097-A9A6-8201-70E4286C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21464E-3548-39C1-7B63-34902F32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33878F-272D-4106-B1E4-AA3F02FDC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57A45A-4F6F-8871-4C7E-F3C799AEF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2D97C0-EF17-0AC8-36E9-99C6BBB2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DD1346-AF1E-9484-E052-D3ACACE9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51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55EB7A-27E5-F71E-AB1E-0868FFCEE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09C0EAD-3428-E7E5-CC3E-BDD75289A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CE55A5-D0F1-9240-578B-597D8EE79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764721-8987-DCA0-6CD6-125C8A32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F25E24-EF8D-3560-AA0D-ADAF5AFA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53163B-51FD-CD9B-14F0-3170D8E0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24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275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2634AF4-8C4E-11AB-7102-9215FC5A7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EB08F3-E7AD-D3A6-2B6C-292772C22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330A40-3B7C-7A39-AC0D-838910BB8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47C695-69B8-C133-8BB4-7A2609B42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75CB85-CC6F-C929-2A3B-1F873F7CD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68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92FA46AD-C23B-A98C-F450-6F6D129990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9" b="22433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8CDDE7C-EACE-B82E-7475-837F0E106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Attività</a:t>
            </a:r>
            <a:r>
              <a:rPr lang="en-GB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del </a:t>
            </a:r>
            <a:r>
              <a:rPr lang="en-GB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progetto</a:t>
            </a:r>
            <a:r>
              <a:rPr lang="it-IT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E</a:t>
            </a:r>
            <a:r>
              <a:rPr lang="en-GB" dirty="0">
                <a:solidFill>
                  <a:srgbClr val="FFFFFF"/>
                </a:solidFill>
                <a:latin typeface="Arial Rounded MT Bold" panose="020F0704030504030204" pitchFamily="34" charset="0"/>
              </a:rPr>
              <a:t>.</a:t>
            </a:r>
            <a:r>
              <a:rPr lang="it-IT" dirty="0">
                <a:solidFill>
                  <a:srgbClr val="FFFFFF"/>
                </a:solidFill>
                <a:latin typeface="Arial Rounded MT Bold" panose="020F0704030504030204" pitchFamily="34" charset="0"/>
              </a:rPr>
              <a:t>E</a:t>
            </a:r>
            <a:r>
              <a:rPr lang="en-GB" dirty="0">
                <a:solidFill>
                  <a:srgbClr val="FFFFFF"/>
                </a:solidFill>
                <a:latin typeface="Arial Rounded MT Bold" panose="020F0704030504030204" pitchFamily="34" charset="0"/>
              </a:rPr>
              <a:t>.</a:t>
            </a:r>
            <a:r>
              <a:rPr lang="it-IT" dirty="0">
                <a:solidFill>
                  <a:srgbClr val="FFFFFF"/>
                </a:solidFill>
                <a:latin typeface="Arial Rounded MT Bold" panose="020F0704030504030204" pitchFamily="34" charset="0"/>
              </a:rPr>
              <a:t>E</a:t>
            </a:r>
            <a:r>
              <a:rPr lang="en-GB" dirty="0">
                <a:solidFill>
                  <a:srgbClr val="FFFFFF"/>
                </a:solidFill>
                <a:latin typeface="Arial Rounded MT Bold" panose="020F0704030504030204" pitchFamily="34" charset="0"/>
              </a:rPr>
              <a:t>.</a:t>
            </a:r>
            <a:r>
              <a:rPr lang="it-IT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Legnaro</a:t>
            </a:r>
            <a:endParaRPr lang="it-IT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0F1BB24-D8FE-5843-A442-C2EDF8FD9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IIS ANTONIETTI (Iseo), TOUSCHEK (</a:t>
            </a:r>
            <a:r>
              <a:rPr lang="en-GB" sz="1600">
                <a:solidFill>
                  <a:srgbClr val="FFFFFF"/>
                </a:solidFill>
              </a:rPr>
              <a:t>Grottaferrata</a:t>
            </a:r>
            <a:r>
              <a:rPr lang="en-GB" sz="1600" dirty="0">
                <a:solidFill>
                  <a:srgbClr val="FFFFFF"/>
                </a:solidFill>
              </a:rPr>
              <a:t>)</a:t>
            </a:r>
            <a:endParaRPr lang="it-IT" sz="1600" dirty="0">
              <a:solidFill>
                <a:srgbClr val="FFFFFF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6AC78C-F5DA-6C96-AD1B-45D83DEC6D6E}"/>
              </a:ext>
            </a:extLst>
          </p:cNvPr>
          <p:cNvSpPr txBox="1"/>
          <p:nvPr/>
        </p:nvSpPr>
        <p:spPr>
          <a:xfrm>
            <a:off x="855785" y="597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641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F9ECC-32F0-245D-5FBD-62DE973A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Rounded MT Bold" panose="020F0704030504030204" pitchFamily="34" charset="0"/>
              </a:rPr>
              <a:t>Analisi dati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94E1AD-7236-235C-AD2B-26AE5CE5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Casi totali (formano traccia su TOP e BOTTOM)= 9229</a:t>
            </a:r>
          </a:p>
          <a:p>
            <a:r>
              <a:rPr lang="it-IT" dirty="0" err="1"/>
              <a:t>Detected</a:t>
            </a:r>
            <a:r>
              <a:rPr lang="it-IT" dirty="0"/>
              <a:t> (formano traccia sulle tre piastre [un futuro sviluppo potrebbe includere uno sbarramento sulla massima distanza dei punti dalla retta])= 8265</a:t>
            </a:r>
          </a:p>
          <a:p>
            <a:r>
              <a:rPr lang="it-IT" dirty="0"/>
              <a:t>Efficienza (#DET/#TOT)= ~90%</a:t>
            </a:r>
          </a:p>
        </p:txBody>
      </p:sp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9AEE03D8-8641-E0DF-A94B-DE73ADC89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9" y="95709"/>
            <a:ext cx="1439981" cy="5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38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F9ECC-32F0-245D-5FBD-62DE973A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Rounded MT Bold" panose="020F0704030504030204" pitchFamily="34" charset="0"/>
              </a:rPr>
              <a:t>Analisi dati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94E1AD-7236-235C-AD2B-26AE5CE5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Bonus: eseguire gli ultimi 3 passi solo per eventi che soddisfano il «taglio» su β</a:t>
            </a:r>
            <a:r>
              <a:rPr lang="it-IT" baseline="30000" dirty="0"/>
              <a:t>-1</a:t>
            </a:r>
          </a:p>
          <a:p>
            <a:endParaRPr lang="it-IT" baseline="30000" dirty="0"/>
          </a:p>
          <a:p>
            <a:endParaRPr lang="it-IT" baseline="30000" dirty="0"/>
          </a:p>
        </p:txBody>
      </p:sp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9AEE03D8-8641-E0DF-A94B-DE73ADC89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9" y="142205"/>
            <a:ext cx="1439981" cy="53883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B963986-955C-F68B-BB7B-5FC9DAF30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5342"/>
          <a:stretch/>
        </p:blipFill>
        <p:spPr>
          <a:xfrm>
            <a:off x="3882683" y="3249637"/>
            <a:ext cx="4856666" cy="247591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7656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964399F-8256-40CF-ED3F-FFA7CB74E7CB}"/>
              </a:ext>
            </a:extLst>
          </p:cNvPr>
          <p:cNvSpPr/>
          <p:nvPr/>
        </p:nvSpPr>
        <p:spPr>
          <a:xfrm>
            <a:off x="-140677" y="-365760"/>
            <a:ext cx="12366133" cy="77512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5A1ADE-1909-FC27-7763-0B5F7039E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" b="986"/>
          <a:stretch/>
        </p:blipFill>
        <p:spPr>
          <a:xfrm>
            <a:off x="0" y="602166"/>
            <a:ext cx="12225456" cy="5597911"/>
          </a:xfrm>
          <a:prstGeom prst="rect">
            <a:avLst/>
          </a:prstGeom>
        </p:spPr>
      </p:pic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F9253426-DA2A-C0C6-86F2-19A5EEC00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19" y="-151213"/>
            <a:ext cx="1439981" cy="5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5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A4753-C420-E609-5747-5AC6936A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9957"/>
            <a:ext cx="10515600" cy="1325563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L</a:t>
            </a:r>
            <a:r>
              <a:rPr lang="it-IT" dirty="0" err="1">
                <a:latin typeface="Arial Rounded MT Bold" panose="020F0704030504030204" pitchFamily="34" charset="0"/>
              </a:rPr>
              <a:t>avoro</a:t>
            </a:r>
            <a:r>
              <a:rPr lang="it-IT" dirty="0">
                <a:latin typeface="Arial Rounded MT Bold" panose="020F0704030504030204" pitchFamily="34" charset="0"/>
              </a:rPr>
              <a:t> e misurazioni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B28F92-5FF3-E220-2C27-4F2CACC32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219"/>
            <a:ext cx="10515600" cy="52836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b="1" dirty="0"/>
              <a:t>Passaggi di preparazione all’esperimento</a:t>
            </a:r>
            <a:endParaRPr lang="en-GB" sz="1800" b="1" dirty="0"/>
          </a:p>
          <a:p>
            <a:pPr marL="0" indent="0">
              <a:buNone/>
            </a:pPr>
            <a:endParaRPr lang="it-IT" sz="1800" b="1" dirty="0"/>
          </a:p>
          <a:p>
            <a:r>
              <a:rPr lang="it-IT" sz="1800" dirty="0"/>
              <a:t>Settaggio dell’altezza delle piastre</a:t>
            </a:r>
            <a:r>
              <a:rPr lang="en-GB" sz="1800" dirty="0"/>
              <a:t> del </a:t>
            </a:r>
            <a:r>
              <a:rPr lang="en-GB" sz="1800" dirty="0" err="1"/>
              <a:t>rivelatore</a:t>
            </a:r>
            <a:r>
              <a:rPr lang="en-GB" sz="18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zB=</a:t>
            </a:r>
            <a:r>
              <a:rPr lang="it-IT" sz="1800" dirty="0"/>
              <a:t>0</a:t>
            </a:r>
            <a:r>
              <a:rPr lang="en-GB" sz="1800" dirty="0"/>
              <a:t> cm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zM=</a:t>
            </a:r>
            <a:r>
              <a:rPr lang="it-IT" sz="1800" dirty="0"/>
              <a:t>50</a:t>
            </a:r>
            <a:r>
              <a:rPr lang="en-GB" sz="1800" dirty="0"/>
              <a:t> cm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zT=</a:t>
            </a:r>
            <a:r>
              <a:rPr lang="it-IT" sz="1800" dirty="0"/>
              <a:t>100 cm</a:t>
            </a:r>
            <a:endParaRPr lang="en-GB" sz="1800" dirty="0"/>
          </a:p>
          <a:p>
            <a:pPr marL="514350" indent="-514350">
              <a:buFont typeface="+mj-lt"/>
              <a:buAutoNum type="arabicPeriod"/>
            </a:pPr>
            <a:endParaRPr lang="it-IT" sz="1800" dirty="0"/>
          </a:p>
          <a:p>
            <a:r>
              <a:rPr lang="en-GB" sz="1800" dirty="0"/>
              <a:t>Studio su </a:t>
            </a:r>
            <a:r>
              <a:rPr lang="en-GB" sz="1800" b="1" dirty="0"/>
              <a:t>HV=17750 V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800" dirty="0"/>
              <a:t>La piastra positiva d</a:t>
            </a:r>
            <a:r>
              <a:rPr lang="en-GB" sz="1800" dirty="0"/>
              <a:t>i M </a:t>
            </a:r>
            <a:r>
              <a:rPr lang="it-IT" sz="1800" dirty="0"/>
              <a:t>va a +8875 V </a:t>
            </a:r>
            <a:endParaRPr lang="en-GB" sz="1800" dirty="0"/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La </a:t>
            </a:r>
            <a:r>
              <a:rPr lang="en-GB" sz="1800" dirty="0" err="1"/>
              <a:t>piastra</a:t>
            </a:r>
            <a:r>
              <a:rPr lang="it-IT" sz="1800" dirty="0"/>
              <a:t> negativa </a:t>
            </a:r>
            <a:r>
              <a:rPr lang="en-GB" sz="1800" dirty="0" err="1"/>
              <a:t>va</a:t>
            </a:r>
            <a:r>
              <a:rPr lang="en-GB" sz="1800" dirty="0"/>
              <a:t> </a:t>
            </a:r>
            <a:r>
              <a:rPr lang="it-IT" sz="1800" dirty="0"/>
              <a:t>a -8875 V</a:t>
            </a:r>
          </a:p>
          <a:p>
            <a:endParaRPr lang="it-IT" sz="1800" dirty="0"/>
          </a:p>
          <a:p>
            <a:r>
              <a:rPr lang="it-IT" sz="1800" dirty="0"/>
              <a:t>La trigger logic va impostata </a:t>
            </a:r>
            <a:r>
              <a:rPr lang="en-GB" sz="1800" dirty="0" err="1"/>
              <a:t>su</a:t>
            </a:r>
            <a:r>
              <a:rPr lang="it-IT" sz="1800" dirty="0"/>
              <a:t> </a:t>
            </a:r>
            <a:r>
              <a:rPr lang="it-IT" sz="1800" b="1" dirty="0"/>
              <a:t>double top-bottom</a:t>
            </a:r>
          </a:p>
        </p:txBody>
      </p:sp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EDA98FA1-32B4-DE30-579A-3B6522738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9" y="6111039"/>
            <a:ext cx="1439981" cy="538832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F8772E8C-18E2-1061-4A4C-DF722568B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7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A4753-C420-E609-5747-5AC6936A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L</a:t>
            </a:r>
            <a:r>
              <a:rPr lang="it-IT" dirty="0" err="1">
                <a:latin typeface="Arial Rounded MT Bold" panose="020F0704030504030204" pitchFamily="34" charset="0"/>
              </a:rPr>
              <a:t>avoro</a:t>
            </a:r>
            <a:r>
              <a:rPr lang="it-IT" dirty="0">
                <a:latin typeface="Arial Rounded MT Bold" panose="020F0704030504030204" pitchFamily="34" charset="0"/>
              </a:rPr>
              <a:t> e misurazioni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CB28F92-5FF3-E220-2C27-4F2CACC324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1310"/>
                <a:ext cx="515408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b="1" dirty="0" err="1"/>
                  <a:t>Calcolo</a:t>
                </a:r>
                <a:r>
                  <a:rPr lang="en-GB" sz="2000" b="1" dirty="0"/>
                  <a:t> della </a:t>
                </a:r>
                <a:r>
                  <a:rPr lang="en-GB" sz="2000" b="1" dirty="0" err="1"/>
                  <a:t>distanza</a:t>
                </a:r>
                <a:r>
                  <a:rPr lang="en-GB" sz="2000" b="1" dirty="0"/>
                  <a:t> </a:t>
                </a:r>
              </a:p>
              <a:p>
                <a:pPr marL="0" indent="0">
                  <a:buNone/>
                </a:pPr>
                <a:endParaRPr lang="en-GB" sz="2000" b="1" dirty="0"/>
              </a:p>
              <a:p>
                <a:pPr marL="0" indent="0">
                  <a:buNone/>
                </a:pPr>
                <a:r>
                  <a:rPr lang="en-GB" sz="1800" dirty="0" err="1"/>
                  <a:t>Dopo</a:t>
                </a:r>
                <a:r>
                  <a:rPr lang="en-GB" sz="1800" dirty="0"/>
                  <a:t> aver </a:t>
                </a:r>
                <a:r>
                  <a:rPr lang="en-GB" sz="1800" dirty="0" err="1"/>
                  <a:t>ricavato</a:t>
                </a:r>
                <a:r>
                  <a:rPr lang="en-GB" sz="1800" dirty="0"/>
                  <a:t> i </a:t>
                </a:r>
                <a:r>
                  <a:rPr lang="en-GB" sz="1800" dirty="0" err="1"/>
                  <a:t>punti</a:t>
                </a:r>
                <a:r>
                  <a:rPr lang="en-GB" sz="1800" dirty="0"/>
                  <a:t> in </a:t>
                </a:r>
                <a:r>
                  <a:rPr lang="en-GB" sz="1800" dirty="0" err="1"/>
                  <a:t>cui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le</a:t>
                </a:r>
                <a:r>
                  <a:rPr lang="en-GB" sz="1800" dirty="0"/>
                  <a:t> </a:t>
                </a:r>
                <a:r>
                  <a:rPr lang="en-GB" sz="1800" dirty="0" err="1"/>
                  <a:t>particelle</a:t>
                </a:r>
                <a:r>
                  <a:rPr lang="en-GB" sz="1800" dirty="0"/>
                  <a:t> </a:t>
                </a:r>
                <a:r>
                  <a:rPr lang="en-GB" sz="1800" dirty="0" err="1"/>
                  <a:t>attraversano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le</a:t>
                </a:r>
                <a:r>
                  <a:rPr lang="en-GB" sz="1800" dirty="0"/>
                  <a:t> </a:t>
                </a:r>
                <a:r>
                  <a:rPr lang="en-GB" sz="1800" dirty="0" err="1"/>
                  <a:t>piastre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calcoliamo</a:t>
                </a:r>
                <a:r>
                  <a:rPr lang="en-GB" sz="1800" dirty="0"/>
                  <a:t> la </a:t>
                </a:r>
                <a:r>
                  <a:rPr lang="en-GB" sz="1800" dirty="0" err="1"/>
                  <a:t>traiettoria</a:t>
                </a:r>
                <a:r>
                  <a:rPr lang="en-GB" sz="1800" dirty="0"/>
                  <a:t> </a:t>
                </a:r>
                <a:r>
                  <a:rPr lang="en-GB" sz="1800" dirty="0" err="1"/>
                  <a:t>delle</a:t>
                </a:r>
                <a:r>
                  <a:rPr lang="en-GB" sz="1800" dirty="0"/>
                  <a:t> </a:t>
                </a:r>
                <a:r>
                  <a:rPr lang="en-GB" sz="1800" dirty="0" err="1"/>
                  <a:t>particelle</a:t>
                </a:r>
                <a:r>
                  <a:rPr lang="en-GB" sz="1800" dirty="0"/>
                  <a:t>.</a:t>
                </a:r>
                <a:endParaRPr lang="it-IT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it-IT" sz="1800" dirty="0"/>
                  <a:t>L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sz="1800"/>
                          <m:t>(</m:t>
                        </m:r>
                        <m:r>
                          <m:rPr>
                            <m:nor/>
                          </m:rPr>
                          <a:rPr lang="it-IT" sz="1800"/>
                          <m:t>x</m:t>
                        </m:r>
                        <m:r>
                          <m:rPr>
                            <m:nor/>
                          </m:rPr>
                          <a:rPr lang="it-IT" sz="1800"/>
                          <m:t>2 − </m:t>
                        </m:r>
                        <m:r>
                          <m:rPr>
                            <m:nor/>
                          </m:rPr>
                          <a:rPr lang="it-IT" sz="1800"/>
                          <m:t>x</m:t>
                        </m:r>
                        <m:r>
                          <m:rPr>
                            <m:nor/>
                          </m:rPr>
                          <a:rPr lang="it-IT" sz="1800"/>
                          <m:t>1)^2 + (</m:t>
                        </m:r>
                        <m:r>
                          <m:rPr>
                            <m:nor/>
                          </m:rPr>
                          <a:rPr lang="it-IT" sz="1800"/>
                          <m:t>y</m:t>
                        </m:r>
                        <m:r>
                          <m:rPr>
                            <m:nor/>
                          </m:rPr>
                          <a:rPr lang="it-IT" sz="1800"/>
                          <m:t>2 − </m:t>
                        </m:r>
                        <m:r>
                          <m:rPr>
                            <m:nor/>
                          </m:rPr>
                          <a:rPr lang="it-IT" sz="1800"/>
                          <m:t>y</m:t>
                        </m:r>
                        <m:r>
                          <m:rPr>
                            <m:nor/>
                          </m:rPr>
                          <a:rPr lang="it-IT" sz="1800"/>
                          <m:t>1)^2 + (</m:t>
                        </m:r>
                        <m:r>
                          <m:rPr>
                            <m:nor/>
                          </m:rPr>
                          <a:rPr lang="it-IT" sz="1800"/>
                          <m:t>z</m:t>
                        </m:r>
                        <m:r>
                          <m:rPr>
                            <m:nor/>
                          </m:rPr>
                          <a:rPr lang="it-IT" sz="1800"/>
                          <m:t>2 − </m:t>
                        </m:r>
                        <m:r>
                          <m:rPr>
                            <m:nor/>
                          </m:rPr>
                          <a:rPr lang="it-IT" sz="1800"/>
                          <m:t>z</m:t>
                        </m:r>
                        <m:r>
                          <m:rPr>
                            <m:nor/>
                          </m:rPr>
                          <a:rPr lang="it-IT" sz="1800"/>
                          <m:t>1)^2</m:t>
                        </m:r>
                      </m:e>
                    </m:rad>
                  </m:oMath>
                </a14:m>
                <a:endParaRPr lang="en-GB" sz="1800" dirty="0"/>
              </a:p>
              <a:p>
                <a:pPr marL="0" indent="0">
                  <a:buNone/>
                </a:pPr>
                <a:r>
                  <a:rPr lang="en-GB" sz="1800" dirty="0"/>
                  <a:t>x2=xB</a:t>
                </a:r>
              </a:p>
              <a:p>
                <a:pPr marL="0" indent="0">
                  <a:buNone/>
                </a:pPr>
                <a:r>
                  <a:rPr lang="en-GB" sz="1800" dirty="0"/>
                  <a:t>x1=xT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CB28F92-5FF3-E220-2C27-4F2CACC324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1310"/>
                <a:ext cx="5154083" cy="4351338"/>
              </a:xfrm>
              <a:blipFill>
                <a:blip r:embed="rId2"/>
                <a:stretch>
                  <a:fillRect l="-1478" t="-14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5">
            <a:extLst>
              <a:ext uri="{FF2B5EF4-FFF2-40B4-BE49-F238E27FC236}">
                <a16:creationId xmlns:a16="http://schemas.microsoft.com/office/drawing/2014/main" id="{C863D5F9-FB0A-BD8F-DC9F-C9C76F56D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17" y="0"/>
            <a:ext cx="5154083" cy="68721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71CFFA-366E-B057-EA09-F7DA9FAEDF6F}"/>
              </a:ext>
            </a:extLst>
          </p:cNvPr>
          <p:cNvSpPr txBox="1"/>
          <p:nvPr/>
        </p:nvSpPr>
        <p:spPr>
          <a:xfrm>
            <a:off x="8138936" y="2136338"/>
            <a:ext cx="18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rgbClr val="FF0000"/>
                </a:solidFill>
              </a:rPr>
              <a:t>T</a:t>
            </a:r>
          </a:p>
          <a:p>
            <a:pPr algn="l"/>
            <a:endParaRPr lang="en-GB" b="1" dirty="0">
              <a:solidFill>
                <a:srgbClr val="FF0000"/>
              </a:solidFill>
            </a:endParaRPr>
          </a:p>
          <a:p>
            <a:pPr algn="l"/>
            <a:endParaRPr lang="en-GB" b="1" dirty="0">
              <a:solidFill>
                <a:srgbClr val="FF0000"/>
              </a:solidFill>
            </a:endParaRPr>
          </a:p>
          <a:p>
            <a:pPr algn="l"/>
            <a:endParaRPr lang="en-GB" b="1" dirty="0">
              <a:solidFill>
                <a:srgbClr val="FF0000"/>
              </a:solidFill>
            </a:endParaRPr>
          </a:p>
          <a:p>
            <a:pPr algn="l"/>
            <a:r>
              <a:rPr lang="en-GB" b="1" dirty="0">
                <a:solidFill>
                  <a:srgbClr val="FF0000"/>
                </a:solidFill>
              </a:rPr>
              <a:t>M</a:t>
            </a:r>
          </a:p>
          <a:p>
            <a:pPr algn="l"/>
            <a:endParaRPr lang="en-GB" b="1" dirty="0">
              <a:solidFill>
                <a:srgbClr val="FF0000"/>
              </a:solidFill>
            </a:endParaRPr>
          </a:p>
          <a:p>
            <a:pPr algn="l"/>
            <a:endParaRPr lang="en-GB" b="1" dirty="0">
              <a:solidFill>
                <a:srgbClr val="FF0000"/>
              </a:solidFill>
            </a:endParaRPr>
          </a:p>
          <a:p>
            <a:pPr algn="l"/>
            <a:endParaRPr lang="en-GB" b="1" dirty="0">
              <a:solidFill>
                <a:srgbClr val="FF0000"/>
              </a:solidFill>
            </a:endParaRPr>
          </a:p>
          <a:p>
            <a:pPr algn="l"/>
            <a:r>
              <a:rPr lang="en-GB" b="1" dirty="0">
                <a:solidFill>
                  <a:srgbClr val="FF0000"/>
                </a:solidFill>
              </a:rPr>
              <a:t>B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586F1E6-4CEE-C31D-54C5-015E2006B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0" y="4685678"/>
            <a:ext cx="6910474" cy="1325563"/>
          </a:xfrm>
          <a:prstGeom prst="rect">
            <a:avLst/>
          </a:prstGeom>
        </p:spPr>
      </p:pic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EDA98FA1-32B4-DE30-579A-3B6522738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0" y="6208792"/>
            <a:ext cx="1183244" cy="5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F9ECC-32F0-245D-5FBD-62DE973A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Rounded MT Bold" panose="020F0704030504030204" pitchFamily="34" charset="0"/>
              </a:rPr>
              <a:t>Lavoro e misurazioni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A94E1AD-7236-235C-AD2B-26AE5CE58C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it-IT" b="1" dirty="0"/>
                  <a:t>Normalizzazione tempi</a:t>
                </a:r>
              </a:p>
              <a:p>
                <a:pPr marL="0" indent="0">
                  <a:buNone/>
                </a:pPr>
                <a:endParaRPr lang="it-IT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it-IT" dirty="0"/>
                  <a:t>T=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𝑇𝑏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𝑇𝑡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)^2</m:t>
                        </m:r>
                      </m:e>
                    </m:rad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A94E1AD-7236-235C-AD2B-26AE5CE58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9AEE03D8-8641-E0DF-A94B-DE73ADC89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9" y="230188"/>
            <a:ext cx="1439981" cy="53883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C292A60-8029-0456-F6E7-0148F52AB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27701"/>
            <a:ext cx="7772400" cy="139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0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F9ECC-32F0-245D-5FBD-62DE973A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756" y="335468"/>
            <a:ext cx="10515600" cy="1325563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L</a:t>
            </a:r>
            <a:r>
              <a:rPr lang="it-IT" dirty="0" err="1">
                <a:latin typeface="Arial Rounded MT Bold" panose="020F0704030504030204" pitchFamily="34" charset="0"/>
              </a:rPr>
              <a:t>avoro</a:t>
            </a:r>
            <a:r>
              <a:rPr lang="it-IT" dirty="0">
                <a:latin typeface="Arial Rounded MT Bold" panose="020F0704030504030204" pitchFamily="34" charset="0"/>
              </a:rPr>
              <a:t> e misurazioni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A94E1AD-7236-235C-AD2B-26AE5CE58C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7107"/>
                <a:ext cx="10515600" cy="412756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it-IT" b="1" dirty="0"/>
                  <a:t>Calcolo</a:t>
                </a:r>
                <a:r>
                  <a:rPr lang="en-GB" b="1" dirty="0"/>
                  <a:t> la</a:t>
                </a:r>
                <a:r>
                  <a:rPr lang="it-IT" b="1" dirty="0"/>
                  <a:t> velocità</a:t>
                </a:r>
                <a:r>
                  <a:rPr lang="en-GB" b="1" dirty="0"/>
                  <a:t> </a:t>
                </a:r>
                <a:r>
                  <a:rPr lang="en-GB" b="1" dirty="0" err="1"/>
                  <a:t>delle</a:t>
                </a:r>
                <a:r>
                  <a:rPr lang="en-GB" b="1" dirty="0"/>
                  <a:t> </a:t>
                </a:r>
                <a:r>
                  <a:rPr lang="en-GB" b="1" dirty="0" err="1"/>
                  <a:t>particelle</a:t>
                </a:r>
                <a:endParaRPr lang="en-GB" sz="1800" b="1" dirty="0"/>
              </a:p>
              <a:p>
                <a:pPr marL="0" indent="0" algn="ctr">
                  <a:buNone/>
                </a:pPr>
                <a:endParaRPr lang="it-IT" b="1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it-IT" sz="4000" dirty="0"/>
                  <a:t>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it-IT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it-IT" sz="40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A94E1AD-7236-235C-AD2B-26AE5CE58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7107"/>
                <a:ext cx="10515600" cy="4127561"/>
              </a:xfrm>
              <a:blipFill>
                <a:blip r:embed="rId2"/>
                <a:stretch>
                  <a:fillRect t="-24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C7D9EC2F-F80A-4881-55D9-3E594FE7A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6" y="3929791"/>
            <a:ext cx="11068506" cy="2592741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sx="101079" sy="101079" algn="tl" rotWithShape="0">
              <a:schemeClr val="tx1">
                <a:alpha val="65000"/>
              </a:schemeClr>
            </a:outerShdw>
          </a:effectLst>
        </p:spPr>
      </p:pic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9AEE03D8-8641-E0DF-A94B-DE73ADC89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9" y="98040"/>
            <a:ext cx="1439981" cy="5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8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F9ECC-32F0-245D-5FBD-62DE973A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L</a:t>
            </a:r>
            <a:r>
              <a:rPr lang="it-IT" dirty="0" err="1">
                <a:latin typeface="Arial Rounded MT Bold" panose="020F0704030504030204" pitchFamily="34" charset="0"/>
              </a:rPr>
              <a:t>avoro</a:t>
            </a:r>
            <a:r>
              <a:rPr lang="it-IT" dirty="0">
                <a:latin typeface="Arial Rounded MT Bold" panose="020F0704030504030204" pitchFamily="34" charset="0"/>
              </a:rPr>
              <a:t> e misurazioni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94E1AD-7236-235C-AD2B-26AE5CE5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 err="1"/>
              <a:t>Calcolo</a:t>
            </a:r>
            <a:r>
              <a:rPr lang="en-GB" sz="2400" b="1" dirty="0"/>
              <a:t> </a:t>
            </a:r>
            <a:r>
              <a:rPr lang="it-IT" sz="2400" b="1" dirty="0"/>
              <a:t>1/</a:t>
            </a:r>
            <a:r>
              <a:rPr lang="el-GR" sz="2400" b="1" dirty="0"/>
              <a:t> β</a:t>
            </a:r>
            <a:endParaRPr lang="en-GB" sz="2400" b="1" dirty="0"/>
          </a:p>
          <a:p>
            <a:pPr marL="0" indent="0" algn="ctr">
              <a:buNone/>
            </a:pPr>
            <a:r>
              <a:rPr lang="it-IT" sz="2400" dirty="0"/>
              <a:t>per avere il picco sulle particelle veloci ~C</a:t>
            </a:r>
          </a:p>
          <a:p>
            <a:pPr marL="0" indent="0" algn="ctr">
              <a:buNone/>
            </a:pPr>
            <a:endParaRPr lang="it-IT" sz="700" dirty="0"/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el-GR" dirty="0"/>
              <a:t>1</a:t>
            </a:r>
            <a:r>
              <a:rPr lang="it-IT" dirty="0"/>
              <a:t>/</a:t>
            </a:r>
            <a:r>
              <a:rPr lang="el-GR" dirty="0"/>
              <a:t>β = </a:t>
            </a:r>
            <a:r>
              <a:rPr lang="it-IT" dirty="0"/>
              <a:t>c/V = c × T/L</a:t>
            </a:r>
          </a:p>
        </p:txBody>
      </p:sp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9AEE03D8-8641-E0DF-A94B-DE73ADC89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9" y="187784"/>
            <a:ext cx="1439981" cy="53883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A083366-8D52-19AB-390E-4BD2F12BB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3" y="4346918"/>
            <a:ext cx="10699284" cy="176412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438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7EF2E-E1B2-E38A-47BC-09B43470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Rounded MT Bold" panose="020F0704030504030204" pitchFamily="34" charset="0"/>
              </a:rPr>
              <a:t>lavoro e misurazioni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B59703C-9901-6E3B-D8D1-B97FECB3DA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it-IT" b="1" dirty="0"/>
                  <a:t>Errore relativo e percentuale</a:t>
                </a:r>
              </a:p>
              <a:p>
                <a:pPr marL="0" indent="0">
                  <a:buNone/>
                </a:pPr>
                <a:endParaRPr lang="it-IT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it-IT" sz="3200" i="1" dirty="0" err="1">
                    <a:latin typeface="Cambria Math" panose="02040503050406030204" pitchFamily="18" charset="0"/>
                  </a:rPr>
                  <a:t>ϬEff</a:t>
                </a:r>
                <a:r>
                  <a:rPr lang="it-IT" sz="3200" i="1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m:rPr>
                                <m:nor/>
                              </m:rPr>
                              <a:rPr lang="it-IT" sz="3200" i="1" dirty="0">
                                <a:latin typeface="Cambria Math" panose="02040503050406030204" pitchFamily="18" charset="0"/>
                              </a:rPr>
                              <m:t>xEff</m:t>
                            </m:r>
                            <m:r>
                              <m:rPr>
                                <m:nor/>
                              </m:rPr>
                              <a:rPr lang="it-IT" sz="3200" i="1" dirty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m:rPr>
                                <m:nor/>
                              </m:rPr>
                              <a:rPr lang="it-IT" sz="3200" i="1" dirty="0">
                                <a:latin typeface="Cambria Math" panose="02040503050406030204" pitchFamily="18" charset="0"/>
                              </a:rPr>
                              <m:t>Eff</m:t>
                            </m:r>
                            <m:r>
                              <m:rPr>
                                <m:nor/>
                              </m:rPr>
                              <a:rPr lang="it-IT" sz="32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it-IT" sz="3200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it-IT" sz="3200" i="1" dirty="0">
                    <a:latin typeface="Cambria Math" panose="02040503050406030204" pitchFamily="18" charset="0"/>
                  </a:rPr>
                  <a:t>=3,2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it-IT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B59703C-9901-6E3B-D8D1-B97FECB3DA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8" t="-23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C4D36377-1465-7FA7-98B6-6B86854D3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9" y="230188"/>
            <a:ext cx="1439981" cy="5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1BC22C62-8AFC-8345-D452-52D96DF1B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/>
          <a:stretch/>
        </p:blipFill>
        <p:spPr>
          <a:xfrm>
            <a:off x="7931014" y="4414345"/>
            <a:ext cx="4142776" cy="23175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C0F9ECC-32F0-245D-5FBD-62DE973A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Rounded MT Bold" panose="020F0704030504030204" pitchFamily="34" charset="0"/>
              </a:rPr>
              <a:t>Analisi dati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94E1AD-7236-235C-AD2B-26AE5CE5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Eliminazione di linee con errori (T=0 o simili)</a:t>
            </a:r>
          </a:p>
          <a:p>
            <a:r>
              <a:rPr lang="it-IT" dirty="0"/>
              <a:t>Set classi (da 0,02 a 2,50 con </a:t>
            </a:r>
            <a:r>
              <a:rPr lang="el-GR" dirty="0"/>
              <a:t>Δ</a:t>
            </a:r>
            <a:r>
              <a:rPr lang="it-IT" dirty="0"/>
              <a:t>=0,02)</a:t>
            </a:r>
          </a:p>
          <a:p>
            <a:r>
              <a:rPr lang="it-IT" dirty="0"/>
              <a:t>Costruzione grafico (con Gaussiana per definire dove i dati siano verosimili)</a:t>
            </a:r>
          </a:p>
          <a:p>
            <a:r>
              <a:rPr lang="it-IT" dirty="0"/>
              <a:t>«taglio» dati non verosimili (&lt;0,5 o &gt;2,0) [bonus]</a:t>
            </a:r>
          </a:p>
        </p:txBody>
      </p:sp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9AEE03D8-8641-E0DF-A94B-DE73ADC897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9" y="214236"/>
            <a:ext cx="1439981" cy="5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0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95FD51-3B7C-FE3A-4223-4B0A6A07B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30689EE-1C54-2673-FA1E-2197EB6D0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/>
          <a:stretch/>
        </p:blipFill>
        <p:spPr>
          <a:xfrm>
            <a:off x="0" y="0"/>
            <a:ext cx="12259235" cy="6858000"/>
          </a:xfrm>
        </p:spPr>
      </p:pic>
      <p:pic>
        <p:nvPicPr>
          <p:cNvPr id="6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5F8C53CF-7F8F-09B9-B701-A122EF9C0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36" y="256150"/>
            <a:ext cx="1439981" cy="5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611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301</Words>
  <Application>Microsoft Macintosh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Cambria Math</vt:lpstr>
      <vt:lpstr>Tema di Office</vt:lpstr>
      <vt:lpstr>Attività del progetto E.E.E. Legnaro</vt:lpstr>
      <vt:lpstr>Lavoro e misurazioni</vt:lpstr>
      <vt:lpstr>Lavoro e misurazioni</vt:lpstr>
      <vt:lpstr>Lavoro e misurazioni</vt:lpstr>
      <vt:lpstr>Lavoro e misurazioni</vt:lpstr>
      <vt:lpstr>Lavoro e misurazioni</vt:lpstr>
      <vt:lpstr>lavoro e misurazioni</vt:lpstr>
      <vt:lpstr>Analisi dati</vt:lpstr>
      <vt:lpstr>Presentazione standard di PowerPoint</vt:lpstr>
      <vt:lpstr>Analisi dati</vt:lpstr>
      <vt:lpstr>Analisi dati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Esperimento EEE Legnaro</dc:title>
  <dc:creator>BONIOTTI FEDERICO</dc:creator>
  <cp:lastModifiedBy>Andrea Picano</cp:lastModifiedBy>
  <cp:revision>14</cp:revision>
  <dcterms:created xsi:type="dcterms:W3CDTF">2023-11-28T11:46:54Z</dcterms:created>
  <dcterms:modified xsi:type="dcterms:W3CDTF">2023-11-28T16:08:27Z</dcterms:modified>
</cp:coreProperties>
</file>