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2100"/>
              <a:t>Istogramma 1/</a:t>
            </a:r>
            <a:r>
              <a:rPr lang="el-GR" b="0" i="0" u="none" strike="noStrike">
                <a:solidFill>
                  <a:srgbClr val="202124"/>
                </a:solidFill>
                <a:effectLst/>
                <a:latin typeface="Google Sans"/>
              </a:rPr>
              <a:t>β</a:t>
            </a:r>
            <a:endParaRPr lang="it-IT" sz="210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scatterChart>
        <c:scatterStyle val="smoothMarker"/>
        <c:varyColors val="0"/>
        <c:ser>
          <c:idx val="0"/>
          <c:order val="0"/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'[DatiLNLGruppo3 2.xlsx]Foglio3'!$A$3:$A$56</c:f>
              <c:numCache>
                <c:formatCode>General</c:formatCode>
                <c:ptCount val="54"/>
                <c:pt idx="0">
                  <c:v>-0.9</c:v>
                </c:pt>
                <c:pt idx="1">
                  <c:v>-0.8</c:v>
                </c:pt>
                <c:pt idx="2">
                  <c:v>-0.70000000000000007</c:v>
                </c:pt>
                <c:pt idx="3">
                  <c:v>-0.60000000000000009</c:v>
                </c:pt>
                <c:pt idx="4">
                  <c:v>-0.50000000000000011</c:v>
                </c:pt>
                <c:pt idx="5">
                  <c:v>-0.40000000000000013</c:v>
                </c:pt>
                <c:pt idx="6">
                  <c:v>-0.30000000000000016</c:v>
                </c:pt>
                <c:pt idx="7">
                  <c:v>-0.20000000000000015</c:v>
                </c:pt>
                <c:pt idx="8">
                  <c:v>-0.10000000000000014</c:v>
                </c:pt>
                <c:pt idx="9">
                  <c:v>0</c:v>
                </c:pt>
                <c:pt idx="10">
                  <c:v>0.1</c:v>
                </c:pt>
                <c:pt idx="11">
                  <c:v>0.2</c:v>
                </c:pt>
                <c:pt idx="12">
                  <c:v>0.30000000000000004</c:v>
                </c:pt>
                <c:pt idx="13">
                  <c:v>0.4</c:v>
                </c:pt>
                <c:pt idx="14">
                  <c:v>0.5</c:v>
                </c:pt>
                <c:pt idx="15">
                  <c:v>0.6</c:v>
                </c:pt>
                <c:pt idx="16">
                  <c:v>0.7</c:v>
                </c:pt>
                <c:pt idx="17">
                  <c:v>0.79999999999999993</c:v>
                </c:pt>
                <c:pt idx="18">
                  <c:v>0.89999999999999991</c:v>
                </c:pt>
                <c:pt idx="19">
                  <c:v>0.99999999999999989</c:v>
                </c:pt>
                <c:pt idx="20">
                  <c:v>1.0999999999999999</c:v>
                </c:pt>
                <c:pt idx="21">
                  <c:v>1.2</c:v>
                </c:pt>
                <c:pt idx="22">
                  <c:v>1.3</c:v>
                </c:pt>
                <c:pt idx="23">
                  <c:v>1.4000000000000001</c:v>
                </c:pt>
                <c:pt idx="24">
                  <c:v>1.5000000000000002</c:v>
                </c:pt>
                <c:pt idx="25">
                  <c:v>1.6000000000000003</c:v>
                </c:pt>
                <c:pt idx="26">
                  <c:v>1.7000000000000004</c:v>
                </c:pt>
                <c:pt idx="27">
                  <c:v>1.8000000000000005</c:v>
                </c:pt>
                <c:pt idx="28">
                  <c:v>1.9000000000000006</c:v>
                </c:pt>
                <c:pt idx="29">
                  <c:v>2.0000000000000004</c:v>
                </c:pt>
                <c:pt idx="30">
                  <c:v>2.1000000000000005</c:v>
                </c:pt>
                <c:pt idx="31">
                  <c:v>2.2000000000000006</c:v>
                </c:pt>
                <c:pt idx="32">
                  <c:v>2.3000000000000007</c:v>
                </c:pt>
                <c:pt idx="33">
                  <c:v>2.4000000000000008</c:v>
                </c:pt>
                <c:pt idx="34">
                  <c:v>2.5000000000000009</c:v>
                </c:pt>
                <c:pt idx="35">
                  <c:v>2.600000000000001</c:v>
                </c:pt>
                <c:pt idx="36">
                  <c:v>2.7000000000000011</c:v>
                </c:pt>
                <c:pt idx="37">
                  <c:v>2.8000000000000012</c:v>
                </c:pt>
                <c:pt idx="38">
                  <c:v>2.9000000000000012</c:v>
                </c:pt>
                <c:pt idx="39">
                  <c:v>3.0000000000000013</c:v>
                </c:pt>
                <c:pt idx="40">
                  <c:v>3.1000000000000014</c:v>
                </c:pt>
                <c:pt idx="41">
                  <c:v>3.2000000000000015</c:v>
                </c:pt>
                <c:pt idx="42">
                  <c:v>3.3000000000000016</c:v>
                </c:pt>
                <c:pt idx="43">
                  <c:v>3.4000000000000017</c:v>
                </c:pt>
                <c:pt idx="44">
                  <c:v>3.5000000000000018</c:v>
                </c:pt>
                <c:pt idx="45">
                  <c:v>3.6000000000000019</c:v>
                </c:pt>
                <c:pt idx="46">
                  <c:v>3.700000000000002</c:v>
                </c:pt>
                <c:pt idx="47">
                  <c:v>3.800000000000002</c:v>
                </c:pt>
                <c:pt idx="48">
                  <c:v>3.9000000000000021</c:v>
                </c:pt>
                <c:pt idx="49">
                  <c:v>4.0000000000000018</c:v>
                </c:pt>
                <c:pt idx="50">
                  <c:v>4.1000000000000014</c:v>
                </c:pt>
                <c:pt idx="51">
                  <c:v>4.2000000000000011</c:v>
                </c:pt>
                <c:pt idx="52">
                  <c:v>4.3000000000000007</c:v>
                </c:pt>
                <c:pt idx="53">
                  <c:v>4.4000000000000004</c:v>
                </c:pt>
              </c:numCache>
            </c:numRef>
          </c:xVal>
          <c:yVal>
            <c:numRef>
              <c:f>'[DatiLNLGruppo3 2.xlsx]Foglio3'!$B$3:$B$56</c:f>
              <c:numCache>
                <c:formatCode>General</c:formatCode>
                <c:ptCount val="54"/>
                <c:pt idx="0">
                  <c:v>3</c:v>
                </c:pt>
                <c:pt idx="1">
                  <c:v>5</c:v>
                </c:pt>
                <c:pt idx="2">
                  <c:v>3</c:v>
                </c:pt>
                <c:pt idx="3">
                  <c:v>6</c:v>
                </c:pt>
                <c:pt idx="4">
                  <c:v>11</c:v>
                </c:pt>
                <c:pt idx="5">
                  <c:v>8</c:v>
                </c:pt>
                <c:pt idx="6">
                  <c:v>9</c:v>
                </c:pt>
                <c:pt idx="7">
                  <c:v>12</c:v>
                </c:pt>
                <c:pt idx="8">
                  <c:v>17</c:v>
                </c:pt>
                <c:pt idx="9">
                  <c:v>40</c:v>
                </c:pt>
                <c:pt idx="10">
                  <c:v>37</c:v>
                </c:pt>
                <c:pt idx="11">
                  <c:v>44</c:v>
                </c:pt>
                <c:pt idx="12">
                  <c:v>77</c:v>
                </c:pt>
                <c:pt idx="13">
                  <c:v>107</c:v>
                </c:pt>
                <c:pt idx="14">
                  <c:v>156</c:v>
                </c:pt>
                <c:pt idx="15">
                  <c:v>186</c:v>
                </c:pt>
                <c:pt idx="16">
                  <c:v>261</c:v>
                </c:pt>
                <c:pt idx="17">
                  <c:v>325</c:v>
                </c:pt>
                <c:pt idx="18">
                  <c:v>412</c:v>
                </c:pt>
                <c:pt idx="19">
                  <c:v>602</c:v>
                </c:pt>
                <c:pt idx="20">
                  <c:v>755</c:v>
                </c:pt>
                <c:pt idx="21">
                  <c:v>844</c:v>
                </c:pt>
                <c:pt idx="22">
                  <c:v>808</c:v>
                </c:pt>
                <c:pt idx="23">
                  <c:v>655</c:v>
                </c:pt>
                <c:pt idx="24">
                  <c:v>594</c:v>
                </c:pt>
                <c:pt idx="25">
                  <c:v>498</c:v>
                </c:pt>
                <c:pt idx="26">
                  <c:v>415</c:v>
                </c:pt>
                <c:pt idx="27">
                  <c:v>377</c:v>
                </c:pt>
                <c:pt idx="28">
                  <c:v>283</c:v>
                </c:pt>
                <c:pt idx="29">
                  <c:v>232</c:v>
                </c:pt>
                <c:pt idx="30">
                  <c:v>185</c:v>
                </c:pt>
                <c:pt idx="31">
                  <c:v>172</c:v>
                </c:pt>
                <c:pt idx="32">
                  <c:v>125</c:v>
                </c:pt>
                <c:pt idx="33">
                  <c:v>128</c:v>
                </c:pt>
                <c:pt idx="34">
                  <c:v>117</c:v>
                </c:pt>
                <c:pt idx="35">
                  <c:v>98</c:v>
                </c:pt>
                <c:pt idx="36">
                  <c:v>76</c:v>
                </c:pt>
                <c:pt idx="37">
                  <c:v>68</c:v>
                </c:pt>
                <c:pt idx="38">
                  <c:v>53</c:v>
                </c:pt>
                <c:pt idx="39">
                  <c:v>48</c:v>
                </c:pt>
                <c:pt idx="40">
                  <c:v>52</c:v>
                </c:pt>
                <c:pt idx="41">
                  <c:v>35</c:v>
                </c:pt>
                <c:pt idx="42">
                  <c:v>35</c:v>
                </c:pt>
                <c:pt idx="43">
                  <c:v>34</c:v>
                </c:pt>
                <c:pt idx="44">
                  <c:v>21</c:v>
                </c:pt>
                <c:pt idx="45">
                  <c:v>26</c:v>
                </c:pt>
                <c:pt idx="46">
                  <c:v>20</c:v>
                </c:pt>
                <c:pt idx="47">
                  <c:v>21</c:v>
                </c:pt>
                <c:pt idx="48">
                  <c:v>23</c:v>
                </c:pt>
                <c:pt idx="49">
                  <c:v>9</c:v>
                </c:pt>
                <c:pt idx="50">
                  <c:v>11</c:v>
                </c:pt>
                <c:pt idx="51">
                  <c:v>9</c:v>
                </c:pt>
                <c:pt idx="52">
                  <c:v>17</c:v>
                </c:pt>
                <c:pt idx="53">
                  <c:v>12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9F4A-4C4E-A0E0-432B74572EE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54129791"/>
        <c:axId val="854241647"/>
      </c:scatterChart>
      <c:valAx>
        <c:axId val="854129791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9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it-IT" sz="1900"/>
                  <a:t>1/</a:t>
                </a:r>
                <a:r>
                  <a:rPr lang="el-GR" b="0" i="0" u="none" strike="noStrike">
                    <a:solidFill>
                      <a:srgbClr val="202124"/>
                    </a:solidFill>
                    <a:effectLst/>
                    <a:latin typeface="Google Sans"/>
                  </a:rPr>
                  <a:t>β</a:t>
                </a:r>
                <a:r>
                  <a:rPr lang="it-IT" sz="1900"/>
                  <a:t> = c/v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9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it-IT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854241647"/>
        <c:crosses val="autoZero"/>
        <c:crossBetween val="midCat"/>
      </c:valAx>
      <c:valAx>
        <c:axId val="85424164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9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it-IT" sz="1900"/>
                  <a:t>Frequenza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9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it-IT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854129791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scatterChart>
        <c:scatterStyle val="smoothMarker"/>
        <c:varyColors val="0"/>
        <c:ser>
          <c:idx val="0"/>
          <c:order val="0"/>
          <c:tx>
            <c:strRef>
              <c:f>'[DatiLNLGruppo3 2.xlsx]Foglio4'!$B$1</c:f>
              <c:strCache>
                <c:ptCount val="1"/>
                <c:pt idx="0">
                  <c:v>Efficienza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'[DatiLNLGruppo3 2.xlsx]Foglio4'!$A$2:$A$14</c:f>
              <c:numCache>
                <c:formatCode>General</c:formatCode>
                <c:ptCount val="13"/>
                <c:pt idx="0">
                  <c:v>14630</c:v>
                </c:pt>
                <c:pt idx="1">
                  <c:v>15186</c:v>
                </c:pt>
                <c:pt idx="2">
                  <c:v>16199</c:v>
                </c:pt>
                <c:pt idx="3">
                  <c:v>17211</c:v>
                </c:pt>
                <c:pt idx="4">
                  <c:v>17717.575789999999</c:v>
                </c:pt>
                <c:pt idx="5">
                  <c:v>17970.684010000001</c:v>
                </c:pt>
                <c:pt idx="6">
                  <c:v>18225</c:v>
                </c:pt>
                <c:pt idx="7">
                  <c:v>18477</c:v>
                </c:pt>
                <c:pt idx="8">
                  <c:v>18748</c:v>
                </c:pt>
                <c:pt idx="9">
                  <c:v>19255.46</c:v>
                </c:pt>
                <c:pt idx="10">
                  <c:v>19509</c:v>
                </c:pt>
                <c:pt idx="11">
                  <c:v>19762</c:v>
                </c:pt>
                <c:pt idx="12">
                  <c:v>19903</c:v>
                </c:pt>
              </c:numCache>
            </c:numRef>
          </c:xVal>
          <c:yVal>
            <c:numRef>
              <c:f>'[DatiLNLGruppo3 2.xlsx]Foglio4'!$B$2:$B$14</c:f>
              <c:numCache>
                <c:formatCode>0.00%</c:formatCode>
                <c:ptCount val="13"/>
                <c:pt idx="0">
                  <c:v>0.12570000000000001</c:v>
                </c:pt>
                <c:pt idx="1">
                  <c:v>0.35630000000000001</c:v>
                </c:pt>
                <c:pt idx="2">
                  <c:v>0.76639999999999997</c:v>
                </c:pt>
                <c:pt idx="3">
                  <c:v>0.85750000000000004</c:v>
                </c:pt>
                <c:pt idx="4">
                  <c:v>0.88719999999999999</c:v>
                </c:pt>
                <c:pt idx="5">
                  <c:v>0.89559999999999995</c:v>
                </c:pt>
                <c:pt idx="6">
                  <c:v>0.95450000000000002</c:v>
                </c:pt>
                <c:pt idx="7">
                  <c:v>0.82599999999999996</c:v>
                </c:pt>
                <c:pt idx="8" formatCode="0%">
                  <c:v>0.91</c:v>
                </c:pt>
                <c:pt idx="9" formatCode="0%">
                  <c:v>0.92</c:v>
                </c:pt>
                <c:pt idx="10" formatCode="0%">
                  <c:v>0.97</c:v>
                </c:pt>
                <c:pt idx="11">
                  <c:v>0.92300000000000004</c:v>
                </c:pt>
                <c:pt idx="12">
                  <c:v>0.99019999999999997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7076-F641-9236-FA300BAE966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34133952"/>
        <c:axId val="334481664"/>
      </c:scatterChart>
      <c:valAx>
        <c:axId val="33413395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it-IT" sz="1800" dirty="0"/>
                  <a:t>Voltaggio (V)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it-IT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34481664"/>
        <c:crosses val="autoZero"/>
        <c:crossBetween val="midCat"/>
      </c:valAx>
      <c:valAx>
        <c:axId val="3344816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it-IT" sz="1800"/>
                  <a:t>Percentuale di efficienza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it-IT"/>
            </a:p>
          </c:txPr>
        </c:title>
        <c:numFmt formatCode="0.00%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34133952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DF3ADAA-63B6-5A18-9163-5B428C57BD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9AC3283B-EECC-78C2-8D56-E0352E48AE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00AAF86-C5D3-209C-6821-C69F88A39D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D2771-CEFA-4E44-B901-47E0156B6055}" type="datetimeFigureOut">
              <a:rPr lang="it-IT" smtClean="0"/>
              <a:t>28/11/23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08B5B5F-4BC3-914C-ACCD-6685A7D434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45256FD-4099-110A-40EA-5A8AE26682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5B608-AB73-C045-BAC2-F9FDE7704FC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57626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BE64882-E0D0-3C86-19CC-736B31B0B6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0A07CAD6-247E-998E-5A4F-9DD564C241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0FB4A61-1D62-1065-8D3D-B541ECB672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D2771-CEFA-4E44-B901-47E0156B6055}" type="datetimeFigureOut">
              <a:rPr lang="it-IT" smtClean="0"/>
              <a:t>28/11/23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E4CA5F9-BECF-E908-6D9E-5D772B878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DE8DBB5-24F9-6BC3-74BD-CF78AF74D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5B608-AB73-C045-BAC2-F9FDE7704FC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8055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C002BCAA-B6E0-542C-6B8E-C6195BB573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447DECAC-70AF-9123-2620-D65A922305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F2B6460-22E5-7675-3AF6-7C21D57072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D2771-CEFA-4E44-B901-47E0156B6055}" type="datetimeFigureOut">
              <a:rPr lang="it-IT" smtClean="0"/>
              <a:t>28/11/23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DE018DC-FD68-2465-00D6-FAC2FDA1DC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61CAEFD-2BA8-CFD8-2A0B-FA4B8DF08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5B608-AB73-C045-BAC2-F9FDE7704FC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47907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932E068-FC6A-D449-7D7C-48E061168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9E4C447-6F11-0529-4D91-414C9B703A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C376AEA-8B5E-EF6A-494C-1A081205A9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D2771-CEFA-4E44-B901-47E0156B6055}" type="datetimeFigureOut">
              <a:rPr lang="it-IT" smtClean="0"/>
              <a:t>28/11/23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1F4C02A-0403-D588-F33C-F2289455F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D96E334-A1C3-D8C8-02E2-27C07E14C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5B608-AB73-C045-BAC2-F9FDE7704FC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05298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937FAE5-97FC-21F1-46ED-005E6C902B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5626BC4-5E05-C835-0DD6-4ADE2BE600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7C59F29-2EC9-87C9-5214-E2743761CF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D2771-CEFA-4E44-B901-47E0156B6055}" type="datetimeFigureOut">
              <a:rPr lang="it-IT" smtClean="0"/>
              <a:t>28/11/23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4E0A00D-2C1A-A241-1458-13676AECE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A525153-7594-661C-5BD6-7779E0DF31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5B608-AB73-C045-BAC2-F9FDE7704FC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80012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CD2468B-E730-3748-2C8E-3A55BEFE99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B5E9582-3F8B-6404-5B05-23B833EDB6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59A32CF-DD01-F326-C165-1AB7C99333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0AEC1F0-DCEE-78B4-F97C-42801FECE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D2771-CEFA-4E44-B901-47E0156B6055}" type="datetimeFigureOut">
              <a:rPr lang="it-IT" smtClean="0"/>
              <a:t>28/11/23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21DB4A8-5D48-E74F-57F9-B81B55894F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2ABD7D7-D41D-4D2C-0188-2E341E22D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5B608-AB73-C045-BAC2-F9FDE7704FC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214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9F3CF13-BB9D-1075-0EE0-DABB2F2913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E2F765E-7459-334C-783E-83FD7FB880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A8CA9F8-595D-36D5-5816-CEE4DA9758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811AA286-2726-5253-CF6F-D1A42062C4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8038D2EE-5D4F-D9B4-FBE5-B65AEE1259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41A71209-D272-DA1C-3511-3F25727530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D2771-CEFA-4E44-B901-47E0156B6055}" type="datetimeFigureOut">
              <a:rPr lang="it-IT" smtClean="0"/>
              <a:t>28/11/23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47BA3F0D-9CF0-E23B-3C6D-3A9F017E6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89D7781B-280A-70C6-69B3-34D09F8E48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5B608-AB73-C045-BAC2-F9FDE7704FC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72550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DDF3568-E98F-4D80-31F3-918BD9E3D9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60F38F17-4123-F844-0B45-57E784320C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D2771-CEFA-4E44-B901-47E0156B6055}" type="datetimeFigureOut">
              <a:rPr lang="it-IT" smtClean="0"/>
              <a:t>28/11/23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E17DAD1-EA2A-595F-C9B0-9976851BC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8A21AE46-B8FF-E1A9-C451-BD6D222D8E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5B608-AB73-C045-BAC2-F9FDE7704FC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36416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EE76843E-50D0-F808-7412-440BD1194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D2771-CEFA-4E44-B901-47E0156B6055}" type="datetimeFigureOut">
              <a:rPr lang="it-IT" smtClean="0"/>
              <a:t>28/11/23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BEFDAB52-00E6-99FA-8538-91931F621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B99C3FE-1998-5411-A119-28016C107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5B608-AB73-C045-BAC2-F9FDE7704FC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3215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EF7DD36-FB92-0187-C162-830839030D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A623BB1-06D4-79FD-E01F-439D607123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ABEAE01E-C799-BE66-BEFA-0B8BE52A88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4ADFD63-A32F-6D80-DC46-CB2AFBAD8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D2771-CEFA-4E44-B901-47E0156B6055}" type="datetimeFigureOut">
              <a:rPr lang="it-IT" smtClean="0"/>
              <a:t>28/11/23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69BD030-D71F-4A5D-52DA-2079790EDD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B63D606-64B6-6DC5-4E51-E5979E9F8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5B608-AB73-C045-BAC2-F9FDE7704FC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9595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2758D5E-379E-1E0F-2CF8-49B0D20322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C4235E60-56DD-F215-4753-47AA6245BE6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171D6FC-CB5B-FC0C-A5AA-EA63B620A6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8AC3680-D657-0D4D-B17F-8F71DE89D6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D2771-CEFA-4E44-B901-47E0156B6055}" type="datetimeFigureOut">
              <a:rPr lang="it-IT" smtClean="0"/>
              <a:t>28/11/23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E0770A1-FEA0-F26A-875B-806A57BC2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0BBD174-6A02-0009-42F7-DC161C53C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5B608-AB73-C045-BAC2-F9FDE7704FC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5113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934EB173-EC5E-504E-BA63-675F61FAD5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E6A04F3-D275-EEEF-7BA2-6E7AB22140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89D7358-EF64-5CA8-8755-D6F7FF0AFF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AD2771-CEFA-4E44-B901-47E0156B6055}" type="datetimeFigureOut">
              <a:rPr lang="it-IT" smtClean="0"/>
              <a:t>28/11/23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4B83600-79C6-C358-8772-B2F0A2EDE3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01CB488-C55B-E01A-8F66-1833489E87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E5B608-AB73-C045-BAC2-F9FDE7704FC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02051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Una formula di calcolo">
            <a:extLst>
              <a:ext uri="{FF2B5EF4-FFF2-40B4-BE49-F238E27FC236}">
                <a16:creationId xmlns:a16="http://schemas.microsoft.com/office/drawing/2014/main" id="{3D32A762-1273-2F36-BC21-0F521332CCF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5627" b="-1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AB58EF07-17C2-48CF-ABB0-EEF1F17CB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tx1"/>
              </a:gs>
              <a:gs pos="33000">
                <a:schemeClr val="tx1">
                  <a:alpha val="64000"/>
                </a:schemeClr>
              </a:gs>
              <a:gs pos="0">
                <a:schemeClr val="tx1">
                  <a:alpha val="0"/>
                </a:schemeClr>
              </a:gs>
              <a:gs pos="100000">
                <a:schemeClr val="tx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D19188B6-1D64-5C15-4E64-5F833A32AF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349782"/>
            <a:ext cx="4023360" cy="3204134"/>
          </a:xfrm>
        </p:spPr>
        <p:txBody>
          <a:bodyPr anchor="b">
            <a:normAutofit/>
          </a:bodyPr>
          <a:lstStyle/>
          <a:p>
            <a:pPr algn="l"/>
            <a:r>
              <a:rPr lang="it-IT" sz="4800">
                <a:solidFill>
                  <a:schemeClr val="bg1"/>
                </a:solidFill>
              </a:rPr>
              <a:t>Calcolo curva di efficienza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ACB2665A-4BAA-8EBA-9BF6-446062F301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0" y="4100341"/>
            <a:ext cx="4023359" cy="1208141"/>
          </a:xfrm>
        </p:spPr>
        <p:txBody>
          <a:bodyPr>
            <a:normAutofit/>
          </a:bodyPr>
          <a:lstStyle/>
          <a:p>
            <a:pPr algn="l"/>
            <a:r>
              <a:rPr lang="it-IT" sz="2000">
                <a:solidFill>
                  <a:schemeClr val="bg1"/>
                </a:solidFill>
              </a:rPr>
              <a:t>Camera middle del telescopio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A1B6CCB0-E2C4-4F01-01D0-DB213D05129D}"/>
              </a:ext>
            </a:extLst>
          </p:cNvPr>
          <p:cNvSpPr txBox="1"/>
          <p:nvPr/>
        </p:nvSpPr>
        <p:spPr>
          <a:xfrm>
            <a:off x="477980" y="4773621"/>
            <a:ext cx="396711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dirty="0">
                <a:solidFill>
                  <a:schemeClr val="bg1"/>
                </a:solidFill>
                <a:latin typeface="+mj-lt"/>
              </a:rPr>
              <a:t>Gruppo 3</a:t>
            </a:r>
          </a:p>
          <a:p>
            <a:pPr algn="l"/>
            <a:r>
              <a:rPr lang="it-IT" dirty="0">
                <a:solidFill>
                  <a:schemeClr val="bg1"/>
                </a:solidFill>
                <a:latin typeface="+mj-lt"/>
              </a:rPr>
              <a:t>La Malfa Roberta, Di Martino Paolo</a:t>
            </a:r>
          </a:p>
          <a:p>
            <a:pPr algn="l"/>
            <a:r>
              <a:rPr lang="it-IT" dirty="0">
                <a:solidFill>
                  <a:schemeClr val="bg1"/>
                </a:solidFill>
                <a:latin typeface="+mj-lt"/>
              </a:rPr>
              <a:t>D’Aurelio Edoardo, Potenza Francesco</a:t>
            </a:r>
          </a:p>
        </p:txBody>
      </p:sp>
    </p:spTree>
    <p:extLst>
      <p:ext uri="{BB962C8B-B14F-4D97-AF65-F5344CB8AC3E}">
        <p14:creationId xmlns:p14="http://schemas.microsoft.com/office/powerpoint/2010/main" val="34867391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Grafico 5">
            <a:extLst>
              <a:ext uri="{FF2B5EF4-FFF2-40B4-BE49-F238E27FC236}">
                <a16:creationId xmlns:a16="http://schemas.microsoft.com/office/drawing/2014/main" id="{5EA52B8E-DC85-D2C0-EBBB-E0056845F4F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69595461"/>
              </p:ext>
            </p:extLst>
          </p:nvPr>
        </p:nvGraphicFramePr>
        <p:xfrm>
          <a:off x="1912510" y="847763"/>
          <a:ext cx="8265584" cy="49874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7" name="Connettore diritto con freccia 6">
            <a:extLst>
              <a:ext uri="{FF2B5EF4-FFF2-40B4-BE49-F238E27FC236}">
                <a16:creationId xmlns:a16="http://schemas.microsoft.com/office/drawing/2014/main" id="{F7211B4B-CC58-FF4A-DA24-441AF0EC88CB}"/>
              </a:ext>
            </a:extLst>
          </p:cNvPr>
          <p:cNvCxnSpPr>
            <a:cxnSpLocks/>
          </p:cNvCxnSpPr>
          <p:nvPr/>
        </p:nvCxnSpPr>
        <p:spPr>
          <a:xfrm>
            <a:off x="5548944" y="1404482"/>
            <a:ext cx="0" cy="3848134"/>
          </a:xfrm>
          <a:prstGeom prst="straightConnector1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Connettore diritto con freccia 11">
            <a:extLst>
              <a:ext uri="{FF2B5EF4-FFF2-40B4-BE49-F238E27FC236}">
                <a16:creationId xmlns:a16="http://schemas.microsoft.com/office/drawing/2014/main" id="{04D1582F-3F77-E21D-2D71-BB9D6AB1D0AB}"/>
              </a:ext>
            </a:extLst>
          </p:cNvPr>
          <p:cNvCxnSpPr>
            <a:cxnSpLocks/>
          </p:cNvCxnSpPr>
          <p:nvPr/>
        </p:nvCxnSpPr>
        <p:spPr>
          <a:xfrm>
            <a:off x="6421014" y="1383316"/>
            <a:ext cx="0" cy="3858717"/>
          </a:xfrm>
          <a:prstGeom prst="straightConnector1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655865F5-FC52-8EB0-B8ED-3A3395D0738B}"/>
              </a:ext>
            </a:extLst>
          </p:cNvPr>
          <p:cNvSpPr txBox="1"/>
          <p:nvPr/>
        </p:nvSpPr>
        <p:spPr>
          <a:xfrm>
            <a:off x="5074734" y="3188560"/>
            <a:ext cx="556027" cy="3693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dirty="0">
                <a:solidFill>
                  <a:srgbClr val="FF0000"/>
                </a:solidFill>
              </a:rPr>
              <a:t>0,9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1417B25A-8729-FBE2-63FB-1C7234F737A5}"/>
              </a:ext>
            </a:extLst>
          </p:cNvPr>
          <p:cNvSpPr txBox="1"/>
          <p:nvPr/>
        </p:nvSpPr>
        <p:spPr>
          <a:xfrm>
            <a:off x="6410431" y="3035642"/>
            <a:ext cx="556027" cy="3693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dirty="0">
                <a:solidFill>
                  <a:srgbClr val="FF0000"/>
                </a:solidFill>
              </a:rPr>
              <a:t>1,7</a:t>
            </a:r>
          </a:p>
        </p:txBody>
      </p:sp>
    </p:spTree>
    <p:extLst>
      <p:ext uri="{BB962C8B-B14F-4D97-AF65-F5344CB8AC3E}">
        <p14:creationId xmlns:p14="http://schemas.microsoft.com/office/powerpoint/2010/main" val="27476520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a 4">
            <a:extLst>
              <a:ext uri="{FF2B5EF4-FFF2-40B4-BE49-F238E27FC236}">
                <a16:creationId xmlns:a16="http://schemas.microsoft.com/office/drawing/2014/main" id="{F826EF43-3178-7898-8D79-224AD92D4F9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1418735"/>
              </p:ext>
            </p:extLst>
          </p:nvPr>
        </p:nvGraphicFramePr>
        <p:xfrm>
          <a:off x="4244080" y="3406366"/>
          <a:ext cx="3354754" cy="20652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01048">
                  <a:extLst>
                    <a:ext uri="{9D8B030D-6E8A-4147-A177-3AD203B41FA5}">
                      <a16:colId xmlns:a16="http://schemas.microsoft.com/office/drawing/2014/main" val="1106242358"/>
                    </a:ext>
                  </a:extLst>
                </a:gridCol>
                <a:gridCol w="1106828">
                  <a:extLst>
                    <a:ext uri="{9D8B030D-6E8A-4147-A177-3AD203B41FA5}">
                      <a16:colId xmlns:a16="http://schemas.microsoft.com/office/drawing/2014/main" val="2584777657"/>
                    </a:ext>
                  </a:extLst>
                </a:gridCol>
                <a:gridCol w="560081">
                  <a:extLst>
                    <a:ext uri="{9D8B030D-6E8A-4147-A177-3AD203B41FA5}">
                      <a16:colId xmlns:a16="http://schemas.microsoft.com/office/drawing/2014/main" val="390960460"/>
                    </a:ext>
                  </a:extLst>
                </a:gridCol>
                <a:gridCol w="886797">
                  <a:extLst>
                    <a:ext uri="{9D8B030D-6E8A-4147-A177-3AD203B41FA5}">
                      <a16:colId xmlns:a16="http://schemas.microsoft.com/office/drawing/2014/main" val="891769109"/>
                    </a:ext>
                  </a:extLst>
                </a:gridCol>
              </a:tblGrid>
              <a:tr h="433141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>
                          <a:effectLst/>
                        </a:rPr>
                        <a:t>HV (V)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 dirty="0">
                          <a:effectLst/>
                        </a:rPr>
                        <a:t>16000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56008494"/>
                  </a:ext>
                </a:extLst>
              </a:tr>
              <a:tr h="433141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>
                          <a:effectLst/>
                        </a:rPr>
                        <a:t>Pref (Pa)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 dirty="0">
                          <a:effectLst/>
                        </a:rPr>
                        <a:t>101000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 dirty="0">
                          <a:effectLst/>
                        </a:rPr>
                        <a:t>P (Pa)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 dirty="0">
                          <a:effectLst/>
                        </a:rPr>
                        <a:t>100100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1179436284"/>
                  </a:ext>
                </a:extLst>
              </a:tr>
              <a:tr h="433141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 err="1">
                          <a:effectLst/>
                        </a:rPr>
                        <a:t>Tref</a:t>
                      </a:r>
                      <a:r>
                        <a:rPr lang="it-IT" sz="1200" u="none" strike="noStrike" dirty="0">
                          <a:effectLst/>
                        </a:rPr>
                        <a:t> (K)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293,15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 dirty="0">
                          <a:effectLst/>
                        </a:rPr>
                        <a:t>T (K)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294,15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2735327998"/>
                  </a:ext>
                </a:extLst>
              </a:tr>
              <a:tr h="765792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 err="1">
                          <a:effectLst/>
                        </a:rPr>
                        <a:t>HVeff</a:t>
                      </a:r>
                      <a:r>
                        <a:rPr lang="it-IT" sz="1200" u="none" strike="noStrike" dirty="0">
                          <a:effectLst/>
                        </a:rPr>
                        <a:t> (V)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 dirty="0">
                          <a:effectLst/>
                        </a:rPr>
                        <a:t>16198,92644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2681714195"/>
                  </a:ext>
                </a:extLst>
              </a:tr>
            </a:tbl>
          </a:graphicData>
        </a:graphic>
      </p:graphicFrame>
      <p:graphicFrame>
        <p:nvGraphicFramePr>
          <p:cNvPr id="7" name="Tabella 6">
            <a:extLst>
              <a:ext uri="{FF2B5EF4-FFF2-40B4-BE49-F238E27FC236}">
                <a16:creationId xmlns:a16="http://schemas.microsoft.com/office/drawing/2014/main" id="{C2C34931-227B-289B-E21E-432F6EA749B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90897981"/>
              </p:ext>
            </p:extLst>
          </p:nvPr>
        </p:nvGraphicFramePr>
        <p:xfrm>
          <a:off x="989542" y="3268782"/>
          <a:ext cx="2457856" cy="76346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8928">
                  <a:extLst>
                    <a:ext uri="{9D8B030D-6E8A-4147-A177-3AD203B41FA5}">
                      <a16:colId xmlns:a16="http://schemas.microsoft.com/office/drawing/2014/main" val="2579697280"/>
                    </a:ext>
                  </a:extLst>
                </a:gridCol>
                <a:gridCol w="1228928">
                  <a:extLst>
                    <a:ext uri="{9D8B030D-6E8A-4147-A177-3AD203B41FA5}">
                      <a16:colId xmlns:a16="http://schemas.microsoft.com/office/drawing/2014/main" val="1978556288"/>
                    </a:ext>
                  </a:extLst>
                </a:gridCol>
              </a:tblGrid>
              <a:tr h="381733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</a:rPr>
                        <a:t>Eff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 err="1">
                          <a:effectLst/>
                        </a:rPr>
                        <a:t>Err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2223564853"/>
                  </a:ext>
                </a:extLst>
              </a:tr>
              <a:tr h="381733"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 dirty="0">
                          <a:effectLst/>
                        </a:rPr>
                        <a:t>0,76638948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 dirty="0">
                          <a:effectLst/>
                        </a:rPr>
                        <a:t>0,005884149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2817886002"/>
                  </a:ext>
                </a:extLst>
              </a:tr>
            </a:tbl>
          </a:graphicData>
        </a:graphic>
      </p:graphicFrame>
      <p:sp>
        <p:nvSpPr>
          <p:cNvPr id="10" name="CasellaDiTesto 9">
            <a:extLst>
              <a:ext uri="{FF2B5EF4-FFF2-40B4-BE49-F238E27FC236}">
                <a16:creationId xmlns:a16="http://schemas.microsoft.com/office/drawing/2014/main" id="{76DE3403-1C90-00E3-0678-E649D40ABADB}"/>
              </a:ext>
            </a:extLst>
          </p:cNvPr>
          <p:cNvSpPr txBox="1"/>
          <p:nvPr/>
        </p:nvSpPr>
        <p:spPr>
          <a:xfrm>
            <a:off x="4322316" y="1946746"/>
            <a:ext cx="29146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dirty="0">
                <a:latin typeface="+mj-lt"/>
              </a:rPr>
              <a:t>Calcolo voltaggio effettivo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11703ECB-628E-4AA7-BEE7-0D779CB41CCC}"/>
              </a:ext>
            </a:extLst>
          </p:cNvPr>
          <p:cNvSpPr txBox="1"/>
          <p:nvPr/>
        </p:nvSpPr>
        <p:spPr>
          <a:xfrm>
            <a:off x="989543" y="1946746"/>
            <a:ext cx="29146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dirty="0">
                <a:latin typeface="+mj-lt"/>
              </a:rPr>
              <a:t>Efficienza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B879FC98-DBD1-F78B-3384-F7CC5B22014C}"/>
              </a:ext>
            </a:extLst>
          </p:cNvPr>
          <p:cNvSpPr txBox="1"/>
          <p:nvPr/>
        </p:nvSpPr>
        <p:spPr>
          <a:xfrm>
            <a:off x="825664" y="482600"/>
            <a:ext cx="26456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4000" b="1" dirty="0">
                <a:latin typeface="+mj-lt"/>
              </a:rPr>
              <a:t>Analisi dati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asellaDiTesto 14">
                <a:extLst>
                  <a:ext uri="{FF2B5EF4-FFF2-40B4-BE49-F238E27FC236}">
                    <a16:creationId xmlns:a16="http://schemas.microsoft.com/office/drawing/2014/main" id="{2A27CE23-E31B-FD3E-6E5A-31E63CE9782F}"/>
                  </a:ext>
                </a:extLst>
              </p:cNvPr>
              <p:cNvSpPr txBox="1"/>
              <p:nvPr/>
            </p:nvSpPr>
            <p:spPr>
              <a:xfrm>
                <a:off x="2614084" y="2498904"/>
                <a:ext cx="6096000" cy="7098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1800" i="1" kern="100" smtClean="0">
                          <a:effectLst/>
                          <a:latin typeface="Cambria Math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𝐻</m:t>
                      </m:r>
                      <m:sSub>
                        <m:sSubPr>
                          <m:ctrlPr>
                            <a:rPr lang="it-IT" sz="1800" i="1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it-IT" sz="1800" i="1" kern="100">
                              <a:effectLst/>
                              <a:latin typeface="Cambria Math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it-IT" sz="1800" i="1" kern="100">
                              <a:effectLst/>
                              <a:latin typeface="Cambria Math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𝑒𝑓𝑓</m:t>
                          </m:r>
                        </m:sub>
                      </m:sSub>
                      <m:r>
                        <a:rPr lang="it-IT" sz="1800" i="1" kern="100">
                          <a:effectLst/>
                          <a:latin typeface="Cambria Math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it-IT" sz="1800" i="1" kern="100">
                          <a:effectLst/>
                          <a:latin typeface="Cambria Math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𝐻𝑉</m:t>
                      </m:r>
                      <m:r>
                        <a:rPr lang="it-IT" sz="1800" i="1" kern="100">
                          <a:effectLst/>
                          <a:latin typeface="Cambria Math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∗</m:t>
                      </m:r>
                      <m:f>
                        <m:fPr>
                          <m:ctrlPr>
                            <a:rPr lang="it-IT" sz="1800" i="1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sz="1800" i="1" kern="1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sz="1800" i="1" kern="100">
                                  <a:effectLst/>
                                  <a:latin typeface="Cambria Math" panose="020F0502020204030204" pitchFamily="34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it-IT" sz="1800" i="1" kern="100">
                                  <a:effectLst/>
                                  <a:latin typeface="Cambria Math" panose="020F0502020204030204" pitchFamily="34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𝑟𝑒𝑓</m:t>
                              </m:r>
                            </m:sub>
                          </m:sSub>
                        </m:num>
                        <m:den>
                          <m:r>
                            <a:rPr lang="it-IT" sz="1800" i="1" kern="100">
                              <a:effectLst/>
                              <a:latin typeface="Cambria Math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𝑃</m:t>
                          </m:r>
                        </m:den>
                      </m:f>
                      <m:r>
                        <a:rPr lang="it-IT" sz="1800" i="1" kern="100">
                          <a:effectLst/>
                          <a:latin typeface="Cambria Math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∗</m:t>
                      </m:r>
                      <m:f>
                        <m:fPr>
                          <m:ctrlPr>
                            <a:rPr lang="it-IT" sz="1800" i="1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it-IT" sz="1800" i="1" kern="100">
                              <a:effectLst/>
                              <a:latin typeface="Cambria Math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𝑇</m:t>
                          </m:r>
                        </m:num>
                        <m:den>
                          <m:sSub>
                            <m:sSubPr>
                              <m:ctrlPr>
                                <a:rPr lang="it-IT" sz="1800" i="1" kern="1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sz="1800" i="1" kern="100">
                                  <a:effectLst/>
                                  <a:latin typeface="Cambria Math" panose="020F0502020204030204" pitchFamily="34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it-IT" sz="1800" i="1" kern="100">
                                  <a:effectLst/>
                                  <a:latin typeface="Cambria Math" panose="020F0502020204030204" pitchFamily="34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𝑟𝑒𝑓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it-IT" sz="1800" kern="1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5" name="CasellaDiTesto 14">
                <a:extLst>
                  <a:ext uri="{FF2B5EF4-FFF2-40B4-BE49-F238E27FC236}">
                    <a16:creationId xmlns:a16="http://schemas.microsoft.com/office/drawing/2014/main" id="{2A27CE23-E31B-FD3E-6E5A-31E63CE978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4084" y="2498904"/>
                <a:ext cx="6096000" cy="709810"/>
              </a:xfrm>
              <a:prstGeom prst="rect">
                <a:avLst/>
              </a:prstGeom>
              <a:blipFill>
                <a:blip r:embed="rId2"/>
                <a:stretch>
                  <a:fillRect b="-3509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CasellaDiTesto 18">
                <a:extLst>
                  <a:ext uri="{FF2B5EF4-FFF2-40B4-BE49-F238E27FC236}">
                    <a16:creationId xmlns:a16="http://schemas.microsoft.com/office/drawing/2014/main" id="{23351A01-15E3-5353-BC55-A70B3FB92F94}"/>
                  </a:ext>
                </a:extLst>
              </p:cNvPr>
              <p:cNvSpPr txBox="1"/>
              <p:nvPr/>
            </p:nvSpPr>
            <p:spPr>
              <a:xfrm>
                <a:off x="989542" y="2455102"/>
                <a:ext cx="2058458" cy="50494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it-IT" sz="1800" dirty="0">
                    <a:solidFill>
                      <a:srgbClr val="040C28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σ</a:t>
                </a:r>
                <a14:m>
                  <m:oMath xmlns:m="http://schemas.openxmlformats.org/officeDocument/2006/math">
                    <m:r>
                      <a:rPr lang="it-IT" sz="12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r>
                  <a:rPr lang="it-IT" sz="1800" dirty="0">
                    <a:solidFill>
                      <a:srgbClr val="040C28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√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1800" i="1">
                            <a:solidFill>
                              <a:srgbClr val="040C28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it-IT" sz="1800" i="1">
                                <a:solidFill>
                                  <a:srgbClr val="040C28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r>
                              <a:rPr lang="it-IT" sz="1800" i="1">
                                <a:solidFill>
                                  <a:srgbClr val="040C28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Arial" panose="020B0604020202020204" pitchFamily="34" charset="0"/>
                              </a:rPr>
                              <m:t>𝐸𝑓𝑓</m:t>
                            </m:r>
                          </m:e>
                        </m:d>
                        <m:r>
                          <a:rPr lang="it-IT" sz="1800" i="1">
                            <a:solidFill>
                              <a:srgbClr val="040C28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∗(1−</m:t>
                        </m:r>
                        <m:r>
                          <a:rPr lang="it-IT" sz="1800" i="1">
                            <a:solidFill>
                              <a:srgbClr val="040C28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𝐸𝑓𝑓</m:t>
                        </m:r>
                        <m:r>
                          <a:rPr lang="it-IT" sz="1800" i="1">
                            <a:solidFill>
                              <a:srgbClr val="040C28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)</m:t>
                        </m:r>
                      </m:num>
                      <m:den>
                        <m:r>
                          <a:rPr lang="it-IT" sz="1800" i="1">
                            <a:solidFill>
                              <a:srgbClr val="040C28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𝑛</m:t>
                        </m:r>
                      </m:den>
                    </m:f>
                  </m:oMath>
                </a14:m>
                <a:r>
                  <a:rPr lang="it-IT" dirty="0">
                    <a:effectLst/>
                  </a:rPr>
                  <a:t> </a:t>
                </a:r>
                <a:endParaRPr lang="it-IT" dirty="0"/>
              </a:p>
            </p:txBody>
          </p:sp>
        </mc:Choice>
        <mc:Fallback xmlns="">
          <p:sp>
            <p:nvSpPr>
              <p:cNvPr id="19" name="CasellaDiTesto 18">
                <a:extLst>
                  <a:ext uri="{FF2B5EF4-FFF2-40B4-BE49-F238E27FC236}">
                    <a16:creationId xmlns:a16="http://schemas.microsoft.com/office/drawing/2014/main" id="{23351A01-15E3-5353-BC55-A70B3FB92F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9542" y="2455102"/>
                <a:ext cx="2058458" cy="504946"/>
              </a:xfrm>
              <a:prstGeom prst="rect">
                <a:avLst/>
              </a:prstGeom>
              <a:blipFill>
                <a:blip r:embed="rId3"/>
                <a:stretch>
                  <a:fillRect l="-2439" b="-4878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2" name="Immagine 21">
            <a:extLst>
              <a:ext uri="{FF2B5EF4-FFF2-40B4-BE49-F238E27FC236}">
                <a16:creationId xmlns:a16="http://schemas.microsoft.com/office/drawing/2014/main" id="{D54D9D67-77F9-483A-D3E2-D2A0D97D715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63416" y="3400109"/>
            <a:ext cx="3257142" cy="2077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01999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Grafico 8">
            <a:extLst>
              <a:ext uri="{FF2B5EF4-FFF2-40B4-BE49-F238E27FC236}">
                <a16:creationId xmlns:a16="http://schemas.microsoft.com/office/drawing/2014/main" id="{173029D5-031D-D091-773A-50ACD1DFA18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06763606"/>
              </p:ext>
            </p:extLst>
          </p:nvPr>
        </p:nvGraphicFramePr>
        <p:xfrm>
          <a:off x="2000249" y="566208"/>
          <a:ext cx="7747000" cy="57255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Ovale 1">
            <a:extLst>
              <a:ext uri="{FF2B5EF4-FFF2-40B4-BE49-F238E27FC236}">
                <a16:creationId xmlns:a16="http://schemas.microsoft.com/office/drawing/2014/main" id="{184CE252-178E-8460-382D-D8C0F31178D7}"/>
              </a:ext>
            </a:extLst>
          </p:cNvPr>
          <p:cNvSpPr/>
          <p:nvPr/>
        </p:nvSpPr>
        <p:spPr>
          <a:xfrm>
            <a:off x="7081319" y="2566469"/>
            <a:ext cx="205292" cy="20529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6D981405-FCEB-2202-8A2C-78A44DD92A27}"/>
              </a:ext>
            </a:extLst>
          </p:cNvPr>
          <p:cNvSpPr txBox="1"/>
          <p:nvPr/>
        </p:nvSpPr>
        <p:spPr>
          <a:xfrm>
            <a:off x="6236782" y="2402429"/>
            <a:ext cx="9471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dirty="0">
                <a:solidFill>
                  <a:srgbClr val="FF0000"/>
                </a:solidFill>
              </a:rPr>
              <a:t>76,64%</a:t>
            </a:r>
          </a:p>
        </p:txBody>
      </p:sp>
    </p:spTree>
    <p:extLst>
      <p:ext uri="{BB962C8B-B14F-4D97-AF65-F5344CB8AC3E}">
        <p14:creationId xmlns:p14="http://schemas.microsoft.com/office/powerpoint/2010/main" val="172923941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4</Slides>
  <Notes>0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5" baseType="lpstr">
      <vt:lpstr>Tema di Office</vt:lpstr>
      <vt:lpstr>Calcolo curva di efficienza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Calcolo curva di efficienza</dc:title>
  <dc:creator>ezia jj</dc:creator>
  <cp:lastModifiedBy>ezia jj</cp:lastModifiedBy>
  <cp:revision>3</cp:revision>
  <dcterms:created xsi:type="dcterms:W3CDTF">2023-11-28T13:49:49Z</dcterms:created>
  <dcterms:modified xsi:type="dcterms:W3CDTF">2023-11-28T15:59:44Z</dcterms:modified>
</cp:coreProperties>
</file>