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3" r:id="rId3"/>
    <p:sldId id="264" r:id="rId4"/>
    <p:sldId id="322" r:id="rId5"/>
    <p:sldId id="370" r:id="rId6"/>
    <p:sldId id="371" r:id="rId7"/>
    <p:sldId id="305" r:id="rId8"/>
    <p:sldId id="307" r:id="rId9"/>
    <p:sldId id="309" r:id="rId10"/>
    <p:sldId id="365" r:id="rId11"/>
    <p:sldId id="311" r:id="rId12"/>
    <p:sldId id="312" r:id="rId13"/>
    <p:sldId id="368" r:id="rId14"/>
    <p:sldId id="344" r:id="rId15"/>
    <p:sldId id="366" r:id="rId16"/>
    <p:sldId id="313" r:id="rId17"/>
    <p:sldId id="351" r:id="rId18"/>
    <p:sldId id="358" r:id="rId19"/>
    <p:sldId id="314" r:id="rId20"/>
    <p:sldId id="315" r:id="rId21"/>
    <p:sldId id="316" r:id="rId22"/>
    <p:sldId id="317" r:id="rId23"/>
    <p:sldId id="318" r:id="rId24"/>
    <p:sldId id="347" r:id="rId25"/>
    <p:sldId id="346" r:id="rId26"/>
    <p:sldId id="348" r:id="rId27"/>
    <p:sldId id="319" r:id="rId28"/>
    <p:sldId id="320" r:id="rId29"/>
    <p:sldId id="343" r:id="rId30"/>
    <p:sldId id="349" r:id="rId31"/>
    <p:sldId id="350" r:id="rId32"/>
    <p:sldId id="353" r:id="rId33"/>
    <p:sldId id="387" r:id="rId34"/>
    <p:sldId id="325" r:id="rId35"/>
    <p:sldId id="356" r:id="rId36"/>
    <p:sldId id="360" r:id="rId37"/>
    <p:sldId id="361" r:id="rId38"/>
    <p:sldId id="362" r:id="rId39"/>
    <p:sldId id="326" r:id="rId40"/>
    <p:sldId id="363" r:id="rId41"/>
    <p:sldId id="372" r:id="rId42"/>
    <p:sldId id="332" r:id="rId43"/>
    <p:sldId id="379" r:id="rId44"/>
    <p:sldId id="386" r:id="rId45"/>
    <p:sldId id="328" r:id="rId46"/>
    <p:sldId id="330" r:id="rId47"/>
    <p:sldId id="380" r:id="rId48"/>
    <p:sldId id="331" r:id="rId49"/>
    <p:sldId id="381" r:id="rId50"/>
    <p:sldId id="390" r:id="rId51"/>
    <p:sldId id="321" r:id="rId52"/>
    <p:sldId id="383" r:id="rId53"/>
    <p:sldId id="384" r:id="rId54"/>
    <p:sldId id="385" r:id="rId55"/>
    <p:sldId id="382" r:id="rId56"/>
    <p:sldId id="333" r:id="rId57"/>
    <p:sldId id="334" r:id="rId58"/>
    <p:sldId id="335" r:id="rId59"/>
    <p:sldId id="336" r:id="rId60"/>
    <p:sldId id="337" r:id="rId61"/>
    <p:sldId id="389" r:id="rId62"/>
    <p:sldId id="388" r:id="rId63"/>
    <p:sldId id="354" r:id="rId64"/>
    <p:sldId id="310" r:id="rId65"/>
    <p:sldId id="352" r:id="rId66"/>
    <p:sldId id="338" r:id="rId67"/>
    <p:sldId id="345" r:id="rId68"/>
    <p:sldId id="339" r:id="rId69"/>
    <p:sldId id="369" r:id="rId70"/>
    <p:sldId id="373" r:id="rId71"/>
    <p:sldId id="355" r:id="rId72"/>
    <p:sldId id="376" r:id="rId73"/>
    <p:sldId id="377" r:id="rId74"/>
    <p:sldId id="374" r:id="rId7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7E9449-D73C-1E49-ADAB-59B383988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5E94C81-20E2-C630-240D-9C75F7FB1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236414-D410-75F0-0E50-BCE61570C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578CEF-5DEA-14B9-CD65-4330EC7F1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7FD12F-6EC5-1A7C-F40E-73E45541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899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7208F7-992C-2348-F483-C09E3987A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A689441-5B2C-E473-42DB-8414A4E33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310CBD-0C2C-5BE7-CEDB-E600015C9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943C24-A8DF-639E-3AE7-2B73EF8C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A4C4A0-3003-E6C1-067B-19BA8B294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25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1F27780-0115-C555-315C-9EFA25327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4890FDB-D73C-8DD3-DE0E-5859129AA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C5D3CA-6EB6-AED1-F90F-09B08FB3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C9B601-A5FB-6121-E25A-EDF1E2D3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E8B4D5-73C2-0F1A-21EA-87C994B2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037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3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52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37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23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88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31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67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3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4F96DF-74BC-89CB-8FCA-CB933F1F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D0A725-A116-6CBD-E7C5-6AAF2088D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E3D990-8459-45A1-C818-1BA2BFBC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F3A456-66B0-5A13-E9BF-B3E5BE21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6E4A99-46B6-80DF-5D65-CD25977D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052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28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34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2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B6896D-20DB-3EE6-E4A3-37893A97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34C1F0-6EF8-4FBD-4711-3DADF94D3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896464-4666-DB3E-98F6-5D0EF781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16B83E-056A-0D7C-420A-D3FFA09A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DC53AD-90B5-5722-02F9-62323ABB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52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82C7C7-BFCC-0863-A86C-70C9865D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D2FC1D-2336-2B52-E21A-7460B6E33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01F795-F943-8B4B-9C4F-55F00A5AD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BB7556-B544-5110-47C8-19307E4D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91B59C-6241-87E4-6ED0-465A9DAC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D9CEB0-7147-6CD1-8539-2F3329BB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85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1B8841-AA25-51A6-3BC4-59E46F81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BD1AC0-2427-8502-1278-3BDA39EF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7B5036A-C860-D0A2-ACCF-D1AFA86AE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64F8713-4DE8-3581-D12B-49879FAA5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A3D8342-B50E-1655-2D13-6F8DDCC039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D80879C-D5E3-7370-79D2-614BCB99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D73CE66-BEF3-6870-3879-3844EEE9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66B0C38-3C55-3F34-1749-1D178A86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27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945F39-71AD-AF79-7656-CF6CED95E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1546A7F-95E6-6EBB-69CF-FDC643B8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134FC71-2299-7016-F431-63C13B9E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2205AF-BBFB-5E19-16FE-409BADF7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28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AC8F9E0-BA48-F059-BF35-73461070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4177B24-1D75-A3B8-9AF7-11D8BF2E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8EAC34-8BAA-723A-E828-B4DD6FC9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94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5D5904-3DD7-E028-B370-C1CAEC47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935087-D86E-E8CE-3239-53923515E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C075EC-CA3F-0C33-C608-9FE580086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F2C0FC-293B-A22D-55CD-CAB02BD0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9E14A3-EFFF-E27F-08C1-70B613A08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1FEDF1-64DA-956B-FE98-AD740836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06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ACEA91-7306-8B39-F7C4-ABD96DB0B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AF7FB6-7049-A917-F2AC-826FD5C837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D05CAA-447B-7A5E-15DF-67087547B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D20095-91B1-5E3B-F817-30716C0A9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ED1B1D-D060-6A50-BBE6-283A1508E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CD9083-206A-5348-38ED-B121ABFB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211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E06F2CD-CFCD-AE15-C15F-EF84ADBF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361C28-9B51-5D8E-3EA4-B8DA7F0BB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EBFBC7-CFBB-E702-5EF0-CA6982549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18CAE-AC5F-4EB2-AD7B-FABB1ADBABD5}" type="datetimeFigureOut">
              <a:rPr lang="it-IT" smtClean="0"/>
              <a:t>26/11/2023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039B9D-5522-F99C-CFCB-AC60246FE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A3729D-7E67-783C-2DD6-29C9936DE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1F2E2-E68F-4A03-842A-B64CB969AD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60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4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1B4E13-ECF0-91D3-5EF8-5B1E67D129A5}"/>
              </a:ext>
            </a:extLst>
          </p:cNvPr>
          <p:cNvSpPr txBox="1"/>
          <p:nvPr/>
        </p:nvSpPr>
        <p:spPr>
          <a:xfrm>
            <a:off x="935926" y="190500"/>
            <a:ext cx="6562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it-IT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 of the EEE activity (2004-2024)</a:t>
            </a:r>
          </a:p>
          <a:p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it-IT" sz="24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F.Riggi</a:t>
            </a:r>
            <a:endParaRPr lang="it-IT" sz="24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it-IT" sz="24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Dept.Physics</a:t>
            </a:r>
            <a:r>
              <a:rPr lang="it-IT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it-IT" sz="24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Astronomy</a:t>
            </a:r>
            <a:r>
              <a:rPr lang="it-IT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INFN, Catania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D56814-EBA3-82CA-2979-88648F6F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4"/>
            <a:ext cx="12192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2536C4-B275-41DE-803D-44C709110521}"/>
              </a:ext>
            </a:extLst>
          </p:cNvPr>
          <p:cNvSpPr txBox="1"/>
          <p:nvPr/>
        </p:nvSpPr>
        <p:spPr>
          <a:xfrm>
            <a:off x="195262" y="6298168"/>
            <a:ext cx="6365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</a:rPr>
              <a:t>EEE Meeting, LNL, November 27-29, 2023</a:t>
            </a:r>
          </a:p>
        </p:txBody>
      </p:sp>
    </p:spTree>
    <p:extLst>
      <p:ext uri="{BB962C8B-B14F-4D97-AF65-F5344CB8AC3E}">
        <p14:creationId xmlns:p14="http://schemas.microsoft.com/office/powerpoint/2010/main" val="1979071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The MRPC Chambers</a:t>
            </a:r>
          </a:p>
        </p:txBody>
      </p:sp>
      <p:pic>
        <p:nvPicPr>
          <p:cNvPr id="15" name="Immagine 14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7049596F-2C96-D2D4-F334-FBFA7B45B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3" y="803812"/>
            <a:ext cx="4781441" cy="3110090"/>
          </a:xfrm>
          <a:prstGeom prst="rect">
            <a:avLst/>
          </a:prstGeom>
        </p:spPr>
      </p:pic>
      <p:pic>
        <p:nvPicPr>
          <p:cNvPr id="6" name="Immagine 5" descr="Immagine che contiene schermata, linea, diagramma, Rettangolo&#10;&#10;Descrizione generata automaticamente">
            <a:extLst>
              <a:ext uri="{FF2B5EF4-FFF2-40B4-BE49-F238E27FC236}">
                <a16:creationId xmlns:a16="http://schemas.microsoft.com/office/drawing/2014/main" id="{AB20334B-D7E3-A4CD-751B-D2AD99FBF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7" y="4132938"/>
            <a:ext cx="5456393" cy="271295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F4794EF-DDE6-50BD-C4BC-3F441B3C7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275" y="704567"/>
            <a:ext cx="3927525" cy="6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62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Electronics and data </a:t>
            </a:r>
            <a:r>
              <a:rPr lang="it-IT" sz="3200" b="1" dirty="0" err="1">
                <a:solidFill>
                  <a:schemeClr val="bg1"/>
                </a:solidFill>
              </a:rPr>
              <a:t>acquisition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156318" y="890231"/>
            <a:ext cx="7634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Fast </a:t>
            </a:r>
            <a:r>
              <a:rPr lang="it-IT" sz="2000" b="1" dirty="0" err="1">
                <a:solidFill>
                  <a:srgbClr val="C00000"/>
                </a:solidFill>
              </a:rPr>
              <a:t>electronics</a:t>
            </a:r>
            <a:r>
              <a:rPr lang="it-IT" sz="2000" b="1" dirty="0">
                <a:solidFill>
                  <a:srgbClr val="C00000"/>
                </a:solidFill>
              </a:rPr>
              <a:t> (</a:t>
            </a:r>
            <a:r>
              <a:rPr lang="it-IT" sz="2000" b="1" dirty="0" err="1">
                <a:solidFill>
                  <a:srgbClr val="C00000"/>
                </a:solidFill>
              </a:rPr>
              <a:t>suited</a:t>
            </a:r>
            <a:r>
              <a:rPr lang="it-IT" sz="2000" b="1" dirty="0">
                <a:solidFill>
                  <a:srgbClr val="C00000"/>
                </a:solidFill>
              </a:rPr>
              <a:t> to the </a:t>
            </a:r>
            <a:r>
              <a:rPr lang="it-IT" sz="2000" b="1" dirty="0" err="1">
                <a:solidFill>
                  <a:srgbClr val="C00000"/>
                </a:solidFill>
              </a:rPr>
              <a:t>optimal</a:t>
            </a:r>
            <a:r>
              <a:rPr lang="it-IT" sz="2000" b="1" dirty="0">
                <a:solidFill>
                  <a:srgbClr val="C00000"/>
                </a:solidFill>
              </a:rPr>
              <a:t> time performance of MRPC) 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Data </a:t>
            </a:r>
            <a:r>
              <a:rPr lang="it-IT" sz="2000" b="1" dirty="0" err="1">
                <a:solidFill>
                  <a:srgbClr val="C00000"/>
                </a:solidFill>
              </a:rPr>
              <a:t>acquisition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visualization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developed</a:t>
            </a:r>
            <a:r>
              <a:rPr lang="it-IT" sz="2000" b="1" dirty="0">
                <a:solidFill>
                  <a:srgbClr val="C00000"/>
                </a:solidFill>
              </a:rPr>
              <a:t> under </a:t>
            </a:r>
            <a:r>
              <a:rPr lang="it-IT" sz="2000" b="1" dirty="0" err="1">
                <a:solidFill>
                  <a:srgbClr val="C00000"/>
                </a:solidFill>
              </a:rPr>
              <a:t>LabVIEW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Slow control of </a:t>
            </a:r>
            <a:r>
              <a:rPr lang="it-IT" sz="2000" b="1" dirty="0" err="1">
                <a:solidFill>
                  <a:srgbClr val="C00000"/>
                </a:solidFill>
              </a:rPr>
              <a:t>voltage</a:t>
            </a:r>
            <a:r>
              <a:rPr lang="it-IT" sz="2000" b="1" dirty="0">
                <a:solidFill>
                  <a:srgbClr val="C00000"/>
                </a:solidFill>
              </a:rPr>
              <a:t>, gas, </a:t>
            </a:r>
            <a:r>
              <a:rPr lang="it-IT" sz="2000" b="1" dirty="0" err="1">
                <a:solidFill>
                  <a:srgbClr val="C00000"/>
                </a:solidFill>
              </a:rPr>
              <a:t>weather</a:t>
            </a:r>
            <a:r>
              <a:rPr lang="it-IT" sz="2000" b="1" dirty="0">
                <a:solidFill>
                  <a:srgbClr val="C00000"/>
                </a:solidFill>
              </a:rPr>
              <a:t> station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On-line monitoring of data </a:t>
            </a:r>
            <a:r>
              <a:rPr lang="it-IT" sz="2000" b="1" dirty="0" err="1">
                <a:solidFill>
                  <a:srgbClr val="C00000"/>
                </a:solidFill>
              </a:rPr>
              <a:t>quality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3BBDAE5-2265-BBDE-BA76-55C663533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286" y="2574870"/>
            <a:ext cx="4651670" cy="357904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4B972DF-BB8B-8EB4-B7B3-AD9DEF9E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24" y="3134679"/>
            <a:ext cx="2113907" cy="26083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AB946AF-BE98-2385-0A16-1B0C75CB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55" y="843113"/>
            <a:ext cx="3686498" cy="274111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803BA0F-E3C8-5E9C-8768-BAF0289D3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515" y="3970791"/>
            <a:ext cx="3546303" cy="262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23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Off line data </a:t>
            </a:r>
            <a:r>
              <a:rPr lang="it-IT" sz="3200" b="1" dirty="0" err="1">
                <a:solidFill>
                  <a:schemeClr val="bg1"/>
                </a:solidFill>
              </a:rPr>
              <a:t>retrieval</a:t>
            </a:r>
            <a:r>
              <a:rPr lang="it-IT" sz="3200" b="1" dirty="0">
                <a:solidFill>
                  <a:schemeClr val="bg1"/>
                </a:solidFill>
              </a:rPr>
              <a:t> and monitoring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216802" y="1107305"/>
            <a:ext cx="5421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Procedures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introduced</a:t>
            </a:r>
            <a:r>
              <a:rPr lang="it-IT" sz="2000" b="1" dirty="0">
                <a:solidFill>
                  <a:srgbClr val="C00000"/>
                </a:solidFill>
              </a:rPr>
              <a:t> to check data storage, monitor data </a:t>
            </a:r>
            <a:r>
              <a:rPr lang="it-IT" sz="2000" b="1" dirty="0" err="1">
                <a:solidFill>
                  <a:srgbClr val="C00000"/>
                </a:solidFill>
              </a:rPr>
              <a:t>quality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perform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basic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analyses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AD9F1AB-66EC-D001-4A6E-24644F6E8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08" y="2809747"/>
            <a:ext cx="6647640" cy="3830067"/>
          </a:xfrm>
          <a:prstGeom prst="rect">
            <a:avLst/>
          </a:prstGeom>
        </p:spPr>
      </p:pic>
      <p:pic>
        <p:nvPicPr>
          <p:cNvPr id="12" name="Immagine 11" descr="Immagine che contiene testo, schermata, numero, linea&#10;&#10;Descrizione generata automaticamente">
            <a:extLst>
              <a:ext uri="{FF2B5EF4-FFF2-40B4-BE49-F238E27FC236}">
                <a16:creationId xmlns:a16="http://schemas.microsoft.com/office/drawing/2014/main" id="{A64387EA-DED9-2A60-28C8-C92B0D243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69" y="652786"/>
            <a:ext cx="6304965" cy="2657342"/>
          </a:xfrm>
          <a:prstGeom prst="rect">
            <a:avLst/>
          </a:prstGeom>
        </p:spPr>
      </p:pic>
      <p:pic>
        <p:nvPicPr>
          <p:cNvPr id="14" name="Immagine 13" descr="Immagine che contiene testo, schermata, diagramma, Parallelo&#10;&#10;Descrizione generata automaticamente">
            <a:extLst>
              <a:ext uri="{FF2B5EF4-FFF2-40B4-BE49-F238E27FC236}">
                <a16:creationId xmlns:a16="http://schemas.microsoft.com/office/drawing/2014/main" id="{EF3D276A-5BBE-0AB6-6288-9C5F4331F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151" y="3541930"/>
            <a:ext cx="4164894" cy="294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63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Geometrical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acceptance</a:t>
            </a:r>
            <a:r>
              <a:rPr lang="it-IT" sz="3200" b="1" dirty="0">
                <a:solidFill>
                  <a:schemeClr val="bg1"/>
                </a:solidFill>
              </a:rPr>
              <a:t> and </a:t>
            </a:r>
            <a:r>
              <a:rPr lang="it-IT" sz="3200" b="1" dirty="0" err="1">
                <a:solidFill>
                  <a:schemeClr val="bg1"/>
                </a:solidFill>
              </a:rPr>
              <a:t>efficiency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5139799" y="1332349"/>
            <a:ext cx="6413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Due to </a:t>
            </a:r>
            <a:r>
              <a:rPr lang="it-IT" sz="2000" b="1" dirty="0" err="1">
                <a:solidFill>
                  <a:srgbClr val="C00000"/>
                </a:solidFill>
              </a:rPr>
              <a:t>its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geometry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telescope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is</a:t>
            </a:r>
            <a:r>
              <a:rPr lang="it-IT" sz="2000" b="1" dirty="0">
                <a:solidFill>
                  <a:srgbClr val="C00000"/>
                </a:solidFill>
              </a:rPr>
              <a:t> sensitive to a wide </a:t>
            </a:r>
            <a:r>
              <a:rPr lang="it-IT" sz="2000" b="1" dirty="0" err="1">
                <a:solidFill>
                  <a:srgbClr val="C00000"/>
                </a:solidFill>
              </a:rPr>
              <a:t>angular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region</a:t>
            </a:r>
            <a:r>
              <a:rPr lang="it-IT" sz="2000" b="1" dirty="0">
                <a:solidFill>
                  <a:srgbClr val="C00000"/>
                </a:solidFill>
              </a:rPr>
              <a:t> (0-360° in </a:t>
            </a:r>
            <a:r>
              <a:rPr lang="el-GR" sz="2000" b="1" dirty="0">
                <a:solidFill>
                  <a:srgbClr val="C00000"/>
                </a:solidFill>
              </a:rPr>
              <a:t>φ</a:t>
            </a:r>
            <a:r>
              <a:rPr lang="it-IT" sz="2000" b="1" dirty="0">
                <a:solidFill>
                  <a:srgbClr val="C00000"/>
                </a:solidFill>
              </a:rPr>
              <a:t>), (0-50° in </a:t>
            </a:r>
            <a:r>
              <a:rPr lang="el-GR" sz="2000" b="1" dirty="0">
                <a:solidFill>
                  <a:srgbClr val="C00000"/>
                </a:solidFill>
              </a:rPr>
              <a:t>ϑ</a:t>
            </a:r>
            <a:r>
              <a:rPr lang="it-IT" sz="2000" b="1" dirty="0">
                <a:solidFill>
                  <a:srgbClr val="C00000"/>
                </a:solidFill>
              </a:rPr>
              <a:t>) with a (</a:t>
            </a:r>
            <a:r>
              <a:rPr lang="el-GR" sz="2000" b="1" dirty="0">
                <a:solidFill>
                  <a:srgbClr val="C00000"/>
                </a:solidFill>
              </a:rPr>
              <a:t>ϑ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el-GR" sz="2000" b="1" dirty="0">
                <a:solidFill>
                  <a:srgbClr val="C00000"/>
                </a:solidFill>
              </a:rPr>
              <a:t>φ</a:t>
            </a:r>
            <a:r>
              <a:rPr lang="it-IT" sz="2000" b="1" dirty="0">
                <a:solidFill>
                  <a:srgbClr val="C00000"/>
                </a:solidFill>
              </a:rPr>
              <a:t>)-</a:t>
            </a:r>
            <a:r>
              <a:rPr lang="it-IT" sz="2000" b="1" dirty="0" err="1">
                <a:solidFill>
                  <a:srgbClr val="C00000"/>
                </a:solidFill>
              </a:rPr>
              <a:t>dependent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acceptance</a:t>
            </a:r>
            <a:r>
              <a:rPr lang="it-IT" sz="20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6" name="Immagine 5" descr="Immagine che contiene testo, schermata, arte, design&#10;&#10;Descrizione generata automaticamente">
            <a:extLst>
              <a:ext uri="{FF2B5EF4-FFF2-40B4-BE49-F238E27FC236}">
                <a16:creationId xmlns:a16="http://schemas.microsoft.com/office/drawing/2014/main" id="{72544E8E-7A9C-1EF1-1AE2-0A00A2416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2" y="719872"/>
            <a:ext cx="4962970" cy="344324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F47AF1-56F9-3178-386E-1035DB8A2A02}"/>
              </a:ext>
            </a:extLst>
          </p:cNvPr>
          <p:cNvSpPr txBox="1"/>
          <p:nvPr/>
        </p:nvSpPr>
        <p:spPr>
          <a:xfrm>
            <a:off x="171559" y="4810967"/>
            <a:ext cx="6413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err="1">
                <a:solidFill>
                  <a:srgbClr val="C00000"/>
                </a:solidFill>
              </a:rPr>
              <a:t>Detection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efficiency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measured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both</a:t>
            </a:r>
            <a:r>
              <a:rPr lang="it-IT" sz="2000" b="1" dirty="0">
                <a:solidFill>
                  <a:srgbClr val="C00000"/>
                </a:solidFill>
              </a:rPr>
              <a:t> with </a:t>
            </a:r>
            <a:r>
              <a:rPr lang="it-IT" sz="2000" b="1" dirty="0" err="1">
                <a:solidFill>
                  <a:srgbClr val="C00000"/>
                </a:solidFill>
              </a:rPr>
              <a:t>cosmics</a:t>
            </a:r>
            <a:r>
              <a:rPr lang="it-IT" sz="2000" b="1" dirty="0">
                <a:solidFill>
                  <a:srgbClr val="C00000"/>
                </a:solidFill>
              </a:rPr>
              <a:t> from RUN2 &amp; 3, and with </a:t>
            </a:r>
            <a:r>
              <a:rPr lang="it-IT" sz="2000" b="1" dirty="0" err="1">
                <a:solidFill>
                  <a:srgbClr val="C00000"/>
                </a:solidFill>
              </a:rPr>
              <a:t>particles</a:t>
            </a:r>
            <a:r>
              <a:rPr lang="it-IT" sz="2000" b="1" dirty="0">
                <a:solidFill>
                  <a:srgbClr val="C00000"/>
                </a:solidFill>
              </a:rPr>
              <a:t> from </a:t>
            </a:r>
            <a:r>
              <a:rPr lang="it-IT" sz="2000" b="1" dirty="0" err="1">
                <a:solidFill>
                  <a:srgbClr val="C00000"/>
                </a:solidFill>
              </a:rPr>
              <a:t>accelerators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CERN in 2006, under </a:t>
            </a:r>
            <a:r>
              <a:rPr lang="it-IT" sz="2000" b="1" dirty="0" err="1">
                <a:solidFill>
                  <a:srgbClr val="C00000"/>
                </a:solidFill>
              </a:rPr>
              <a:t>many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conditions</a:t>
            </a:r>
            <a:r>
              <a:rPr lang="it-IT" sz="2000" b="1" dirty="0">
                <a:solidFill>
                  <a:srgbClr val="C00000"/>
                </a:solidFill>
              </a:rPr>
              <a:t> (gas, </a:t>
            </a:r>
            <a:r>
              <a:rPr lang="it-IT" sz="2000" b="1" dirty="0" err="1">
                <a:solidFill>
                  <a:srgbClr val="C00000"/>
                </a:solidFill>
              </a:rPr>
              <a:t>voltage</a:t>
            </a:r>
            <a:r>
              <a:rPr lang="it-IT" sz="2000" b="1" dirty="0">
                <a:solidFill>
                  <a:srgbClr val="C00000"/>
                </a:solidFill>
              </a:rPr>
              <a:t>, …) and </a:t>
            </a:r>
            <a:r>
              <a:rPr lang="it-IT" sz="2000" b="1" dirty="0" err="1">
                <a:solidFill>
                  <a:srgbClr val="C00000"/>
                </a:solidFill>
              </a:rPr>
              <a:t>found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larger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than</a:t>
            </a:r>
            <a:r>
              <a:rPr lang="it-IT" sz="2000" b="1" dirty="0">
                <a:solidFill>
                  <a:srgbClr val="C00000"/>
                </a:solidFill>
              </a:rPr>
              <a:t> 90% for </a:t>
            </a:r>
            <a:r>
              <a:rPr lang="it-IT" sz="2000" b="1" dirty="0" err="1">
                <a:solidFill>
                  <a:srgbClr val="C00000"/>
                </a:solidFill>
              </a:rPr>
              <a:t>most</a:t>
            </a:r>
            <a:r>
              <a:rPr lang="it-IT" sz="2000" b="1" dirty="0">
                <a:solidFill>
                  <a:srgbClr val="C00000"/>
                </a:solidFill>
              </a:rPr>
              <a:t> of the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90B59B7-3814-AF2C-9D70-3FF9B6890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296" y="3429000"/>
            <a:ext cx="5671703" cy="33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00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Spatial</a:t>
            </a:r>
            <a:r>
              <a:rPr lang="it-IT" sz="3200" b="1" dirty="0">
                <a:solidFill>
                  <a:schemeClr val="bg1"/>
                </a:solidFill>
              </a:rPr>
              <a:t> and time </a:t>
            </a:r>
            <a:r>
              <a:rPr lang="it-IT" sz="3200" b="1" dirty="0" err="1">
                <a:solidFill>
                  <a:schemeClr val="bg1"/>
                </a:solidFill>
              </a:rPr>
              <a:t>resolution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156319" y="1115568"/>
            <a:ext cx="2767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Spatial</a:t>
            </a:r>
            <a:r>
              <a:rPr lang="it-IT" sz="2000" b="1" dirty="0">
                <a:solidFill>
                  <a:srgbClr val="C00000"/>
                </a:solidFill>
              </a:rPr>
              <a:t> (</a:t>
            </a:r>
            <a:r>
              <a:rPr lang="it-IT" sz="2000" b="1" dirty="0" err="1">
                <a:solidFill>
                  <a:srgbClr val="C00000"/>
                </a:solidFill>
              </a:rPr>
              <a:t>longitudinal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transverse</a:t>
            </a:r>
            <a:r>
              <a:rPr lang="it-IT" sz="2000" b="1" dirty="0">
                <a:solidFill>
                  <a:srgbClr val="C00000"/>
                </a:solidFill>
              </a:rPr>
              <a:t>) </a:t>
            </a:r>
            <a:r>
              <a:rPr lang="it-IT" sz="2000" b="1" dirty="0" err="1">
                <a:solidFill>
                  <a:srgbClr val="C00000"/>
                </a:solidFill>
              </a:rPr>
              <a:t>resolution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F47AF1-56F9-3178-386E-1035DB8A2A02}"/>
              </a:ext>
            </a:extLst>
          </p:cNvPr>
          <p:cNvSpPr txBox="1"/>
          <p:nvPr/>
        </p:nvSpPr>
        <p:spPr>
          <a:xfrm>
            <a:off x="6270171" y="6356350"/>
            <a:ext cx="3294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Time </a:t>
            </a:r>
            <a:r>
              <a:rPr lang="it-IT" sz="2000" b="1" dirty="0" err="1">
                <a:solidFill>
                  <a:srgbClr val="C00000"/>
                </a:solidFill>
              </a:rPr>
              <a:t>resolution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B7AA456-0922-345A-312C-A21AE4B31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795" y="3619849"/>
            <a:ext cx="4719172" cy="279009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F7879D4-F3C9-5285-A148-9F8E68BB2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879" y="823675"/>
            <a:ext cx="4676211" cy="26670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56528E9-D85F-ACC1-9A8E-B0C0B91BA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060" y="841155"/>
            <a:ext cx="4676211" cy="266700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F40D7D5-01B5-CB25-6D38-27DFB99CF3B2}"/>
              </a:ext>
            </a:extLst>
          </p:cNvPr>
          <p:cNvSpPr txBox="1"/>
          <p:nvPr/>
        </p:nvSpPr>
        <p:spPr>
          <a:xfrm>
            <a:off x="428025" y="4424422"/>
            <a:ext cx="5522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Many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have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been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successfully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operated</a:t>
            </a:r>
            <a:r>
              <a:rPr lang="it-IT" sz="2000" b="1" dirty="0">
                <a:solidFill>
                  <a:srgbClr val="C00000"/>
                </a:solidFill>
              </a:rPr>
              <a:t> for more </a:t>
            </a:r>
            <a:r>
              <a:rPr lang="it-IT" sz="2000" b="1" dirty="0" err="1">
                <a:solidFill>
                  <a:srgbClr val="C00000"/>
                </a:solidFill>
              </a:rPr>
              <a:t>than</a:t>
            </a:r>
            <a:r>
              <a:rPr lang="it-IT" sz="2000" b="1" dirty="0">
                <a:solidFill>
                  <a:srgbClr val="C00000"/>
                </a:solidFill>
              </a:rPr>
              <a:t> 15 </a:t>
            </a:r>
            <a:r>
              <a:rPr lang="it-IT" sz="2000" b="1" dirty="0" err="1">
                <a:solidFill>
                  <a:srgbClr val="C00000"/>
                </a:solidFill>
              </a:rPr>
              <a:t>years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08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Reconstruction</a:t>
            </a:r>
            <a:r>
              <a:rPr lang="it-IT" sz="3200" b="1" dirty="0">
                <a:solidFill>
                  <a:schemeClr val="bg1"/>
                </a:solidFill>
              </a:rPr>
              <a:t> and </a:t>
            </a:r>
            <a:r>
              <a:rPr lang="it-IT" sz="3200" b="1" dirty="0" err="1">
                <a:solidFill>
                  <a:schemeClr val="bg1"/>
                </a:solidFill>
              </a:rPr>
              <a:t>analysis</a:t>
            </a:r>
            <a:r>
              <a:rPr lang="it-IT" sz="3200" b="1" dirty="0">
                <a:solidFill>
                  <a:schemeClr val="bg1"/>
                </a:solidFill>
              </a:rPr>
              <a:t> software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413956" y="1029033"/>
            <a:ext cx="101747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Each</a:t>
            </a:r>
            <a:r>
              <a:rPr lang="it-IT" sz="2000" b="1" dirty="0">
                <a:solidFill>
                  <a:srgbClr val="C00000"/>
                </a:solidFill>
              </a:rPr>
              <a:t> EEE </a:t>
            </a:r>
            <a:r>
              <a:rPr lang="it-IT" sz="2000" b="1" dirty="0" err="1">
                <a:solidFill>
                  <a:srgbClr val="C00000"/>
                </a:solidFill>
              </a:rPr>
              <a:t>telescope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is</a:t>
            </a:r>
            <a:r>
              <a:rPr lang="it-IT" sz="2000" b="1" dirty="0">
                <a:solidFill>
                  <a:srgbClr val="C00000"/>
                </a:solidFill>
              </a:rPr>
              <a:t> a tracking device, </a:t>
            </a:r>
            <a:r>
              <a:rPr lang="it-IT" sz="2000" b="1" dirty="0" err="1">
                <a:solidFill>
                  <a:srgbClr val="C00000"/>
                </a:solidFill>
              </a:rPr>
              <a:t>able</a:t>
            </a:r>
            <a:r>
              <a:rPr lang="it-IT" sz="2000" b="1" dirty="0">
                <a:solidFill>
                  <a:srgbClr val="C00000"/>
                </a:solidFill>
              </a:rPr>
              <a:t> to </a:t>
            </a:r>
            <a:r>
              <a:rPr lang="it-IT" sz="2000" b="1" dirty="0" err="1">
                <a:solidFill>
                  <a:srgbClr val="C00000"/>
                </a:solidFill>
              </a:rPr>
              <a:t>reconstruct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particle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trajectories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 err="1">
                <a:solidFill>
                  <a:srgbClr val="C00000"/>
                </a:solidFill>
              </a:rPr>
              <a:t>Especially</a:t>
            </a:r>
            <a:r>
              <a:rPr lang="it-IT" sz="2000" b="1" dirty="0">
                <a:solidFill>
                  <a:srgbClr val="C00000"/>
                </a:solidFill>
              </a:rPr>
              <a:t> for multi-hit events, </a:t>
            </a:r>
            <a:r>
              <a:rPr lang="it-IT" sz="2000" b="1" dirty="0" err="1">
                <a:solidFill>
                  <a:srgbClr val="C00000"/>
                </a:solidFill>
              </a:rPr>
              <a:t>this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requires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careful</a:t>
            </a:r>
            <a:r>
              <a:rPr lang="it-IT" sz="2000" b="1" dirty="0">
                <a:solidFill>
                  <a:srgbClr val="C00000"/>
                </a:solidFill>
              </a:rPr>
              <a:t> software </a:t>
            </a:r>
            <a:r>
              <a:rPr lang="it-IT" sz="2000" b="1" dirty="0" err="1">
                <a:solidFill>
                  <a:srgbClr val="C00000"/>
                </a:solidFill>
              </a:rPr>
              <a:t>algorithms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F74C6CF-F92C-3814-8A6A-2E4594386566}"/>
              </a:ext>
            </a:extLst>
          </p:cNvPr>
          <p:cNvSpPr/>
          <p:nvPr/>
        </p:nvSpPr>
        <p:spPr>
          <a:xfrm>
            <a:off x="777240" y="4690872"/>
            <a:ext cx="45719" cy="129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C442BFA-2047-B4E2-2F0A-1A8DEDA27A39}"/>
              </a:ext>
            </a:extLst>
          </p:cNvPr>
          <p:cNvSpPr/>
          <p:nvPr/>
        </p:nvSpPr>
        <p:spPr>
          <a:xfrm>
            <a:off x="929640" y="4690872"/>
            <a:ext cx="45719" cy="129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3A60003-E156-F631-BAAB-2F972FF77622}"/>
              </a:ext>
            </a:extLst>
          </p:cNvPr>
          <p:cNvSpPr/>
          <p:nvPr/>
        </p:nvSpPr>
        <p:spPr>
          <a:xfrm>
            <a:off x="1082040" y="4690872"/>
            <a:ext cx="45719" cy="129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DACDA07-1593-F5CB-2766-4FABE407DBDE}"/>
              </a:ext>
            </a:extLst>
          </p:cNvPr>
          <p:cNvSpPr/>
          <p:nvPr/>
        </p:nvSpPr>
        <p:spPr>
          <a:xfrm>
            <a:off x="1706880" y="4690872"/>
            <a:ext cx="45719" cy="129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0E5CD9F-161F-044E-EF5D-440B332A4EF5}"/>
              </a:ext>
            </a:extLst>
          </p:cNvPr>
          <p:cNvSpPr/>
          <p:nvPr/>
        </p:nvSpPr>
        <p:spPr>
          <a:xfrm flipV="1">
            <a:off x="896833" y="5703872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224E6F94-0525-051E-4AA1-382FE51D2528}"/>
              </a:ext>
            </a:extLst>
          </p:cNvPr>
          <p:cNvSpPr/>
          <p:nvPr/>
        </p:nvSpPr>
        <p:spPr>
          <a:xfrm flipV="1">
            <a:off x="736812" y="5551472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471806E-925A-C49B-FAE4-1911BAB0BE61}"/>
              </a:ext>
            </a:extLst>
          </p:cNvPr>
          <p:cNvSpPr txBox="1"/>
          <p:nvPr/>
        </p:nvSpPr>
        <p:spPr>
          <a:xfrm>
            <a:off x="2149247" y="3213678"/>
            <a:ext cx="2952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From hits to clusters</a:t>
            </a:r>
          </a:p>
        </p:txBody>
      </p:sp>
      <p:sp>
        <p:nvSpPr>
          <p:cNvPr id="17" name="Freccia circolare in giù 16">
            <a:extLst>
              <a:ext uri="{FF2B5EF4-FFF2-40B4-BE49-F238E27FC236}">
                <a16:creationId xmlns:a16="http://schemas.microsoft.com/office/drawing/2014/main" id="{4B2E73CB-1C9C-F49F-EE6F-243E353054EA}"/>
              </a:ext>
            </a:extLst>
          </p:cNvPr>
          <p:cNvSpPr/>
          <p:nvPr/>
        </p:nvSpPr>
        <p:spPr>
          <a:xfrm>
            <a:off x="2343150" y="3770202"/>
            <a:ext cx="1887698" cy="52012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reccia circolare in giù 17">
            <a:extLst>
              <a:ext uri="{FF2B5EF4-FFF2-40B4-BE49-F238E27FC236}">
                <a16:creationId xmlns:a16="http://schemas.microsoft.com/office/drawing/2014/main" id="{591EDD24-AEFF-0BB0-EDEC-3250BAFF2DAB}"/>
              </a:ext>
            </a:extLst>
          </p:cNvPr>
          <p:cNvSpPr/>
          <p:nvPr/>
        </p:nvSpPr>
        <p:spPr>
          <a:xfrm>
            <a:off x="6543675" y="3701395"/>
            <a:ext cx="2066925" cy="461665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FF12958-5C90-2106-9DCC-F7BF88C0B172}"/>
              </a:ext>
            </a:extLst>
          </p:cNvPr>
          <p:cNvSpPr txBox="1"/>
          <p:nvPr/>
        </p:nvSpPr>
        <p:spPr>
          <a:xfrm>
            <a:off x="6087290" y="3172758"/>
            <a:ext cx="3150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From clusters to tracks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6F17999-291C-2E35-A03E-CAB8B4956CC4}"/>
              </a:ext>
            </a:extLst>
          </p:cNvPr>
          <p:cNvSpPr/>
          <p:nvPr/>
        </p:nvSpPr>
        <p:spPr>
          <a:xfrm>
            <a:off x="9134475" y="4690872"/>
            <a:ext cx="1975485" cy="1011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EFE2D13-F4BD-C651-6F8A-B494333D6279}"/>
              </a:ext>
            </a:extLst>
          </p:cNvPr>
          <p:cNvSpPr/>
          <p:nvPr/>
        </p:nvSpPr>
        <p:spPr>
          <a:xfrm>
            <a:off x="9134475" y="5158594"/>
            <a:ext cx="1975485" cy="1011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7949410-8532-1645-767E-1FB202C5C203}"/>
              </a:ext>
            </a:extLst>
          </p:cNvPr>
          <p:cNvSpPr/>
          <p:nvPr/>
        </p:nvSpPr>
        <p:spPr>
          <a:xfrm>
            <a:off x="9134475" y="5710449"/>
            <a:ext cx="1975485" cy="1011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175BB5BB-445F-2719-C937-65B74E45D1DF}"/>
              </a:ext>
            </a:extLst>
          </p:cNvPr>
          <p:cNvSpPr/>
          <p:nvPr/>
        </p:nvSpPr>
        <p:spPr>
          <a:xfrm flipV="1">
            <a:off x="9507433" y="4657599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3610C28C-59D2-1D48-D627-FB05ABB5997C}"/>
              </a:ext>
            </a:extLst>
          </p:cNvPr>
          <p:cNvSpPr/>
          <p:nvPr/>
        </p:nvSpPr>
        <p:spPr>
          <a:xfrm flipV="1">
            <a:off x="10052473" y="4657599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33C3FBC9-71C8-56BB-9766-F009D9B41E59}"/>
              </a:ext>
            </a:extLst>
          </p:cNvPr>
          <p:cNvSpPr/>
          <p:nvPr/>
        </p:nvSpPr>
        <p:spPr>
          <a:xfrm flipV="1">
            <a:off x="10652441" y="4650796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B08D6C46-F241-103E-5C0B-656CEAB3DB86}"/>
              </a:ext>
            </a:extLst>
          </p:cNvPr>
          <p:cNvSpPr/>
          <p:nvPr/>
        </p:nvSpPr>
        <p:spPr>
          <a:xfrm flipV="1">
            <a:off x="9345190" y="5132949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48BC82AD-B3C7-F122-9F80-15C6DF93AFF5}"/>
              </a:ext>
            </a:extLst>
          </p:cNvPr>
          <p:cNvSpPr/>
          <p:nvPr/>
        </p:nvSpPr>
        <p:spPr>
          <a:xfrm flipV="1">
            <a:off x="9912456" y="5092896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49FE853-FF20-83A1-67DB-75B61FB20562}"/>
              </a:ext>
            </a:extLst>
          </p:cNvPr>
          <p:cNvSpPr/>
          <p:nvPr/>
        </p:nvSpPr>
        <p:spPr>
          <a:xfrm flipV="1">
            <a:off x="10742400" y="5143990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DC839B33-C3BE-9A8B-5BBF-E572F6685304}"/>
              </a:ext>
            </a:extLst>
          </p:cNvPr>
          <p:cNvSpPr/>
          <p:nvPr/>
        </p:nvSpPr>
        <p:spPr>
          <a:xfrm flipV="1">
            <a:off x="9507433" y="5659101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78158655-8832-9909-1AC4-BC87B9CBBD45}"/>
              </a:ext>
            </a:extLst>
          </p:cNvPr>
          <p:cNvSpPr/>
          <p:nvPr/>
        </p:nvSpPr>
        <p:spPr>
          <a:xfrm flipV="1">
            <a:off x="10032259" y="5676567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9751D990-1C9A-86A0-844E-8F18DC58A856}"/>
              </a:ext>
            </a:extLst>
          </p:cNvPr>
          <p:cNvSpPr/>
          <p:nvPr/>
        </p:nvSpPr>
        <p:spPr>
          <a:xfrm flipV="1">
            <a:off x="10742400" y="5662598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68A2EBF4-635F-5E19-6250-0F9FDBF15F62}"/>
              </a:ext>
            </a:extLst>
          </p:cNvPr>
          <p:cNvCxnSpPr/>
          <p:nvPr/>
        </p:nvCxnSpPr>
        <p:spPr>
          <a:xfrm flipH="1">
            <a:off x="9414934" y="4001034"/>
            <a:ext cx="162243" cy="2332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225BD93E-9335-E6BF-5BB9-83094A99D31C}"/>
              </a:ext>
            </a:extLst>
          </p:cNvPr>
          <p:cNvCxnSpPr/>
          <p:nvPr/>
        </p:nvCxnSpPr>
        <p:spPr>
          <a:xfrm>
            <a:off x="9345190" y="4001034"/>
            <a:ext cx="989435" cy="2355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EC136CB8-8A41-DAAC-BA12-B5E1062E31E3}"/>
              </a:ext>
            </a:extLst>
          </p:cNvPr>
          <p:cNvCxnSpPr/>
          <p:nvPr/>
        </p:nvCxnSpPr>
        <p:spPr>
          <a:xfrm>
            <a:off x="9071080" y="4259308"/>
            <a:ext cx="2181329" cy="1960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724004FA-DCC2-07D3-8858-F79717D55FAD}"/>
              </a:ext>
            </a:extLst>
          </p:cNvPr>
          <p:cNvCxnSpPr/>
          <p:nvPr/>
        </p:nvCxnSpPr>
        <p:spPr>
          <a:xfrm flipH="1">
            <a:off x="9201150" y="4001034"/>
            <a:ext cx="1387602" cy="2332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89D739F6-930F-119D-44DA-77DE7195BAC2}"/>
              </a:ext>
            </a:extLst>
          </p:cNvPr>
          <p:cNvCxnSpPr>
            <a:endCxn id="7" idx="0"/>
          </p:cNvCxnSpPr>
          <p:nvPr/>
        </p:nvCxnSpPr>
        <p:spPr>
          <a:xfrm flipH="1">
            <a:off x="9982200" y="3754795"/>
            <a:ext cx="179544" cy="2601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9A8B4C15-5AC4-570B-3D39-30C1797F39B1}"/>
              </a:ext>
            </a:extLst>
          </p:cNvPr>
          <p:cNvCxnSpPr/>
          <p:nvPr/>
        </p:nvCxnSpPr>
        <p:spPr>
          <a:xfrm>
            <a:off x="10588752" y="3618270"/>
            <a:ext cx="293136" cy="2738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4304496C-6F91-6A4F-0E7F-840945FCF4D6}"/>
              </a:ext>
            </a:extLst>
          </p:cNvPr>
          <p:cNvCxnSpPr/>
          <p:nvPr/>
        </p:nvCxnSpPr>
        <p:spPr>
          <a:xfrm flipH="1">
            <a:off x="8991600" y="4001034"/>
            <a:ext cx="2362200" cy="2218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715C4D94-D402-3EBB-AEC1-01028B445F33}"/>
              </a:ext>
            </a:extLst>
          </p:cNvPr>
          <p:cNvSpPr/>
          <p:nvPr/>
        </p:nvSpPr>
        <p:spPr>
          <a:xfrm flipV="1">
            <a:off x="1659995" y="4987310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7FF566A-E954-33A6-0E98-C7DB5B7495B2}"/>
              </a:ext>
            </a:extLst>
          </p:cNvPr>
          <p:cNvSpPr/>
          <p:nvPr/>
        </p:nvSpPr>
        <p:spPr>
          <a:xfrm>
            <a:off x="4271276" y="4690872"/>
            <a:ext cx="45719" cy="129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E36A802-E98C-92FF-13DD-EE10E1657848}"/>
              </a:ext>
            </a:extLst>
          </p:cNvPr>
          <p:cNvSpPr/>
          <p:nvPr/>
        </p:nvSpPr>
        <p:spPr>
          <a:xfrm>
            <a:off x="4423676" y="4690872"/>
            <a:ext cx="45719" cy="129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9D4B175B-7398-7802-A45F-1D6518DE2F92}"/>
              </a:ext>
            </a:extLst>
          </p:cNvPr>
          <p:cNvSpPr/>
          <p:nvPr/>
        </p:nvSpPr>
        <p:spPr>
          <a:xfrm>
            <a:off x="4576076" y="4690872"/>
            <a:ext cx="45719" cy="129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A8FC05F4-A25A-6517-3B48-CFF99F2E417B}"/>
              </a:ext>
            </a:extLst>
          </p:cNvPr>
          <p:cNvSpPr/>
          <p:nvPr/>
        </p:nvSpPr>
        <p:spPr>
          <a:xfrm>
            <a:off x="5200916" y="4690872"/>
            <a:ext cx="45719" cy="1298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D4B72B7F-8B00-E3B8-F129-07209BE78196}"/>
              </a:ext>
            </a:extLst>
          </p:cNvPr>
          <p:cNvSpPr/>
          <p:nvPr/>
        </p:nvSpPr>
        <p:spPr>
          <a:xfrm flipV="1">
            <a:off x="4390869" y="5703872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B198BB34-0FF6-D049-AF7F-3DFA9DC5417A}"/>
              </a:ext>
            </a:extLst>
          </p:cNvPr>
          <p:cNvSpPr/>
          <p:nvPr/>
        </p:nvSpPr>
        <p:spPr>
          <a:xfrm flipV="1">
            <a:off x="4230848" y="5551472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0F847666-01FD-39F6-0A8A-222138C4D4A9}"/>
              </a:ext>
            </a:extLst>
          </p:cNvPr>
          <p:cNvSpPr/>
          <p:nvPr/>
        </p:nvSpPr>
        <p:spPr>
          <a:xfrm flipV="1">
            <a:off x="5154031" y="4987310"/>
            <a:ext cx="139488" cy="152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53BE6B95-61CC-369B-C412-E4DBD9758068}"/>
              </a:ext>
            </a:extLst>
          </p:cNvPr>
          <p:cNvSpPr/>
          <p:nvPr/>
        </p:nvSpPr>
        <p:spPr>
          <a:xfrm rot="2434378">
            <a:off x="4076745" y="5589975"/>
            <a:ext cx="632416" cy="27749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293550AE-0E4C-6981-1AE5-DEE93CF6B350}"/>
              </a:ext>
            </a:extLst>
          </p:cNvPr>
          <p:cNvSpPr/>
          <p:nvPr/>
        </p:nvSpPr>
        <p:spPr>
          <a:xfrm rot="2434378">
            <a:off x="4887352" y="4924304"/>
            <a:ext cx="632416" cy="27749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287477-B033-EC6C-7D8E-4B7DC9D845AC}"/>
              </a:ext>
            </a:extLst>
          </p:cNvPr>
          <p:cNvSpPr txBox="1"/>
          <p:nvPr/>
        </p:nvSpPr>
        <p:spPr>
          <a:xfrm>
            <a:off x="6254877" y="5997059"/>
            <a:ext cx="3150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Events with 10 or more tracks </a:t>
            </a:r>
            <a:r>
              <a:rPr lang="it-IT" sz="2000" b="1" dirty="0" err="1">
                <a:solidFill>
                  <a:srgbClr val="0070C0"/>
                </a:solidFill>
              </a:rPr>
              <a:t>reconstructed</a:t>
            </a:r>
            <a:endParaRPr lang="it-IT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093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Computing </a:t>
            </a:r>
            <a:r>
              <a:rPr lang="it-IT" sz="3200" b="1" dirty="0" err="1">
                <a:solidFill>
                  <a:schemeClr val="bg1"/>
                </a:solidFill>
              </a:rPr>
              <a:t>resources</a:t>
            </a:r>
            <a:r>
              <a:rPr lang="it-IT" sz="3200" b="1" dirty="0">
                <a:solidFill>
                  <a:schemeClr val="bg1"/>
                </a:solidFill>
              </a:rPr>
              <a:t> @ CNAF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4518006" y="4107143"/>
            <a:ext cx="4745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A </a:t>
            </a:r>
            <a:r>
              <a:rPr lang="it-IT" sz="2000" b="1" dirty="0" err="1">
                <a:solidFill>
                  <a:srgbClr val="C00000"/>
                </a:solidFill>
              </a:rPr>
              <a:t>few</a:t>
            </a:r>
            <a:r>
              <a:rPr lang="it-IT" sz="2000" b="1" dirty="0">
                <a:solidFill>
                  <a:srgbClr val="C00000"/>
                </a:solidFill>
              </a:rPr>
              <a:t> Tb/</a:t>
            </a:r>
            <a:r>
              <a:rPr lang="it-IT" sz="2000" b="1" dirty="0" err="1">
                <a:solidFill>
                  <a:srgbClr val="C00000"/>
                </a:solidFill>
              </a:rPr>
              <a:t>year</a:t>
            </a:r>
            <a:r>
              <a:rPr lang="it-IT" sz="2000" b="1" dirty="0">
                <a:solidFill>
                  <a:srgbClr val="C00000"/>
                </a:solidFill>
              </a:rPr>
              <a:t> for the EEE network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C385CD-DDCD-59B3-B722-CC3630A43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9" y="966022"/>
            <a:ext cx="1048893" cy="10488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731F42A-2F30-0CDD-A5B1-D46A336AC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806" y="1289284"/>
            <a:ext cx="262151" cy="402371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F7B25D1-2738-0047-CF5A-24A509F1D285}"/>
              </a:ext>
            </a:extLst>
          </p:cNvPr>
          <p:cNvCxnSpPr/>
          <p:nvPr/>
        </p:nvCxnSpPr>
        <p:spPr>
          <a:xfrm flipH="1">
            <a:off x="2286881" y="923544"/>
            <a:ext cx="131076" cy="1024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52AA18E-6F5F-7B01-B538-47D9100FA95B}"/>
              </a:ext>
            </a:extLst>
          </p:cNvPr>
          <p:cNvSpPr txBox="1"/>
          <p:nvPr/>
        </p:nvSpPr>
        <p:spPr>
          <a:xfrm>
            <a:off x="2731877" y="1229990"/>
            <a:ext cx="5576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About 300 Mb/day for a single </a:t>
            </a:r>
            <a:r>
              <a:rPr lang="it-IT" sz="2000" b="1" dirty="0" err="1">
                <a:solidFill>
                  <a:srgbClr val="C00000"/>
                </a:solidFill>
              </a:rPr>
              <a:t>telescope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B7DF1F0-28CE-F485-0274-7EFDE3A4B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172" y="2396163"/>
            <a:ext cx="268247" cy="110956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EA37EF2-C8E7-A50D-052C-3350370E1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265" y="2745949"/>
            <a:ext cx="262151" cy="402371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423CAA8-418E-99D7-F2AD-DE6CC240A881}"/>
              </a:ext>
            </a:extLst>
          </p:cNvPr>
          <p:cNvCxnSpPr/>
          <p:nvPr/>
        </p:nvCxnSpPr>
        <p:spPr>
          <a:xfrm flipH="1">
            <a:off x="2666340" y="2380209"/>
            <a:ext cx="131076" cy="1024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E4A5ADBD-CDB0-B789-1B7A-CDC73ACF5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102" y="2757549"/>
            <a:ext cx="262151" cy="402371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487CF0F-FF68-A7E8-5193-98952EE37B14}"/>
              </a:ext>
            </a:extLst>
          </p:cNvPr>
          <p:cNvCxnSpPr/>
          <p:nvPr/>
        </p:nvCxnSpPr>
        <p:spPr>
          <a:xfrm flipH="1">
            <a:off x="3893177" y="2391809"/>
            <a:ext cx="131076" cy="1024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ECB9A5-732B-A479-8C30-46BC929E3440}"/>
              </a:ext>
            </a:extLst>
          </p:cNvPr>
          <p:cNvSpPr txBox="1"/>
          <p:nvPr/>
        </p:nvSpPr>
        <p:spPr>
          <a:xfrm>
            <a:off x="2928491" y="2783983"/>
            <a:ext cx="289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……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C2F8DDA-DA36-098B-2184-6FA6352A3E72}"/>
              </a:ext>
            </a:extLst>
          </p:cNvPr>
          <p:cNvSpPr txBox="1"/>
          <p:nvPr/>
        </p:nvSpPr>
        <p:spPr>
          <a:xfrm>
            <a:off x="4377374" y="2636256"/>
            <a:ext cx="4886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About 15 Gb/day for 50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B8625FA-ED33-55C4-1136-43C53D6BF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14" y="2446026"/>
            <a:ext cx="1048893" cy="1048893"/>
          </a:xfrm>
          <a:prstGeom prst="rect">
            <a:avLst/>
          </a:prstGeom>
        </p:spPr>
      </p:pic>
      <p:pic>
        <p:nvPicPr>
          <p:cNvPr id="1026" name="Picture 2" descr="Simple Calendar For 2017 Year Vector Stock Illustration - Download Image  Now - 2017, Abstract, April - iStock">
            <a:extLst>
              <a:ext uri="{FF2B5EF4-FFF2-40B4-BE49-F238E27FC236}">
                <a16:creationId xmlns:a16="http://schemas.microsoft.com/office/drawing/2014/main" id="{DCF6D3C3-7674-32F9-DB7A-4CD30718E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8" y="3945558"/>
            <a:ext cx="752094" cy="9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97E01956-06FF-E3A0-9FDB-5B8B819F7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3364" y="3932736"/>
            <a:ext cx="1950889" cy="112785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1B0B227-F767-050A-FC0F-59EE0C4799E7}"/>
              </a:ext>
            </a:extLst>
          </p:cNvPr>
          <p:cNvSpPr txBox="1"/>
          <p:nvPr/>
        </p:nvSpPr>
        <p:spPr>
          <a:xfrm>
            <a:off x="5212347" y="4782483"/>
            <a:ext cx="60439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</a:rPr>
              <a:t>Automatic</a:t>
            </a:r>
            <a:r>
              <a:rPr lang="it-IT" sz="2000" b="1" dirty="0">
                <a:solidFill>
                  <a:srgbClr val="0070C0"/>
                </a:solidFill>
              </a:rPr>
              <a:t> data transfer and storage for </a:t>
            </a:r>
            <a:r>
              <a:rPr lang="it-IT" sz="2000" b="1" dirty="0" err="1">
                <a:solidFill>
                  <a:srgbClr val="0070C0"/>
                </a:solidFill>
              </a:rPr>
              <a:t>raw</a:t>
            </a:r>
            <a:r>
              <a:rPr lang="it-IT" sz="2000" b="1" dirty="0">
                <a:solidFill>
                  <a:srgbClr val="0070C0"/>
                </a:solidFill>
              </a:rPr>
              <a:t> data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</a:rPr>
              <a:t>Reconstruction</a:t>
            </a:r>
            <a:r>
              <a:rPr lang="it-IT" sz="2000" b="1" dirty="0">
                <a:solidFill>
                  <a:srgbClr val="0070C0"/>
                </a:solidFill>
              </a:rPr>
              <a:t> (</a:t>
            </a:r>
            <a:r>
              <a:rPr lang="it-IT" sz="2000" b="1" dirty="0" err="1">
                <a:solidFill>
                  <a:srgbClr val="0070C0"/>
                </a:solidFill>
              </a:rPr>
              <a:t>several</a:t>
            </a:r>
            <a:r>
              <a:rPr lang="it-IT" sz="2000" b="1" dirty="0">
                <a:solidFill>
                  <a:srgbClr val="0070C0"/>
                </a:solidFill>
              </a:rPr>
              <a:t> steps) 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0070C0"/>
                </a:solidFill>
              </a:rPr>
              <a:t>Interactive </a:t>
            </a:r>
            <a:r>
              <a:rPr lang="it-IT" sz="2000" b="1" dirty="0" err="1">
                <a:solidFill>
                  <a:srgbClr val="0070C0"/>
                </a:solidFill>
              </a:rPr>
              <a:t>analysis</a:t>
            </a:r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0070C0"/>
                </a:solidFill>
              </a:rPr>
              <a:t>Monitoring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429399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Understanding</a:t>
            </a:r>
            <a:r>
              <a:rPr lang="it-IT" sz="3200" b="1" dirty="0">
                <a:solidFill>
                  <a:schemeClr val="bg1"/>
                </a:solidFill>
              </a:rPr>
              <a:t> detectors: </a:t>
            </a:r>
            <a:r>
              <a:rPr lang="it-IT" sz="3200" b="1" dirty="0" err="1">
                <a:solidFill>
                  <a:schemeClr val="bg1"/>
                </a:solidFill>
              </a:rPr>
              <a:t>simulation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procedures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5315140" y="5830416"/>
            <a:ext cx="6316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… to </a:t>
            </a:r>
            <a:r>
              <a:rPr lang="it-IT" sz="2000" b="1" dirty="0" err="1">
                <a:solidFill>
                  <a:srgbClr val="C00000"/>
                </a:solidFill>
              </a:rPr>
              <a:t>detailed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simulations</a:t>
            </a:r>
            <a:r>
              <a:rPr lang="it-IT" sz="2000" b="1" dirty="0">
                <a:solidFill>
                  <a:srgbClr val="C00000"/>
                </a:solidFill>
              </a:rPr>
              <a:t> of the </a:t>
            </a:r>
            <a:r>
              <a:rPr lang="it-IT" sz="2000" b="1" dirty="0" err="1">
                <a:solidFill>
                  <a:srgbClr val="C00000"/>
                </a:solidFill>
              </a:rPr>
              <a:t>muon</a:t>
            </a:r>
            <a:r>
              <a:rPr lang="it-IT" sz="2000" b="1" dirty="0">
                <a:solidFill>
                  <a:srgbClr val="C00000"/>
                </a:solidFill>
              </a:rPr>
              <a:t> interaction in the </a:t>
            </a:r>
            <a:r>
              <a:rPr lang="it-IT" sz="2000" b="1" dirty="0" err="1">
                <a:solidFill>
                  <a:srgbClr val="C00000"/>
                </a:solidFill>
              </a:rPr>
              <a:t>surrounding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environment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66EEB6-3EDD-E458-E64C-6388E20F1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49" y="1503831"/>
            <a:ext cx="3432810" cy="228854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1A2BCD4-B2A3-782D-0A7A-C41349015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16" y="1104714"/>
            <a:ext cx="6126554" cy="4404169"/>
          </a:xfrm>
          <a:prstGeom prst="rect">
            <a:avLst/>
          </a:prstGeom>
        </p:spPr>
      </p:pic>
      <p:pic>
        <p:nvPicPr>
          <p:cNvPr id="10" name="Immagine 9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22CD8410-344D-87B6-663B-8F98CD8AF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22" y="3986784"/>
            <a:ext cx="3385319" cy="269028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3F6642-6000-2E22-0E08-A4FE6A74903E}"/>
              </a:ext>
            </a:extLst>
          </p:cNvPr>
          <p:cNvSpPr txBox="1"/>
          <p:nvPr/>
        </p:nvSpPr>
        <p:spPr>
          <a:xfrm>
            <a:off x="209740" y="750771"/>
            <a:ext cx="6316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From the study of the </a:t>
            </a:r>
            <a:r>
              <a:rPr lang="it-IT" sz="2000" b="1" dirty="0" err="1">
                <a:solidFill>
                  <a:srgbClr val="C00000"/>
                </a:solidFill>
              </a:rPr>
              <a:t>response</a:t>
            </a:r>
            <a:r>
              <a:rPr lang="it-IT" sz="2000" b="1" dirty="0">
                <a:solidFill>
                  <a:srgbClr val="C00000"/>
                </a:solidFill>
              </a:rPr>
              <a:t> of a single </a:t>
            </a:r>
            <a:r>
              <a:rPr lang="it-IT" sz="2000" b="1" dirty="0" err="1">
                <a:solidFill>
                  <a:srgbClr val="C00000"/>
                </a:solidFill>
              </a:rPr>
              <a:t>chamber</a:t>
            </a:r>
            <a:r>
              <a:rPr lang="it-IT" sz="2000" b="1" dirty="0">
                <a:solidFill>
                  <a:srgbClr val="C0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85740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Installing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telescopes</a:t>
            </a:r>
            <a:r>
              <a:rPr lang="it-IT" sz="3200" b="1" dirty="0">
                <a:solidFill>
                  <a:schemeClr val="bg1"/>
                </a:solidFill>
              </a:rPr>
              <a:t> and be ready for data </a:t>
            </a:r>
            <a:r>
              <a:rPr lang="it-IT" sz="3200" b="1" dirty="0" err="1">
                <a:solidFill>
                  <a:schemeClr val="bg1"/>
                </a:solidFill>
              </a:rPr>
              <a:t>taking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48343" y="1024057"/>
            <a:ext cx="6615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Since</a:t>
            </a:r>
            <a:r>
              <a:rPr lang="it-IT" sz="2000" b="1" dirty="0">
                <a:solidFill>
                  <a:srgbClr val="C00000"/>
                </a:solidFill>
              </a:rPr>
              <a:t> 2005, following the MRPC </a:t>
            </a:r>
            <a:r>
              <a:rPr lang="it-IT" sz="2000" b="1" dirty="0" err="1">
                <a:solidFill>
                  <a:srgbClr val="C00000"/>
                </a:solidFill>
              </a:rPr>
              <a:t>construction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CERN, school teams and EEE </a:t>
            </a:r>
            <a:r>
              <a:rPr lang="it-IT" sz="2000" b="1" dirty="0" err="1">
                <a:solidFill>
                  <a:srgbClr val="C00000"/>
                </a:solidFill>
              </a:rPr>
              <a:t>researchers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have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installed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commissioned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home</a:t>
            </a:r>
          </a:p>
        </p:txBody>
      </p:sp>
      <p:pic>
        <p:nvPicPr>
          <p:cNvPr id="6" name="Immagine 5" descr="Immagine che contiene testo, interno, Schermo del computer, Personal Computer&#10;&#10;Descrizione generata automaticamente">
            <a:extLst>
              <a:ext uri="{FF2B5EF4-FFF2-40B4-BE49-F238E27FC236}">
                <a16:creationId xmlns:a16="http://schemas.microsoft.com/office/drawing/2014/main" id="{67D90D1F-5A58-E500-982A-C55FD2090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16" y="784934"/>
            <a:ext cx="4279798" cy="2535315"/>
          </a:xfrm>
          <a:prstGeom prst="rect">
            <a:avLst/>
          </a:prstGeom>
        </p:spPr>
      </p:pic>
      <p:pic>
        <p:nvPicPr>
          <p:cNvPr id="9" name="Immagine 8" descr="Immagine che contiene persona, vestiti, Tecnico, interno&#10;&#10;Descrizione generata automaticamente">
            <a:extLst>
              <a:ext uri="{FF2B5EF4-FFF2-40B4-BE49-F238E27FC236}">
                <a16:creationId xmlns:a16="http://schemas.microsoft.com/office/drawing/2014/main" id="{BCCB8044-C5E4-E065-ABAE-BABBA390B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837" y="3620877"/>
            <a:ext cx="4500831" cy="2735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A61E0E-1BA1-1F79-1248-1400DF1429AF}"/>
              </a:ext>
            </a:extLst>
          </p:cNvPr>
          <p:cNvSpPr txBox="1"/>
          <p:nvPr/>
        </p:nvSpPr>
        <p:spPr>
          <a:xfrm>
            <a:off x="246888" y="2728251"/>
            <a:ext cx="671694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Many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aspects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required</a:t>
            </a:r>
            <a:r>
              <a:rPr lang="it-IT" sz="2000" b="1" dirty="0">
                <a:solidFill>
                  <a:srgbClr val="C00000"/>
                </a:solidFill>
              </a:rPr>
              <a:t> a </a:t>
            </a:r>
            <a:r>
              <a:rPr lang="it-IT" sz="2000" b="1" dirty="0" err="1">
                <a:solidFill>
                  <a:srgbClr val="C00000"/>
                </a:solidFill>
              </a:rPr>
              <a:t>lot</a:t>
            </a:r>
            <a:r>
              <a:rPr lang="it-IT" sz="2000" b="1" dirty="0">
                <a:solidFill>
                  <a:srgbClr val="C00000"/>
                </a:solidFill>
              </a:rPr>
              <a:t> of work and </a:t>
            </a:r>
            <a:r>
              <a:rPr lang="it-IT" sz="2000" b="1" dirty="0" err="1">
                <a:solidFill>
                  <a:srgbClr val="C00000"/>
                </a:solidFill>
              </a:rPr>
              <a:t>careful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solutions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</a:rPr>
              <a:t>Political</a:t>
            </a:r>
            <a:r>
              <a:rPr lang="it-IT" sz="2000" b="1" dirty="0">
                <a:solidFill>
                  <a:srgbClr val="0070C0"/>
                </a:solidFill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</a:rPr>
              <a:t>administration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issues</a:t>
            </a:r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Technical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gas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handling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ground connections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Monitoring the working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Take care of the setup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weekends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Train new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over the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endParaRPr lang="it-IT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46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Finally</a:t>
            </a:r>
            <a:r>
              <a:rPr lang="it-IT" sz="3200" b="1" dirty="0">
                <a:solidFill>
                  <a:schemeClr val="bg1"/>
                </a:solidFill>
              </a:rPr>
              <a:t>, </a:t>
            </a:r>
            <a:r>
              <a:rPr lang="it-IT" sz="3200" b="1" dirty="0" err="1">
                <a:solidFill>
                  <a:schemeClr val="bg1"/>
                </a:solidFill>
              </a:rPr>
              <a:t>measuring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cosmic</a:t>
            </a:r>
            <a:r>
              <a:rPr lang="it-IT" sz="3200" b="1" dirty="0">
                <a:solidFill>
                  <a:schemeClr val="bg1"/>
                </a:solidFill>
              </a:rPr>
              <a:t> rays!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413956" y="1252728"/>
            <a:ext cx="111349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The EEE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are </a:t>
            </a:r>
            <a:r>
              <a:rPr lang="it-IT" sz="2000" b="1" dirty="0" err="1">
                <a:solidFill>
                  <a:srgbClr val="C00000"/>
                </a:solidFill>
              </a:rPr>
              <a:t>able</a:t>
            </a:r>
            <a:r>
              <a:rPr lang="it-IT" sz="2000" b="1" dirty="0">
                <a:solidFill>
                  <a:srgbClr val="C00000"/>
                </a:solidFill>
              </a:rPr>
              <a:t> to </a:t>
            </a:r>
            <a:r>
              <a:rPr lang="it-IT" sz="2000" b="1" dirty="0" err="1">
                <a:solidFill>
                  <a:srgbClr val="C00000"/>
                </a:solidFill>
              </a:rPr>
              <a:t>measure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ray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as</a:t>
            </a:r>
            <a:r>
              <a:rPr lang="it-IT" sz="2000" b="1" dirty="0">
                <a:solidFill>
                  <a:srgbClr val="C00000"/>
                </a:solidFill>
              </a:rPr>
              <a:t> a </a:t>
            </a:r>
            <a:r>
              <a:rPr lang="it-IT" sz="2000" b="1" dirty="0" err="1">
                <a:solidFill>
                  <a:srgbClr val="C00000"/>
                </a:solidFill>
              </a:rPr>
              <a:t>function</a:t>
            </a:r>
            <a:r>
              <a:rPr lang="it-IT" sz="2000" b="1" dirty="0">
                <a:solidFill>
                  <a:srgbClr val="C00000"/>
                </a:solidFill>
              </a:rPr>
              <a:t> of the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it-IT" sz="2000" b="1" dirty="0" err="1">
                <a:solidFill>
                  <a:srgbClr val="0070C0"/>
                </a:solidFill>
              </a:rPr>
              <a:t>enithal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direction</a:t>
            </a:r>
            <a:r>
              <a:rPr lang="it-IT" sz="2000" b="1" dirty="0">
                <a:solidFill>
                  <a:srgbClr val="0070C0"/>
                </a:solidFill>
              </a:rPr>
              <a:t> (</a:t>
            </a:r>
            <a:r>
              <a:rPr lang="it-IT" sz="2000" b="1" dirty="0" err="1">
                <a:solidFill>
                  <a:srgbClr val="0070C0"/>
                </a:solidFill>
              </a:rPr>
              <a:t>polar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angular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distribution</a:t>
            </a:r>
            <a:r>
              <a:rPr lang="it-IT" sz="2000" b="1" dirty="0">
                <a:solidFill>
                  <a:srgbClr val="0070C0"/>
                </a:solidFill>
              </a:rPr>
              <a:t>)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t-IT" sz="2000" b="1" dirty="0" err="1">
                <a:solidFill>
                  <a:srgbClr val="0070C0"/>
                </a:solidFill>
              </a:rPr>
              <a:t>zimuthal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direction</a:t>
            </a:r>
            <a:r>
              <a:rPr lang="it-IT" sz="2000" b="1" dirty="0">
                <a:solidFill>
                  <a:srgbClr val="0070C0"/>
                </a:solidFill>
              </a:rPr>
              <a:t> (</a:t>
            </a:r>
            <a:r>
              <a:rPr lang="it-IT" sz="2000" b="1" dirty="0" err="1">
                <a:solidFill>
                  <a:srgbClr val="0070C0"/>
                </a:solidFill>
              </a:rPr>
              <a:t>azimuthal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angular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distribution</a:t>
            </a:r>
            <a:r>
              <a:rPr lang="it-IT" sz="2000" b="1" dirty="0">
                <a:solidFill>
                  <a:srgbClr val="0070C0"/>
                </a:solidFill>
              </a:rPr>
              <a:t>)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 T</a:t>
            </a:r>
            <a:r>
              <a:rPr lang="it-IT" sz="2000" b="1" dirty="0">
                <a:solidFill>
                  <a:srgbClr val="0070C0"/>
                </a:solidFill>
              </a:rPr>
              <a:t>ime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it-IT" sz="2000" b="1" dirty="0" err="1">
                <a:solidFill>
                  <a:srgbClr val="0070C0"/>
                </a:solidFill>
              </a:rPr>
              <a:t>eographical</a:t>
            </a:r>
            <a:r>
              <a:rPr lang="it-IT" sz="2000" b="1" dirty="0">
                <a:solidFill>
                  <a:srgbClr val="0070C0"/>
                </a:solidFill>
              </a:rPr>
              <a:t> location (</a:t>
            </a:r>
            <a:r>
              <a:rPr lang="it-IT" sz="2000" b="1" dirty="0" err="1">
                <a:solidFill>
                  <a:srgbClr val="0070C0"/>
                </a:solidFill>
              </a:rPr>
              <a:t>lat</a:t>
            </a:r>
            <a:r>
              <a:rPr lang="it-IT" sz="2000" b="1" dirty="0">
                <a:solidFill>
                  <a:srgbClr val="0070C0"/>
                </a:solidFill>
              </a:rPr>
              <a:t>. &amp; long.)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2000" b="1" dirty="0" err="1">
                <a:solidFill>
                  <a:srgbClr val="0070C0"/>
                </a:solidFill>
              </a:rPr>
              <a:t>levation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above</a:t>
            </a:r>
            <a:r>
              <a:rPr lang="it-IT" sz="2000" b="1" dirty="0">
                <a:solidFill>
                  <a:srgbClr val="0070C0"/>
                </a:solidFill>
              </a:rPr>
              <a:t> the </a:t>
            </a:r>
            <a:r>
              <a:rPr lang="it-IT" sz="2000" b="1" dirty="0" err="1">
                <a:solidFill>
                  <a:srgbClr val="0070C0"/>
                </a:solidFill>
              </a:rPr>
              <a:t>sea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level</a:t>
            </a:r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2000" b="1" dirty="0" err="1">
                <a:solidFill>
                  <a:srgbClr val="0070C0"/>
                </a:solidFill>
              </a:rPr>
              <a:t>ossible</a:t>
            </a:r>
            <a:r>
              <a:rPr lang="it-IT" sz="2000" b="1" dirty="0">
                <a:solidFill>
                  <a:srgbClr val="0070C0"/>
                </a:solidFill>
              </a:rPr>
              <a:t> time </a:t>
            </a:r>
            <a:r>
              <a:rPr lang="it-IT" sz="2000" b="1" dirty="0" err="1">
                <a:solidFill>
                  <a:srgbClr val="0070C0"/>
                </a:solidFill>
              </a:rPr>
              <a:t>correlations</a:t>
            </a:r>
            <a:r>
              <a:rPr lang="it-IT" sz="2000" b="1" dirty="0">
                <a:solidFill>
                  <a:srgbClr val="0070C0"/>
                </a:solidFill>
              </a:rPr>
              <a:t> with </a:t>
            </a:r>
            <a:r>
              <a:rPr lang="it-IT" sz="2000" b="1" dirty="0" err="1">
                <a:solidFill>
                  <a:srgbClr val="0070C0"/>
                </a:solidFill>
              </a:rPr>
              <a:t>additional</a:t>
            </a:r>
            <a:r>
              <a:rPr lang="it-IT" sz="2000" b="1" dirty="0">
                <a:solidFill>
                  <a:srgbClr val="0070C0"/>
                </a:solidFill>
              </a:rPr>
              <a:t> detector and/or </a:t>
            </a:r>
            <a:r>
              <a:rPr lang="it-IT" sz="2000" b="1" dirty="0" err="1">
                <a:solidFill>
                  <a:srgbClr val="0070C0"/>
                </a:solidFill>
              </a:rPr>
              <a:t>telescopes</a:t>
            </a:r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  </a:t>
            </a:r>
          </a:p>
          <a:p>
            <a:r>
              <a:rPr lang="it-IT" sz="2000" b="1" dirty="0" err="1">
                <a:solidFill>
                  <a:srgbClr val="C00000"/>
                </a:solidFill>
              </a:rPr>
              <a:t>These</a:t>
            </a:r>
            <a:r>
              <a:rPr lang="it-IT" sz="2000" b="1" dirty="0">
                <a:solidFill>
                  <a:srgbClr val="C00000"/>
                </a:solidFill>
              </a:rPr>
              <a:t> (and </a:t>
            </a:r>
            <a:r>
              <a:rPr lang="it-IT" sz="2000" b="1" dirty="0" err="1">
                <a:solidFill>
                  <a:srgbClr val="C00000"/>
                </a:solidFill>
              </a:rPr>
              <a:t>other</a:t>
            </a:r>
            <a:r>
              <a:rPr lang="it-IT" sz="2000" b="1" dirty="0">
                <a:solidFill>
                  <a:srgbClr val="C00000"/>
                </a:solidFill>
              </a:rPr>
              <a:t>) </a:t>
            </a:r>
            <a:r>
              <a:rPr lang="it-IT" sz="2000" b="1" dirty="0" err="1">
                <a:solidFill>
                  <a:srgbClr val="C00000"/>
                </a:solidFill>
              </a:rPr>
              <a:t>possibilities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allow</a:t>
            </a:r>
            <a:r>
              <a:rPr lang="it-IT" sz="2000" b="1" dirty="0">
                <a:solidFill>
                  <a:srgbClr val="C00000"/>
                </a:solidFill>
              </a:rPr>
              <a:t> to </a:t>
            </a:r>
            <a:r>
              <a:rPr lang="it-IT" sz="2000" b="1" dirty="0" err="1">
                <a:solidFill>
                  <a:srgbClr val="C00000"/>
                </a:solidFill>
              </a:rPr>
              <a:t>carry</a:t>
            </a:r>
            <a:r>
              <a:rPr lang="it-IT" sz="2000" b="1" dirty="0">
                <a:solidFill>
                  <a:srgbClr val="C00000"/>
                </a:solidFill>
              </a:rPr>
              <a:t> out a </a:t>
            </a:r>
            <a:r>
              <a:rPr lang="it-IT" sz="2000" b="1" dirty="0" err="1">
                <a:solidFill>
                  <a:srgbClr val="C00000"/>
                </a:solidFill>
              </a:rPr>
              <a:t>variety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different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investigations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… in a sort of N-</a:t>
            </a:r>
            <a:r>
              <a:rPr lang="it-IT" sz="2000" b="1" dirty="0" err="1">
                <a:solidFill>
                  <a:srgbClr val="C00000"/>
                </a:solidFill>
              </a:rPr>
              <a:t>dimensional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space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5354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BDF7B0-4AED-41DE-A1C5-6B0688AE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904" y="902446"/>
            <a:ext cx="9280289" cy="58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 err="1">
                <a:solidFill>
                  <a:srgbClr val="C00000"/>
                </a:solidFill>
              </a:rPr>
              <a:t>May</a:t>
            </a:r>
            <a:r>
              <a:rPr lang="it-IT" sz="2400" b="1" dirty="0">
                <a:solidFill>
                  <a:srgbClr val="C00000"/>
                </a:solidFill>
              </a:rPr>
              <a:t> 3rd, 2004: The EEE Project </a:t>
            </a:r>
            <a:r>
              <a:rPr lang="it-IT" sz="2400" b="1" dirty="0" err="1">
                <a:solidFill>
                  <a:srgbClr val="C00000"/>
                </a:solidFill>
              </a:rPr>
              <a:t>officially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presented</a:t>
            </a:r>
            <a:r>
              <a:rPr lang="it-IT" sz="2400" b="1" dirty="0">
                <a:solidFill>
                  <a:srgbClr val="C00000"/>
                </a:solidFill>
              </a:rPr>
              <a:t> to MIUR </a:t>
            </a:r>
            <a:r>
              <a:rPr lang="it-IT" sz="2400" b="1" dirty="0" err="1">
                <a:solidFill>
                  <a:srgbClr val="C00000"/>
                </a:solidFill>
              </a:rPr>
              <a:t>at</a:t>
            </a:r>
            <a:r>
              <a:rPr lang="it-IT" sz="2400" b="1" dirty="0">
                <a:solidFill>
                  <a:srgbClr val="C00000"/>
                </a:solidFill>
              </a:rPr>
              <a:t> CERN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Once </a:t>
            </a:r>
            <a:r>
              <a:rPr lang="it-IT" sz="3200" b="1" dirty="0" err="1">
                <a:solidFill>
                  <a:schemeClr val="bg1"/>
                </a:solidFill>
              </a:rPr>
              <a:t>upon</a:t>
            </a:r>
            <a:r>
              <a:rPr lang="it-IT" sz="3200" b="1" dirty="0">
                <a:solidFill>
                  <a:schemeClr val="bg1"/>
                </a:solidFill>
              </a:rPr>
              <a:t> a time…</a:t>
            </a:r>
          </a:p>
        </p:txBody>
      </p:sp>
      <p:pic>
        <p:nvPicPr>
          <p:cNvPr id="6" name="Immagine 5" descr="Immagine che contiene vestiti, persona, Viso umano, sorriso&#10;&#10;Descrizione generata automaticamente">
            <a:extLst>
              <a:ext uri="{FF2B5EF4-FFF2-40B4-BE49-F238E27FC236}">
                <a16:creationId xmlns:a16="http://schemas.microsoft.com/office/drawing/2014/main" id="{7546EE44-E6EF-0578-16B5-13217DEB8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8" y="2460783"/>
            <a:ext cx="4006417" cy="3066542"/>
          </a:xfrm>
          <a:prstGeom prst="rect">
            <a:avLst/>
          </a:prstGeom>
        </p:spPr>
      </p:pic>
      <p:pic>
        <p:nvPicPr>
          <p:cNvPr id="9" name="Immagine 8" descr="Immagine che contiene vestiti, persona, Viso umano, sorriso&#10;&#10;Descrizione generata automaticamente">
            <a:extLst>
              <a:ext uri="{FF2B5EF4-FFF2-40B4-BE49-F238E27FC236}">
                <a16:creationId xmlns:a16="http://schemas.microsoft.com/office/drawing/2014/main" id="{09F83B5C-8089-1714-6195-40DE00302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11" y="1844621"/>
            <a:ext cx="4211392" cy="2996311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B229ACC-9745-09EB-3605-8E47858AABB5}"/>
              </a:ext>
            </a:extLst>
          </p:cNvPr>
          <p:cNvSpPr txBox="1">
            <a:spLocks/>
          </p:cNvSpPr>
          <p:nvPr/>
        </p:nvSpPr>
        <p:spPr>
          <a:xfrm>
            <a:off x="5340096" y="5160320"/>
            <a:ext cx="6720840" cy="1028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dirty="0">
                <a:solidFill>
                  <a:srgbClr val="0070C0"/>
                </a:solidFill>
              </a:rPr>
              <a:t>Letizia Moratti (</a:t>
            </a:r>
            <a:r>
              <a:rPr lang="it-IT" sz="2000" b="1" dirty="0" err="1">
                <a:solidFill>
                  <a:srgbClr val="0070C0"/>
                </a:solidFill>
              </a:rPr>
              <a:t>Ministry</a:t>
            </a:r>
            <a:r>
              <a:rPr lang="it-IT" sz="2000" b="1" dirty="0">
                <a:solidFill>
                  <a:srgbClr val="0070C0"/>
                </a:solidFill>
              </a:rPr>
              <a:t> for </a:t>
            </a:r>
            <a:r>
              <a:rPr lang="it-IT" sz="2000" b="1" dirty="0" err="1">
                <a:solidFill>
                  <a:srgbClr val="0070C0"/>
                </a:solidFill>
              </a:rPr>
              <a:t>Education</a:t>
            </a:r>
            <a:r>
              <a:rPr lang="it-IT" sz="2000" b="1" dirty="0">
                <a:solidFill>
                  <a:srgbClr val="0070C0"/>
                </a:solidFill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</a:rPr>
              <a:t>Research</a:t>
            </a:r>
            <a:r>
              <a:rPr lang="it-IT" sz="2000" b="1" dirty="0">
                <a:solidFill>
                  <a:srgbClr val="0070C0"/>
                </a:solidFill>
              </a:rPr>
              <a:t>), Robert Aymar (CERN Director) and Antonino Zichichi </a:t>
            </a:r>
            <a:r>
              <a:rPr lang="it-IT" sz="2000" b="1" dirty="0" err="1">
                <a:solidFill>
                  <a:srgbClr val="0070C0"/>
                </a:solidFill>
              </a:rPr>
              <a:t>meet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at</a:t>
            </a:r>
            <a:r>
              <a:rPr lang="it-IT" sz="2000" b="1" dirty="0">
                <a:solidFill>
                  <a:srgbClr val="0070C0"/>
                </a:solidFill>
              </a:rPr>
              <a:t> CERN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59FA22C-D1FA-EAB9-1C3A-3CC3A3FA7AB3}"/>
              </a:ext>
            </a:extLst>
          </p:cNvPr>
          <p:cNvSpPr txBox="1"/>
          <p:nvPr/>
        </p:nvSpPr>
        <p:spPr>
          <a:xfrm>
            <a:off x="2212848" y="6062765"/>
            <a:ext cx="6629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The </a:t>
            </a:r>
            <a:r>
              <a:rPr lang="it-IT" sz="2000" b="1" dirty="0" err="1">
                <a:solidFill>
                  <a:srgbClr val="C00000"/>
                </a:solidFill>
              </a:rPr>
              <a:t>year</a:t>
            </a:r>
            <a:r>
              <a:rPr lang="it-IT" sz="2000" b="1" dirty="0">
                <a:solidFill>
                  <a:srgbClr val="C00000"/>
                </a:solidFill>
              </a:rPr>
              <a:t> 2024 </a:t>
            </a:r>
            <a:r>
              <a:rPr lang="it-IT" sz="2000" b="1" dirty="0" err="1">
                <a:solidFill>
                  <a:srgbClr val="C00000"/>
                </a:solidFill>
              </a:rPr>
              <a:t>will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mark</a:t>
            </a:r>
            <a:r>
              <a:rPr lang="it-IT" sz="2000" b="1" dirty="0">
                <a:solidFill>
                  <a:srgbClr val="C00000"/>
                </a:solidFill>
              </a:rPr>
              <a:t> 20-years activity of the EEE Project</a:t>
            </a:r>
          </a:p>
        </p:txBody>
      </p:sp>
    </p:spTree>
    <p:extLst>
      <p:ext uri="{BB962C8B-B14F-4D97-AF65-F5344CB8AC3E}">
        <p14:creationId xmlns:p14="http://schemas.microsoft.com/office/powerpoint/2010/main" val="1242330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Cosmic</a:t>
            </a:r>
            <a:r>
              <a:rPr lang="it-IT" sz="3200" b="1" dirty="0">
                <a:solidFill>
                  <a:schemeClr val="bg1"/>
                </a:solidFill>
              </a:rPr>
              <a:t> ray </a:t>
            </a:r>
            <a:r>
              <a:rPr lang="it-IT" sz="3200" b="1" dirty="0" err="1">
                <a:solidFill>
                  <a:schemeClr val="bg1"/>
                </a:solidFill>
              </a:rPr>
              <a:t>flux</a:t>
            </a:r>
            <a:r>
              <a:rPr lang="it-IT" sz="3200" b="1" dirty="0">
                <a:solidFill>
                  <a:schemeClr val="bg1"/>
                </a:solidFill>
              </a:rPr>
              <a:t> and the </a:t>
            </a:r>
            <a:r>
              <a:rPr lang="it-IT" sz="3200" b="1" dirty="0" err="1">
                <a:solidFill>
                  <a:schemeClr val="bg1"/>
                </a:solidFill>
              </a:rPr>
              <a:t>effect</a:t>
            </a:r>
            <a:r>
              <a:rPr lang="it-IT" sz="3200" b="1" dirty="0">
                <a:solidFill>
                  <a:schemeClr val="bg1"/>
                </a:solidFill>
              </a:rPr>
              <a:t> of the </a:t>
            </a:r>
            <a:r>
              <a:rPr lang="it-IT" sz="3200" b="1" dirty="0" err="1">
                <a:solidFill>
                  <a:schemeClr val="bg1"/>
                </a:solidFill>
              </a:rPr>
              <a:t>atmospheric</a:t>
            </a:r>
            <a:r>
              <a:rPr lang="it-IT" sz="3200" b="1" dirty="0">
                <a:solidFill>
                  <a:schemeClr val="bg1"/>
                </a:solidFill>
              </a:rPr>
              <a:t> pressure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15998" y="778436"/>
            <a:ext cx="8565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One </a:t>
            </a:r>
            <a:r>
              <a:rPr lang="it-IT" sz="2000" b="1" dirty="0" err="1">
                <a:solidFill>
                  <a:srgbClr val="C00000"/>
                </a:solidFill>
              </a:rPr>
              <a:t>important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aspect</a:t>
            </a:r>
            <a:r>
              <a:rPr lang="it-IT" sz="2000" b="1" dirty="0">
                <a:solidFill>
                  <a:srgbClr val="C00000"/>
                </a:solidFill>
              </a:rPr>
              <a:t> of the 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ray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measured</a:t>
            </a:r>
            <a:r>
              <a:rPr lang="it-IT" sz="2000" b="1" dirty="0">
                <a:solidFill>
                  <a:srgbClr val="C00000"/>
                </a:solidFill>
              </a:rPr>
              <a:t> with a detector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ground </a:t>
            </a:r>
            <a:r>
              <a:rPr lang="it-IT" sz="2000" b="1" dirty="0" err="1">
                <a:solidFill>
                  <a:srgbClr val="C00000"/>
                </a:solidFill>
              </a:rPr>
              <a:t>is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influence</a:t>
            </a:r>
            <a:r>
              <a:rPr lang="it-IT" sz="2000" b="1" dirty="0">
                <a:solidFill>
                  <a:srgbClr val="C00000"/>
                </a:solidFill>
              </a:rPr>
              <a:t> of the </a:t>
            </a:r>
            <a:r>
              <a:rPr lang="it-IT" sz="2000" b="1" dirty="0" err="1">
                <a:solidFill>
                  <a:srgbClr val="C00000"/>
                </a:solidFill>
              </a:rPr>
              <a:t>atmospheric</a:t>
            </a:r>
            <a:r>
              <a:rPr lang="it-IT" sz="2000" b="1" dirty="0">
                <a:solidFill>
                  <a:srgbClr val="C00000"/>
                </a:solidFill>
              </a:rPr>
              <a:t> pressure</a:t>
            </a:r>
          </a:p>
        </p:txBody>
      </p:sp>
      <p:pic>
        <p:nvPicPr>
          <p:cNvPr id="3" name="Immagine 2" descr="Immagine che contiene testo, Carattere, linea, Diagramma&#10;&#10;Descrizione generata automaticamente">
            <a:extLst>
              <a:ext uri="{FF2B5EF4-FFF2-40B4-BE49-F238E27FC236}">
                <a16:creationId xmlns:a16="http://schemas.microsoft.com/office/drawing/2014/main" id="{8D07B93E-B205-2DFE-4AF0-5EEB07069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0" y="1837586"/>
            <a:ext cx="5127337" cy="243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Immagine che contiene testo, Carattere, linea, Diagramma&#10;&#10;Descrizione generata automaticamente">
            <a:extLst>
              <a:ext uri="{FF2B5EF4-FFF2-40B4-BE49-F238E27FC236}">
                <a16:creationId xmlns:a16="http://schemas.microsoft.com/office/drawing/2014/main" id="{83B54549-5F5F-2031-C74E-17D814AF2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0" y="4338773"/>
            <a:ext cx="5127337" cy="24369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ED861A-D250-FC63-D793-E7CBBDA10796}"/>
              </a:ext>
            </a:extLst>
          </p:cNvPr>
          <p:cNvSpPr txBox="1"/>
          <p:nvPr/>
        </p:nvSpPr>
        <p:spPr>
          <a:xfrm>
            <a:off x="1767038" y="5848731"/>
            <a:ext cx="279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0070C0"/>
                </a:solidFill>
              </a:rPr>
              <a:t>Daily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variations</a:t>
            </a:r>
            <a:r>
              <a:rPr lang="it-IT" sz="2000" b="1" dirty="0">
                <a:solidFill>
                  <a:srgbClr val="0070C0"/>
                </a:solidFill>
              </a:rPr>
              <a:t>…</a:t>
            </a:r>
          </a:p>
        </p:txBody>
      </p:sp>
      <p:pic>
        <p:nvPicPr>
          <p:cNvPr id="10" name="Immagine 9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0140755D-EA48-BCE7-87AF-2DD503E91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571" y="2073768"/>
            <a:ext cx="6431038" cy="30560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BEBE2C-7B4A-76BD-8D21-2CD41A4B3232}"/>
              </a:ext>
            </a:extLst>
          </p:cNvPr>
          <p:cNvSpPr txBox="1"/>
          <p:nvPr/>
        </p:nvSpPr>
        <p:spPr>
          <a:xfrm>
            <a:off x="8425450" y="2452288"/>
            <a:ext cx="279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0070C0"/>
                </a:solidFill>
              </a:rPr>
              <a:t>Aperiodic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variations</a:t>
            </a:r>
            <a:r>
              <a:rPr lang="it-IT" sz="2000" b="1" dirty="0">
                <a:solidFill>
                  <a:srgbClr val="0070C0"/>
                </a:solidFill>
              </a:rPr>
              <a:t> due to </a:t>
            </a:r>
            <a:r>
              <a:rPr lang="it-IT" sz="2000" b="1" dirty="0" err="1">
                <a:solidFill>
                  <a:srgbClr val="0070C0"/>
                </a:solidFill>
              </a:rPr>
              <a:t>local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weather</a:t>
            </a:r>
            <a:endParaRPr lang="it-IT" sz="2000" b="1" dirty="0">
              <a:solidFill>
                <a:srgbClr val="0070C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21B4D3-B5AD-43C3-4052-F7B83D294771}"/>
              </a:ext>
            </a:extLst>
          </p:cNvPr>
          <p:cNvSpPr txBox="1"/>
          <p:nvPr/>
        </p:nvSpPr>
        <p:spPr>
          <a:xfrm>
            <a:off x="942610" y="3244583"/>
            <a:ext cx="279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0070C0"/>
                </a:solidFill>
              </a:rPr>
              <a:t>Atmospheric</a:t>
            </a:r>
            <a:r>
              <a:rPr lang="it-IT" sz="2000" b="1" dirty="0">
                <a:solidFill>
                  <a:srgbClr val="0070C0"/>
                </a:solidFill>
              </a:rPr>
              <a:t> pressure over 3 </a:t>
            </a:r>
            <a:r>
              <a:rPr lang="it-IT" sz="2000" b="1" dirty="0" err="1">
                <a:solidFill>
                  <a:srgbClr val="0070C0"/>
                </a:solidFill>
              </a:rPr>
              <a:t>months</a:t>
            </a:r>
            <a:endParaRPr lang="it-IT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2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Cosmic</a:t>
            </a:r>
            <a:r>
              <a:rPr lang="it-IT" sz="3200" b="1" dirty="0">
                <a:solidFill>
                  <a:schemeClr val="bg1"/>
                </a:solidFill>
              </a:rPr>
              <a:t> ray </a:t>
            </a:r>
            <a:r>
              <a:rPr lang="it-IT" sz="3200" b="1" dirty="0" err="1">
                <a:solidFill>
                  <a:schemeClr val="bg1"/>
                </a:solidFill>
              </a:rPr>
              <a:t>flux</a:t>
            </a:r>
            <a:r>
              <a:rPr lang="it-IT" sz="3200" b="1" dirty="0">
                <a:solidFill>
                  <a:schemeClr val="bg1"/>
                </a:solidFill>
              </a:rPr>
              <a:t> and the </a:t>
            </a:r>
            <a:r>
              <a:rPr lang="it-IT" sz="3200" b="1" dirty="0" err="1">
                <a:solidFill>
                  <a:schemeClr val="bg1"/>
                </a:solidFill>
              </a:rPr>
              <a:t>effect</a:t>
            </a:r>
            <a:r>
              <a:rPr lang="it-IT" sz="3200" b="1" dirty="0">
                <a:solidFill>
                  <a:schemeClr val="bg1"/>
                </a:solidFill>
              </a:rPr>
              <a:t> of the </a:t>
            </a:r>
            <a:r>
              <a:rPr lang="it-IT" sz="3200" b="1" dirty="0" err="1">
                <a:solidFill>
                  <a:schemeClr val="bg1"/>
                </a:solidFill>
              </a:rPr>
              <a:t>atmospheric</a:t>
            </a:r>
            <a:r>
              <a:rPr lang="it-IT" sz="3200" b="1" dirty="0">
                <a:solidFill>
                  <a:schemeClr val="bg1"/>
                </a:solidFill>
              </a:rPr>
              <a:t> pressure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82036" y="1014094"/>
            <a:ext cx="6551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An </a:t>
            </a:r>
            <a:r>
              <a:rPr lang="it-IT" sz="2000" b="1" dirty="0" err="1">
                <a:solidFill>
                  <a:srgbClr val="C00000"/>
                </a:solidFill>
              </a:rPr>
              <a:t>anticorrelation</a:t>
            </a:r>
            <a:r>
              <a:rPr lang="it-IT" sz="2000" b="1" dirty="0">
                <a:solidFill>
                  <a:srgbClr val="C00000"/>
                </a:solidFill>
              </a:rPr>
              <a:t> with the pressure </a:t>
            </a:r>
            <a:r>
              <a:rPr lang="it-IT" sz="2000" b="1" dirty="0" err="1">
                <a:solidFill>
                  <a:srgbClr val="C00000"/>
                </a:solidFill>
              </a:rPr>
              <a:t>variations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expected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11" name="Immagine 10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2EE65B54-B760-9737-5E63-4DD6F75EE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70" y="754254"/>
            <a:ext cx="4421387" cy="5946003"/>
          </a:xfrm>
          <a:prstGeom prst="rect">
            <a:avLst/>
          </a:prstGeom>
        </p:spPr>
      </p:pic>
      <p:pic>
        <p:nvPicPr>
          <p:cNvPr id="13" name="Immagine 12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B1872572-4A5C-C336-73D7-99CB57A43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78" y="1716767"/>
            <a:ext cx="5075835" cy="362452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29B056-6F77-8320-2131-EA9AE7A40F72}"/>
              </a:ext>
            </a:extLst>
          </p:cNvPr>
          <p:cNvSpPr txBox="1"/>
          <p:nvPr/>
        </p:nvSpPr>
        <p:spPr>
          <a:xfrm>
            <a:off x="165462" y="5510766"/>
            <a:ext cx="6985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A «</a:t>
            </a:r>
            <a:r>
              <a:rPr lang="it-IT" sz="2000" b="1" dirty="0" err="1">
                <a:solidFill>
                  <a:srgbClr val="C00000"/>
                </a:solidFill>
              </a:rPr>
              <a:t>barometric</a:t>
            </a:r>
            <a:r>
              <a:rPr lang="it-IT" sz="2000" b="1" dirty="0">
                <a:solidFill>
                  <a:srgbClr val="C00000"/>
                </a:solidFill>
              </a:rPr>
              <a:t>» </a:t>
            </a:r>
            <a:r>
              <a:rPr lang="it-IT" sz="2000" b="1" dirty="0" err="1">
                <a:solidFill>
                  <a:srgbClr val="C00000"/>
                </a:solidFill>
              </a:rPr>
              <a:t>coefficient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may</a:t>
            </a:r>
            <a:r>
              <a:rPr lang="it-IT" sz="2000" b="1" dirty="0">
                <a:solidFill>
                  <a:srgbClr val="C00000"/>
                </a:solidFill>
              </a:rPr>
              <a:t> be </a:t>
            </a:r>
            <a:r>
              <a:rPr lang="it-IT" sz="2000" b="1" dirty="0" err="1">
                <a:solidFill>
                  <a:srgbClr val="C00000"/>
                </a:solidFill>
              </a:rPr>
              <a:t>extracted</a:t>
            </a:r>
            <a:r>
              <a:rPr lang="it-IT" sz="2000" b="1" dirty="0">
                <a:solidFill>
                  <a:srgbClr val="C00000"/>
                </a:solidFill>
              </a:rPr>
              <a:t> from data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School teams </a:t>
            </a:r>
            <a:r>
              <a:rPr lang="it-IT" sz="2000" b="1" dirty="0" err="1">
                <a:solidFill>
                  <a:srgbClr val="C00000"/>
                </a:solidFill>
              </a:rPr>
              <a:t>involved</a:t>
            </a:r>
            <a:r>
              <a:rPr lang="it-IT" sz="2000" b="1" dirty="0">
                <a:solidFill>
                  <a:srgbClr val="C00000"/>
                </a:solidFill>
              </a:rPr>
              <a:t> in </a:t>
            </a:r>
            <a:r>
              <a:rPr lang="it-IT" sz="2000" b="1" dirty="0" err="1">
                <a:solidFill>
                  <a:srgbClr val="C00000"/>
                </a:solidFill>
              </a:rPr>
              <a:t>such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analysis</a:t>
            </a:r>
            <a:r>
              <a:rPr lang="it-IT" sz="2000" b="1" dirty="0">
                <a:solidFill>
                  <a:srgbClr val="C00000"/>
                </a:solidFill>
              </a:rPr>
              <a:t> from the </a:t>
            </a:r>
            <a:r>
              <a:rPr lang="it-IT" sz="2000" b="1" dirty="0" err="1">
                <a:solidFill>
                  <a:srgbClr val="C00000"/>
                </a:solidFill>
              </a:rPr>
              <a:t>very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beginning</a:t>
            </a:r>
            <a:r>
              <a:rPr lang="it-IT" sz="2000" b="1" dirty="0">
                <a:solidFill>
                  <a:srgbClr val="C00000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4149103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The </a:t>
            </a:r>
            <a:r>
              <a:rPr lang="it-IT" sz="3200" b="1" dirty="0" err="1">
                <a:solidFill>
                  <a:schemeClr val="bg1"/>
                </a:solidFill>
              </a:rPr>
              <a:t>influence</a:t>
            </a:r>
            <a:r>
              <a:rPr lang="it-IT" sz="3200" b="1" dirty="0">
                <a:solidFill>
                  <a:schemeClr val="bg1"/>
                </a:solidFill>
              </a:rPr>
              <a:t> of the Sun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48343" y="822960"/>
            <a:ext cx="7980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The Sun </a:t>
            </a:r>
            <a:r>
              <a:rPr lang="it-IT" sz="2000" b="1" dirty="0" err="1">
                <a:solidFill>
                  <a:srgbClr val="C00000"/>
                </a:solidFill>
              </a:rPr>
              <a:t>also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affects</a:t>
            </a:r>
            <a:r>
              <a:rPr lang="it-IT" sz="2000" b="1" dirty="0">
                <a:solidFill>
                  <a:srgbClr val="C00000"/>
                </a:solidFill>
              </a:rPr>
              <a:t> in </a:t>
            </a:r>
            <a:r>
              <a:rPr lang="it-IT" sz="2000" b="1" dirty="0" err="1">
                <a:solidFill>
                  <a:srgbClr val="C00000"/>
                </a:solidFill>
              </a:rPr>
              <a:t>different</a:t>
            </a:r>
            <a:r>
              <a:rPr lang="it-IT" sz="2000" b="1" dirty="0">
                <a:solidFill>
                  <a:srgbClr val="C00000"/>
                </a:solidFill>
              </a:rPr>
              <a:t> ways the 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ray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through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its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periodic</a:t>
            </a:r>
            <a:r>
              <a:rPr lang="it-IT" sz="2000" b="1" dirty="0">
                <a:solidFill>
                  <a:srgbClr val="C00000"/>
                </a:solidFill>
              </a:rPr>
              <a:t>  and </a:t>
            </a:r>
            <a:r>
              <a:rPr lang="it-IT" sz="2000" b="1" dirty="0" err="1">
                <a:solidFill>
                  <a:srgbClr val="C00000"/>
                </a:solidFill>
              </a:rPr>
              <a:t>catastrophic</a:t>
            </a:r>
            <a:r>
              <a:rPr lang="it-IT" sz="2000" b="1" dirty="0">
                <a:solidFill>
                  <a:srgbClr val="C00000"/>
                </a:solidFill>
              </a:rPr>
              <a:t> (</a:t>
            </a:r>
            <a:r>
              <a:rPr lang="it-IT" sz="2000" b="1" dirty="0" err="1">
                <a:solidFill>
                  <a:srgbClr val="C00000"/>
                </a:solidFill>
              </a:rPr>
              <a:t>aperiodic</a:t>
            </a:r>
            <a:r>
              <a:rPr lang="it-IT" sz="2000" b="1" dirty="0">
                <a:solidFill>
                  <a:srgbClr val="C00000"/>
                </a:solidFill>
              </a:rPr>
              <a:t>) </a:t>
            </a:r>
            <a:r>
              <a:rPr lang="it-IT" sz="2000" b="1" dirty="0" err="1">
                <a:solidFill>
                  <a:srgbClr val="C00000"/>
                </a:solidFill>
              </a:rPr>
              <a:t>phenomena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8" name="Immagine 7" descr="Immagine che contiene testo, Carattere, linea, schermata&#10;&#10;Descrizione generata automaticamente">
            <a:extLst>
              <a:ext uri="{FF2B5EF4-FFF2-40B4-BE49-F238E27FC236}">
                <a16:creationId xmlns:a16="http://schemas.microsoft.com/office/drawing/2014/main" id="{C5869BB9-AFD1-2AE7-DAA6-1742B248C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6" y="2746502"/>
            <a:ext cx="8308848" cy="3462020"/>
          </a:xfrm>
          <a:prstGeom prst="rect">
            <a:avLst/>
          </a:prstGeom>
        </p:spPr>
      </p:pic>
      <p:pic>
        <p:nvPicPr>
          <p:cNvPr id="12" name="Immagine 11" descr="Immagine che contiene cerchio, Oggetto astronomico, giallo, astronomia&#10;&#10;Descrizione generata automaticamente">
            <a:extLst>
              <a:ext uri="{FF2B5EF4-FFF2-40B4-BE49-F238E27FC236}">
                <a16:creationId xmlns:a16="http://schemas.microsoft.com/office/drawing/2014/main" id="{E15BD29A-93D2-896E-19A2-635725F84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1915334"/>
            <a:ext cx="3151632" cy="31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09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The </a:t>
            </a:r>
            <a:r>
              <a:rPr lang="it-IT" sz="3200" b="1" dirty="0" err="1">
                <a:solidFill>
                  <a:schemeClr val="bg1"/>
                </a:solidFill>
              </a:rPr>
              <a:t>influence</a:t>
            </a:r>
            <a:r>
              <a:rPr lang="it-IT" sz="3200" b="1" dirty="0">
                <a:solidFill>
                  <a:schemeClr val="bg1"/>
                </a:solidFill>
              </a:rPr>
              <a:t> of the Sun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258508" y="896112"/>
            <a:ext cx="5200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The 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ray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r>
              <a:rPr lang="it-IT" sz="2000" b="1" dirty="0">
                <a:solidFill>
                  <a:srgbClr val="C00000"/>
                </a:solidFill>
              </a:rPr>
              <a:t> on Earth </a:t>
            </a:r>
            <a:r>
              <a:rPr lang="it-IT" sz="2000" b="1" dirty="0" err="1">
                <a:solidFill>
                  <a:srgbClr val="C00000"/>
                </a:solidFill>
              </a:rPr>
              <a:t>is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anticorrelated</a:t>
            </a:r>
            <a:r>
              <a:rPr lang="it-IT" sz="2000" b="1" dirty="0">
                <a:solidFill>
                  <a:srgbClr val="C00000"/>
                </a:solidFill>
              </a:rPr>
              <a:t> with the </a:t>
            </a:r>
            <a:r>
              <a:rPr lang="it-IT" sz="2000" b="1" dirty="0" err="1">
                <a:solidFill>
                  <a:srgbClr val="C00000"/>
                </a:solidFill>
              </a:rPr>
              <a:t>number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sunspots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6" name="Immagine 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E61515FB-B27D-D615-CF94-4AFFFE248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87" y="1746505"/>
            <a:ext cx="6885617" cy="48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86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Aperiodic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phenomena</a:t>
            </a:r>
            <a:r>
              <a:rPr lang="it-IT" sz="3200" b="1" dirty="0">
                <a:solidFill>
                  <a:schemeClr val="bg1"/>
                </a:solidFill>
              </a:rPr>
              <a:t>: the </a:t>
            </a:r>
            <a:r>
              <a:rPr lang="it-IT" sz="3200" b="1" dirty="0" err="1">
                <a:solidFill>
                  <a:schemeClr val="bg1"/>
                </a:solidFill>
              </a:rPr>
              <a:t>Forbush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decreases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82644" y="647540"/>
            <a:ext cx="68942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Catastrophic</a:t>
            </a:r>
            <a:r>
              <a:rPr lang="it-IT" sz="2000" b="1" dirty="0">
                <a:solidFill>
                  <a:srgbClr val="C00000"/>
                </a:solidFill>
              </a:rPr>
              <a:t> (</a:t>
            </a:r>
            <a:r>
              <a:rPr lang="it-IT" sz="2000" b="1" dirty="0" err="1">
                <a:solidFill>
                  <a:srgbClr val="C00000"/>
                </a:solidFill>
              </a:rPr>
              <a:t>aperiodic</a:t>
            </a:r>
            <a:r>
              <a:rPr lang="it-IT" sz="2000" b="1" dirty="0">
                <a:solidFill>
                  <a:srgbClr val="C00000"/>
                </a:solidFill>
              </a:rPr>
              <a:t>) </a:t>
            </a:r>
            <a:r>
              <a:rPr lang="it-IT" sz="2000" b="1" dirty="0" err="1">
                <a:solidFill>
                  <a:srgbClr val="C00000"/>
                </a:solidFill>
              </a:rPr>
              <a:t>phenomena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also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occur</a:t>
            </a:r>
            <a:r>
              <a:rPr lang="it-IT" sz="2000" b="1" dirty="0">
                <a:solidFill>
                  <a:srgbClr val="C00000"/>
                </a:solidFill>
              </a:rPr>
              <a:t>. </a:t>
            </a:r>
            <a:r>
              <a:rPr lang="it-IT" sz="2000" b="1" dirty="0" err="1">
                <a:solidFill>
                  <a:srgbClr val="C00000"/>
                </a:solidFill>
              </a:rPr>
              <a:t>Among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these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Forbush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decreases</a:t>
            </a:r>
            <a:r>
              <a:rPr lang="it-IT" sz="2000" b="1" dirty="0">
                <a:solidFill>
                  <a:srgbClr val="C00000"/>
                </a:solidFill>
              </a:rPr>
              <a:t> are </a:t>
            </a:r>
            <a:r>
              <a:rPr lang="it-IT" sz="2000" b="1" dirty="0" err="1">
                <a:solidFill>
                  <a:srgbClr val="C00000"/>
                </a:solidFill>
              </a:rPr>
              <a:t>observed</a:t>
            </a:r>
            <a:r>
              <a:rPr lang="it-IT" sz="2000" b="1" dirty="0">
                <a:solidFill>
                  <a:srgbClr val="C00000"/>
                </a:solidFill>
              </a:rPr>
              <a:t> in connection with solar </a:t>
            </a:r>
            <a:r>
              <a:rPr lang="it-IT" sz="2000" b="1" dirty="0" err="1">
                <a:solidFill>
                  <a:srgbClr val="C00000"/>
                </a:solidFill>
              </a:rPr>
              <a:t>flares</a:t>
            </a:r>
            <a:r>
              <a:rPr lang="it-IT" sz="2000" b="1" dirty="0">
                <a:solidFill>
                  <a:srgbClr val="C00000"/>
                </a:solidFill>
              </a:rPr>
              <a:t>/</a:t>
            </a:r>
            <a:r>
              <a:rPr lang="it-IT" sz="2000" b="1" dirty="0" err="1">
                <a:solidFill>
                  <a:srgbClr val="C00000"/>
                </a:solidFill>
              </a:rPr>
              <a:t>coronal</a:t>
            </a:r>
            <a:r>
              <a:rPr lang="it-IT" sz="2000" b="1" dirty="0">
                <a:solidFill>
                  <a:srgbClr val="C00000"/>
                </a:solidFill>
              </a:rPr>
              <a:t> mass </a:t>
            </a:r>
            <a:r>
              <a:rPr lang="it-IT" sz="2000" b="1" dirty="0" err="1">
                <a:solidFill>
                  <a:srgbClr val="C00000"/>
                </a:solidFill>
              </a:rPr>
              <a:t>ejection</a:t>
            </a:r>
            <a:r>
              <a:rPr lang="it-IT" sz="2000" b="1" dirty="0">
                <a:solidFill>
                  <a:srgbClr val="C00000"/>
                </a:solidFill>
              </a:rPr>
              <a:t>.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 err="1">
                <a:solidFill>
                  <a:srgbClr val="C00000"/>
                </a:solidFill>
              </a:rPr>
              <a:t>They</a:t>
            </a:r>
            <a:r>
              <a:rPr lang="it-IT" sz="2000" b="1" dirty="0">
                <a:solidFill>
                  <a:srgbClr val="C00000"/>
                </a:solidFill>
              </a:rPr>
              <a:t> are </a:t>
            </a:r>
            <a:r>
              <a:rPr lang="it-IT" sz="2000" b="1" dirty="0" err="1">
                <a:solidFill>
                  <a:srgbClr val="C00000"/>
                </a:solidFill>
              </a:rPr>
              <a:t>planetary</a:t>
            </a:r>
            <a:r>
              <a:rPr lang="it-IT" sz="2000" b="1" dirty="0">
                <a:solidFill>
                  <a:srgbClr val="C00000"/>
                </a:solidFill>
              </a:rPr>
              <a:t> (</a:t>
            </a:r>
            <a:r>
              <a:rPr lang="it-IT" sz="2000" b="1" dirty="0" err="1">
                <a:solidFill>
                  <a:srgbClr val="C00000"/>
                </a:solidFill>
              </a:rPr>
              <a:t>not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only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local</a:t>
            </a:r>
            <a:r>
              <a:rPr lang="it-IT" sz="2000" b="1" dirty="0">
                <a:solidFill>
                  <a:srgbClr val="C00000"/>
                </a:solidFill>
              </a:rPr>
              <a:t>) </a:t>
            </a:r>
            <a:r>
              <a:rPr lang="it-IT" sz="2000" b="1" dirty="0" err="1">
                <a:solidFill>
                  <a:srgbClr val="C00000"/>
                </a:solidFill>
              </a:rPr>
              <a:t>phenomena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11" name="Picture 11" descr="516921main_x2flare">
            <a:extLst>
              <a:ext uri="{FF2B5EF4-FFF2-40B4-BE49-F238E27FC236}">
                <a16:creationId xmlns:a16="http://schemas.microsoft.com/office/drawing/2014/main" id="{371EA43C-5196-46D9-E3A4-62856DAB4C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40" y="584776"/>
            <a:ext cx="4540746" cy="272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testo, diagramma, linea, Piano&#10;&#10;Descrizione generata automaticamente">
            <a:extLst>
              <a:ext uri="{FF2B5EF4-FFF2-40B4-BE49-F238E27FC236}">
                <a16:creationId xmlns:a16="http://schemas.microsoft.com/office/drawing/2014/main" id="{9557610E-A14E-1AC1-DA84-5C64B182D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8" y="3009303"/>
            <a:ext cx="4643214" cy="240916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84A18A6-8C55-25DA-3488-C8B4F04B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37" y="2654622"/>
            <a:ext cx="1713053" cy="2099094"/>
          </a:xfrm>
          <a:prstGeom prst="rect">
            <a:avLst/>
          </a:prstGeom>
        </p:spPr>
      </p:pic>
      <p:pic>
        <p:nvPicPr>
          <p:cNvPr id="9" name="Immagine 8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C202E82C-F2AF-B9B8-6AC5-6250D1A15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483707"/>
            <a:ext cx="4831466" cy="328096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8CC33A-E811-7CF1-6EA1-9388ACC28134}"/>
              </a:ext>
            </a:extLst>
          </p:cNvPr>
          <p:cNvSpPr txBox="1"/>
          <p:nvPr/>
        </p:nvSpPr>
        <p:spPr>
          <a:xfrm>
            <a:off x="218808" y="4759173"/>
            <a:ext cx="637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Scott </a:t>
            </a:r>
            <a:r>
              <a:rPr lang="it-IT" sz="2000" b="1" dirty="0" err="1">
                <a:solidFill>
                  <a:srgbClr val="0070C0"/>
                </a:solidFill>
              </a:rPr>
              <a:t>Forbush</a:t>
            </a:r>
            <a:endParaRPr lang="it-IT" sz="2000" b="1" dirty="0">
              <a:solidFill>
                <a:srgbClr val="0070C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F1549A-49F1-3FBD-48E7-7C863272B1A9}"/>
              </a:ext>
            </a:extLst>
          </p:cNvPr>
          <p:cNvSpPr txBox="1"/>
          <p:nvPr/>
        </p:nvSpPr>
        <p:spPr>
          <a:xfrm>
            <a:off x="1903890" y="5418472"/>
            <a:ext cx="637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First </a:t>
            </a:r>
            <a:r>
              <a:rPr lang="it-IT" sz="2000" b="1" dirty="0" err="1">
                <a:solidFill>
                  <a:srgbClr val="0070C0"/>
                </a:solidFill>
              </a:rPr>
              <a:t>observation</a:t>
            </a:r>
            <a:r>
              <a:rPr lang="it-IT" sz="2000" b="1" dirty="0">
                <a:solidFill>
                  <a:srgbClr val="0070C0"/>
                </a:solidFill>
              </a:rPr>
              <a:t> of </a:t>
            </a:r>
            <a:r>
              <a:rPr lang="it-IT" sz="2000" b="1" dirty="0" err="1">
                <a:solidFill>
                  <a:srgbClr val="0070C0"/>
                </a:solidFill>
              </a:rPr>
              <a:t>Forbush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effect</a:t>
            </a:r>
            <a:r>
              <a:rPr lang="it-IT" sz="2000" b="1" dirty="0">
                <a:solidFill>
                  <a:srgbClr val="0070C0"/>
                </a:solidFill>
              </a:rPr>
              <a:t>, 1937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4199BD8-E30F-A321-7252-DC76C298D301}"/>
              </a:ext>
            </a:extLst>
          </p:cNvPr>
          <p:cNvSpPr txBox="1"/>
          <p:nvPr/>
        </p:nvSpPr>
        <p:spPr>
          <a:xfrm>
            <a:off x="4038045" y="6120954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0070C0"/>
                </a:solidFill>
              </a:rPr>
              <a:t>Yearly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number</a:t>
            </a:r>
            <a:r>
              <a:rPr lang="it-IT" sz="2000" b="1" dirty="0">
                <a:solidFill>
                  <a:srgbClr val="0070C0"/>
                </a:solidFill>
              </a:rPr>
              <a:t> of </a:t>
            </a:r>
            <a:r>
              <a:rPr lang="it-IT" sz="2000" b="1" dirty="0" err="1">
                <a:solidFill>
                  <a:srgbClr val="0070C0"/>
                </a:solidFill>
              </a:rPr>
              <a:t>Forbush</a:t>
            </a:r>
            <a:r>
              <a:rPr lang="it-IT" sz="2000" b="1" dirty="0">
                <a:solidFill>
                  <a:srgbClr val="0070C0"/>
                </a:solidFill>
              </a:rPr>
              <a:t> events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(&gt; 3%)</a:t>
            </a:r>
          </a:p>
        </p:txBody>
      </p:sp>
    </p:spTree>
    <p:extLst>
      <p:ext uri="{BB962C8B-B14F-4D97-AF65-F5344CB8AC3E}">
        <p14:creationId xmlns:p14="http://schemas.microsoft.com/office/powerpoint/2010/main" val="798469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Aperiodic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phenomena</a:t>
            </a:r>
            <a:r>
              <a:rPr lang="it-IT" sz="3200" b="1" dirty="0">
                <a:solidFill>
                  <a:schemeClr val="bg1"/>
                </a:solidFill>
              </a:rPr>
              <a:t>: the </a:t>
            </a:r>
            <a:r>
              <a:rPr lang="it-IT" sz="3200" b="1" dirty="0" err="1">
                <a:solidFill>
                  <a:schemeClr val="bg1"/>
                </a:solidFill>
              </a:rPr>
              <a:t>Forbush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decreases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14" name="Immagine 13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18009A05-89B2-DE4E-30A3-19E4C9EF7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" y="1552593"/>
            <a:ext cx="6674771" cy="241534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2F0A9E-777E-AF27-5593-6C8A3BB69BE8}"/>
              </a:ext>
            </a:extLst>
          </p:cNvPr>
          <p:cNvSpPr txBox="1"/>
          <p:nvPr/>
        </p:nvSpPr>
        <p:spPr>
          <a:xfrm>
            <a:off x="82644" y="647540"/>
            <a:ext cx="896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Forbush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decreases</a:t>
            </a:r>
            <a:r>
              <a:rPr lang="it-IT" sz="2000" b="1" dirty="0">
                <a:solidFill>
                  <a:srgbClr val="C00000"/>
                </a:solidFill>
              </a:rPr>
              <a:t> are </a:t>
            </a:r>
            <a:r>
              <a:rPr lang="it-IT" sz="2000" b="1" dirty="0" err="1">
                <a:solidFill>
                  <a:srgbClr val="C00000"/>
                </a:solidFill>
              </a:rPr>
              <a:t>usually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observed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through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neutron</a:t>
            </a:r>
            <a:r>
              <a:rPr lang="it-IT" sz="2000" b="1" dirty="0">
                <a:solidFill>
                  <a:srgbClr val="C00000"/>
                </a:solidFill>
              </a:rPr>
              <a:t> monitor stations. </a:t>
            </a:r>
            <a:r>
              <a:rPr lang="it-IT" sz="2000" b="1" dirty="0" err="1">
                <a:solidFill>
                  <a:srgbClr val="C00000"/>
                </a:solidFill>
              </a:rPr>
              <a:t>Most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them</a:t>
            </a:r>
            <a:r>
              <a:rPr lang="it-IT" sz="2000" b="1" dirty="0">
                <a:solidFill>
                  <a:srgbClr val="C00000"/>
                </a:solidFill>
              </a:rPr>
              <a:t> make </a:t>
            </a:r>
            <a:r>
              <a:rPr lang="it-IT" sz="2000" b="1" dirty="0" err="1">
                <a:solidFill>
                  <a:srgbClr val="C00000"/>
                </a:solidFill>
              </a:rPr>
              <a:t>their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historical</a:t>
            </a:r>
            <a:r>
              <a:rPr lang="it-IT" sz="2000" b="1" dirty="0">
                <a:solidFill>
                  <a:srgbClr val="C00000"/>
                </a:solidFill>
              </a:rPr>
              <a:t> data </a:t>
            </a:r>
            <a:r>
              <a:rPr lang="it-IT" sz="2000" b="1" dirty="0" err="1">
                <a:solidFill>
                  <a:srgbClr val="C00000"/>
                </a:solidFill>
              </a:rPr>
              <a:t>freely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available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16" name="Immagine 15" descr="Immagine che contiene testo, diagramma, Carattere, mappa&#10;&#10;Descrizione generata automaticamente">
            <a:extLst>
              <a:ext uri="{FF2B5EF4-FFF2-40B4-BE49-F238E27FC236}">
                <a16:creationId xmlns:a16="http://schemas.microsoft.com/office/drawing/2014/main" id="{E158E942-A972-7261-9214-F34B90BC5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3" y="3967938"/>
            <a:ext cx="2989147" cy="271437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413BFCB-5712-222A-7DB9-301A5C0E5B4F}"/>
              </a:ext>
            </a:extLst>
          </p:cNvPr>
          <p:cNvSpPr txBox="1"/>
          <p:nvPr/>
        </p:nvSpPr>
        <p:spPr>
          <a:xfrm>
            <a:off x="6757415" y="1552592"/>
            <a:ext cx="5553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However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also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muon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affected</a:t>
            </a:r>
            <a:r>
              <a:rPr lang="it-IT" sz="2000" b="1" dirty="0">
                <a:solidFill>
                  <a:srgbClr val="C00000"/>
                </a:solidFill>
              </a:rPr>
              <a:t>, with a </a:t>
            </a:r>
            <a:r>
              <a:rPr lang="it-IT" sz="2000" b="1" dirty="0" err="1">
                <a:solidFill>
                  <a:srgbClr val="C00000"/>
                </a:solidFill>
              </a:rPr>
              <a:t>reduced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amplitude</a:t>
            </a:r>
            <a:r>
              <a:rPr lang="it-IT" sz="2000" b="1" dirty="0">
                <a:solidFill>
                  <a:srgbClr val="C00000"/>
                </a:solidFill>
              </a:rPr>
              <a:t>.</a:t>
            </a:r>
          </a:p>
          <a:p>
            <a:r>
              <a:rPr lang="it-IT" sz="2000" b="1" dirty="0" err="1">
                <a:solidFill>
                  <a:srgbClr val="C00000"/>
                </a:solidFill>
              </a:rPr>
              <a:t>Possibility</a:t>
            </a:r>
            <a:r>
              <a:rPr lang="it-IT" sz="2000" b="1" dirty="0">
                <a:solidFill>
                  <a:srgbClr val="C00000"/>
                </a:solidFill>
              </a:rPr>
              <a:t> for EEE to </a:t>
            </a:r>
            <a:r>
              <a:rPr lang="it-IT" sz="2000" b="1" dirty="0" err="1">
                <a:solidFill>
                  <a:srgbClr val="C00000"/>
                </a:solidFill>
              </a:rPr>
              <a:t>observe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such</a:t>
            </a:r>
            <a:r>
              <a:rPr lang="it-IT" sz="2000" b="1" dirty="0">
                <a:solidFill>
                  <a:srgbClr val="C00000"/>
                </a:solidFill>
              </a:rPr>
              <a:t> events</a:t>
            </a:r>
          </a:p>
        </p:txBody>
      </p:sp>
      <p:pic>
        <p:nvPicPr>
          <p:cNvPr id="3" name="Immagine 2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D2149C13-0DF2-FA3D-3425-183931964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77" y="3137253"/>
            <a:ext cx="4730340" cy="358422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C8A402-7EB4-2E68-C5FF-C22C9F12E311}"/>
              </a:ext>
            </a:extLst>
          </p:cNvPr>
          <p:cNvSpPr txBox="1"/>
          <p:nvPr/>
        </p:nvSpPr>
        <p:spPr>
          <a:xfrm>
            <a:off x="4563029" y="5856517"/>
            <a:ext cx="2694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Correlation</a:t>
            </a:r>
            <a:r>
              <a:rPr lang="it-IT" sz="2000" b="1" dirty="0">
                <a:solidFill>
                  <a:srgbClr val="C00000"/>
                </a:solidFill>
              </a:rPr>
              <a:t> EEE </a:t>
            </a:r>
            <a:r>
              <a:rPr lang="it-IT" sz="2000" b="1" dirty="0" err="1">
                <a:solidFill>
                  <a:srgbClr val="C00000"/>
                </a:solidFill>
              </a:rPr>
              <a:t>muon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r>
              <a:rPr lang="it-IT" sz="2000" b="1" dirty="0">
                <a:solidFill>
                  <a:srgbClr val="C00000"/>
                </a:solidFill>
              </a:rPr>
              <a:t>- Oulu </a:t>
            </a:r>
            <a:r>
              <a:rPr lang="it-IT" sz="2000" b="1" dirty="0" err="1">
                <a:solidFill>
                  <a:srgbClr val="C00000"/>
                </a:solidFill>
              </a:rPr>
              <a:t>neutron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endParaRPr lang="it-IT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4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Aperiodic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phenomena</a:t>
            </a:r>
            <a:r>
              <a:rPr lang="it-IT" sz="3200" b="1" dirty="0">
                <a:solidFill>
                  <a:schemeClr val="bg1"/>
                </a:solidFill>
              </a:rPr>
              <a:t>: the </a:t>
            </a:r>
            <a:r>
              <a:rPr lang="it-IT" sz="3200" b="1" dirty="0" err="1">
                <a:solidFill>
                  <a:schemeClr val="bg1"/>
                </a:solidFill>
              </a:rPr>
              <a:t>Forbush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decreases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48343" y="932689"/>
            <a:ext cx="5081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The first </a:t>
            </a:r>
            <a:r>
              <a:rPr lang="it-IT" sz="2000" b="1" dirty="0" err="1">
                <a:solidFill>
                  <a:srgbClr val="C00000"/>
                </a:solidFill>
              </a:rPr>
              <a:t>Forbush</a:t>
            </a:r>
            <a:r>
              <a:rPr lang="it-IT" sz="2000" b="1" dirty="0">
                <a:solidFill>
                  <a:srgbClr val="C00000"/>
                </a:solidFill>
              </a:rPr>
              <a:t> event </a:t>
            </a:r>
            <a:r>
              <a:rPr lang="it-IT" sz="2000" b="1" dirty="0" err="1">
                <a:solidFill>
                  <a:srgbClr val="C00000"/>
                </a:solidFill>
              </a:rPr>
              <a:t>observed</a:t>
            </a:r>
            <a:r>
              <a:rPr lang="it-IT" sz="2000" b="1" dirty="0">
                <a:solidFill>
                  <a:srgbClr val="C00000"/>
                </a:solidFill>
              </a:rPr>
              <a:t> by </a:t>
            </a:r>
            <a:r>
              <a:rPr lang="it-IT" sz="2000" b="1" dirty="0" err="1">
                <a:solidFill>
                  <a:srgbClr val="C00000"/>
                </a:solidFill>
              </a:rPr>
              <a:t>two</a:t>
            </a:r>
            <a:r>
              <a:rPr lang="it-IT" sz="2000" b="1" dirty="0">
                <a:solidFill>
                  <a:srgbClr val="C00000"/>
                </a:solidFill>
              </a:rPr>
              <a:t> EEE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in 2011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ED678AA-9ADD-7B44-3B37-35996758C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225362"/>
            <a:ext cx="3328151" cy="249611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B4E098D-805B-6B4F-E2AC-14F7EB5A4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0" y="1609384"/>
            <a:ext cx="4494802" cy="301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0EA01BE-6F9C-AF56-6DAD-C2B9AAE74EA6}"/>
              </a:ext>
            </a:extLst>
          </p:cNvPr>
          <p:cNvSpPr txBox="1"/>
          <p:nvPr/>
        </p:nvSpPr>
        <p:spPr>
          <a:xfrm>
            <a:off x="6455664" y="3705699"/>
            <a:ext cx="5487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Additional</a:t>
            </a:r>
            <a:r>
              <a:rPr lang="it-IT" sz="2000" b="1" dirty="0">
                <a:solidFill>
                  <a:srgbClr val="C00000"/>
                </a:solidFill>
              </a:rPr>
              <a:t> events </a:t>
            </a:r>
            <a:r>
              <a:rPr lang="it-IT" sz="2000" b="1" dirty="0" err="1">
                <a:solidFill>
                  <a:srgbClr val="C00000"/>
                </a:solidFill>
              </a:rPr>
              <a:t>observed</a:t>
            </a:r>
            <a:r>
              <a:rPr lang="it-IT" sz="2000" b="1" dirty="0">
                <a:solidFill>
                  <a:srgbClr val="C00000"/>
                </a:solidFill>
              </a:rPr>
              <a:t> over the </a:t>
            </a:r>
            <a:r>
              <a:rPr lang="it-IT" sz="2000" b="1" dirty="0" err="1">
                <a:solidFill>
                  <a:srgbClr val="C00000"/>
                </a:solidFill>
              </a:rPr>
              <a:t>years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20" name="Immagine 19" descr="Immagine che contiene testo, Carattere, schermata, diagramma&#10;&#10;Descrizione generata automaticamente">
            <a:extLst>
              <a:ext uri="{FF2B5EF4-FFF2-40B4-BE49-F238E27FC236}">
                <a16:creationId xmlns:a16="http://schemas.microsoft.com/office/drawing/2014/main" id="{CBB61A51-A4C8-1380-C8E9-B24096B43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95" y="932689"/>
            <a:ext cx="3576010" cy="2758899"/>
          </a:xfrm>
          <a:prstGeom prst="rect">
            <a:avLst/>
          </a:prstGeom>
        </p:spPr>
      </p:pic>
      <p:pic>
        <p:nvPicPr>
          <p:cNvPr id="8" name="Immagine 7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A30E2458-3EFB-ABDF-B96B-F21017261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75" y="4335059"/>
            <a:ext cx="3418641" cy="24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5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Extensive</a:t>
            </a:r>
            <a:r>
              <a:rPr lang="it-IT" sz="3200" b="1" dirty="0">
                <a:solidFill>
                  <a:schemeClr val="bg1"/>
                </a:solidFill>
              </a:rPr>
              <a:t> air </a:t>
            </a:r>
            <a:r>
              <a:rPr lang="it-IT" sz="3200" b="1" dirty="0" err="1">
                <a:solidFill>
                  <a:schemeClr val="bg1"/>
                </a:solidFill>
              </a:rPr>
              <a:t>showers</a:t>
            </a:r>
            <a:r>
              <a:rPr lang="it-IT" sz="3200" b="1" dirty="0">
                <a:solidFill>
                  <a:schemeClr val="bg1"/>
                </a:solidFill>
              </a:rPr>
              <a:t> by </a:t>
            </a:r>
            <a:r>
              <a:rPr lang="it-IT" sz="3200" b="1" dirty="0" err="1">
                <a:solidFill>
                  <a:schemeClr val="bg1"/>
                </a:solidFill>
              </a:rPr>
              <a:t>telescope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coincidences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413956" y="1252728"/>
            <a:ext cx="50815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What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we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observe</a:t>
            </a:r>
            <a:r>
              <a:rPr lang="it-IT" sz="2000" b="1" dirty="0">
                <a:solidFill>
                  <a:srgbClr val="C00000"/>
                </a:solidFill>
              </a:rPr>
              <a:t> on Earth </a:t>
            </a:r>
            <a:r>
              <a:rPr lang="it-IT" sz="2000" b="1" dirty="0" err="1">
                <a:solidFill>
                  <a:srgbClr val="C00000"/>
                </a:solidFill>
              </a:rPr>
              <a:t>is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result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extensive</a:t>
            </a:r>
            <a:r>
              <a:rPr lang="it-IT" sz="2000" b="1" dirty="0">
                <a:solidFill>
                  <a:srgbClr val="C00000"/>
                </a:solidFill>
              </a:rPr>
              <a:t> air </a:t>
            </a:r>
            <a:r>
              <a:rPr lang="it-IT" sz="2000" b="1" dirty="0" err="1">
                <a:solidFill>
                  <a:srgbClr val="C00000"/>
                </a:solidFill>
              </a:rPr>
              <a:t>showers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induced</a:t>
            </a:r>
            <a:r>
              <a:rPr lang="it-IT" sz="2000" b="1" dirty="0">
                <a:solidFill>
                  <a:srgbClr val="C00000"/>
                </a:solidFill>
              </a:rPr>
              <a:t> by </a:t>
            </a:r>
            <a:r>
              <a:rPr lang="it-IT" sz="2000" b="1" dirty="0" err="1">
                <a:solidFill>
                  <a:srgbClr val="C00000"/>
                </a:solidFill>
              </a:rPr>
              <a:t>primary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particles</a:t>
            </a:r>
            <a:r>
              <a:rPr lang="it-IT" sz="2000" b="1" dirty="0">
                <a:solidFill>
                  <a:srgbClr val="C00000"/>
                </a:solidFill>
              </a:rPr>
              <a:t> (</a:t>
            </a:r>
            <a:r>
              <a:rPr lang="it-IT" sz="2000" b="1" dirty="0" err="1">
                <a:solidFill>
                  <a:srgbClr val="C00000"/>
                </a:solidFill>
              </a:rPr>
              <a:t>mostly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protons</a:t>
            </a:r>
            <a:r>
              <a:rPr lang="it-IT" sz="2000" b="1" dirty="0">
                <a:solidFill>
                  <a:srgbClr val="C00000"/>
                </a:solidFill>
              </a:rPr>
              <a:t>) in the Earth </a:t>
            </a:r>
            <a:r>
              <a:rPr lang="it-IT" sz="2000" b="1" dirty="0" err="1">
                <a:solidFill>
                  <a:srgbClr val="C00000"/>
                </a:solidFill>
              </a:rPr>
              <a:t>atmosphere</a:t>
            </a:r>
            <a:r>
              <a:rPr lang="it-IT" sz="2000" b="1" dirty="0">
                <a:solidFill>
                  <a:srgbClr val="C00000"/>
                </a:solidFill>
              </a:rPr>
              <a:t>.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 err="1">
                <a:solidFill>
                  <a:srgbClr val="C00000"/>
                </a:solidFill>
              </a:rPr>
              <a:t>While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detecting</a:t>
            </a:r>
            <a:r>
              <a:rPr lang="it-IT" sz="2000" b="1" dirty="0">
                <a:solidFill>
                  <a:srgbClr val="C00000"/>
                </a:solidFill>
              </a:rPr>
              <a:t> single (or multiple) </a:t>
            </a:r>
            <a:r>
              <a:rPr lang="it-IT" sz="2000" b="1" dirty="0" err="1">
                <a:solidFill>
                  <a:srgbClr val="C00000"/>
                </a:solidFill>
              </a:rPr>
              <a:t>muons</a:t>
            </a:r>
            <a:r>
              <a:rPr lang="it-IT" sz="2000" b="1" dirty="0">
                <a:solidFill>
                  <a:srgbClr val="C00000"/>
                </a:solidFill>
              </a:rPr>
              <a:t> in a </a:t>
            </a:r>
            <a:r>
              <a:rPr lang="it-IT" sz="2000" b="1" dirty="0" err="1">
                <a:solidFill>
                  <a:srgbClr val="C00000"/>
                </a:solidFill>
              </a:rPr>
              <a:t>telescope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we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may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also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have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coincidence</a:t>
            </a:r>
            <a:r>
              <a:rPr lang="it-IT" sz="2000" b="1" dirty="0">
                <a:solidFill>
                  <a:srgbClr val="C00000"/>
                </a:solidFill>
              </a:rPr>
              <a:t> events in </a:t>
            </a:r>
            <a:r>
              <a:rPr lang="it-IT" sz="2000" b="1" dirty="0" err="1">
                <a:solidFill>
                  <a:srgbClr val="C00000"/>
                </a:solidFill>
              </a:rPr>
              <a:t>two</a:t>
            </a:r>
            <a:r>
              <a:rPr lang="it-IT" sz="2000" b="1" dirty="0">
                <a:solidFill>
                  <a:srgbClr val="C00000"/>
                </a:solidFill>
              </a:rPr>
              <a:t> or more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some </a:t>
            </a:r>
            <a:r>
              <a:rPr lang="it-IT" sz="2000" b="1" dirty="0" err="1">
                <a:solidFill>
                  <a:srgbClr val="C00000"/>
                </a:solidFill>
              </a:rPr>
              <a:t>distance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apart</a:t>
            </a:r>
            <a:r>
              <a:rPr lang="it-IT" sz="2000" b="1" dirty="0">
                <a:solidFill>
                  <a:srgbClr val="C00000"/>
                </a:solidFill>
              </a:rPr>
              <a:t>.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Time </a:t>
            </a:r>
            <a:r>
              <a:rPr lang="it-IT" sz="2000" b="1" dirty="0" err="1">
                <a:solidFill>
                  <a:srgbClr val="C00000"/>
                </a:solidFill>
              </a:rPr>
              <a:t>correlation</a:t>
            </a:r>
            <a:r>
              <a:rPr lang="it-IT" sz="2000" b="1" dirty="0">
                <a:solidFill>
                  <a:srgbClr val="C00000"/>
                </a:solidFill>
              </a:rPr>
              <a:t> (</a:t>
            </a:r>
            <a:r>
              <a:rPr lang="it-IT" sz="2000" b="1" dirty="0" err="1">
                <a:solidFill>
                  <a:srgbClr val="C00000"/>
                </a:solidFill>
              </a:rPr>
              <a:t>through</a:t>
            </a:r>
            <a:r>
              <a:rPr lang="it-IT" sz="2000" b="1" dirty="0">
                <a:solidFill>
                  <a:srgbClr val="C00000"/>
                </a:solidFill>
              </a:rPr>
              <a:t> GPS) </a:t>
            </a:r>
            <a:r>
              <a:rPr lang="it-IT" sz="2000" b="1" dirty="0" err="1">
                <a:solidFill>
                  <a:srgbClr val="C00000"/>
                </a:solidFill>
              </a:rPr>
              <a:t>between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individual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is</a:t>
            </a:r>
            <a:r>
              <a:rPr lang="it-IT" sz="2000" b="1" dirty="0">
                <a:solidFill>
                  <a:srgbClr val="C00000"/>
                </a:solidFill>
              </a:rPr>
              <a:t> an </a:t>
            </a:r>
            <a:r>
              <a:rPr lang="it-IT" sz="2000" b="1" dirty="0" err="1">
                <a:solidFill>
                  <a:srgbClr val="C00000"/>
                </a:solidFill>
              </a:rPr>
              <a:t>essential</a:t>
            </a:r>
            <a:r>
              <a:rPr lang="it-IT" sz="2000" b="1" dirty="0">
                <a:solidFill>
                  <a:srgbClr val="C00000"/>
                </a:solidFill>
              </a:rPr>
              <a:t> part of the game.</a:t>
            </a:r>
          </a:p>
        </p:txBody>
      </p:sp>
      <p:pic>
        <p:nvPicPr>
          <p:cNvPr id="3" name="Picture 2" descr="shower_COSMOS">
            <a:extLst>
              <a:ext uri="{FF2B5EF4-FFF2-40B4-BE49-F238E27FC236}">
                <a16:creationId xmlns:a16="http://schemas.microsoft.com/office/drawing/2014/main" id="{C6C3CD73-71D6-B4D6-8B32-D0456A905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76" y="891016"/>
            <a:ext cx="5340668" cy="576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694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Extensive</a:t>
            </a:r>
            <a:r>
              <a:rPr lang="it-IT" sz="3200" b="1" dirty="0">
                <a:solidFill>
                  <a:schemeClr val="bg1"/>
                </a:solidFill>
              </a:rPr>
              <a:t> air </a:t>
            </a:r>
            <a:r>
              <a:rPr lang="it-IT" sz="3200" b="1" dirty="0" err="1">
                <a:solidFill>
                  <a:schemeClr val="bg1"/>
                </a:solidFill>
              </a:rPr>
              <a:t>showers</a:t>
            </a:r>
            <a:r>
              <a:rPr lang="it-IT" sz="3200" b="1" dirty="0">
                <a:solidFill>
                  <a:schemeClr val="bg1"/>
                </a:solidFill>
              </a:rPr>
              <a:t> by </a:t>
            </a:r>
            <a:r>
              <a:rPr lang="it-IT" sz="3200" b="1" dirty="0" err="1">
                <a:solidFill>
                  <a:schemeClr val="bg1"/>
                </a:solidFill>
              </a:rPr>
              <a:t>telescope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coincidences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249364" y="946064"/>
            <a:ext cx="8016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First </a:t>
            </a:r>
            <a:r>
              <a:rPr lang="it-IT" sz="2000" b="1" dirty="0" err="1">
                <a:solidFill>
                  <a:srgbClr val="C00000"/>
                </a:solidFill>
              </a:rPr>
              <a:t>evidence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coincident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particles</a:t>
            </a:r>
            <a:r>
              <a:rPr lang="it-IT" sz="2000" b="1" dirty="0">
                <a:solidFill>
                  <a:srgbClr val="C00000"/>
                </a:solidFill>
              </a:rPr>
              <a:t> from a </a:t>
            </a:r>
            <a:r>
              <a:rPr lang="it-IT" sz="2000" b="1" dirty="0" err="1">
                <a:solidFill>
                  <a:srgbClr val="C00000"/>
                </a:solidFill>
              </a:rPr>
              <a:t>shower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observed</a:t>
            </a:r>
            <a:r>
              <a:rPr lang="it-IT" sz="2000" b="1" dirty="0">
                <a:solidFill>
                  <a:srgbClr val="C00000"/>
                </a:solidFill>
              </a:rPr>
              <a:t> with </a:t>
            </a:r>
            <a:r>
              <a:rPr lang="it-IT" sz="2000" b="1" dirty="0" err="1">
                <a:solidFill>
                  <a:srgbClr val="C00000"/>
                </a:solidFill>
              </a:rPr>
              <a:t>two</a:t>
            </a:r>
            <a:r>
              <a:rPr lang="it-IT" sz="2000" b="1" dirty="0">
                <a:solidFill>
                  <a:srgbClr val="C00000"/>
                </a:solidFill>
              </a:rPr>
              <a:t> high school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located</a:t>
            </a:r>
            <a:r>
              <a:rPr lang="it-IT" sz="2000" b="1" dirty="0">
                <a:solidFill>
                  <a:srgbClr val="C00000"/>
                </a:solidFill>
              </a:rPr>
              <a:t> in L’Aquila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~200 m </a:t>
            </a:r>
            <a:r>
              <a:rPr lang="it-IT" sz="2000" b="1" dirty="0" err="1">
                <a:solidFill>
                  <a:srgbClr val="C00000"/>
                </a:solidFill>
              </a:rPr>
              <a:t>distance</a:t>
            </a:r>
            <a:r>
              <a:rPr lang="it-IT" sz="2000" b="1" dirty="0">
                <a:solidFill>
                  <a:srgbClr val="C00000"/>
                </a:solidFill>
              </a:rPr>
              <a:t> (2008-2009)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0CCBDC3-BAAD-E7CA-8C54-F8F4C1451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73" y="2466212"/>
            <a:ext cx="5681394" cy="2937892"/>
          </a:xfrm>
          <a:prstGeom prst="rect">
            <a:avLst/>
          </a:prstGeom>
        </p:spPr>
      </p:pic>
      <p:pic>
        <p:nvPicPr>
          <p:cNvPr id="11" name="Immagine 10" descr="Immagine che contiene interno, arredo, muro, Scaffalatura&#10;&#10;Descrizione generata automaticamente">
            <a:extLst>
              <a:ext uri="{FF2B5EF4-FFF2-40B4-BE49-F238E27FC236}">
                <a16:creationId xmlns:a16="http://schemas.microsoft.com/office/drawing/2014/main" id="{3CDEFBF8-BEBD-9E8A-0142-DDFA6A5FC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77" y="2466212"/>
            <a:ext cx="4442563" cy="35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7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Extensive</a:t>
            </a:r>
            <a:r>
              <a:rPr lang="it-IT" sz="3200" b="1" dirty="0">
                <a:solidFill>
                  <a:schemeClr val="bg1"/>
                </a:solidFill>
              </a:rPr>
              <a:t> air </a:t>
            </a:r>
            <a:r>
              <a:rPr lang="it-IT" sz="3200" b="1" dirty="0" err="1">
                <a:solidFill>
                  <a:schemeClr val="bg1"/>
                </a:solidFill>
              </a:rPr>
              <a:t>showers</a:t>
            </a:r>
            <a:r>
              <a:rPr lang="it-IT" sz="3200" b="1" dirty="0">
                <a:solidFill>
                  <a:schemeClr val="bg1"/>
                </a:solidFill>
              </a:rPr>
              <a:t> by </a:t>
            </a:r>
            <a:r>
              <a:rPr lang="it-IT" sz="3200" b="1" dirty="0" err="1">
                <a:solidFill>
                  <a:schemeClr val="bg1"/>
                </a:solidFill>
              </a:rPr>
              <a:t>telescope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coincidences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157924" y="775866"/>
            <a:ext cx="10220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Important</a:t>
            </a:r>
            <a:r>
              <a:rPr lang="it-IT" sz="2000" b="1" dirty="0">
                <a:solidFill>
                  <a:srgbClr val="C00000"/>
                </a:solidFill>
              </a:rPr>
              <a:t> steps to </a:t>
            </a:r>
            <a:r>
              <a:rPr lang="it-IT" sz="2000" b="1" dirty="0" err="1">
                <a:solidFill>
                  <a:srgbClr val="C00000"/>
                </a:solidFill>
              </a:rPr>
              <a:t>improve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analysis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were</a:t>
            </a:r>
            <a:r>
              <a:rPr lang="it-IT" sz="2000" b="1" dirty="0">
                <a:solidFill>
                  <a:srgbClr val="C00000"/>
                </a:solidFill>
              </a:rPr>
              <a:t>: </a:t>
            </a:r>
          </a:p>
          <a:p>
            <a:r>
              <a:rPr lang="it-IT" sz="2000" b="1" dirty="0">
                <a:solidFill>
                  <a:srgbClr val="C00000"/>
                </a:solidFill>
              </a:rPr>
              <a:t>a) the </a:t>
            </a:r>
            <a:r>
              <a:rPr lang="it-IT" sz="2000" b="1" dirty="0" err="1">
                <a:solidFill>
                  <a:srgbClr val="C00000"/>
                </a:solidFill>
              </a:rPr>
              <a:t>correction</a:t>
            </a:r>
            <a:r>
              <a:rPr lang="it-IT" sz="2000" b="1" dirty="0">
                <a:solidFill>
                  <a:srgbClr val="C00000"/>
                </a:solidFill>
              </a:rPr>
              <a:t> to the time </a:t>
            </a:r>
            <a:r>
              <a:rPr lang="it-IT" sz="2000" b="1" dirty="0" err="1">
                <a:solidFill>
                  <a:srgbClr val="C00000"/>
                </a:solidFill>
              </a:rPr>
              <a:t>difference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between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by the knowledge of the incoming </a:t>
            </a:r>
            <a:r>
              <a:rPr lang="it-IT" sz="2000" b="1" dirty="0" err="1">
                <a:solidFill>
                  <a:srgbClr val="C00000"/>
                </a:solidFill>
              </a:rPr>
              <a:t>direction</a:t>
            </a:r>
            <a:r>
              <a:rPr lang="it-IT" sz="2000" b="1" dirty="0">
                <a:solidFill>
                  <a:srgbClr val="C00000"/>
                </a:solidFill>
              </a:rPr>
              <a:t> of the </a:t>
            </a:r>
            <a:r>
              <a:rPr lang="it-IT" sz="2000" b="1" dirty="0" err="1">
                <a:solidFill>
                  <a:srgbClr val="C00000"/>
                </a:solidFill>
              </a:rPr>
              <a:t>particles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b) The </a:t>
            </a:r>
            <a:r>
              <a:rPr lang="it-IT" sz="2000" b="1" dirty="0" err="1">
                <a:solidFill>
                  <a:srgbClr val="C00000"/>
                </a:solidFill>
              </a:rPr>
              <a:t>selection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multitrack</a:t>
            </a:r>
            <a:r>
              <a:rPr lang="it-IT" sz="2000" b="1" dirty="0">
                <a:solidFill>
                  <a:srgbClr val="C00000"/>
                </a:solidFill>
              </a:rPr>
              <a:t> events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Something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that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simple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scintillation</a:t>
            </a:r>
            <a:r>
              <a:rPr lang="it-IT" sz="2000" b="1" dirty="0">
                <a:solidFill>
                  <a:srgbClr val="0070C0"/>
                </a:solidFill>
              </a:rPr>
              <a:t> detectors </a:t>
            </a:r>
            <a:r>
              <a:rPr lang="it-IT" sz="2000" b="1" dirty="0" err="1">
                <a:solidFill>
                  <a:srgbClr val="0070C0"/>
                </a:solidFill>
              </a:rPr>
              <a:t>cannot</a:t>
            </a:r>
            <a:r>
              <a:rPr lang="it-IT" sz="2000" b="1" dirty="0">
                <a:solidFill>
                  <a:srgbClr val="0070C0"/>
                </a:solidFill>
              </a:rPr>
              <a:t> do.. 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C371221-AC63-40F9-24D1-AD12288EB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06" y="3429000"/>
            <a:ext cx="4876226" cy="3178197"/>
          </a:xfrm>
          <a:prstGeom prst="rect">
            <a:avLst/>
          </a:prstGeom>
        </p:spPr>
      </p:pic>
      <p:pic>
        <p:nvPicPr>
          <p:cNvPr id="9" name="Immagine 8" descr="Immagine che contiene testo, diagramma&#10;&#10;Descrizione generata automaticamente">
            <a:extLst>
              <a:ext uri="{FF2B5EF4-FFF2-40B4-BE49-F238E27FC236}">
                <a16:creationId xmlns:a16="http://schemas.microsoft.com/office/drawing/2014/main" id="{2A2703FB-AFB6-CCB1-39BB-4C000D2F3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89" y="2880894"/>
            <a:ext cx="3728253" cy="3593058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4FDCD698-E3DE-FCC8-D546-40AF8CCA0AD6}"/>
              </a:ext>
            </a:extLst>
          </p:cNvPr>
          <p:cNvSpPr/>
          <p:nvPr/>
        </p:nvSpPr>
        <p:spPr>
          <a:xfrm rot="3144008">
            <a:off x="8426918" y="3227978"/>
            <a:ext cx="621792" cy="28988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DA57E2-13C7-96B4-D4CB-B7F88395867C}"/>
              </a:ext>
            </a:extLst>
          </p:cNvPr>
          <p:cNvSpPr txBox="1"/>
          <p:nvPr/>
        </p:nvSpPr>
        <p:spPr>
          <a:xfrm>
            <a:off x="10075888" y="2363309"/>
            <a:ext cx="1491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Background</a:t>
            </a:r>
            <a:endParaRPr lang="it-IT" dirty="0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78428FE6-9B08-CBB5-EC7F-239EB2C2F206}"/>
              </a:ext>
            </a:extLst>
          </p:cNvPr>
          <p:cNvSpPr/>
          <p:nvPr/>
        </p:nvSpPr>
        <p:spPr>
          <a:xfrm rot="3402296">
            <a:off x="9617737" y="2568417"/>
            <a:ext cx="228600" cy="10729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2D3B2A74-F3E8-4FD8-7FEA-CF69AE3C56BC}"/>
              </a:ext>
            </a:extLst>
          </p:cNvPr>
          <p:cNvSpPr/>
          <p:nvPr/>
        </p:nvSpPr>
        <p:spPr>
          <a:xfrm rot="3402296">
            <a:off x="10044094" y="3292220"/>
            <a:ext cx="228600" cy="107296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43471DD-3951-18E6-70CA-9010A4B250B0}"/>
              </a:ext>
            </a:extLst>
          </p:cNvPr>
          <p:cNvSpPr txBox="1"/>
          <p:nvPr/>
        </p:nvSpPr>
        <p:spPr>
          <a:xfrm>
            <a:off x="10608173" y="3459370"/>
            <a:ext cx="1491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Good events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6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BDF7B0-4AED-41DE-A1C5-6B0688AE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35" y="4815705"/>
            <a:ext cx="3199529" cy="58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>
                <a:solidFill>
                  <a:srgbClr val="C00000"/>
                </a:solidFill>
              </a:rPr>
              <a:t>MIUR </a:t>
            </a:r>
            <a:r>
              <a:rPr lang="it-IT" sz="2000" b="1" dirty="0" err="1">
                <a:solidFill>
                  <a:srgbClr val="C00000"/>
                </a:solidFill>
              </a:rPr>
              <a:t>Newspress</a:t>
            </a:r>
            <a:r>
              <a:rPr lang="it-IT" sz="2000" b="1" dirty="0">
                <a:solidFill>
                  <a:srgbClr val="C00000"/>
                </a:solidFill>
              </a:rPr>
              <a:t>, 2004</a:t>
            </a:r>
          </a:p>
          <a:p>
            <a:pPr marL="0" indent="0">
              <a:buNone/>
            </a:pP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When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all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this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began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57A6A8D5-4A40-981C-3EB7-1EC0435E3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934">
            <a:off x="199926" y="1007757"/>
            <a:ext cx="5913767" cy="3325878"/>
          </a:xfrm>
          <a:prstGeom prst="rect">
            <a:avLst/>
          </a:prstGeom>
        </p:spPr>
      </p:pic>
      <p:pic>
        <p:nvPicPr>
          <p:cNvPr id="6" name="Immagine 5" descr="Immagine che contiene testo, schermata, lettera, design&#10;&#10;Descrizione generata automaticamente">
            <a:extLst>
              <a:ext uri="{FF2B5EF4-FFF2-40B4-BE49-F238E27FC236}">
                <a16:creationId xmlns:a16="http://schemas.microsoft.com/office/drawing/2014/main" id="{DC429DC6-42C4-A215-5C83-02C0845A0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051">
            <a:off x="6517960" y="816982"/>
            <a:ext cx="4313294" cy="45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6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Extensive</a:t>
            </a:r>
            <a:r>
              <a:rPr lang="it-IT" sz="3200" b="1" dirty="0">
                <a:solidFill>
                  <a:schemeClr val="bg1"/>
                </a:solidFill>
              </a:rPr>
              <a:t> air </a:t>
            </a:r>
            <a:r>
              <a:rPr lang="it-IT" sz="3200" b="1" dirty="0" err="1">
                <a:solidFill>
                  <a:schemeClr val="bg1"/>
                </a:solidFill>
              </a:rPr>
              <a:t>showers</a:t>
            </a:r>
            <a:r>
              <a:rPr lang="it-IT" sz="3200" b="1" dirty="0">
                <a:solidFill>
                  <a:schemeClr val="bg1"/>
                </a:solidFill>
              </a:rPr>
              <a:t> by </a:t>
            </a:r>
            <a:r>
              <a:rPr lang="it-IT" sz="3200" b="1" dirty="0" err="1">
                <a:solidFill>
                  <a:schemeClr val="bg1"/>
                </a:solidFill>
              </a:rPr>
              <a:t>telescope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coincidences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188014" y="3377323"/>
            <a:ext cx="2814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Original</a:t>
            </a:r>
            <a:r>
              <a:rPr lang="it-IT" sz="2000" b="1" dirty="0">
                <a:solidFill>
                  <a:srgbClr val="C00000"/>
                </a:solidFill>
              </a:rPr>
              <a:t> time </a:t>
            </a:r>
            <a:r>
              <a:rPr lang="it-IT" sz="2000" b="1" dirty="0" err="1">
                <a:solidFill>
                  <a:srgbClr val="C00000"/>
                </a:solidFill>
              </a:rPr>
              <a:t>spectrum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8" name="Immagine 7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1C0C5B65-7AC0-6B13-85BE-11C3AD59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" y="651149"/>
            <a:ext cx="2831814" cy="2704700"/>
          </a:xfrm>
          <a:prstGeom prst="rect">
            <a:avLst/>
          </a:prstGeom>
        </p:spPr>
      </p:pic>
      <p:pic>
        <p:nvPicPr>
          <p:cNvPr id="10" name="Immagine 9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8FB10E9F-2EA7-36FE-B43D-1984D8616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24" y="1623437"/>
            <a:ext cx="2835516" cy="2704700"/>
          </a:xfrm>
          <a:prstGeom prst="rect">
            <a:avLst/>
          </a:prstGeom>
        </p:spPr>
      </p:pic>
      <p:pic>
        <p:nvPicPr>
          <p:cNvPr id="12" name="Immagine 11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1791988D-E7CE-85A1-9A15-72C2FFF37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27" y="2571888"/>
            <a:ext cx="2850906" cy="272989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EB1FD31-529D-21E0-6BC4-97BE8FDEEAD9}"/>
              </a:ext>
            </a:extLst>
          </p:cNvPr>
          <p:cNvSpPr txBox="1"/>
          <p:nvPr/>
        </p:nvSpPr>
        <p:spPr>
          <a:xfrm>
            <a:off x="2834530" y="4440528"/>
            <a:ext cx="2921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Corrected</a:t>
            </a:r>
            <a:r>
              <a:rPr lang="it-IT" sz="2000" b="1" dirty="0">
                <a:solidFill>
                  <a:srgbClr val="C00000"/>
                </a:solidFill>
              </a:rPr>
              <a:t> by </a:t>
            </a:r>
            <a:r>
              <a:rPr lang="it-IT" sz="2000" b="1" dirty="0" err="1">
                <a:solidFill>
                  <a:srgbClr val="C00000"/>
                </a:solidFill>
              </a:rPr>
              <a:t>orientation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0C532B-E060-5895-33CF-F5C21AA38275}"/>
              </a:ext>
            </a:extLst>
          </p:cNvPr>
          <p:cNvSpPr txBox="1"/>
          <p:nvPr/>
        </p:nvSpPr>
        <p:spPr>
          <a:xfrm>
            <a:off x="5622890" y="5234563"/>
            <a:ext cx="2585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Selection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nearly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parallel</a:t>
            </a:r>
            <a:r>
              <a:rPr lang="it-IT" sz="2000" b="1" dirty="0">
                <a:solidFill>
                  <a:srgbClr val="C00000"/>
                </a:solidFill>
              </a:rPr>
              <a:t> tracks</a:t>
            </a: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21A2FE84-BA33-4197-0EE1-DC5268F30F2F}"/>
              </a:ext>
            </a:extLst>
          </p:cNvPr>
          <p:cNvSpPr/>
          <p:nvPr/>
        </p:nvSpPr>
        <p:spPr>
          <a:xfrm rot="1286621">
            <a:off x="2414015" y="1854989"/>
            <a:ext cx="1353312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E3E8CFB9-5E0B-33D5-F6D1-4CA488DC0C60}"/>
              </a:ext>
            </a:extLst>
          </p:cNvPr>
          <p:cNvSpPr/>
          <p:nvPr/>
        </p:nvSpPr>
        <p:spPr>
          <a:xfrm rot="1286621">
            <a:off x="5165968" y="2880615"/>
            <a:ext cx="1353312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DECC1D15-3E01-B4F8-E567-D992FB1C0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98" y="3523719"/>
            <a:ext cx="2965930" cy="2832630"/>
          </a:xfrm>
          <a:prstGeom prst="rect">
            <a:avLst/>
          </a:prstGeom>
        </p:spPr>
      </p:pic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F9B0E70F-8602-378C-71D4-9AF0B2FD09B6}"/>
              </a:ext>
            </a:extLst>
          </p:cNvPr>
          <p:cNvSpPr/>
          <p:nvPr/>
        </p:nvSpPr>
        <p:spPr>
          <a:xfrm rot="1286621">
            <a:off x="8413720" y="4151885"/>
            <a:ext cx="1353312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5E70BEC-463D-318A-1A47-0227605CE887}"/>
              </a:ext>
            </a:extLst>
          </p:cNvPr>
          <p:cNvSpPr txBox="1"/>
          <p:nvPr/>
        </p:nvSpPr>
        <p:spPr>
          <a:xfrm>
            <a:off x="8337804" y="6321365"/>
            <a:ext cx="2148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Multitrack</a:t>
            </a:r>
            <a:r>
              <a:rPr lang="it-IT" sz="2000" b="1" dirty="0">
                <a:solidFill>
                  <a:srgbClr val="C00000"/>
                </a:solidFill>
              </a:rPr>
              <a:t> events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E4E3D9-3DEA-1DEB-40AB-378842815C1A}"/>
              </a:ext>
            </a:extLst>
          </p:cNvPr>
          <p:cNvSpPr txBox="1"/>
          <p:nvPr/>
        </p:nvSpPr>
        <p:spPr>
          <a:xfrm>
            <a:off x="6556014" y="915551"/>
            <a:ext cx="541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Improvement</a:t>
            </a:r>
            <a:r>
              <a:rPr lang="it-IT" sz="2000" b="1" dirty="0">
                <a:solidFill>
                  <a:srgbClr val="C00000"/>
                </a:solidFill>
              </a:rPr>
              <a:t> of the </a:t>
            </a:r>
            <a:r>
              <a:rPr lang="it-IT" sz="2000" b="1" dirty="0" err="1">
                <a:solidFill>
                  <a:srgbClr val="C00000"/>
                </a:solidFill>
              </a:rPr>
              <a:t>signal</a:t>
            </a:r>
            <a:r>
              <a:rPr lang="it-IT" sz="2000" b="1" dirty="0">
                <a:solidFill>
                  <a:srgbClr val="C00000"/>
                </a:solidFill>
              </a:rPr>
              <a:t>/</a:t>
            </a:r>
            <a:r>
              <a:rPr lang="it-IT" sz="2000" b="1" dirty="0" err="1">
                <a:solidFill>
                  <a:srgbClr val="C00000"/>
                </a:solidFill>
              </a:rPr>
              <a:t>noise</a:t>
            </a:r>
            <a:r>
              <a:rPr lang="it-IT" sz="2000" b="1" dirty="0">
                <a:solidFill>
                  <a:srgbClr val="C00000"/>
                </a:solidFill>
              </a:rPr>
              <a:t> ratio </a:t>
            </a:r>
            <a:r>
              <a:rPr lang="it-IT" sz="2000" b="1" dirty="0" err="1">
                <a:solidFill>
                  <a:srgbClr val="C00000"/>
                </a:solidFill>
              </a:rPr>
              <a:t>allows</a:t>
            </a:r>
            <a:r>
              <a:rPr lang="it-IT" sz="2000" b="1" dirty="0">
                <a:solidFill>
                  <a:srgbClr val="C00000"/>
                </a:solidFill>
              </a:rPr>
              <a:t> to </a:t>
            </a:r>
            <a:r>
              <a:rPr lang="it-IT" sz="2000" b="1" dirty="0" err="1">
                <a:solidFill>
                  <a:srgbClr val="C00000"/>
                </a:solidFill>
              </a:rPr>
              <a:t>better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observe</a:t>
            </a:r>
            <a:r>
              <a:rPr lang="it-IT" sz="2000" b="1" dirty="0">
                <a:solidFill>
                  <a:srgbClr val="C00000"/>
                </a:solidFill>
              </a:rPr>
              <a:t> events with a </a:t>
            </a:r>
            <a:r>
              <a:rPr lang="it-IT" sz="2000" b="1" dirty="0" err="1">
                <a:solidFill>
                  <a:srgbClr val="C00000"/>
                </a:solidFill>
              </a:rPr>
              <a:t>reduced</a:t>
            </a:r>
            <a:r>
              <a:rPr lang="it-IT" sz="2000" b="1" dirty="0">
                <a:solidFill>
                  <a:srgbClr val="C00000"/>
                </a:solidFill>
              </a:rPr>
              <a:t> yield</a:t>
            </a:r>
            <a:endParaRPr lang="it-IT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91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Extensive</a:t>
            </a:r>
            <a:r>
              <a:rPr lang="it-IT" sz="3200" b="1" dirty="0">
                <a:solidFill>
                  <a:schemeClr val="bg1"/>
                </a:solidFill>
              </a:rPr>
              <a:t> air </a:t>
            </a:r>
            <a:r>
              <a:rPr lang="it-IT" sz="3200" b="1" dirty="0" err="1">
                <a:solidFill>
                  <a:schemeClr val="bg1"/>
                </a:solidFill>
              </a:rPr>
              <a:t>showers</a:t>
            </a:r>
            <a:r>
              <a:rPr lang="it-IT" sz="3200" b="1" dirty="0">
                <a:solidFill>
                  <a:schemeClr val="bg1"/>
                </a:solidFill>
              </a:rPr>
              <a:t> by </a:t>
            </a:r>
            <a:r>
              <a:rPr lang="it-IT" sz="3200" b="1" dirty="0" err="1">
                <a:solidFill>
                  <a:schemeClr val="bg1"/>
                </a:solidFill>
              </a:rPr>
              <a:t>telescope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coincidences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655734" y="3549304"/>
            <a:ext cx="2585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CERN, 15 m </a:t>
            </a:r>
            <a:r>
              <a:rPr lang="it-IT" sz="2000" b="1" dirty="0" err="1">
                <a:solidFill>
                  <a:srgbClr val="C00000"/>
                </a:solidFill>
              </a:rPr>
              <a:t>apart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6" name="Immagine 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EB440D81-55A6-C7E0-FD7B-B457E6B4F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9" y="1457584"/>
            <a:ext cx="3200058" cy="2040669"/>
          </a:xfrm>
          <a:prstGeom prst="rect">
            <a:avLst/>
          </a:prstGeom>
        </p:spPr>
      </p:pic>
      <p:pic>
        <p:nvPicPr>
          <p:cNvPr id="11" name="Immagine 10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F1B2AB8B-F3AA-5292-A938-8680284C1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67" y="1347505"/>
            <a:ext cx="3354427" cy="247477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6F3BA30-ACFC-F28B-261A-F3881990DE53}"/>
              </a:ext>
            </a:extLst>
          </p:cNvPr>
          <p:cNvSpPr txBox="1"/>
          <p:nvPr/>
        </p:nvSpPr>
        <p:spPr>
          <a:xfrm>
            <a:off x="4441586" y="3622220"/>
            <a:ext cx="303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Bologna, 96 m </a:t>
            </a:r>
            <a:r>
              <a:rPr lang="it-IT" sz="2000" b="1" dirty="0" err="1">
                <a:solidFill>
                  <a:srgbClr val="C00000"/>
                </a:solidFill>
              </a:rPr>
              <a:t>apart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18" name="Immagine 17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0C7C37CA-3A69-9F45-1F49-C5F220DA7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048" y="4022330"/>
            <a:ext cx="3474325" cy="249347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E8AEF8F-8EBF-4785-E911-B51298AA6AEC}"/>
              </a:ext>
            </a:extLst>
          </p:cNvPr>
          <p:cNvSpPr txBox="1"/>
          <p:nvPr/>
        </p:nvSpPr>
        <p:spPr>
          <a:xfrm>
            <a:off x="8466027" y="6321365"/>
            <a:ext cx="303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Savona, 1180 m </a:t>
            </a:r>
            <a:r>
              <a:rPr lang="it-IT" sz="2000" b="1" dirty="0" err="1">
                <a:solidFill>
                  <a:srgbClr val="C00000"/>
                </a:solidFill>
              </a:rPr>
              <a:t>apart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8DB3709-DDFE-CBE8-E416-770A6235AB99}"/>
              </a:ext>
            </a:extLst>
          </p:cNvPr>
          <p:cNvSpPr txBox="1"/>
          <p:nvPr/>
        </p:nvSpPr>
        <p:spPr>
          <a:xfrm>
            <a:off x="-17418" y="662325"/>
            <a:ext cx="12299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The yield of </a:t>
            </a:r>
            <a:r>
              <a:rPr lang="it-IT" sz="2000" b="1" dirty="0" err="1">
                <a:solidFill>
                  <a:srgbClr val="C00000"/>
                </a:solidFill>
              </a:rPr>
              <a:t>coincident</a:t>
            </a:r>
            <a:r>
              <a:rPr lang="it-IT" sz="2000" b="1" dirty="0">
                <a:solidFill>
                  <a:srgbClr val="C00000"/>
                </a:solidFill>
              </a:rPr>
              <a:t> events and the </a:t>
            </a:r>
            <a:r>
              <a:rPr lang="it-IT" sz="2000" b="1" dirty="0" err="1">
                <a:solidFill>
                  <a:srgbClr val="C00000"/>
                </a:solidFill>
              </a:rPr>
              <a:t>signal</a:t>
            </a:r>
            <a:r>
              <a:rPr lang="it-IT" sz="2000" b="1" dirty="0">
                <a:solidFill>
                  <a:srgbClr val="C00000"/>
                </a:solidFill>
              </a:rPr>
              <a:t>-to-</a:t>
            </a:r>
            <a:r>
              <a:rPr lang="it-IT" sz="2000" b="1" dirty="0" err="1">
                <a:solidFill>
                  <a:srgbClr val="C00000"/>
                </a:solidFill>
              </a:rPr>
              <a:t>noise</a:t>
            </a:r>
            <a:r>
              <a:rPr lang="it-IT" sz="2000" b="1" dirty="0">
                <a:solidFill>
                  <a:srgbClr val="C00000"/>
                </a:solidFill>
              </a:rPr>
              <a:t> ratio </a:t>
            </a:r>
            <a:r>
              <a:rPr lang="it-IT" sz="2000" b="1" dirty="0" err="1">
                <a:solidFill>
                  <a:srgbClr val="C00000"/>
                </a:solidFill>
              </a:rPr>
              <a:t>depend</a:t>
            </a:r>
            <a:r>
              <a:rPr lang="it-IT" sz="2000" b="1" dirty="0">
                <a:solidFill>
                  <a:srgbClr val="C00000"/>
                </a:solidFill>
              </a:rPr>
              <a:t> on the relative </a:t>
            </a:r>
            <a:r>
              <a:rPr lang="it-IT" sz="2000" b="1" dirty="0" err="1">
                <a:solidFill>
                  <a:srgbClr val="C00000"/>
                </a:solidFill>
              </a:rPr>
              <a:t>distance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between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8" name="Immagine 7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DEB542CC-74F5-1FE0-AD1D-6396ED390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9" y="4263293"/>
            <a:ext cx="3111302" cy="2093057"/>
          </a:xfrm>
          <a:prstGeom prst="rect">
            <a:avLst/>
          </a:prstGeom>
        </p:spPr>
      </p:pic>
      <p:pic>
        <p:nvPicPr>
          <p:cNvPr id="10" name="Immagine 9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B2823A05-64EA-02D9-9839-90BC4F94A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843" y="1347506"/>
            <a:ext cx="3188850" cy="2140924"/>
          </a:xfrm>
          <a:prstGeom prst="rect">
            <a:avLst/>
          </a:prstGeom>
        </p:spPr>
      </p:pic>
      <p:pic>
        <p:nvPicPr>
          <p:cNvPr id="13" name="Immagine 12" descr="Immagine che contiene testo, linea, Carattere, diagramma&#10;&#10;Descrizione generata automaticamente">
            <a:extLst>
              <a:ext uri="{FF2B5EF4-FFF2-40B4-BE49-F238E27FC236}">
                <a16:creationId xmlns:a16="http://schemas.microsoft.com/office/drawing/2014/main" id="{3372EADC-0A69-9FF5-27E9-E70B56B7E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26" y="4259821"/>
            <a:ext cx="3403430" cy="226159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D34B3BB-09A5-E577-9F79-CED3B3B1E120}"/>
              </a:ext>
            </a:extLst>
          </p:cNvPr>
          <p:cNvSpPr txBox="1"/>
          <p:nvPr/>
        </p:nvSpPr>
        <p:spPr>
          <a:xfrm>
            <a:off x="8321454" y="3498252"/>
            <a:ext cx="303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Grosseto, 418 m </a:t>
            </a:r>
            <a:r>
              <a:rPr lang="it-IT" sz="2000" b="1" dirty="0" err="1">
                <a:solidFill>
                  <a:srgbClr val="C00000"/>
                </a:solidFill>
              </a:rPr>
              <a:t>apart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A50DDD7-A436-940B-2711-9C3869472826}"/>
              </a:ext>
            </a:extLst>
          </p:cNvPr>
          <p:cNvSpPr txBox="1"/>
          <p:nvPr/>
        </p:nvSpPr>
        <p:spPr>
          <a:xfrm>
            <a:off x="724883" y="6321365"/>
            <a:ext cx="303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Frascati, 627 m </a:t>
            </a:r>
            <a:r>
              <a:rPr lang="it-IT" sz="2000" b="1" dirty="0" err="1">
                <a:solidFill>
                  <a:srgbClr val="C00000"/>
                </a:solidFill>
              </a:rPr>
              <a:t>apart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102A911-454C-811D-83C7-9FA7E22A250B}"/>
              </a:ext>
            </a:extLst>
          </p:cNvPr>
          <p:cNvSpPr txBox="1"/>
          <p:nvPr/>
        </p:nvSpPr>
        <p:spPr>
          <a:xfrm>
            <a:off x="4388267" y="6358801"/>
            <a:ext cx="303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Torino, 1078 m </a:t>
            </a:r>
            <a:r>
              <a:rPr lang="it-IT" sz="2000" b="1" dirty="0" err="1">
                <a:solidFill>
                  <a:srgbClr val="C00000"/>
                </a:solidFill>
              </a:rPr>
              <a:t>apart</a:t>
            </a:r>
            <a:endParaRPr lang="it-IT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19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Extensive</a:t>
            </a:r>
            <a:r>
              <a:rPr lang="it-IT" sz="3200" b="1" dirty="0">
                <a:solidFill>
                  <a:schemeClr val="bg1"/>
                </a:solidFill>
              </a:rPr>
              <a:t> air </a:t>
            </a:r>
            <a:r>
              <a:rPr lang="it-IT" sz="3200" b="1" dirty="0" err="1">
                <a:solidFill>
                  <a:schemeClr val="bg1"/>
                </a:solidFill>
              </a:rPr>
              <a:t>showers</a:t>
            </a:r>
            <a:r>
              <a:rPr lang="it-IT" sz="3200" b="1" dirty="0">
                <a:solidFill>
                  <a:schemeClr val="bg1"/>
                </a:solidFill>
              </a:rPr>
              <a:t> by </a:t>
            </a:r>
            <a:r>
              <a:rPr lang="it-IT" sz="3200" b="1" dirty="0" err="1">
                <a:solidFill>
                  <a:schemeClr val="bg1"/>
                </a:solidFill>
              </a:rPr>
              <a:t>telescope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coincidences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8DB3709-DDFE-CBE8-E416-770A6235AB99}"/>
              </a:ext>
            </a:extLst>
          </p:cNvPr>
          <p:cNvSpPr txBox="1"/>
          <p:nvPr/>
        </p:nvSpPr>
        <p:spPr>
          <a:xfrm>
            <a:off x="-17417" y="662325"/>
            <a:ext cx="9636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     A </a:t>
            </a:r>
            <a:r>
              <a:rPr lang="it-IT" sz="2000" b="1" dirty="0" err="1">
                <a:solidFill>
                  <a:srgbClr val="C00000"/>
                </a:solidFill>
              </a:rPr>
              <a:t>lot</a:t>
            </a:r>
            <a:r>
              <a:rPr lang="it-IT" sz="2000" b="1" dirty="0">
                <a:solidFill>
                  <a:srgbClr val="C00000"/>
                </a:solidFill>
              </a:rPr>
              <a:t> of data </a:t>
            </a:r>
            <a:r>
              <a:rPr lang="it-IT" sz="2000" b="1" dirty="0" err="1">
                <a:solidFill>
                  <a:srgbClr val="C00000"/>
                </a:solidFill>
              </a:rPr>
              <a:t>already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analyzed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but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still</a:t>
            </a:r>
            <a:r>
              <a:rPr lang="it-IT" sz="2000" b="1" dirty="0">
                <a:solidFill>
                  <a:srgbClr val="C00000"/>
                </a:solidFill>
              </a:rPr>
              <a:t> some data </a:t>
            </a:r>
            <a:r>
              <a:rPr lang="it-IT" sz="2000" b="1" dirty="0" err="1">
                <a:solidFill>
                  <a:srgbClr val="C00000"/>
                </a:solidFill>
              </a:rPr>
              <a:t>waiting</a:t>
            </a:r>
            <a:r>
              <a:rPr lang="it-IT" sz="2000" b="1" dirty="0">
                <a:solidFill>
                  <a:srgbClr val="C00000"/>
                </a:solidFill>
              </a:rPr>
              <a:t> for </a:t>
            </a:r>
            <a:r>
              <a:rPr lang="it-IT" sz="2000" b="1" dirty="0" err="1">
                <a:solidFill>
                  <a:srgbClr val="C00000"/>
                </a:solidFill>
              </a:rPr>
              <a:t>analysis</a:t>
            </a:r>
            <a:r>
              <a:rPr lang="it-IT" sz="2000" b="1" dirty="0">
                <a:solidFill>
                  <a:srgbClr val="C00000"/>
                </a:solidFill>
              </a:rPr>
              <a:t>…</a:t>
            </a:r>
          </a:p>
          <a:p>
            <a:r>
              <a:rPr lang="it-IT" sz="2000" b="1" dirty="0">
                <a:solidFill>
                  <a:srgbClr val="C00000"/>
                </a:solidFill>
              </a:rPr>
              <a:t>     </a:t>
            </a:r>
            <a:r>
              <a:rPr lang="it-IT" sz="2000" b="1" dirty="0" err="1">
                <a:solidFill>
                  <a:srgbClr val="C00000"/>
                </a:solidFill>
              </a:rPr>
              <a:t>Moreover</a:t>
            </a:r>
            <a:r>
              <a:rPr lang="it-IT" sz="2000" b="1" dirty="0">
                <a:solidFill>
                  <a:srgbClr val="C00000"/>
                </a:solidFill>
              </a:rPr>
              <a:t>, (a </a:t>
            </a:r>
            <a:r>
              <a:rPr lang="it-IT" sz="2000" b="1" dirty="0" err="1">
                <a:solidFill>
                  <a:srgbClr val="C00000"/>
                </a:solidFill>
              </a:rPr>
              <a:t>few</a:t>
            </a:r>
            <a:r>
              <a:rPr lang="it-IT" sz="2000" b="1" dirty="0">
                <a:solidFill>
                  <a:srgbClr val="C00000"/>
                </a:solidFill>
              </a:rPr>
              <a:t>) triple </a:t>
            </a:r>
            <a:r>
              <a:rPr lang="it-IT" sz="2000" b="1" dirty="0" err="1">
                <a:solidFill>
                  <a:srgbClr val="C00000"/>
                </a:solidFill>
              </a:rPr>
              <a:t>coincidences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also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exist</a:t>
            </a:r>
            <a:r>
              <a:rPr lang="it-IT" sz="2000" b="1" dirty="0">
                <a:solidFill>
                  <a:srgbClr val="C00000"/>
                </a:solidFill>
              </a:rPr>
              <a:t>.. 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1B20BF23-F8F3-D99D-D658-2D8BC4625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093636"/>
              </p:ext>
            </p:extLst>
          </p:nvPr>
        </p:nvGraphicFramePr>
        <p:xfrm>
          <a:off x="348343" y="1554480"/>
          <a:ext cx="5458097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425">
                  <a:extLst>
                    <a:ext uri="{9D8B030D-6E8A-4147-A177-3AD203B41FA5}">
                      <a16:colId xmlns:a16="http://schemas.microsoft.com/office/drawing/2014/main" val="2220729420"/>
                    </a:ext>
                  </a:extLst>
                </a:gridCol>
                <a:gridCol w="1070131">
                  <a:extLst>
                    <a:ext uri="{9D8B030D-6E8A-4147-A177-3AD203B41FA5}">
                      <a16:colId xmlns:a16="http://schemas.microsoft.com/office/drawing/2014/main" val="931186280"/>
                    </a:ext>
                  </a:extLst>
                </a:gridCol>
                <a:gridCol w="2020541">
                  <a:extLst>
                    <a:ext uri="{9D8B030D-6E8A-4147-A177-3AD203B41FA5}">
                      <a16:colId xmlns:a16="http://schemas.microsoft.com/office/drawing/2014/main" val="4288277639"/>
                    </a:ext>
                  </a:extLst>
                </a:gridCol>
              </a:tblGrid>
              <a:tr h="273177">
                <a:tc>
                  <a:txBody>
                    <a:bodyPr/>
                    <a:lstStyle/>
                    <a:p>
                      <a:r>
                        <a:rPr lang="it-IT" dirty="0" err="1"/>
                        <a:t>Telescope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pair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Distance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Available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statistics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534177"/>
                  </a:ext>
                </a:extLst>
              </a:tr>
              <a:tr h="273177">
                <a:tc>
                  <a:txBody>
                    <a:bodyPr/>
                    <a:lstStyle/>
                    <a:p>
                      <a:r>
                        <a:rPr lang="it-IT" dirty="0"/>
                        <a:t>TORI-02   -  TORI-04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1165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57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702957"/>
                  </a:ext>
                </a:extLst>
              </a:tr>
              <a:tr h="273177">
                <a:tc>
                  <a:txBody>
                    <a:bodyPr/>
                    <a:lstStyle/>
                    <a:p>
                      <a:r>
                        <a:rPr lang="it-IT" dirty="0"/>
                        <a:t>VIAR-01   -  VIAR-02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1344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159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860790"/>
                  </a:ext>
                </a:extLst>
              </a:tr>
              <a:tr h="273177">
                <a:tc>
                  <a:txBody>
                    <a:bodyPr/>
                    <a:lstStyle/>
                    <a:p>
                      <a:r>
                        <a:rPr lang="it-IT" dirty="0"/>
                        <a:t>SAVO-01  -  SAVO-03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1367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165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456677"/>
                  </a:ext>
                </a:extLst>
              </a:tr>
              <a:tr h="273177">
                <a:tc>
                  <a:txBody>
                    <a:bodyPr/>
                    <a:lstStyle/>
                    <a:p>
                      <a:r>
                        <a:rPr lang="it-IT" dirty="0"/>
                        <a:t>TORI-02   -  TORI-03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1416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66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693873"/>
                  </a:ext>
                </a:extLst>
              </a:tr>
              <a:tr h="273177">
                <a:tc>
                  <a:txBody>
                    <a:bodyPr/>
                    <a:lstStyle/>
                    <a:p>
                      <a:r>
                        <a:rPr lang="it-IT" dirty="0"/>
                        <a:t>CAGL-01  -   CAGL-03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2350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150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604021"/>
                  </a:ext>
                </a:extLst>
              </a:tr>
              <a:tr h="273177">
                <a:tc>
                  <a:txBody>
                    <a:bodyPr/>
                    <a:lstStyle/>
                    <a:p>
                      <a:r>
                        <a:rPr lang="it-IT" dirty="0"/>
                        <a:t>CAGL-02   -  CAGL-03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2517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133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506451"/>
                  </a:ext>
                </a:extLst>
              </a:tr>
              <a:tr h="273177">
                <a:tc>
                  <a:txBody>
                    <a:bodyPr/>
                    <a:lstStyle/>
                    <a:p>
                      <a:r>
                        <a:rPr lang="it-IT" dirty="0"/>
                        <a:t>SAVO-02   -  SAVO-03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166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157643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1082E8-0BB1-129B-8BFC-36E5E2ABEC96}"/>
              </a:ext>
            </a:extLst>
          </p:cNvPr>
          <p:cNvSpPr txBox="1"/>
          <p:nvPr/>
        </p:nvSpPr>
        <p:spPr>
          <a:xfrm>
            <a:off x="1655064" y="5215576"/>
            <a:ext cx="4617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 A general trend of the </a:t>
            </a:r>
            <a:r>
              <a:rPr lang="it-IT" sz="2000" b="1" dirty="0" err="1">
                <a:solidFill>
                  <a:srgbClr val="C00000"/>
                </a:solidFill>
              </a:rPr>
              <a:t>decoherence</a:t>
            </a:r>
            <a:r>
              <a:rPr lang="it-IT" sz="2000" b="1" dirty="0">
                <a:solidFill>
                  <a:srgbClr val="C00000"/>
                </a:solidFill>
              </a:rPr>
              <a:t> curve </a:t>
            </a:r>
            <a:r>
              <a:rPr lang="it-IT" sz="2000" b="1" dirty="0" err="1">
                <a:solidFill>
                  <a:srgbClr val="C00000"/>
                </a:solidFill>
              </a:rPr>
              <a:t>may</a:t>
            </a:r>
            <a:r>
              <a:rPr lang="it-IT" sz="2000" b="1" dirty="0">
                <a:solidFill>
                  <a:srgbClr val="C00000"/>
                </a:solidFill>
              </a:rPr>
              <a:t> be </a:t>
            </a:r>
            <a:r>
              <a:rPr lang="it-IT" sz="2000" b="1" dirty="0" err="1">
                <a:solidFill>
                  <a:srgbClr val="C00000"/>
                </a:solidFill>
              </a:rPr>
              <a:t>extracted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8" name="Immagine 7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436CD2AA-B534-F8DF-907A-2959CD442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2682999"/>
            <a:ext cx="5726603" cy="385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08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Searching</a:t>
            </a:r>
            <a:r>
              <a:rPr lang="it-IT" sz="3200" b="1" dirty="0">
                <a:solidFill>
                  <a:schemeClr val="bg1"/>
                </a:solidFill>
              </a:rPr>
              <a:t> for long </a:t>
            </a:r>
            <a:r>
              <a:rPr lang="it-IT" sz="3200" b="1" dirty="0" err="1">
                <a:solidFill>
                  <a:schemeClr val="bg1"/>
                </a:solidFill>
              </a:rPr>
              <a:t>distance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correlations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277550" y="936655"/>
            <a:ext cx="5558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The </a:t>
            </a:r>
            <a:r>
              <a:rPr lang="it-IT" sz="2000" b="1" dirty="0" err="1">
                <a:solidFill>
                  <a:srgbClr val="C00000"/>
                </a:solidFill>
              </a:rPr>
              <a:t>possibility</a:t>
            </a:r>
            <a:r>
              <a:rPr lang="it-IT" sz="2000" b="1" dirty="0">
                <a:solidFill>
                  <a:srgbClr val="C00000"/>
                </a:solidFill>
              </a:rPr>
              <a:t> to </a:t>
            </a:r>
            <a:r>
              <a:rPr lang="it-IT" sz="2000" b="1" dirty="0" err="1">
                <a:solidFill>
                  <a:srgbClr val="C00000"/>
                </a:solidFill>
              </a:rPr>
              <a:t>observe</a:t>
            </a:r>
            <a:r>
              <a:rPr lang="it-IT" sz="2000" b="1" dirty="0">
                <a:solidFill>
                  <a:srgbClr val="C00000"/>
                </a:solidFill>
              </a:rPr>
              <a:t> «</a:t>
            </a:r>
            <a:r>
              <a:rPr lang="it-IT" sz="2000" b="1" dirty="0" err="1">
                <a:solidFill>
                  <a:srgbClr val="C00000"/>
                </a:solidFill>
              </a:rPr>
              <a:t>exotic</a:t>
            </a:r>
            <a:r>
              <a:rPr lang="it-IT" sz="2000" b="1" dirty="0">
                <a:solidFill>
                  <a:srgbClr val="C00000"/>
                </a:solidFill>
              </a:rPr>
              <a:t>» events due to </a:t>
            </a:r>
            <a:r>
              <a:rPr lang="it-IT" sz="2000" b="1" dirty="0" err="1">
                <a:solidFill>
                  <a:srgbClr val="C00000"/>
                </a:solidFill>
              </a:rPr>
              <a:t>correlated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showers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large </a:t>
            </a:r>
            <a:r>
              <a:rPr lang="it-IT" sz="2000" b="1" dirty="0" err="1">
                <a:solidFill>
                  <a:srgbClr val="C00000"/>
                </a:solidFill>
              </a:rPr>
              <a:t>distance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has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been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debated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but</a:t>
            </a:r>
            <a:r>
              <a:rPr lang="it-IT" sz="2000" b="1" dirty="0">
                <a:solidFill>
                  <a:srgbClr val="C00000"/>
                </a:solidFill>
              </a:rPr>
              <a:t> no clear </a:t>
            </a:r>
            <a:r>
              <a:rPr lang="it-IT" sz="2000" b="1" dirty="0" err="1">
                <a:solidFill>
                  <a:srgbClr val="C00000"/>
                </a:solidFill>
              </a:rPr>
              <a:t>evidence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found</a:t>
            </a:r>
            <a:r>
              <a:rPr lang="it-IT" sz="2000" b="1" dirty="0">
                <a:solidFill>
                  <a:srgbClr val="C00000"/>
                </a:solidFill>
              </a:rPr>
              <a:t> so far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0D09861-9285-680B-5678-DF7698CD4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017" y="1063234"/>
            <a:ext cx="5370653" cy="394514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865694-81AD-A273-F76E-1E37DB61338D}"/>
              </a:ext>
            </a:extLst>
          </p:cNvPr>
          <p:cNvSpPr txBox="1"/>
          <p:nvPr/>
        </p:nvSpPr>
        <p:spPr>
          <a:xfrm>
            <a:off x="6163017" y="5242171"/>
            <a:ext cx="5081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The EEE network, with </a:t>
            </a:r>
            <a:r>
              <a:rPr lang="it-IT" sz="2000" b="1" dirty="0" err="1">
                <a:solidFill>
                  <a:srgbClr val="C00000"/>
                </a:solidFill>
              </a:rPr>
              <a:t>its</a:t>
            </a:r>
            <a:r>
              <a:rPr lang="it-IT" sz="2000" b="1" dirty="0">
                <a:solidFill>
                  <a:srgbClr val="C00000"/>
                </a:solidFill>
              </a:rPr>
              <a:t> sparse </a:t>
            </a:r>
            <a:r>
              <a:rPr lang="it-IT" sz="2000" b="1" dirty="0" err="1">
                <a:solidFill>
                  <a:srgbClr val="C00000"/>
                </a:solidFill>
              </a:rPr>
              <a:t>topology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has</a:t>
            </a:r>
            <a:r>
              <a:rPr lang="it-IT" sz="2000" b="1" dirty="0">
                <a:solidFill>
                  <a:srgbClr val="C00000"/>
                </a:solidFill>
              </a:rPr>
              <a:t> the capability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least</a:t>
            </a:r>
            <a:r>
              <a:rPr lang="it-IT" sz="2000" b="1" dirty="0">
                <a:solidFill>
                  <a:srgbClr val="C00000"/>
                </a:solidFill>
              </a:rPr>
              <a:t> to </a:t>
            </a:r>
            <a:r>
              <a:rPr lang="it-IT" sz="2000" b="1" dirty="0" err="1">
                <a:solidFill>
                  <a:srgbClr val="C00000"/>
                </a:solidFill>
              </a:rPr>
              <a:t>search</a:t>
            </a:r>
            <a:r>
              <a:rPr lang="it-IT" sz="2000" b="1" dirty="0">
                <a:solidFill>
                  <a:srgbClr val="C00000"/>
                </a:solidFill>
              </a:rPr>
              <a:t> for </a:t>
            </a:r>
            <a:r>
              <a:rPr lang="it-IT" sz="2000" b="1" dirty="0" err="1">
                <a:solidFill>
                  <a:srgbClr val="C00000"/>
                </a:solidFill>
              </a:rPr>
              <a:t>these</a:t>
            </a:r>
            <a:r>
              <a:rPr lang="it-IT" sz="2000" b="1" dirty="0">
                <a:solidFill>
                  <a:srgbClr val="C00000"/>
                </a:solidFill>
              </a:rPr>
              <a:t> events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E81767-5D74-4657-FD7F-FB5A893282FB}"/>
              </a:ext>
            </a:extLst>
          </p:cNvPr>
          <p:cNvSpPr txBox="1"/>
          <p:nvPr/>
        </p:nvSpPr>
        <p:spPr>
          <a:xfrm>
            <a:off x="348343" y="5956240"/>
            <a:ext cx="5993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Distribution of </a:t>
            </a:r>
            <a:r>
              <a:rPr lang="it-IT" sz="2000" b="1" dirty="0" err="1">
                <a:solidFill>
                  <a:srgbClr val="0070C0"/>
                </a:solidFill>
              </a:rPr>
              <a:t>distances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between</a:t>
            </a:r>
            <a:r>
              <a:rPr lang="it-IT" sz="2000" b="1" dirty="0">
                <a:solidFill>
                  <a:srgbClr val="0070C0"/>
                </a:solidFill>
              </a:rPr>
              <a:t> EEE </a:t>
            </a:r>
            <a:r>
              <a:rPr lang="it-IT" sz="2000" b="1" dirty="0" err="1">
                <a:solidFill>
                  <a:srgbClr val="0070C0"/>
                </a:solidFill>
              </a:rPr>
              <a:t>sites</a:t>
            </a:r>
            <a:endParaRPr lang="it-IT" sz="2000" b="1" dirty="0">
              <a:solidFill>
                <a:srgbClr val="0070C0"/>
              </a:solidFill>
            </a:endParaRPr>
          </a:p>
        </p:txBody>
      </p:sp>
      <p:pic>
        <p:nvPicPr>
          <p:cNvPr id="12" name="Immagine 11" descr="Immagine che contiene schermata, diagramma, Diagramma, testo&#10;&#10;Descrizione generata automaticamente">
            <a:extLst>
              <a:ext uri="{FF2B5EF4-FFF2-40B4-BE49-F238E27FC236}">
                <a16:creationId xmlns:a16="http://schemas.microsoft.com/office/drawing/2014/main" id="{12C974DA-BDAC-C9DB-06DF-BA05C3DA7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2328356"/>
            <a:ext cx="4884843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92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Searching</a:t>
            </a:r>
            <a:r>
              <a:rPr lang="it-IT" sz="3200" b="1" dirty="0">
                <a:solidFill>
                  <a:schemeClr val="bg1"/>
                </a:solidFill>
              </a:rPr>
              <a:t> for long </a:t>
            </a:r>
            <a:r>
              <a:rPr lang="it-IT" sz="3200" b="1" dirty="0" err="1">
                <a:solidFill>
                  <a:schemeClr val="bg1"/>
                </a:solidFill>
              </a:rPr>
              <a:t>distance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correlations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48342" y="753775"/>
            <a:ext cx="6765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Several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investigations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performed</a:t>
            </a:r>
            <a:r>
              <a:rPr lang="it-IT" sz="2000" b="1" dirty="0">
                <a:solidFill>
                  <a:srgbClr val="C00000"/>
                </a:solidFill>
              </a:rPr>
              <a:t> over the last 10 </a:t>
            </a:r>
            <a:r>
              <a:rPr lang="it-IT" sz="2000" b="1" dirty="0" err="1">
                <a:solidFill>
                  <a:srgbClr val="C00000"/>
                </a:solidFill>
              </a:rPr>
              <a:t>years</a:t>
            </a:r>
            <a:r>
              <a:rPr lang="it-IT" sz="2000" b="1" dirty="0">
                <a:solidFill>
                  <a:srgbClr val="C00000"/>
                </a:solidFill>
              </a:rPr>
              <a:t> data, with </a:t>
            </a:r>
            <a:r>
              <a:rPr lang="it-IT" sz="2000" b="1" dirty="0" err="1">
                <a:solidFill>
                  <a:srgbClr val="C00000"/>
                </a:solidFill>
              </a:rPr>
              <a:t>different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analysis</a:t>
            </a:r>
            <a:r>
              <a:rPr lang="it-IT" sz="2000" b="1" dirty="0">
                <a:solidFill>
                  <a:srgbClr val="C00000"/>
                </a:solidFill>
              </a:rPr>
              <a:t> strategies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1E91F4-C49B-267B-CDCD-83D531E7ABC6}"/>
              </a:ext>
            </a:extLst>
          </p:cNvPr>
          <p:cNvSpPr txBox="1"/>
          <p:nvPr/>
        </p:nvSpPr>
        <p:spPr>
          <a:xfrm>
            <a:off x="348342" y="2244856"/>
            <a:ext cx="81921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Strategy 1: </a:t>
            </a:r>
            <a:r>
              <a:rPr lang="it-IT" sz="2000" b="1" dirty="0" err="1">
                <a:solidFill>
                  <a:srgbClr val="0070C0"/>
                </a:solidFill>
              </a:rPr>
              <a:t>Search</a:t>
            </a:r>
            <a:r>
              <a:rPr lang="it-IT" sz="2000" b="1" dirty="0">
                <a:solidFill>
                  <a:srgbClr val="0070C0"/>
                </a:solidFill>
              </a:rPr>
              <a:t> for </a:t>
            </a:r>
            <a:r>
              <a:rPr lang="it-IT" sz="2000" b="1" dirty="0" err="1">
                <a:solidFill>
                  <a:srgbClr val="0070C0"/>
                </a:solidFill>
              </a:rPr>
              <a:t>coincidences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between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telescope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pairs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located</a:t>
            </a:r>
            <a:r>
              <a:rPr lang="it-IT" sz="2000" b="1" dirty="0">
                <a:solidFill>
                  <a:srgbClr val="0070C0"/>
                </a:solidFill>
              </a:rPr>
              <a:t> in the </a:t>
            </a:r>
            <a:r>
              <a:rPr lang="it-IT" sz="2000" b="1" dirty="0" err="1">
                <a:solidFill>
                  <a:srgbClr val="0070C0"/>
                </a:solidFill>
              </a:rPr>
              <a:t>same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town</a:t>
            </a:r>
            <a:r>
              <a:rPr lang="it-IT" sz="2000" b="1" dirty="0">
                <a:solidFill>
                  <a:srgbClr val="0070C0"/>
                </a:solidFill>
              </a:rPr>
              <a:t> (cluster </a:t>
            </a:r>
            <a:r>
              <a:rPr lang="it-IT" sz="2000" b="1" dirty="0" err="1">
                <a:solidFill>
                  <a:srgbClr val="0070C0"/>
                </a:solidFill>
              </a:rPr>
              <a:t>sites</a:t>
            </a:r>
            <a:r>
              <a:rPr lang="it-IT" sz="2000" b="1" dirty="0">
                <a:solidFill>
                  <a:srgbClr val="0070C0"/>
                </a:solidFill>
              </a:rPr>
              <a:t>)</a:t>
            </a:r>
          </a:p>
          <a:p>
            <a:endParaRPr lang="it-IT" sz="2000" b="1" dirty="0">
              <a:solidFill>
                <a:srgbClr val="0070C0"/>
              </a:solidFill>
            </a:endParaRPr>
          </a:p>
          <a:p>
            <a:endParaRPr lang="it-IT" sz="2000" b="1" dirty="0">
              <a:solidFill>
                <a:srgbClr val="0070C0"/>
              </a:solidFill>
            </a:endParaRPr>
          </a:p>
          <a:p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Strategy 2: </a:t>
            </a:r>
            <a:r>
              <a:rPr lang="it-IT" sz="2000" b="1" dirty="0" err="1">
                <a:solidFill>
                  <a:srgbClr val="0070C0"/>
                </a:solidFill>
              </a:rPr>
              <a:t>Search</a:t>
            </a:r>
            <a:r>
              <a:rPr lang="it-IT" sz="2000" b="1" dirty="0">
                <a:solidFill>
                  <a:srgbClr val="0070C0"/>
                </a:solidFill>
              </a:rPr>
              <a:t> for </a:t>
            </a:r>
            <a:r>
              <a:rPr lang="it-IT" sz="2000" b="1" dirty="0" err="1">
                <a:solidFill>
                  <a:srgbClr val="0070C0"/>
                </a:solidFill>
              </a:rPr>
              <a:t>two-fold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coincidences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between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multitrack</a:t>
            </a:r>
            <a:r>
              <a:rPr lang="it-IT" sz="2000" b="1" dirty="0">
                <a:solidFill>
                  <a:srgbClr val="0070C0"/>
                </a:solidFill>
              </a:rPr>
              <a:t> events in </a:t>
            </a:r>
            <a:r>
              <a:rPr lang="it-IT" sz="2000" b="1" dirty="0" err="1">
                <a:solidFill>
                  <a:srgbClr val="0070C0"/>
                </a:solidFill>
              </a:rPr>
              <a:t>any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telescope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pair</a:t>
            </a:r>
            <a:endParaRPr lang="it-IT" sz="2000" b="1" dirty="0">
              <a:solidFill>
                <a:srgbClr val="0070C0"/>
              </a:solidFill>
            </a:endParaRPr>
          </a:p>
          <a:p>
            <a:endParaRPr lang="it-IT" sz="2000" b="1" dirty="0">
              <a:solidFill>
                <a:srgbClr val="0070C0"/>
              </a:solidFill>
            </a:endParaRPr>
          </a:p>
          <a:p>
            <a:endParaRPr lang="it-IT" sz="2000" b="1" dirty="0">
              <a:solidFill>
                <a:srgbClr val="0070C0"/>
              </a:solidFill>
            </a:endParaRPr>
          </a:p>
          <a:p>
            <a:endParaRPr lang="it-IT" sz="2000" b="1" dirty="0">
              <a:solidFill>
                <a:srgbClr val="0070C0"/>
              </a:solidFill>
            </a:endParaRPr>
          </a:p>
          <a:p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Strategy 3: </a:t>
            </a:r>
            <a:r>
              <a:rPr lang="it-IT" sz="2000" b="1" dirty="0" err="1">
                <a:solidFill>
                  <a:srgbClr val="0070C0"/>
                </a:solidFill>
              </a:rPr>
              <a:t>Search</a:t>
            </a:r>
            <a:r>
              <a:rPr lang="it-IT" sz="2000" b="1" dirty="0">
                <a:solidFill>
                  <a:srgbClr val="0070C0"/>
                </a:solidFill>
              </a:rPr>
              <a:t> for n-</a:t>
            </a:r>
            <a:r>
              <a:rPr lang="it-IT" sz="2000" b="1" dirty="0" err="1">
                <a:solidFill>
                  <a:srgbClr val="0070C0"/>
                </a:solidFill>
              </a:rPr>
              <a:t>fold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coincidences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between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telescopes</a:t>
            </a:r>
            <a:endParaRPr lang="it-IT" sz="2000" b="1" dirty="0">
              <a:solidFill>
                <a:srgbClr val="0070C0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F431F49-02D7-EB2F-8BBC-63900674F944}"/>
              </a:ext>
            </a:extLst>
          </p:cNvPr>
          <p:cNvSpPr/>
          <p:nvPr/>
        </p:nvSpPr>
        <p:spPr>
          <a:xfrm>
            <a:off x="9144000" y="24505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EBA4527-F736-15F4-AB01-2ABD07AE802A}"/>
              </a:ext>
            </a:extLst>
          </p:cNvPr>
          <p:cNvSpPr/>
          <p:nvPr/>
        </p:nvSpPr>
        <p:spPr>
          <a:xfrm>
            <a:off x="9144000" y="26029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9331926-96E1-92AA-353D-E13A474C9697}"/>
              </a:ext>
            </a:extLst>
          </p:cNvPr>
          <p:cNvSpPr/>
          <p:nvPr/>
        </p:nvSpPr>
        <p:spPr>
          <a:xfrm>
            <a:off x="9144000" y="27553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8350AD5-F009-8C9E-8C41-B673C5CE18F7}"/>
              </a:ext>
            </a:extLst>
          </p:cNvPr>
          <p:cNvSpPr/>
          <p:nvPr/>
        </p:nvSpPr>
        <p:spPr>
          <a:xfrm>
            <a:off x="9634728" y="24505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546AB9DB-8205-4E1C-38F1-73708747FC1E}"/>
              </a:ext>
            </a:extLst>
          </p:cNvPr>
          <p:cNvSpPr/>
          <p:nvPr/>
        </p:nvSpPr>
        <p:spPr>
          <a:xfrm>
            <a:off x="9634728" y="26029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FCDAE788-EF59-1E3B-B075-603785B252A7}"/>
              </a:ext>
            </a:extLst>
          </p:cNvPr>
          <p:cNvSpPr/>
          <p:nvPr/>
        </p:nvSpPr>
        <p:spPr>
          <a:xfrm>
            <a:off x="9634728" y="27553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5F687B1-BC2B-60FC-31D7-C0D86CD85A40}"/>
              </a:ext>
            </a:extLst>
          </p:cNvPr>
          <p:cNvSpPr/>
          <p:nvPr/>
        </p:nvSpPr>
        <p:spPr>
          <a:xfrm>
            <a:off x="10997184" y="24505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AD514FDF-20F1-4D03-D93F-4BE9FB1D6FB2}"/>
              </a:ext>
            </a:extLst>
          </p:cNvPr>
          <p:cNvSpPr/>
          <p:nvPr/>
        </p:nvSpPr>
        <p:spPr>
          <a:xfrm>
            <a:off x="10997184" y="26029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67F9796-9E95-0702-8897-64561D1E7192}"/>
              </a:ext>
            </a:extLst>
          </p:cNvPr>
          <p:cNvSpPr/>
          <p:nvPr/>
        </p:nvSpPr>
        <p:spPr>
          <a:xfrm>
            <a:off x="10997184" y="27553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F0E397C-2283-BE15-120D-D4D93C00A8BB}"/>
              </a:ext>
            </a:extLst>
          </p:cNvPr>
          <p:cNvSpPr/>
          <p:nvPr/>
        </p:nvSpPr>
        <p:spPr>
          <a:xfrm>
            <a:off x="11361420" y="24505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B0F8CA9-9DA2-6F59-7AE9-99C98FD88189}"/>
              </a:ext>
            </a:extLst>
          </p:cNvPr>
          <p:cNvSpPr/>
          <p:nvPr/>
        </p:nvSpPr>
        <p:spPr>
          <a:xfrm>
            <a:off x="11361420" y="26029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7DD4035-BDD6-56E9-1537-215AB5D463EF}"/>
              </a:ext>
            </a:extLst>
          </p:cNvPr>
          <p:cNvSpPr/>
          <p:nvPr/>
        </p:nvSpPr>
        <p:spPr>
          <a:xfrm>
            <a:off x="11361420" y="2755392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AFAA355A-0817-B369-1ED1-C21DC7912FF7}"/>
              </a:ext>
            </a:extLst>
          </p:cNvPr>
          <p:cNvCxnSpPr/>
          <p:nvPr/>
        </p:nvCxnSpPr>
        <p:spPr>
          <a:xfrm>
            <a:off x="9290304" y="2002536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D0445CF9-98B3-E48A-733E-8CFEB6C4EACF}"/>
              </a:ext>
            </a:extLst>
          </p:cNvPr>
          <p:cNvCxnSpPr/>
          <p:nvPr/>
        </p:nvCxnSpPr>
        <p:spPr>
          <a:xfrm>
            <a:off x="9785604" y="2007108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80F397AB-D870-B3C9-8921-36B08C9ACDA6}"/>
              </a:ext>
            </a:extLst>
          </p:cNvPr>
          <p:cNvCxnSpPr/>
          <p:nvPr/>
        </p:nvCxnSpPr>
        <p:spPr>
          <a:xfrm>
            <a:off x="11500104" y="2007108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5D6DA5EB-DBEA-2C02-BD72-D741358114CC}"/>
              </a:ext>
            </a:extLst>
          </p:cNvPr>
          <p:cNvCxnSpPr/>
          <p:nvPr/>
        </p:nvCxnSpPr>
        <p:spPr>
          <a:xfrm>
            <a:off x="11119104" y="2002536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tangolo 32">
            <a:extLst>
              <a:ext uri="{FF2B5EF4-FFF2-40B4-BE49-F238E27FC236}">
                <a16:creationId xmlns:a16="http://schemas.microsoft.com/office/drawing/2014/main" id="{E005C7B9-367E-1770-191D-F3740F83F774}"/>
              </a:ext>
            </a:extLst>
          </p:cNvPr>
          <p:cNvSpPr/>
          <p:nvPr/>
        </p:nvSpPr>
        <p:spPr>
          <a:xfrm>
            <a:off x="9144000" y="3826765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1D271A54-742F-0E5C-1ABE-E50737FE4BFF}"/>
              </a:ext>
            </a:extLst>
          </p:cNvPr>
          <p:cNvSpPr/>
          <p:nvPr/>
        </p:nvSpPr>
        <p:spPr>
          <a:xfrm>
            <a:off x="9144000" y="3979165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4827EAA6-C8D6-6F9F-A464-097CE21CC34A}"/>
              </a:ext>
            </a:extLst>
          </p:cNvPr>
          <p:cNvSpPr/>
          <p:nvPr/>
        </p:nvSpPr>
        <p:spPr>
          <a:xfrm>
            <a:off x="9144000" y="4131565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A92805CD-5E00-5D32-27A4-3C6B2FA40C15}"/>
              </a:ext>
            </a:extLst>
          </p:cNvPr>
          <p:cNvSpPr/>
          <p:nvPr/>
        </p:nvSpPr>
        <p:spPr>
          <a:xfrm>
            <a:off x="11361420" y="3826765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7A4E938A-0624-BB57-A0CC-CFD277402B63}"/>
              </a:ext>
            </a:extLst>
          </p:cNvPr>
          <p:cNvSpPr/>
          <p:nvPr/>
        </p:nvSpPr>
        <p:spPr>
          <a:xfrm>
            <a:off x="11361420" y="3979165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9F71854E-9496-E5D7-0064-82ECB61A160C}"/>
              </a:ext>
            </a:extLst>
          </p:cNvPr>
          <p:cNvSpPr/>
          <p:nvPr/>
        </p:nvSpPr>
        <p:spPr>
          <a:xfrm>
            <a:off x="11361420" y="4131565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C467E73B-3CBF-658C-6E39-E8469EAC0C15}"/>
              </a:ext>
            </a:extLst>
          </p:cNvPr>
          <p:cNvCxnSpPr/>
          <p:nvPr/>
        </p:nvCxnSpPr>
        <p:spPr>
          <a:xfrm>
            <a:off x="9290304" y="3378709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6F302D0E-0ECC-A9AB-636B-3739ACC13AB9}"/>
              </a:ext>
            </a:extLst>
          </p:cNvPr>
          <p:cNvCxnSpPr/>
          <p:nvPr/>
        </p:nvCxnSpPr>
        <p:spPr>
          <a:xfrm>
            <a:off x="11500104" y="3383281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BEABAA54-729D-41DE-F5B4-EA65712A44B0}"/>
              </a:ext>
            </a:extLst>
          </p:cNvPr>
          <p:cNvCxnSpPr/>
          <p:nvPr/>
        </p:nvCxnSpPr>
        <p:spPr>
          <a:xfrm>
            <a:off x="9375267" y="3378709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6DBC9E46-E4FC-B18D-1353-7AEC1CBC4A86}"/>
              </a:ext>
            </a:extLst>
          </p:cNvPr>
          <p:cNvCxnSpPr/>
          <p:nvPr/>
        </p:nvCxnSpPr>
        <p:spPr>
          <a:xfrm>
            <a:off x="9182100" y="3378709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59F5B99A-EFC3-FCB1-0BBC-6D525700010E}"/>
              </a:ext>
            </a:extLst>
          </p:cNvPr>
          <p:cNvCxnSpPr/>
          <p:nvPr/>
        </p:nvCxnSpPr>
        <p:spPr>
          <a:xfrm>
            <a:off x="11412474" y="3429000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2968C734-6372-2955-38C7-FD2E11B4A36B}"/>
              </a:ext>
            </a:extLst>
          </p:cNvPr>
          <p:cNvCxnSpPr/>
          <p:nvPr/>
        </p:nvCxnSpPr>
        <p:spPr>
          <a:xfrm>
            <a:off x="11560683" y="3429000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tangolo 52">
            <a:extLst>
              <a:ext uri="{FF2B5EF4-FFF2-40B4-BE49-F238E27FC236}">
                <a16:creationId xmlns:a16="http://schemas.microsoft.com/office/drawing/2014/main" id="{C41ECCC1-0CF8-BA4D-8D71-939D046524F5}"/>
              </a:ext>
            </a:extLst>
          </p:cNvPr>
          <p:cNvSpPr/>
          <p:nvPr/>
        </p:nvSpPr>
        <p:spPr>
          <a:xfrm>
            <a:off x="9177147" y="54507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A38EC885-E687-4BB5-C949-93952FD9DF44}"/>
              </a:ext>
            </a:extLst>
          </p:cNvPr>
          <p:cNvSpPr/>
          <p:nvPr/>
        </p:nvSpPr>
        <p:spPr>
          <a:xfrm>
            <a:off x="9177147" y="56031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A13AFBCD-A5FF-8954-AB25-F68388F1398C}"/>
              </a:ext>
            </a:extLst>
          </p:cNvPr>
          <p:cNvSpPr/>
          <p:nvPr/>
        </p:nvSpPr>
        <p:spPr>
          <a:xfrm>
            <a:off x="9177147" y="57555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1F8B4889-A5E1-27FF-1A86-FA82528F027F}"/>
              </a:ext>
            </a:extLst>
          </p:cNvPr>
          <p:cNvSpPr/>
          <p:nvPr/>
        </p:nvSpPr>
        <p:spPr>
          <a:xfrm>
            <a:off x="9667875" y="54507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C0AD2506-1E1F-027F-8670-7B187D57D366}"/>
              </a:ext>
            </a:extLst>
          </p:cNvPr>
          <p:cNvSpPr/>
          <p:nvPr/>
        </p:nvSpPr>
        <p:spPr>
          <a:xfrm>
            <a:off x="9667875" y="56031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100635E2-78B2-FBA0-C7C0-815D13408436}"/>
              </a:ext>
            </a:extLst>
          </p:cNvPr>
          <p:cNvSpPr/>
          <p:nvPr/>
        </p:nvSpPr>
        <p:spPr>
          <a:xfrm>
            <a:off x="9667875" y="57555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6A00957C-F093-808F-4960-26BF6EAF7B29}"/>
              </a:ext>
            </a:extLst>
          </p:cNvPr>
          <p:cNvSpPr/>
          <p:nvPr/>
        </p:nvSpPr>
        <p:spPr>
          <a:xfrm>
            <a:off x="11030331" y="54507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944BF64B-EEFA-0B2F-8FA7-CD9243C89EF6}"/>
              </a:ext>
            </a:extLst>
          </p:cNvPr>
          <p:cNvSpPr/>
          <p:nvPr/>
        </p:nvSpPr>
        <p:spPr>
          <a:xfrm>
            <a:off x="11030331" y="56031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4F14E671-1971-2668-B1EE-6B1F9C641C66}"/>
              </a:ext>
            </a:extLst>
          </p:cNvPr>
          <p:cNvSpPr/>
          <p:nvPr/>
        </p:nvSpPr>
        <p:spPr>
          <a:xfrm>
            <a:off x="11030331" y="57555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BB5D34FA-8356-7E88-F9D8-4D41EFD770FF}"/>
              </a:ext>
            </a:extLst>
          </p:cNvPr>
          <p:cNvSpPr/>
          <p:nvPr/>
        </p:nvSpPr>
        <p:spPr>
          <a:xfrm>
            <a:off x="11394567" y="54507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4778DB66-BF57-3F5E-3353-234F2FA3191B}"/>
              </a:ext>
            </a:extLst>
          </p:cNvPr>
          <p:cNvSpPr/>
          <p:nvPr/>
        </p:nvSpPr>
        <p:spPr>
          <a:xfrm>
            <a:off x="11394567" y="56031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AB6562EB-0E33-52C9-0AF5-BA9E7BE685EB}"/>
              </a:ext>
            </a:extLst>
          </p:cNvPr>
          <p:cNvSpPr/>
          <p:nvPr/>
        </p:nvSpPr>
        <p:spPr>
          <a:xfrm>
            <a:off x="11394567" y="5755513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7342EDA1-76E7-1FAA-66A9-B48A3AE93A05}"/>
              </a:ext>
            </a:extLst>
          </p:cNvPr>
          <p:cNvCxnSpPr/>
          <p:nvPr/>
        </p:nvCxnSpPr>
        <p:spPr>
          <a:xfrm>
            <a:off x="9323451" y="5002657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2FE45147-1050-5740-3BB9-D1BAF82E37C8}"/>
              </a:ext>
            </a:extLst>
          </p:cNvPr>
          <p:cNvCxnSpPr/>
          <p:nvPr/>
        </p:nvCxnSpPr>
        <p:spPr>
          <a:xfrm>
            <a:off x="9818751" y="5007229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87BD7C43-D84F-FF13-5C02-E87D82462517}"/>
              </a:ext>
            </a:extLst>
          </p:cNvPr>
          <p:cNvCxnSpPr/>
          <p:nvPr/>
        </p:nvCxnSpPr>
        <p:spPr>
          <a:xfrm>
            <a:off x="11533251" y="5007229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FC9A9C16-F9CF-9A9F-4830-A128A25A2D97}"/>
              </a:ext>
            </a:extLst>
          </p:cNvPr>
          <p:cNvCxnSpPr/>
          <p:nvPr/>
        </p:nvCxnSpPr>
        <p:spPr>
          <a:xfrm>
            <a:off x="11152251" y="5002657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ttangolo 86">
            <a:extLst>
              <a:ext uri="{FF2B5EF4-FFF2-40B4-BE49-F238E27FC236}">
                <a16:creationId xmlns:a16="http://schemas.microsoft.com/office/drawing/2014/main" id="{2495DF5D-C312-3BEF-595E-EF2E8FE6DB78}"/>
              </a:ext>
            </a:extLst>
          </p:cNvPr>
          <p:cNvSpPr/>
          <p:nvPr/>
        </p:nvSpPr>
        <p:spPr>
          <a:xfrm>
            <a:off x="8681848" y="5438268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Rettangolo 87">
            <a:extLst>
              <a:ext uri="{FF2B5EF4-FFF2-40B4-BE49-F238E27FC236}">
                <a16:creationId xmlns:a16="http://schemas.microsoft.com/office/drawing/2014/main" id="{77C47EA4-9956-319A-64FA-F6AF03B41704}"/>
              </a:ext>
            </a:extLst>
          </p:cNvPr>
          <p:cNvSpPr/>
          <p:nvPr/>
        </p:nvSpPr>
        <p:spPr>
          <a:xfrm>
            <a:off x="8681848" y="5590668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88">
            <a:extLst>
              <a:ext uri="{FF2B5EF4-FFF2-40B4-BE49-F238E27FC236}">
                <a16:creationId xmlns:a16="http://schemas.microsoft.com/office/drawing/2014/main" id="{44136EFD-4664-E1B9-0724-44A72EE3EE04}"/>
              </a:ext>
            </a:extLst>
          </p:cNvPr>
          <p:cNvSpPr/>
          <p:nvPr/>
        </p:nvSpPr>
        <p:spPr>
          <a:xfrm>
            <a:off x="8681848" y="5743068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0" name="Connettore 2 89">
            <a:extLst>
              <a:ext uri="{FF2B5EF4-FFF2-40B4-BE49-F238E27FC236}">
                <a16:creationId xmlns:a16="http://schemas.microsoft.com/office/drawing/2014/main" id="{468899AB-9A88-B65C-DE35-4006E19B6025}"/>
              </a:ext>
            </a:extLst>
          </p:cNvPr>
          <p:cNvCxnSpPr/>
          <p:nvPr/>
        </p:nvCxnSpPr>
        <p:spPr>
          <a:xfrm>
            <a:off x="8828152" y="4990212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tangolo 90">
            <a:extLst>
              <a:ext uri="{FF2B5EF4-FFF2-40B4-BE49-F238E27FC236}">
                <a16:creationId xmlns:a16="http://schemas.microsoft.com/office/drawing/2014/main" id="{FD0C5AFA-3C8C-2D5B-82C1-99C6556B6F6F}"/>
              </a:ext>
            </a:extLst>
          </p:cNvPr>
          <p:cNvSpPr/>
          <p:nvPr/>
        </p:nvSpPr>
        <p:spPr>
          <a:xfrm>
            <a:off x="10461499" y="5438268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Rettangolo 91">
            <a:extLst>
              <a:ext uri="{FF2B5EF4-FFF2-40B4-BE49-F238E27FC236}">
                <a16:creationId xmlns:a16="http://schemas.microsoft.com/office/drawing/2014/main" id="{5CE00AD6-F72A-88A7-2C40-88FFDD66F7C6}"/>
              </a:ext>
            </a:extLst>
          </p:cNvPr>
          <p:cNvSpPr/>
          <p:nvPr/>
        </p:nvSpPr>
        <p:spPr>
          <a:xfrm>
            <a:off x="10461499" y="5590668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Rettangolo 92">
            <a:extLst>
              <a:ext uri="{FF2B5EF4-FFF2-40B4-BE49-F238E27FC236}">
                <a16:creationId xmlns:a16="http://schemas.microsoft.com/office/drawing/2014/main" id="{2403A578-55AA-99AB-59DA-B9650BD76D73}"/>
              </a:ext>
            </a:extLst>
          </p:cNvPr>
          <p:cNvSpPr/>
          <p:nvPr/>
        </p:nvSpPr>
        <p:spPr>
          <a:xfrm>
            <a:off x="10461499" y="5743068"/>
            <a:ext cx="246888" cy="822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4" name="Connettore 2 93">
            <a:extLst>
              <a:ext uri="{FF2B5EF4-FFF2-40B4-BE49-F238E27FC236}">
                <a16:creationId xmlns:a16="http://schemas.microsoft.com/office/drawing/2014/main" id="{95E9F4CC-32F9-9780-7149-5A1B2D221163}"/>
              </a:ext>
            </a:extLst>
          </p:cNvPr>
          <p:cNvCxnSpPr/>
          <p:nvPr/>
        </p:nvCxnSpPr>
        <p:spPr>
          <a:xfrm>
            <a:off x="10607803" y="4990212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94">
            <a:extLst>
              <a:ext uri="{FF2B5EF4-FFF2-40B4-BE49-F238E27FC236}">
                <a16:creationId xmlns:a16="http://schemas.microsoft.com/office/drawing/2014/main" id="{697FEAB9-8930-D190-A811-0D0EE3F86C59}"/>
              </a:ext>
            </a:extLst>
          </p:cNvPr>
          <p:cNvCxnSpPr/>
          <p:nvPr/>
        </p:nvCxnSpPr>
        <p:spPr>
          <a:xfrm>
            <a:off x="9745980" y="5064888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2 95">
            <a:extLst>
              <a:ext uri="{FF2B5EF4-FFF2-40B4-BE49-F238E27FC236}">
                <a16:creationId xmlns:a16="http://schemas.microsoft.com/office/drawing/2014/main" id="{FE68E26E-C629-DF01-3D4E-49459F8A818A}"/>
              </a:ext>
            </a:extLst>
          </p:cNvPr>
          <p:cNvCxnSpPr/>
          <p:nvPr/>
        </p:nvCxnSpPr>
        <p:spPr>
          <a:xfrm>
            <a:off x="11213973" y="5007229"/>
            <a:ext cx="0" cy="1051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127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35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Searching</a:t>
            </a:r>
            <a:r>
              <a:rPr lang="it-IT" sz="3200" b="1" dirty="0">
                <a:solidFill>
                  <a:schemeClr val="bg1"/>
                </a:solidFill>
              </a:rPr>
              <a:t> for long </a:t>
            </a:r>
            <a:r>
              <a:rPr lang="it-IT" sz="3200" b="1" dirty="0" err="1">
                <a:solidFill>
                  <a:schemeClr val="bg1"/>
                </a:solidFill>
              </a:rPr>
              <a:t>distance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correlations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8EFD77EC-287E-5DCA-30C1-7CD4F851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84" y="5044027"/>
            <a:ext cx="7017979" cy="1709737"/>
          </a:xfrm>
          <a:prstGeom prst="rect">
            <a:avLst/>
          </a:prstGeom>
        </p:spPr>
      </p:pic>
      <p:pic>
        <p:nvPicPr>
          <p:cNvPr id="12" name="Immagine 11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5D4DBE10-8CAA-B581-D17C-5CB33DB84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7" y="1984815"/>
            <a:ext cx="4434843" cy="2719387"/>
          </a:xfrm>
          <a:prstGeom prst="rect">
            <a:avLst/>
          </a:prstGeom>
        </p:spPr>
      </p:pic>
      <p:pic>
        <p:nvPicPr>
          <p:cNvPr id="15" name="Immagine 14" descr="Immagine che contiene testo, schermata, numero, software&#10;&#10;Descrizione generata automaticamente">
            <a:extLst>
              <a:ext uri="{FF2B5EF4-FFF2-40B4-BE49-F238E27FC236}">
                <a16:creationId xmlns:a16="http://schemas.microsoft.com/office/drawing/2014/main" id="{B2C0C60B-C84D-AF03-5570-07AB0DB81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71" y="1817059"/>
            <a:ext cx="7352187" cy="280139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AB8873-577A-0971-57D1-7CD970129565}"/>
              </a:ext>
            </a:extLst>
          </p:cNvPr>
          <p:cNvSpPr txBox="1"/>
          <p:nvPr/>
        </p:nvSpPr>
        <p:spPr>
          <a:xfrm>
            <a:off x="159885" y="813994"/>
            <a:ext cx="611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Strategy 1: </a:t>
            </a:r>
            <a:r>
              <a:rPr lang="it-IT" sz="2000" b="1" dirty="0" err="1">
                <a:solidFill>
                  <a:srgbClr val="C00000"/>
                </a:solidFill>
              </a:rPr>
              <a:t>Search</a:t>
            </a:r>
            <a:r>
              <a:rPr lang="it-IT" sz="2000" b="1" dirty="0">
                <a:solidFill>
                  <a:srgbClr val="C00000"/>
                </a:solidFill>
              </a:rPr>
              <a:t> for </a:t>
            </a:r>
            <a:r>
              <a:rPr lang="it-IT" sz="2000" b="1" dirty="0" err="1">
                <a:solidFill>
                  <a:srgbClr val="C00000"/>
                </a:solidFill>
              </a:rPr>
              <a:t>coincidences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between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telescope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pairs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located</a:t>
            </a:r>
            <a:r>
              <a:rPr lang="it-IT" sz="2000" b="1" dirty="0">
                <a:solidFill>
                  <a:srgbClr val="C00000"/>
                </a:solidFill>
              </a:rPr>
              <a:t> in the </a:t>
            </a:r>
            <a:r>
              <a:rPr lang="it-IT" sz="2000" b="1" dirty="0" err="1">
                <a:solidFill>
                  <a:srgbClr val="C00000"/>
                </a:solidFill>
              </a:rPr>
              <a:t>same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town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EA906DD-5FBC-E682-A4A4-C24DABC8ED48}"/>
              </a:ext>
            </a:extLst>
          </p:cNvPr>
          <p:cNvSpPr txBox="1"/>
          <p:nvPr/>
        </p:nvSpPr>
        <p:spPr>
          <a:xfrm>
            <a:off x="1131237" y="5831026"/>
            <a:ext cx="3038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5 candidate events with low p-</a:t>
            </a:r>
            <a:r>
              <a:rPr lang="it-IT" sz="2000" b="1" dirty="0" err="1">
                <a:solidFill>
                  <a:srgbClr val="0070C0"/>
                </a:solidFill>
              </a:rPr>
              <a:t>value</a:t>
            </a:r>
            <a:endParaRPr lang="it-IT" sz="2000" b="1" dirty="0">
              <a:solidFill>
                <a:srgbClr val="0070C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BED6C84-C2CE-A9EE-231E-FC47B9C1C34C}"/>
              </a:ext>
            </a:extLst>
          </p:cNvPr>
          <p:cNvSpPr txBox="1"/>
          <p:nvPr/>
        </p:nvSpPr>
        <p:spPr>
          <a:xfrm>
            <a:off x="8167564" y="1305638"/>
            <a:ext cx="3501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10 cluster </a:t>
            </a:r>
            <a:r>
              <a:rPr lang="it-IT" sz="2000" b="1" dirty="0" err="1">
                <a:solidFill>
                  <a:srgbClr val="0070C0"/>
                </a:solidFill>
              </a:rPr>
              <a:t>sites</a:t>
            </a:r>
            <a:endParaRPr lang="it-IT" sz="2000" b="1" dirty="0">
              <a:solidFill>
                <a:srgbClr val="0070C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26CBB39-802A-89B8-1501-43EEA3E00B62}"/>
              </a:ext>
            </a:extLst>
          </p:cNvPr>
          <p:cNvSpPr txBox="1"/>
          <p:nvPr/>
        </p:nvSpPr>
        <p:spPr>
          <a:xfrm>
            <a:off x="5631628" y="3344508"/>
            <a:ext cx="3501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3968 days overall </a:t>
            </a:r>
            <a:r>
              <a:rPr lang="it-IT" sz="2000" b="1" dirty="0" err="1">
                <a:solidFill>
                  <a:srgbClr val="0070C0"/>
                </a:solidFill>
              </a:rPr>
              <a:t>measure</a:t>
            </a:r>
            <a:r>
              <a:rPr lang="it-IT" sz="2000" b="1" dirty="0">
                <a:solidFill>
                  <a:srgbClr val="0070C0"/>
                </a:solidFill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730335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Searching</a:t>
            </a:r>
            <a:r>
              <a:rPr lang="it-IT" sz="3200" b="1" dirty="0">
                <a:solidFill>
                  <a:schemeClr val="bg1"/>
                </a:solidFill>
              </a:rPr>
              <a:t> for long </a:t>
            </a:r>
            <a:r>
              <a:rPr lang="it-IT" sz="3200" b="1" dirty="0" err="1">
                <a:solidFill>
                  <a:schemeClr val="bg1"/>
                </a:solidFill>
              </a:rPr>
              <a:t>distance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correlations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AB8873-577A-0971-57D1-7CD970129565}"/>
              </a:ext>
            </a:extLst>
          </p:cNvPr>
          <p:cNvSpPr txBox="1"/>
          <p:nvPr/>
        </p:nvSpPr>
        <p:spPr>
          <a:xfrm>
            <a:off x="159884" y="813994"/>
            <a:ext cx="6679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Strategy 2: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Search</a:t>
            </a:r>
            <a:r>
              <a:rPr lang="it-IT" sz="2000" b="1" dirty="0">
                <a:solidFill>
                  <a:srgbClr val="C00000"/>
                </a:solidFill>
              </a:rPr>
              <a:t> for </a:t>
            </a:r>
            <a:r>
              <a:rPr lang="it-IT" sz="2000" b="1" dirty="0" err="1">
                <a:solidFill>
                  <a:srgbClr val="C00000"/>
                </a:solidFill>
              </a:rPr>
              <a:t>two-fold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coincidences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between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multitrack</a:t>
            </a:r>
            <a:r>
              <a:rPr lang="it-IT" sz="2000" b="1" dirty="0">
                <a:solidFill>
                  <a:srgbClr val="C00000"/>
                </a:solidFill>
              </a:rPr>
              <a:t> events in </a:t>
            </a:r>
            <a:r>
              <a:rPr lang="it-IT" sz="2000" b="1" dirty="0" err="1">
                <a:solidFill>
                  <a:srgbClr val="C00000"/>
                </a:solidFill>
              </a:rPr>
              <a:t>any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telescope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pair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EA906DD-5FBC-E682-A4A4-C24DABC8ED48}"/>
              </a:ext>
            </a:extLst>
          </p:cNvPr>
          <p:cNvSpPr txBox="1"/>
          <p:nvPr/>
        </p:nvSpPr>
        <p:spPr>
          <a:xfrm>
            <a:off x="348342" y="4894926"/>
            <a:ext cx="3501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Distribution of </a:t>
            </a:r>
            <a:r>
              <a:rPr lang="it-IT" sz="2000" b="1" dirty="0" err="1">
                <a:solidFill>
                  <a:srgbClr val="0070C0"/>
                </a:solidFill>
              </a:rPr>
              <a:t>multitrack</a:t>
            </a:r>
            <a:r>
              <a:rPr lang="it-IT" sz="2000" b="1" dirty="0">
                <a:solidFill>
                  <a:srgbClr val="0070C0"/>
                </a:solidFill>
              </a:rPr>
              <a:t> events (CERN-01)</a:t>
            </a:r>
          </a:p>
        </p:txBody>
      </p:sp>
      <p:pic>
        <p:nvPicPr>
          <p:cNvPr id="3" name="Immagine 2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685099F2-DC39-5623-BC7A-3C6417165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93" y="1566271"/>
            <a:ext cx="6155726" cy="4159652"/>
          </a:xfrm>
          <a:prstGeom prst="rect">
            <a:avLst/>
          </a:prstGeom>
        </p:spPr>
      </p:pic>
      <p:pic>
        <p:nvPicPr>
          <p:cNvPr id="13" name="Immagine 12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125E156A-7434-D0B6-5CA2-8E8E7A33A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" y="1596402"/>
            <a:ext cx="5784215" cy="329852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47CF42C-D2AF-9C2B-2721-56B90B2C9E7F}"/>
              </a:ext>
            </a:extLst>
          </p:cNvPr>
          <p:cNvSpPr txBox="1"/>
          <p:nvPr/>
        </p:nvSpPr>
        <p:spPr>
          <a:xfrm>
            <a:off x="4948653" y="5697753"/>
            <a:ext cx="5923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A </a:t>
            </a:r>
            <a:r>
              <a:rPr lang="it-IT" sz="2000" b="1" dirty="0" err="1">
                <a:solidFill>
                  <a:srgbClr val="0070C0"/>
                </a:solidFill>
              </a:rPr>
              <a:t>slight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excess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found</a:t>
            </a:r>
            <a:r>
              <a:rPr lang="it-IT" sz="2000" b="1" dirty="0">
                <a:solidFill>
                  <a:srgbClr val="0070C0"/>
                </a:solidFill>
              </a:rPr>
              <a:t> for </a:t>
            </a:r>
            <a:r>
              <a:rPr lang="it-IT" sz="2000" b="1" dirty="0" err="1">
                <a:solidFill>
                  <a:srgbClr val="0070C0"/>
                </a:solidFill>
              </a:rPr>
              <a:t>multitrack-multitrack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coincidence</a:t>
            </a:r>
            <a:r>
              <a:rPr lang="it-IT" sz="2000" b="1" dirty="0">
                <a:solidFill>
                  <a:srgbClr val="0070C0"/>
                </a:solidFill>
              </a:rPr>
              <a:t> events </a:t>
            </a:r>
            <a:r>
              <a:rPr lang="it-IT" sz="2000" b="1" dirty="0" err="1">
                <a:solidFill>
                  <a:srgbClr val="0070C0"/>
                </a:solidFill>
              </a:rPr>
              <a:t>below</a:t>
            </a:r>
            <a:r>
              <a:rPr lang="it-IT" sz="2000" b="1" dirty="0">
                <a:solidFill>
                  <a:srgbClr val="0070C0"/>
                </a:solidFill>
              </a:rPr>
              <a:t> 100 </a:t>
            </a:r>
            <a:r>
              <a:rPr lang="el-GR" sz="2000" b="1" dirty="0">
                <a:solidFill>
                  <a:srgbClr val="0070C0"/>
                </a:solidFill>
              </a:rPr>
              <a:t>μ</a:t>
            </a:r>
            <a:r>
              <a:rPr lang="it-IT" sz="2000" b="1" dirty="0">
                <a:solidFill>
                  <a:srgbClr val="0070C0"/>
                </a:solidFill>
              </a:rPr>
              <a:t>s </a:t>
            </a:r>
          </a:p>
        </p:txBody>
      </p:sp>
    </p:spTree>
    <p:extLst>
      <p:ext uri="{BB962C8B-B14F-4D97-AF65-F5344CB8AC3E}">
        <p14:creationId xmlns:p14="http://schemas.microsoft.com/office/powerpoint/2010/main" val="3592188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37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Searching</a:t>
            </a:r>
            <a:r>
              <a:rPr lang="it-IT" sz="3200" b="1" dirty="0">
                <a:solidFill>
                  <a:schemeClr val="bg1"/>
                </a:solidFill>
              </a:rPr>
              <a:t> for long </a:t>
            </a:r>
            <a:r>
              <a:rPr lang="it-IT" sz="3200" b="1" dirty="0" err="1">
                <a:solidFill>
                  <a:schemeClr val="bg1"/>
                </a:solidFill>
              </a:rPr>
              <a:t>distance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correlations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AB8873-577A-0971-57D1-7CD970129565}"/>
              </a:ext>
            </a:extLst>
          </p:cNvPr>
          <p:cNvSpPr txBox="1"/>
          <p:nvPr/>
        </p:nvSpPr>
        <p:spPr>
          <a:xfrm>
            <a:off x="159884" y="813994"/>
            <a:ext cx="5792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Strategy 3: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Search</a:t>
            </a:r>
            <a:r>
              <a:rPr lang="it-IT" sz="2000" b="1" dirty="0">
                <a:solidFill>
                  <a:srgbClr val="C00000"/>
                </a:solidFill>
              </a:rPr>
              <a:t> for n-</a:t>
            </a:r>
            <a:r>
              <a:rPr lang="it-IT" sz="2000" b="1" dirty="0" err="1">
                <a:solidFill>
                  <a:srgbClr val="C00000"/>
                </a:solidFill>
              </a:rPr>
              <a:t>fold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coincidences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between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distance</a:t>
            </a:r>
            <a:r>
              <a:rPr lang="it-IT" sz="2000" b="1" dirty="0">
                <a:solidFill>
                  <a:srgbClr val="C00000"/>
                </a:solidFill>
              </a:rPr>
              <a:t> &gt;5 km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EA906DD-5FBC-E682-A4A4-C24DABC8ED48}"/>
              </a:ext>
            </a:extLst>
          </p:cNvPr>
          <p:cNvSpPr txBox="1"/>
          <p:nvPr/>
        </p:nvSpPr>
        <p:spPr>
          <a:xfrm>
            <a:off x="1100501" y="4733038"/>
            <a:ext cx="53625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A </a:t>
            </a:r>
            <a:r>
              <a:rPr lang="it-IT" sz="2000" b="1" dirty="0" err="1">
                <a:solidFill>
                  <a:srgbClr val="0070C0"/>
                </a:solidFill>
              </a:rPr>
              <a:t>slight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excess</a:t>
            </a:r>
            <a:r>
              <a:rPr lang="it-IT" sz="2000" b="1" dirty="0">
                <a:solidFill>
                  <a:srgbClr val="0070C0"/>
                </a:solidFill>
              </a:rPr>
              <a:t> over random background </a:t>
            </a:r>
            <a:r>
              <a:rPr lang="it-IT" sz="2000" b="1" dirty="0" err="1">
                <a:solidFill>
                  <a:srgbClr val="0070C0"/>
                </a:solidFill>
              </a:rPr>
              <a:t>found</a:t>
            </a:r>
            <a:r>
              <a:rPr lang="it-IT" sz="2000" b="1" dirty="0">
                <a:solidFill>
                  <a:srgbClr val="0070C0"/>
                </a:solidFill>
              </a:rPr>
              <a:t> for events with &gt;10 </a:t>
            </a:r>
            <a:r>
              <a:rPr lang="it-IT" sz="2000" b="1" dirty="0" err="1">
                <a:solidFill>
                  <a:srgbClr val="0070C0"/>
                </a:solidFill>
              </a:rPr>
              <a:t>telescopes</a:t>
            </a:r>
            <a:r>
              <a:rPr lang="it-IT" sz="2000" b="1" dirty="0">
                <a:solidFill>
                  <a:srgbClr val="0070C0"/>
                </a:solidFill>
              </a:rPr>
              <a:t> in </a:t>
            </a:r>
            <a:r>
              <a:rPr lang="it-IT" sz="2000" b="1" dirty="0" err="1">
                <a:solidFill>
                  <a:srgbClr val="0070C0"/>
                </a:solidFill>
              </a:rPr>
              <a:t>coincidence</a:t>
            </a:r>
            <a:endParaRPr lang="it-IT" sz="2000" b="1" dirty="0">
              <a:solidFill>
                <a:srgbClr val="0070C0"/>
              </a:solidFill>
            </a:endParaRPr>
          </a:p>
        </p:txBody>
      </p:sp>
      <p:pic>
        <p:nvPicPr>
          <p:cNvPr id="3" name="Immagine 2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F1C997AF-4DEF-C7E3-9C43-578194193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06" y="725168"/>
            <a:ext cx="4884843" cy="3330229"/>
          </a:xfrm>
          <a:prstGeom prst="rect">
            <a:avLst/>
          </a:prstGeom>
        </p:spPr>
      </p:pic>
      <p:pic>
        <p:nvPicPr>
          <p:cNvPr id="10" name="Immagine 9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8844F139-65CA-AE41-A9DA-F3C47BB88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4" y="3970555"/>
            <a:ext cx="4215802" cy="2232853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0A6654F-A789-01E7-1573-09275297FFDD}"/>
              </a:ext>
            </a:extLst>
          </p:cNvPr>
          <p:cNvCxnSpPr/>
          <p:nvPr/>
        </p:nvCxnSpPr>
        <p:spPr>
          <a:xfrm>
            <a:off x="10460736" y="1229492"/>
            <a:ext cx="0" cy="4906132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D8D6232-F781-14C8-296E-F4AD304E1F36}"/>
              </a:ext>
            </a:extLst>
          </p:cNvPr>
          <p:cNvCxnSpPr/>
          <p:nvPr/>
        </p:nvCxnSpPr>
        <p:spPr>
          <a:xfrm>
            <a:off x="7622286" y="975934"/>
            <a:ext cx="0" cy="4906132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DE3016EE-E70B-B7FA-1C35-AD0AA52CE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985" y="1874744"/>
            <a:ext cx="3746547" cy="27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70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38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Searching</a:t>
            </a:r>
            <a:r>
              <a:rPr lang="it-IT" sz="3200" b="1" dirty="0">
                <a:solidFill>
                  <a:schemeClr val="bg1"/>
                </a:solidFill>
              </a:rPr>
              <a:t> for small </a:t>
            </a:r>
            <a:r>
              <a:rPr lang="it-IT" sz="3200" b="1" dirty="0" err="1">
                <a:solidFill>
                  <a:schemeClr val="bg1"/>
                </a:solidFill>
              </a:rPr>
              <a:t>anisotropies</a:t>
            </a:r>
            <a:r>
              <a:rPr lang="it-IT" sz="3200" b="1" dirty="0">
                <a:solidFill>
                  <a:schemeClr val="bg1"/>
                </a:solidFill>
              </a:rPr>
              <a:t> in the </a:t>
            </a:r>
            <a:r>
              <a:rPr lang="it-IT" sz="3200" b="1" dirty="0" err="1">
                <a:solidFill>
                  <a:schemeClr val="bg1"/>
                </a:solidFill>
              </a:rPr>
              <a:t>cosmic</a:t>
            </a:r>
            <a:r>
              <a:rPr lang="it-IT" sz="3200" b="1" dirty="0">
                <a:solidFill>
                  <a:schemeClr val="bg1"/>
                </a:solidFill>
              </a:rPr>
              <a:t> ray </a:t>
            </a:r>
            <a:r>
              <a:rPr lang="it-IT" sz="3200" b="1" dirty="0" err="1">
                <a:solidFill>
                  <a:schemeClr val="bg1"/>
                </a:solidFill>
              </a:rPr>
              <a:t>flux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281287" y="923544"/>
            <a:ext cx="64395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Is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primary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ray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isotropic</a:t>
            </a:r>
            <a:r>
              <a:rPr lang="it-IT" sz="2000" b="1" dirty="0">
                <a:solidFill>
                  <a:srgbClr val="C00000"/>
                </a:solidFill>
              </a:rPr>
              <a:t>? 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Small </a:t>
            </a:r>
            <a:r>
              <a:rPr lang="it-IT" sz="2000" b="1" dirty="0" err="1">
                <a:solidFill>
                  <a:srgbClr val="C00000"/>
                </a:solidFill>
              </a:rPr>
              <a:t>anisotropies</a:t>
            </a:r>
            <a:r>
              <a:rPr lang="it-IT" sz="2000" b="1" dirty="0">
                <a:solidFill>
                  <a:srgbClr val="C00000"/>
                </a:solidFill>
              </a:rPr>
              <a:t> (10</a:t>
            </a:r>
            <a:r>
              <a:rPr lang="it-IT" sz="2000" b="1" baseline="30000" dirty="0">
                <a:solidFill>
                  <a:srgbClr val="C00000"/>
                </a:solidFill>
              </a:rPr>
              <a:t>-3</a:t>
            </a:r>
            <a:r>
              <a:rPr lang="it-IT" sz="2000" b="1" dirty="0">
                <a:solidFill>
                  <a:srgbClr val="C00000"/>
                </a:solidFill>
              </a:rPr>
              <a:t> or </a:t>
            </a:r>
            <a:r>
              <a:rPr lang="it-IT" sz="2000" b="1" dirty="0" err="1">
                <a:solidFill>
                  <a:srgbClr val="C00000"/>
                </a:solidFill>
              </a:rPr>
              <a:t>smaller</a:t>
            </a:r>
            <a:r>
              <a:rPr lang="it-IT" sz="2000" b="1" dirty="0">
                <a:solidFill>
                  <a:srgbClr val="C00000"/>
                </a:solidFill>
              </a:rPr>
              <a:t>) </a:t>
            </a:r>
            <a:r>
              <a:rPr lang="it-IT" sz="2000" b="1" dirty="0" err="1">
                <a:solidFill>
                  <a:srgbClr val="C00000"/>
                </a:solidFill>
              </a:rPr>
              <a:t>expected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To </a:t>
            </a:r>
            <a:r>
              <a:rPr lang="it-IT" sz="2000" b="1" dirty="0" err="1">
                <a:solidFill>
                  <a:srgbClr val="C00000"/>
                </a:solidFill>
              </a:rPr>
              <a:t>which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level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may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we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observe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isotropy</a:t>
            </a:r>
            <a:r>
              <a:rPr lang="it-IT" sz="2000" b="1" dirty="0">
                <a:solidFill>
                  <a:srgbClr val="C00000"/>
                </a:solidFill>
              </a:rPr>
              <a:t>/</a:t>
            </a:r>
            <a:r>
              <a:rPr lang="it-IT" sz="2000" b="1" dirty="0" err="1">
                <a:solidFill>
                  <a:srgbClr val="C00000"/>
                </a:solidFill>
              </a:rPr>
              <a:t>anisotropy</a:t>
            </a:r>
            <a:r>
              <a:rPr lang="it-IT" sz="2000" b="1" dirty="0">
                <a:solidFill>
                  <a:srgbClr val="C00000"/>
                </a:solidFill>
              </a:rPr>
              <a:t> in the </a:t>
            </a:r>
            <a:r>
              <a:rPr lang="it-IT" sz="2000" b="1" dirty="0" err="1">
                <a:solidFill>
                  <a:srgbClr val="C00000"/>
                </a:solidFill>
              </a:rPr>
              <a:t>secondary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muon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r>
              <a:rPr lang="it-IT" sz="20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Immagine 5" descr="Immagine che contiene diagramma, cerchio&#10;&#10;Descrizione generata automaticamente">
            <a:extLst>
              <a:ext uri="{FF2B5EF4-FFF2-40B4-BE49-F238E27FC236}">
                <a16:creationId xmlns:a16="http://schemas.microsoft.com/office/drawing/2014/main" id="{6FB115F7-B37C-D6AA-1164-C82DEFB20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29" y="2509041"/>
            <a:ext cx="3801865" cy="3654662"/>
          </a:xfrm>
          <a:prstGeom prst="rect">
            <a:avLst/>
          </a:prstGeom>
        </p:spPr>
      </p:pic>
      <p:pic>
        <p:nvPicPr>
          <p:cNvPr id="9" name="Immagine 8" descr="Immagine che contiene Policromia, testo, schermata, cerchio&#10;&#10;Descrizione generata automaticamente">
            <a:extLst>
              <a:ext uri="{FF2B5EF4-FFF2-40B4-BE49-F238E27FC236}">
                <a16:creationId xmlns:a16="http://schemas.microsoft.com/office/drawing/2014/main" id="{781D11BA-002C-7E50-2093-AD8A4A2BA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75" y="4336372"/>
            <a:ext cx="4771334" cy="220254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8C4601D-8BB1-314A-9A29-13D9DCAB7D57}"/>
              </a:ext>
            </a:extLst>
          </p:cNvPr>
          <p:cNvSpPr txBox="1"/>
          <p:nvPr/>
        </p:nvSpPr>
        <p:spPr>
          <a:xfrm>
            <a:off x="524156" y="3389041"/>
            <a:ext cx="53625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0070C0"/>
                </a:solidFill>
              </a:rPr>
              <a:t>Raw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measured</a:t>
            </a:r>
            <a:r>
              <a:rPr lang="it-IT" sz="2000" b="1" dirty="0">
                <a:solidFill>
                  <a:srgbClr val="0070C0"/>
                </a:solidFill>
              </a:rPr>
              <a:t> data are </a:t>
            </a:r>
            <a:r>
              <a:rPr lang="it-IT" sz="2000" b="1" dirty="0" err="1">
                <a:solidFill>
                  <a:srgbClr val="0070C0"/>
                </a:solidFill>
              </a:rPr>
              <a:t>not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isotropic</a:t>
            </a:r>
            <a:r>
              <a:rPr lang="it-IT" sz="2000" b="1" dirty="0">
                <a:solidFill>
                  <a:srgbClr val="0070C0"/>
                </a:solidFill>
              </a:rPr>
              <a:t>, due to the field of </a:t>
            </a:r>
            <a:r>
              <a:rPr lang="it-IT" sz="2000" b="1" dirty="0" err="1">
                <a:solidFill>
                  <a:srgbClr val="0070C0"/>
                </a:solidFill>
              </a:rPr>
              <a:t>view</a:t>
            </a:r>
            <a:r>
              <a:rPr lang="it-IT" sz="2000" b="1" dirty="0">
                <a:solidFill>
                  <a:srgbClr val="0070C0"/>
                </a:solidFill>
              </a:rPr>
              <a:t> of </a:t>
            </a:r>
            <a:r>
              <a:rPr lang="it-IT" sz="2000" b="1" dirty="0" err="1">
                <a:solidFill>
                  <a:srgbClr val="0070C0"/>
                </a:solidFill>
              </a:rPr>
              <a:t>each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telescope</a:t>
            </a:r>
            <a:endParaRPr lang="it-IT" sz="2000" b="1" dirty="0">
              <a:solidFill>
                <a:srgbClr val="0070C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CD04EDB-5D4A-6AD8-C86C-9E0BD5515862}"/>
              </a:ext>
            </a:extLst>
          </p:cNvPr>
          <p:cNvSpPr txBox="1"/>
          <p:nvPr/>
        </p:nvSpPr>
        <p:spPr>
          <a:xfrm>
            <a:off x="7588296" y="1043249"/>
            <a:ext cx="460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0070C0"/>
                </a:solidFill>
              </a:rPr>
              <a:t>We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need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equatorial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coordinates</a:t>
            </a:r>
            <a:r>
              <a:rPr lang="it-IT" sz="2000" b="1" dirty="0">
                <a:solidFill>
                  <a:srgbClr val="0070C0"/>
                </a:solidFill>
              </a:rPr>
              <a:t> (</a:t>
            </a:r>
            <a:r>
              <a:rPr lang="it-IT" sz="2000" b="1" dirty="0" err="1">
                <a:solidFill>
                  <a:srgbClr val="0070C0"/>
                </a:solidFill>
              </a:rPr>
              <a:t>Declination</a:t>
            </a:r>
            <a:r>
              <a:rPr lang="it-IT" sz="2000" b="1" dirty="0">
                <a:solidFill>
                  <a:srgbClr val="0070C0"/>
                </a:solidFill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</a:rPr>
              <a:t>Right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Ascension</a:t>
            </a:r>
            <a:r>
              <a:rPr lang="it-IT" sz="2000" b="1" dirty="0">
                <a:solidFill>
                  <a:srgbClr val="0070C0"/>
                </a:solidFill>
              </a:rPr>
              <a:t>) </a:t>
            </a:r>
            <a:r>
              <a:rPr lang="it-IT" sz="2000" b="1" dirty="0" err="1">
                <a:solidFill>
                  <a:srgbClr val="0070C0"/>
                </a:solidFill>
              </a:rPr>
              <a:t>instead</a:t>
            </a:r>
            <a:r>
              <a:rPr lang="it-IT" sz="2000" b="1" dirty="0">
                <a:solidFill>
                  <a:srgbClr val="0070C0"/>
                </a:solidFill>
              </a:rPr>
              <a:t> of the </a:t>
            </a:r>
            <a:r>
              <a:rPr lang="it-IT" sz="2000" b="1" dirty="0" err="1">
                <a:solidFill>
                  <a:srgbClr val="0070C0"/>
                </a:solidFill>
              </a:rPr>
              <a:t>local</a:t>
            </a:r>
            <a:r>
              <a:rPr lang="it-IT" sz="2000" b="1" dirty="0">
                <a:solidFill>
                  <a:srgbClr val="0070C0"/>
                </a:solidFill>
              </a:rPr>
              <a:t> (</a:t>
            </a:r>
            <a:r>
              <a:rPr lang="el-GR" sz="2000" b="1" dirty="0">
                <a:solidFill>
                  <a:srgbClr val="0070C0"/>
                </a:solidFill>
              </a:rPr>
              <a:t>ϑ</a:t>
            </a:r>
            <a:r>
              <a:rPr lang="it-IT" sz="2000" b="1" dirty="0">
                <a:solidFill>
                  <a:srgbClr val="0070C0"/>
                </a:solidFill>
              </a:rPr>
              <a:t>, </a:t>
            </a:r>
            <a:r>
              <a:rPr lang="el-GR" sz="2000" b="1" dirty="0">
                <a:solidFill>
                  <a:srgbClr val="0070C0"/>
                </a:solidFill>
              </a:rPr>
              <a:t>φ</a:t>
            </a:r>
            <a:r>
              <a:rPr lang="it-IT" sz="2000" b="1" dirty="0">
                <a:solidFill>
                  <a:srgbClr val="0070C0"/>
                </a:solidFill>
              </a:rPr>
              <a:t>) </a:t>
            </a:r>
            <a:r>
              <a:rPr lang="it-IT" sz="2000" b="1" dirty="0" err="1">
                <a:solidFill>
                  <a:srgbClr val="0070C0"/>
                </a:solidFill>
              </a:rPr>
              <a:t>coordinates</a:t>
            </a:r>
            <a:endParaRPr lang="it-IT" sz="2000" b="1" dirty="0">
              <a:solidFill>
                <a:srgbClr val="0070C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CD41A1A-9001-CAA6-BE06-849C9C6B7A3B}"/>
              </a:ext>
            </a:extLst>
          </p:cNvPr>
          <p:cNvSpPr txBox="1"/>
          <p:nvPr/>
        </p:nvSpPr>
        <p:spPr>
          <a:xfrm>
            <a:off x="524155" y="6308079"/>
            <a:ext cx="1908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CATA-01 </a:t>
            </a:r>
            <a:r>
              <a:rPr lang="it-IT" sz="2000" b="1" dirty="0" err="1">
                <a:solidFill>
                  <a:srgbClr val="0070C0"/>
                </a:solidFill>
              </a:rPr>
              <a:t>map</a:t>
            </a:r>
            <a:endParaRPr lang="it-IT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95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39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Searching</a:t>
            </a:r>
            <a:r>
              <a:rPr lang="it-IT" sz="3200" b="1" dirty="0">
                <a:solidFill>
                  <a:schemeClr val="bg1"/>
                </a:solidFill>
              </a:rPr>
              <a:t> for small </a:t>
            </a:r>
            <a:r>
              <a:rPr lang="it-IT" sz="3200" b="1" dirty="0" err="1">
                <a:solidFill>
                  <a:schemeClr val="bg1"/>
                </a:solidFill>
              </a:rPr>
              <a:t>anisotropies</a:t>
            </a:r>
            <a:r>
              <a:rPr lang="it-IT" sz="3200" b="1" dirty="0">
                <a:solidFill>
                  <a:schemeClr val="bg1"/>
                </a:solidFill>
              </a:rPr>
              <a:t> in the </a:t>
            </a:r>
            <a:r>
              <a:rPr lang="it-IT" sz="3200" b="1" dirty="0" err="1">
                <a:solidFill>
                  <a:schemeClr val="bg1"/>
                </a:solidFill>
              </a:rPr>
              <a:t>cosmic</a:t>
            </a:r>
            <a:r>
              <a:rPr lang="it-IT" sz="3200" b="1" dirty="0">
                <a:solidFill>
                  <a:schemeClr val="bg1"/>
                </a:solidFill>
              </a:rPr>
              <a:t> ray </a:t>
            </a:r>
            <a:r>
              <a:rPr lang="it-IT" sz="3200" b="1" dirty="0" err="1">
                <a:solidFill>
                  <a:schemeClr val="bg1"/>
                </a:solidFill>
              </a:rPr>
              <a:t>flux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4465951" y="825739"/>
            <a:ext cx="7622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Data </a:t>
            </a:r>
            <a:r>
              <a:rPr lang="it-IT" sz="2000" b="1" dirty="0" err="1">
                <a:solidFill>
                  <a:srgbClr val="C00000"/>
                </a:solidFill>
              </a:rPr>
              <a:t>need</a:t>
            </a:r>
            <a:r>
              <a:rPr lang="it-IT" sz="2000" b="1" dirty="0">
                <a:solidFill>
                  <a:srgbClr val="C00000"/>
                </a:solidFill>
              </a:rPr>
              <a:t> to be </a:t>
            </a:r>
            <a:r>
              <a:rPr lang="it-IT" sz="2000" b="1" dirty="0" err="1">
                <a:solidFill>
                  <a:srgbClr val="C00000"/>
                </a:solidFill>
              </a:rPr>
              <a:t>corrected</a:t>
            </a:r>
            <a:r>
              <a:rPr lang="it-IT" sz="2000" b="1" dirty="0">
                <a:solidFill>
                  <a:srgbClr val="C00000"/>
                </a:solidFill>
              </a:rPr>
              <a:t> by the </a:t>
            </a:r>
            <a:r>
              <a:rPr lang="it-IT" sz="2000" b="1" dirty="0" err="1">
                <a:solidFill>
                  <a:srgbClr val="C00000"/>
                </a:solidFill>
              </a:rPr>
              <a:t>acceptance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exposure</a:t>
            </a:r>
            <a:r>
              <a:rPr lang="it-IT" sz="2000" b="1" dirty="0">
                <a:solidFill>
                  <a:srgbClr val="C00000"/>
                </a:solidFill>
              </a:rPr>
              <a:t> (a </a:t>
            </a:r>
            <a:r>
              <a:rPr lang="it-IT" sz="2000" b="1" dirty="0" err="1">
                <a:solidFill>
                  <a:srgbClr val="C00000"/>
                </a:solidFill>
              </a:rPr>
              <a:t>numerical</a:t>
            </a:r>
            <a:r>
              <a:rPr lang="it-IT" sz="2000" b="1" dirty="0">
                <a:solidFill>
                  <a:srgbClr val="C00000"/>
                </a:solidFill>
              </a:rPr>
              <a:t> technique </a:t>
            </a:r>
            <a:r>
              <a:rPr lang="it-IT" sz="2000" b="1" dirty="0" err="1">
                <a:solidFill>
                  <a:srgbClr val="C00000"/>
                </a:solidFill>
              </a:rPr>
              <a:t>called</a:t>
            </a:r>
            <a:r>
              <a:rPr lang="it-IT" sz="2000" b="1" dirty="0">
                <a:solidFill>
                  <a:srgbClr val="C00000"/>
                </a:solidFill>
              </a:rPr>
              <a:t> scrambling </a:t>
            </a:r>
            <a:r>
              <a:rPr lang="it-IT" sz="2000" b="1" dirty="0" err="1">
                <a:solidFill>
                  <a:srgbClr val="C00000"/>
                </a:solidFill>
              </a:rPr>
              <a:t>employed</a:t>
            </a:r>
            <a:r>
              <a:rPr lang="it-IT" sz="2000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3" name="Immagine 12" descr="Immagine che contiene testo, schermata, Policromia, diagramma&#10;&#10;Descrizione generata automaticamente">
            <a:extLst>
              <a:ext uri="{FF2B5EF4-FFF2-40B4-BE49-F238E27FC236}">
                <a16:creationId xmlns:a16="http://schemas.microsoft.com/office/drawing/2014/main" id="{0E816D90-AF4F-A867-C5C5-719890119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7" y="697176"/>
            <a:ext cx="4064817" cy="6024299"/>
          </a:xfrm>
          <a:prstGeom prst="rect">
            <a:avLst/>
          </a:prstGeom>
        </p:spPr>
      </p:pic>
      <p:pic>
        <p:nvPicPr>
          <p:cNvPr id="15" name="Immagine 14" descr="Immagine che contiene schermata, testo, Policromia, verde&#10;&#10;Descrizione generata automaticamente">
            <a:extLst>
              <a:ext uri="{FF2B5EF4-FFF2-40B4-BE49-F238E27FC236}">
                <a16:creationId xmlns:a16="http://schemas.microsoft.com/office/drawing/2014/main" id="{07D2959A-9BD5-A83F-0C5A-9FA3B6613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51" y="1752454"/>
            <a:ext cx="5662151" cy="3353091"/>
          </a:xfrm>
          <a:prstGeom prst="rect">
            <a:avLst/>
          </a:prstGeom>
        </p:spPr>
      </p:pic>
      <p:pic>
        <p:nvPicPr>
          <p:cNvPr id="17" name="Immagine 16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DC743110-8BD8-977D-3962-D062561EE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32" y="5177563"/>
            <a:ext cx="7304236" cy="136309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77C03B-166F-A2F2-E3C9-94429AE1EC0E}"/>
              </a:ext>
            </a:extLst>
          </p:cNvPr>
          <p:cNvSpPr txBox="1"/>
          <p:nvPr/>
        </p:nvSpPr>
        <p:spPr>
          <a:xfrm>
            <a:off x="10283850" y="1897699"/>
            <a:ext cx="1908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4 </a:t>
            </a:r>
            <a:r>
              <a:rPr lang="it-IT" sz="2000" b="1" dirty="0" err="1">
                <a:solidFill>
                  <a:srgbClr val="0070C0"/>
                </a:solidFill>
              </a:rPr>
              <a:t>telescopes</a:t>
            </a:r>
            <a:r>
              <a:rPr lang="it-IT" sz="2000" b="1" dirty="0">
                <a:solidFill>
                  <a:srgbClr val="0070C0"/>
                </a:solidFill>
              </a:rPr>
              <a:t>  and 110M events, </a:t>
            </a:r>
            <a:r>
              <a:rPr lang="it-IT" sz="2000" b="1" dirty="0" err="1">
                <a:solidFill>
                  <a:srgbClr val="0070C0"/>
                </a:solidFill>
              </a:rPr>
              <a:t>isotropy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within</a:t>
            </a:r>
            <a:r>
              <a:rPr lang="it-IT" sz="2000" b="1" dirty="0">
                <a:solidFill>
                  <a:srgbClr val="0070C0"/>
                </a:solidFill>
              </a:rPr>
              <a:t> 1%</a:t>
            </a:r>
          </a:p>
        </p:txBody>
      </p:sp>
    </p:spTree>
    <p:extLst>
      <p:ext uri="{BB962C8B-B14F-4D97-AF65-F5344CB8AC3E}">
        <p14:creationId xmlns:p14="http://schemas.microsoft.com/office/powerpoint/2010/main" val="442188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The goals of the Project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949CE30-8D6F-0CCA-9CEB-99001E8632FD}"/>
              </a:ext>
            </a:extLst>
          </p:cNvPr>
          <p:cNvSpPr txBox="1">
            <a:spLocks/>
          </p:cNvSpPr>
          <p:nvPr/>
        </p:nvSpPr>
        <p:spPr>
          <a:xfrm>
            <a:off x="168511" y="839633"/>
            <a:ext cx="6278009" cy="73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b="1" dirty="0">
                <a:solidFill>
                  <a:srgbClr val="C00000"/>
                </a:solidFill>
              </a:rPr>
              <a:t>The </a:t>
            </a:r>
            <a:r>
              <a:rPr lang="it-IT" sz="2000" b="1" dirty="0" err="1">
                <a:solidFill>
                  <a:srgbClr val="C00000"/>
                </a:solidFill>
              </a:rPr>
              <a:t>main</a:t>
            </a:r>
            <a:r>
              <a:rPr lang="it-IT" sz="2000" b="1" dirty="0">
                <a:solidFill>
                  <a:srgbClr val="C00000"/>
                </a:solidFill>
              </a:rPr>
              <a:t> goals of the Project and the </a:t>
            </a:r>
            <a:r>
              <a:rPr lang="it-IT" sz="2000" b="1" dirty="0" err="1">
                <a:solidFill>
                  <a:srgbClr val="C00000"/>
                </a:solidFill>
              </a:rPr>
              <a:t>planned</a:t>
            </a:r>
            <a:r>
              <a:rPr lang="it-IT" sz="2000" b="1" dirty="0">
                <a:solidFill>
                  <a:srgbClr val="C00000"/>
                </a:solidFill>
              </a:rPr>
              <a:t> steps </a:t>
            </a:r>
            <a:r>
              <a:rPr lang="it-IT" sz="2000" b="1" dirty="0" err="1">
                <a:solidFill>
                  <a:srgbClr val="C00000"/>
                </a:solidFill>
              </a:rPr>
              <a:t>were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already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clearly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stated</a:t>
            </a:r>
            <a:r>
              <a:rPr lang="it-IT" sz="2000" b="1" dirty="0">
                <a:solidFill>
                  <a:srgbClr val="C00000"/>
                </a:solidFill>
              </a:rPr>
              <a:t> in </a:t>
            </a:r>
            <a:r>
              <a:rPr lang="it-IT" sz="2000" b="1" dirty="0" err="1">
                <a:solidFill>
                  <a:srgbClr val="C00000"/>
                </a:solidFill>
              </a:rPr>
              <a:t>this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early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document</a:t>
            </a:r>
            <a:endParaRPr lang="it-IT" sz="2000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12" name="Immagine 11" descr="Immagine che contiene testo, schermata, Carattere, informazione&#10;&#10;Descrizione generata automaticamente">
            <a:extLst>
              <a:ext uri="{FF2B5EF4-FFF2-40B4-BE49-F238E27FC236}">
                <a16:creationId xmlns:a16="http://schemas.microsoft.com/office/drawing/2014/main" id="{F4EA69D1-17F1-7F52-3D83-43E765C66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528">
            <a:off x="1637937" y="2351772"/>
            <a:ext cx="8367485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8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40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Upgrade activities of the EEE network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413956" y="1252728"/>
            <a:ext cx="98090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Apart</a:t>
            </a:r>
            <a:r>
              <a:rPr lang="it-IT" sz="2000" b="1" dirty="0">
                <a:solidFill>
                  <a:srgbClr val="C00000"/>
                </a:solidFill>
              </a:rPr>
              <a:t> from gas </a:t>
            </a:r>
            <a:r>
              <a:rPr lang="it-IT" sz="2000" b="1" dirty="0" err="1">
                <a:solidFill>
                  <a:srgbClr val="C00000"/>
                </a:solidFill>
              </a:rPr>
              <a:t>mixture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problem</a:t>
            </a:r>
            <a:r>
              <a:rPr lang="it-IT" sz="2000" b="1" dirty="0">
                <a:solidFill>
                  <a:srgbClr val="C00000"/>
                </a:solidFill>
              </a:rPr>
              <a:t> (</a:t>
            </a:r>
            <a:r>
              <a:rPr lang="it-IT" sz="2000" b="1" dirty="0" err="1">
                <a:solidFill>
                  <a:srgbClr val="C00000"/>
                </a:solidFill>
              </a:rPr>
              <a:t>next</a:t>
            </a:r>
            <a:r>
              <a:rPr lang="it-IT" sz="2000" b="1" dirty="0">
                <a:solidFill>
                  <a:srgbClr val="C00000"/>
                </a:solidFill>
              </a:rPr>
              <a:t> slides), a  </a:t>
            </a:r>
            <a:r>
              <a:rPr lang="it-IT" sz="2000" b="1" dirty="0" err="1">
                <a:solidFill>
                  <a:srgbClr val="C00000"/>
                </a:solidFill>
              </a:rPr>
              <a:t>variety</a:t>
            </a:r>
            <a:r>
              <a:rPr lang="it-IT" sz="2000" b="1" dirty="0">
                <a:solidFill>
                  <a:srgbClr val="C00000"/>
                </a:solidFill>
              </a:rPr>
              <a:t> of upgrade activities </a:t>
            </a:r>
            <a:r>
              <a:rPr lang="it-IT" sz="2000" b="1" dirty="0" err="1">
                <a:solidFill>
                  <a:srgbClr val="C00000"/>
                </a:solidFill>
              </a:rPr>
              <a:t>undertaken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along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two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decades</a:t>
            </a:r>
            <a:r>
              <a:rPr lang="it-IT" sz="2000" b="1" dirty="0">
                <a:solidFill>
                  <a:srgbClr val="C00000"/>
                </a:solidFill>
              </a:rPr>
              <a:t>: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0070C0"/>
                </a:solidFill>
              </a:rPr>
              <a:t>New trigger </a:t>
            </a:r>
            <a:r>
              <a:rPr lang="it-IT" sz="2000" b="1" dirty="0" err="1">
                <a:solidFill>
                  <a:srgbClr val="0070C0"/>
                </a:solidFill>
              </a:rPr>
              <a:t>modules</a:t>
            </a:r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solidFill>
                  <a:srgbClr val="0070C0"/>
                </a:solidFill>
              </a:rPr>
              <a:t>GPS system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</a:rPr>
              <a:t>Weather</a:t>
            </a:r>
            <a:r>
              <a:rPr lang="it-IT" sz="2000" b="1" dirty="0">
                <a:solidFill>
                  <a:srgbClr val="0070C0"/>
                </a:solidFill>
              </a:rPr>
              <a:t> stations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MRPC with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2000" b="1" dirty="0">
                <a:solidFill>
                  <a:srgbClr val="0070C0"/>
                </a:solidFill>
              </a:rPr>
              <a:t>250 micron) gas gap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0070C0"/>
                </a:solidFill>
              </a:rPr>
              <a:t>Software upgrade (data </a:t>
            </a:r>
            <a:r>
              <a:rPr lang="it-IT" sz="2000" b="1" dirty="0" err="1">
                <a:solidFill>
                  <a:srgbClr val="0070C0"/>
                </a:solidFill>
              </a:rPr>
              <a:t>acquisition</a:t>
            </a:r>
            <a:r>
              <a:rPr lang="it-IT" sz="2000" b="1" dirty="0">
                <a:solidFill>
                  <a:srgbClr val="0070C0"/>
                </a:solidFill>
              </a:rPr>
              <a:t>, </a:t>
            </a:r>
            <a:r>
              <a:rPr lang="it-IT" sz="2000" b="1" dirty="0" err="1">
                <a:solidFill>
                  <a:srgbClr val="0070C0"/>
                </a:solidFill>
              </a:rPr>
              <a:t>reconstruction</a:t>
            </a:r>
            <a:r>
              <a:rPr lang="it-IT" sz="2000" b="1" dirty="0">
                <a:solidFill>
                  <a:srgbClr val="0070C0"/>
                </a:solidFill>
              </a:rPr>
              <a:t>, </a:t>
            </a:r>
            <a:r>
              <a:rPr lang="it-IT" sz="2000" b="1" dirty="0" err="1">
                <a:solidFill>
                  <a:srgbClr val="0070C0"/>
                </a:solidFill>
              </a:rPr>
              <a:t>analysis</a:t>
            </a:r>
            <a:r>
              <a:rPr lang="it-IT" sz="2000" b="1" dirty="0">
                <a:solidFill>
                  <a:srgbClr val="0070C0"/>
                </a:solidFill>
              </a:rPr>
              <a:t> framework,…)</a:t>
            </a:r>
          </a:p>
          <a:p>
            <a:endParaRPr lang="it-IT" sz="2400" b="1" dirty="0">
              <a:solidFill>
                <a:srgbClr val="0070C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41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41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The green </a:t>
            </a:r>
            <a:r>
              <a:rPr lang="it-IT" sz="3200" b="1" dirty="0" err="1">
                <a:solidFill>
                  <a:schemeClr val="bg1"/>
                </a:solidFill>
              </a:rPr>
              <a:t>transition</a:t>
            </a:r>
            <a:r>
              <a:rPr lang="it-IT" sz="3200" b="1" dirty="0">
                <a:solidFill>
                  <a:schemeClr val="bg1"/>
                </a:solidFill>
              </a:rPr>
              <a:t>: new </a:t>
            </a:r>
            <a:r>
              <a:rPr lang="it-IT" sz="3200" b="1" dirty="0" err="1">
                <a:solidFill>
                  <a:schemeClr val="bg1"/>
                </a:solidFill>
              </a:rPr>
              <a:t>ecological</a:t>
            </a:r>
            <a:r>
              <a:rPr lang="it-IT" sz="3200" b="1" dirty="0">
                <a:solidFill>
                  <a:schemeClr val="bg1"/>
                </a:solidFill>
              </a:rPr>
              <a:t> gas </a:t>
            </a:r>
            <a:r>
              <a:rPr lang="it-IT" sz="3200" b="1" dirty="0" err="1">
                <a:solidFill>
                  <a:schemeClr val="bg1"/>
                </a:solidFill>
              </a:rPr>
              <a:t>mixtures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48343" y="751311"/>
            <a:ext cx="11208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In the last </a:t>
            </a:r>
            <a:r>
              <a:rPr lang="it-IT" sz="2000" b="1" dirty="0" err="1">
                <a:solidFill>
                  <a:srgbClr val="C00000"/>
                </a:solidFill>
              </a:rPr>
              <a:t>years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considerable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efforts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spent</a:t>
            </a:r>
            <a:r>
              <a:rPr lang="it-IT" sz="2000" b="1" dirty="0">
                <a:solidFill>
                  <a:srgbClr val="C00000"/>
                </a:solidFill>
              </a:rPr>
              <a:t> by EEE to reduce </a:t>
            </a:r>
            <a:r>
              <a:rPr lang="it-IT" sz="2000" b="1" dirty="0" err="1">
                <a:solidFill>
                  <a:srgbClr val="C00000"/>
                </a:solidFill>
              </a:rPr>
              <a:t>GreenHouse</a:t>
            </a:r>
            <a:r>
              <a:rPr lang="it-IT" sz="2000" b="1" dirty="0">
                <a:solidFill>
                  <a:srgbClr val="C00000"/>
                </a:solidFill>
              </a:rPr>
              <a:t> Gas (GHG) </a:t>
            </a:r>
            <a:r>
              <a:rPr lang="it-IT" sz="2000" b="1" dirty="0" err="1">
                <a:solidFill>
                  <a:srgbClr val="C00000"/>
                </a:solidFill>
              </a:rPr>
              <a:t>emission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6" name="Immagine 5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1381F69A-FFC2-3550-34B6-A4A6EEF03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0" y="1323112"/>
            <a:ext cx="5174633" cy="2927065"/>
          </a:xfrm>
          <a:prstGeom prst="rect">
            <a:avLst/>
          </a:prstGeom>
        </p:spPr>
      </p:pic>
      <p:pic>
        <p:nvPicPr>
          <p:cNvPr id="9" name="Immagine 8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BE6A0415-330B-2CCD-7C61-81F7CA664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0" y="4962840"/>
            <a:ext cx="6223688" cy="160387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36BAFA-F544-878C-3F50-E5225BF96B55}"/>
              </a:ext>
            </a:extLst>
          </p:cNvPr>
          <p:cNvSpPr txBox="1"/>
          <p:nvPr/>
        </p:nvSpPr>
        <p:spPr>
          <a:xfrm>
            <a:off x="1329362" y="2201263"/>
            <a:ext cx="4315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Total GHG </a:t>
            </a:r>
            <a:r>
              <a:rPr lang="it-IT" sz="2000" b="1" dirty="0" err="1">
                <a:solidFill>
                  <a:srgbClr val="C00000"/>
                </a:solidFill>
              </a:rPr>
              <a:t>emission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</a:p>
          <a:p>
            <a:r>
              <a:rPr lang="it-IT" sz="2000" b="1" dirty="0">
                <a:solidFill>
                  <a:srgbClr val="C00000"/>
                </a:solidFill>
              </a:rPr>
              <a:t>(in CO</a:t>
            </a:r>
            <a:r>
              <a:rPr lang="it-IT" sz="2000" b="1" baseline="-25000" dirty="0">
                <a:solidFill>
                  <a:srgbClr val="C00000"/>
                </a:solidFill>
              </a:rPr>
              <a:t>2</a:t>
            </a:r>
            <a:r>
              <a:rPr lang="it-IT" sz="2000" b="1" dirty="0">
                <a:solidFill>
                  <a:srgbClr val="C00000"/>
                </a:solidFill>
              </a:rPr>
              <a:t>-equivalent)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87509EF-7747-F4C5-CFAF-D5C2F89A71B6}"/>
              </a:ext>
            </a:extLst>
          </p:cNvPr>
          <p:cNvSpPr txBox="1"/>
          <p:nvPr/>
        </p:nvSpPr>
        <p:spPr>
          <a:xfrm>
            <a:off x="6715790" y="4562730"/>
            <a:ext cx="4693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Different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gases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contribute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not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only</a:t>
            </a:r>
            <a:r>
              <a:rPr lang="it-IT" sz="2000" b="1" dirty="0">
                <a:solidFill>
                  <a:srgbClr val="C00000"/>
                </a:solidFill>
              </a:rPr>
              <a:t> CO</a:t>
            </a:r>
            <a:r>
              <a:rPr lang="it-IT" sz="2000" b="1" baseline="-25000" dirty="0"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13" name="Immagine 12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F93D3791-B49F-1A49-BE19-5B2EA7A50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48" y="1307643"/>
            <a:ext cx="5317370" cy="309886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4B71DC9-05CC-A3A1-4C61-659491EF5477}"/>
              </a:ext>
            </a:extLst>
          </p:cNvPr>
          <p:cNvSpPr txBox="1"/>
          <p:nvPr/>
        </p:nvSpPr>
        <p:spPr>
          <a:xfrm rot="21310121">
            <a:off x="6605861" y="5405718"/>
            <a:ext cx="4963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Warming Power (GWP) for the standard </a:t>
            </a:r>
            <a:r>
              <a:rPr lang="it-IT" sz="1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mixture</a:t>
            </a:r>
            <a:r>
              <a:rPr lang="it-IT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employed</a:t>
            </a:r>
            <a:r>
              <a:rPr lang="it-IT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sz="1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it-IT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~1880 (out of EU </a:t>
            </a:r>
            <a:r>
              <a:rPr lang="it-IT" sz="1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regulations</a:t>
            </a:r>
            <a:r>
              <a:rPr lang="it-IT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1253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42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The green </a:t>
            </a:r>
            <a:r>
              <a:rPr lang="it-IT" sz="3200" b="1" dirty="0" err="1">
                <a:solidFill>
                  <a:schemeClr val="bg1"/>
                </a:solidFill>
              </a:rPr>
              <a:t>transition</a:t>
            </a:r>
            <a:r>
              <a:rPr lang="it-IT" sz="3200" b="1" dirty="0">
                <a:solidFill>
                  <a:schemeClr val="bg1"/>
                </a:solidFill>
              </a:rPr>
              <a:t>: new </a:t>
            </a:r>
            <a:r>
              <a:rPr lang="it-IT" sz="3200" b="1" dirty="0" err="1">
                <a:solidFill>
                  <a:schemeClr val="bg1"/>
                </a:solidFill>
              </a:rPr>
              <a:t>ecological</a:t>
            </a:r>
            <a:r>
              <a:rPr lang="it-IT" sz="3200" b="1" dirty="0">
                <a:solidFill>
                  <a:schemeClr val="bg1"/>
                </a:solidFill>
              </a:rPr>
              <a:t> gas </a:t>
            </a:r>
            <a:r>
              <a:rPr lang="it-IT" sz="3200" b="1" dirty="0" err="1">
                <a:solidFill>
                  <a:schemeClr val="bg1"/>
                </a:solidFill>
              </a:rPr>
              <a:t>mixtures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145732" y="792379"/>
            <a:ext cx="112080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Various</a:t>
            </a:r>
            <a:r>
              <a:rPr lang="it-IT" sz="2000" b="1" dirty="0">
                <a:solidFill>
                  <a:srgbClr val="C00000"/>
                </a:solidFill>
              </a:rPr>
              <a:t> steps </a:t>
            </a:r>
            <a:r>
              <a:rPr lang="it-IT" sz="2000" b="1" dirty="0" err="1">
                <a:solidFill>
                  <a:srgbClr val="C00000"/>
                </a:solidFill>
              </a:rPr>
              <a:t>followed</a:t>
            </a:r>
            <a:r>
              <a:rPr lang="it-IT" sz="2000" b="1" dirty="0">
                <a:solidFill>
                  <a:srgbClr val="C00000"/>
                </a:solidFill>
              </a:rPr>
              <a:t> in the last </a:t>
            </a:r>
            <a:r>
              <a:rPr lang="it-IT" sz="2000" b="1" dirty="0" err="1">
                <a:solidFill>
                  <a:srgbClr val="C00000"/>
                </a:solidFill>
              </a:rPr>
              <a:t>years</a:t>
            </a:r>
            <a:r>
              <a:rPr lang="it-IT" sz="2000" b="1" dirty="0">
                <a:solidFill>
                  <a:srgbClr val="C00000"/>
                </a:solidFill>
              </a:rPr>
              <a:t>, with a </a:t>
            </a:r>
            <a:r>
              <a:rPr lang="it-IT" sz="2000" b="1" dirty="0" err="1">
                <a:solidFill>
                  <a:srgbClr val="C00000"/>
                </a:solidFill>
              </a:rPr>
              <a:t>lot</a:t>
            </a:r>
            <a:r>
              <a:rPr lang="it-IT" sz="2000" b="1" dirty="0">
                <a:solidFill>
                  <a:srgbClr val="C00000"/>
                </a:solidFill>
              </a:rPr>
              <a:t> of work </a:t>
            </a:r>
            <a:r>
              <a:rPr lang="it-IT" sz="2000" b="1" dirty="0" err="1">
                <a:solidFill>
                  <a:srgbClr val="C00000"/>
                </a:solidFill>
              </a:rPr>
              <a:t>involving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many</a:t>
            </a:r>
            <a:r>
              <a:rPr lang="it-IT" sz="2000" b="1" dirty="0">
                <a:solidFill>
                  <a:srgbClr val="C00000"/>
                </a:solidFill>
              </a:rPr>
              <a:t> people in the Collaboration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Reduce gas leakage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MRPC with leakage rate&gt;0.1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liter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/h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cured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Test working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gas flow 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standard 2-3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liters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/h to 1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liter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/h, 50%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gas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degradation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Test gas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recirculation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 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tested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CERN, with a recovery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~60%</a:t>
            </a:r>
          </a:p>
          <a:p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Test new,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ecofriendly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gas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mixtures</a:t>
            </a:r>
            <a:endParaRPr lang="it-IT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A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variety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new gas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mixtures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tested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Promising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gas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mixture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</a:t>
            </a:r>
            <a:r>
              <a:rPr lang="it-IT" sz="2000" b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it-IT" sz="2000" b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sz="2000" b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He    (GWP ~6),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tested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Satisfactory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,…)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telescopes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running with the new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mixture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Students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activity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000" b="1" dirty="0">
              <a:solidFill>
                <a:srgbClr val="C0000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6" name="Immagine 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CA4F9BDE-B9D2-C1B9-6903-40AFFC8FB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03" y="3639312"/>
            <a:ext cx="4418361" cy="271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14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43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Coordinated</a:t>
            </a:r>
            <a:r>
              <a:rPr lang="it-IT" sz="3200" b="1" dirty="0">
                <a:solidFill>
                  <a:schemeClr val="bg1"/>
                </a:solidFill>
              </a:rPr>
              <a:t> data </a:t>
            </a:r>
            <a:r>
              <a:rPr lang="it-IT" sz="3200" b="1" dirty="0" err="1">
                <a:solidFill>
                  <a:schemeClr val="bg1"/>
                </a:solidFill>
              </a:rPr>
              <a:t>taking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48343" y="691033"/>
            <a:ext cx="7300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After the first </a:t>
            </a:r>
            <a:r>
              <a:rPr lang="it-IT" sz="2000" b="1" dirty="0" err="1">
                <a:solidFill>
                  <a:srgbClr val="C00000"/>
                </a:solidFill>
              </a:rPr>
              <a:t>phase</a:t>
            </a:r>
            <a:r>
              <a:rPr lang="it-IT" sz="2000" b="1" dirty="0">
                <a:solidFill>
                  <a:srgbClr val="C00000"/>
                </a:solidFill>
              </a:rPr>
              <a:t> of the project (2005-2014), special </a:t>
            </a:r>
            <a:r>
              <a:rPr lang="it-IT" sz="2000" b="1" dirty="0" err="1">
                <a:solidFill>
                  <a:srgbClr val="C00000"/>
                </a:solidFill>
              </a:rPr>
              <a:t>efforts</a:t>
            </a:r>
            <a:r>
              <a:rPr lang="it-IT" sz="2000" b="1" dirty="0">
                <a:solidFill>
                  <a:srgbClr val="C00000"/>
                </a:solidFill>
              </a:rPr>
              <a:t> put </a:t>
            </a:r>
            <a:r>
              <a:rPr lang="it-IT" sz="2000" b="1" dirty="0" err="1">
                <a:solidFill>
                  <a:srgbClr val="C00000"/>
                </a:solidFill>
              </a:rPr>
              <a:t>into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organizing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coordinated</a:t>
            </a:r>
            <a:r>
              <a:rPr lang="it-IT" sz="2000" b="1" dirty="0">
                <a:solidFill>
                  <a:srgbClr val="C00000"/>
                </a:solidFill>
              </a:rPr>
              <a:t> data </a:t>
            </a:r>
            <a:r>
              <a:rPr lang="it-IT" sz="2000" b="1" dirty="0" err="1">
                <a:solidFill>
                  <a:srgbClr val="C00000"/>
                </a:solidFill>
              </a:rPr>
              <a:t>taking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runs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More </a:t>
            </a:r>
            <a:r>
              <a:rPr lang="it-IT" sz="2000" b="1" dirty="0" err="1">
                <a:solidFill>
                  <a:srgbClr val="C00000"/>
                </a:solidFill>
              </a:rPr>
              <a:t>than</a:t>
            </a:r>
            <a:r>
              <a:rPr lang="it-IT" sz="2000" b="1" dirty="0">
                <a:solidFill>
                  <a:srgbClr val="C00000"/>
                </a:solidFill>
              </a:rPr>
              <a:t> 120 </a:t>
            </a:r>
            <a:r>
              <a:rPr lang="it-IT" sz="2000" b="1" dirty="0" err="1">
                <a:solidFill>
                  <a:srgbClr val="C00000"/>
                </a:solidFill>
              </a:rPr>
              <a:t>billion</a:t>
            </a:r>
            <a:r>
              <a:rPr lang="it-IT" sz="2000" b="1" dirty="0">
                <a:solidFill>
                  <a:srgbClr val="C00000"/>
                </a:solidFill>
              </a:rPr>
              <a:t> events </a:t>
            </a:r>
            <a:r>
              <a:rPr lang="it-IT" sz="2000" b="1" dirty="0" err="1">
                <a:solidFill>
                  <a:srgbClr val="C00000"/>
                </a:solidFill>
              </a:rPr>
              <a:t>collected</a:t>
            </a:r>
            <a:r>
              <a:rPr lang="it-IT" sz="2000" b="1" dirty="0">
                <a:solidFill>
                  <a:srgbClr val="C00000"/>
                </a:solidFill>
              </a:rPr>
              <a:t> so far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RUN7 with the new eco-friendly gas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mixture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6" name="Immagine 5" descr="Immagine che contiene Diagramma, linea, testo, diagramma&#10;&#10;Descrizione generata automaticamente">
            <a:extLst>
              <a:ext uri="{FF2B5EF4-FFF2-40B4-BE49-F238E27FC236}">
                <a16:creationId xmlns:a16="http://schemas.microsoft.com/office/drawing/2014/main" id="{099FD2D9-F21E-B244-0F3E-6F0E4D529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2198637"/>
            <a:ext cx="11308950" cy="453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00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44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Complementing</a:t>
            </a:r>
            <a:r>
              <a:rPr lang="it-IT" sz="3200" b="1" dirty="0">
                <a:solidFill>
                  <a:schemeClr val="bg1"/>
                </a:solidFill>
              </a:rPr>
              <a:t> the EEE network with the POLA detectors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48342" y="749808"/>
            <a:ext cx="7963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A set of small </a:t>
            </a:r>
            <a:r>
              <a:rPr lang="it-IT" sz="2000" b="1" dirty="0" err="1">
                <a:solidFill>
                  <a:srgbClr val="C00000"/>
                </a:solidFill>
              </a:rPr>
              <a:t>scintillator-based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were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also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built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employed</a:t>
            </a:r>
            <a:r>
              <a:rPr lang="it-IT" sz="2000" b="1" dirty="0">
                <a:solidFill>
                  <a:srgbClr val="C00000"/>
                </a:solidFill>
              </a:rPr>
              <a:t> in </a:t>
            </a:r>
            <a:r>
              <a:rPr lang="it-IT" sz="2000" b="1" dirty="0" err="1">
                <a:solidFill>
                  <a:srgbClr val="C00000"/>
                </a:solidFill>
              </a:rPr>
              <a:t>different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environments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measurement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campaigns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8" name="Immagine 7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3D2A4AB2-F173-DA79-4DE7-594845110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4" y="2484500"/>
            <a:ext cx="11797932" cy="36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51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45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Cosmic</a:t>
            </a:r>
            <a:r>
              <a:rPr lang="it-IT" sz="3200" b="1" dirty="0">
                <a:solidFill>
                  <a:schemeClr val="bg1"/>
                </a:solidFill>
              </a:rPr>
              <a:t> rays over a wide </a:t>
            </a:r>
            <a:r>
              <a:rPr lang="it-IT" sz="3200" b="1" dirty="0" err="1">
                <a:solidFill>
                  <a:schemeClr val="bg1"/>
                </a:solidFill>
              </a:rPr>
              <a:t>latitude</a:t>
            </a:r>
            <a:r>
              <a:rPr lang="it-IT" sz="3200" b="1" dirty="0">
                <a:solidFill>
                  <a:schemeClr val="bg1"/>
                </a:solidFill>
              </a:rPr>
              <a:t> range: The </a:t>
            </a:r>
            <a:r>
              <a:rPr lang="it-IT" sz="3200" b="1" dirty="0" err="1">
                <a:solidFill>
                  <a:schemeClr val="bg1"/>
                </a:solidFill>
              </a:rPr>
              <a:t>PolarquEEEst</a:t>
            </a:r>
            <a:r>
              <a:rPr lang="it-IT" sz="3200" b="1" dirty="0">
                <a:solidFill>
                  <a:schemeClr val="bg1"/>
                </a:solidFill>
              </a:rPr>
              <a:t> missions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162253" y="664416"/>
            <a:ext cx="66486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C00000"/>
                </a:solidFill>
              </a:rPr>
              <a:t>July-September</a:t>
            </a:r>
            <a:r>
              <a:rPr lang="it-IT" sz="2000" b="1" dirty="0">
                <a:solidFill>
                  <a:srgbClr val="C00000"/>
                </a:solidFill>
              </a:rPr>
              <a:t> 2018: POLA-01 detector travels on board of the </a:t>
            </a:r>
            <a:r>
              <a:rPr lang="it-IT" sz="2000" b="1" dirty="0" err="1">
                <a:solidFill>
                  <a:srgbClr val="C00000"/>
                </a:solidFill>
              </a:rPr>
              <a:t>Nanuq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sailboat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spanning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latitude</a:t>
            </a:r>
            <a:r>
              <a:rPr lang="it-IT" sz="2000" b="1" dirty="0">
                <a:solidFill>
                  <a:srgbClr val="C00000"/>
                </a:solidFill>
              </a:rPr>
              <a:t> range 66°-82° N. 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Twin detectors POLA-02 and POLA-03 </a:t>
            </a:r>
            <a:r>
              <a:rPr lang="it-IT" sz="2000" b="1" dirty="0" err="1">
                <a:solidFill>
                  <a:srgbClr val="C00000"/>
                </a:solidFill>
              </a:rPr>
              <a:t>simultaneously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took</a:t>
            </a:r>
            <a:r>
              <a:rPr lang="it-IT" sz="2000" b="1" dirty="0">
                <a:solidFill>
                  <a:srgbClr val="C00000"/>
                </a:solidFill>
              </a:rPr>
              <a:t> data in </a:t>
            </a:r>
            <a:r>
              <a:rPr lang="it-IT" sz="2000" b="1" dirty="0" err="1">
                <a:solidFill>
                  <a:srgbClr val="C00000"/>
                </a:solidFill>
              </a:rPr>
              <a:t>Italy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Norway</a:t>
            </a:r>
            <a:r>
              <a:rPr lang="it-IT" sz="2000" b="1" dirty="0">
                <a:solidFill>
                  <a:srgbClr val="C00000"/>
                </a:solidFill>
              </a:rPr>
              <a:t> for </a:t>
            </a:r>
            <a:r>
              <a:rPr lang="it-IT" sz="2000" b="1" dirty="0" err="1">
                <a:solidFill>
                  <a:srgbClr val="C00000"/>
                </a:solidFill>
              </a:rPr>
              <a:t>reference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04B9F04-9442-54CC-E3B7-9CA9401F9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0934">
            <a:off x="263355" y="2294286"/>
            <a:ext cx="3033175" cy="2269426"/>
          </a:xfrm>
          <a:prstGeom prst="rect">
            <a:avLst/>
          </a:prstGeom>
        </p:spPr>
      </p:pic>
      <p:pic>
        <p:nvPicPr>
          <p:cNvPr id="12" name="Immagine 3">
            <a:extLst>
              <a:ext uri="{FF2B5EF4-FFF2-40B4-BE49-F238E27FC236}">
                <a16:creationId xmlns:a16="http://schemas.microsoft.com/office/drawing/2014/main" id="{2B1CBCDF-65E5-040B-11F3-940C911B3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868">
            <a:off x="306928" y="4914001"/>
            <a:ext cx="2743200" cy="1544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5FDFD19-F3E3-A483-CF45-74C737B53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78">
            <a:off x="7954583" y="4251319"/>
            <a:ext cx="3394194" cy="224162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CEEE1D1-4E1F-D277-7EE5-31384C182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563" y="908246"/>
            <a:ext cx="4095070" cy="286523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94BB279-886F-DCE5-217D-44C9AC778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1" y="4061255"/>
            <a:ext cx="3951838" cy="270283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893F869-2A83-9904-E084-9AB4EBA0181C}"/>
              </a:ext>
            </a:extLst>
          </p:cNvPr>
          <p:cNvSpPr txBox="1"/>
          <p:nvPr/>
        </p:nvSpPr>
        <p:spPr>
          <a:xfrm>
            <a:off x="3889958" y="3075057"/>
            <a:ext cx="378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ray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r>
              <a:rPr lang="it-IT" sz="2000" b="1" dirty="0">
                <a:solidFill>
                  <a:srgbClr val="C00000"/>
                </a:solidFill>
              </a:rPr>
              <a:t> stays </a:t>
            </a:r>
            <a:r>
              <a:rPr lang="it-IT" sz="2000" b="1" dirty="0" err="1">
                <a:solidFill>
                  <a:srgbClr val="C00000"/>
                </a:solidFill>
              </a:rPr>
              <a:t>constant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within</a:t>
            </a:r>
            <a:r>
              <a:rPr lang="it-IT" sz="2000" b="1" dirty="0">
                <a:solidFill>
                  <a:srgbClr val="C00000"/>
                </a:solidFill>
              </a:rPr>
              <a:t> 1% in </a:t>
            </a:r>
            <a:r>
              <a:rPr lang="it-IT" sz="2000" b="1" dirty="0" err="1">
                <a:solidFill>
                  <a:srgbClr val="C00000"/>
                </a:solidFill>
              </a:rPr>
              <a:t>this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lat.range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4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46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Cosmic</a:t>
            </a:r>
            <a:r>
              <a:rPr lang="it-IT" sz="3200" b="1" dirty="0">
                <a:solidFill>
                  <a:schemeClr val="bg1"/>
                </a:solidFill>
              </a:rPr>
              <a:t> rays over a wide </a:t>
            </a:r>
            <a:r>
              <a:rPr lang="it-IT" sz="3200" b="1" dirty="0" err="1">
                <a:solidFill>
                  <a:schemeClr val="bg1"/>
                </a:solidFill>
              </a:rPr>
              <a:t>latitude</a:t>
            </a:r>
            <a:r>
              <a:rPr lang="it-IT" sz="3200" b="1" dirty="0">
                <a:solidFill>
                  <a:schemeClr val="bg1"/>
                </a:solidFill>
              </a:rPr>
              <a:t> range: The </a:t>
            </a:r>
            <a:r>
              <a:rPr lang="it-IT" sz="3200" b="1" dirty="0" err="1">
                <a:solidFill>
                  <a:schemeClr val="bg1"/>
                </a:solidFill>
              </a:rPr>
              <a:t>PolarquEEEst</a:t>
            </a:r>
            <a:r>
              <a:rPr lang="it-IT" sz="3200" b="1" dirty="0">
                <a:solidFill>
                  <a:schemeClr val="bg1"/>
                </a:solidFill>
              </a:rPr>
              <a:t> mission</a:t>
            </a:r>
          </a:p>
        </p:txBody>
      </p:sp>
      <p:pic>
        <p:nvPicPr>
          <p:cNvPr id="14" name="Immagine 13" descr="Immagine che contiene testo, mappa, atlante, Terra&#10;&#10;Descrizione generata automaticamente">
            <a:extLst>
              <a:ext uri="{FF2B5EF4-FFF2-40B4-BE49-F238E27FC236}">
                <a16:creationId xmlns:a16="http://schemas.microsoft.com/office/drawing/2014/main" id="{3B920828-B4A0-9B3D-0310-9A036D6F7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1" y="718347"/>
            <a:ext cx="3113931" cy="6053848"/>
          </a:xfrm>
          <a:prstGeom prst="rect">
            <a:avLst/>
          </a:prstGeom>
        </p:spPr>
      </p:pic>
      <p:pic>
        <p:nvPicPr>
          <p:cNvPr id="16" name="Immagine 1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08B1FA3D-D6F9-60BE-E865-DF1BEEAEC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32" y="2326976"/>
            <a:ext cx="6030738" cy="394580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BC8DB5A-F884-7DC4-21FC-620E01F9412B}"/>
              </a:ext>
            </a:extLst>
          </p:cNvPr>
          <p:cNvSpPr txBox="1"/>
          <p:nvPr/>
        </p:nvSpPr>
        <p:spPr>
          <a:xfrm>
            <a:off x="3719269" y="858189"/>
            <a:ext cx="737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November 2018 – April 2019: POLA-01 detector on the road from Lampedusa (35° N) to Hannover (52 ° N), </a:t>
            </a:r>
            <a:r>
              <a:rPr lang="it-IT" sz="2000" b="1" dirty="0" err="1">
                <a:solidFill>
                  <a:srgbClr val="C00000"/>
                </a:solidFill>
              </a:rPr>
              <a:t>complementing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previous</a:t>
            </a:r>
            <a:r>
              <a:rPr lang="it-IT" sz="2000" b="1" dirty="0">
                <a:solidFill>
                  <a:srgbClr val="C00000"/>
                </a:solidFill>
              </a:rPr>
              <a:t> data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smaller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latitudes</a:t>
            </a:r>
            <a:endParaRPr lang="it-IT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52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47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Installing</a:t>
            </a:r>
            <a:r>
              <a:rPr lang="it-IT" sz="3200" b="1" dirty="0">
                <a:solidFill>
                  <a:schemeClr val="bg1"/>
                </a:solidFill>
              </a:rPr>
              <a:t> and </a:t>
            </a:r>
            <a:r>
              <a:rPr lang="it-IT" sz="3200" b="1" dirty="0" err="1">
                <a:solidFill>
                  <a:schemeClr val="bg1"/>
                </a:solidFill>
              </a:rPr>
              <a:t>using</a:t>
            </a:r>
            <a:r>
              <a:rPr lang="it-IT" sz="3200" b="1" dirty="0">
                <a:solidFill>
                  <a:schemeClr val="bg1"/>
                </a:solidFill>
              </a:rPr>
              <a:t> POLA detectors </a:t>
            </a:r>
            <a:r>
              <a:rPr lang="it-IT" sz="3200" b="1" dirty="0" err="1">
                <a:solidFill>
                  <a:schemeClr val="bg1"/>
                </a:solidFill>
              </a:rPr>
              <a:t>at</a:t>
            </a:r>
            <a:r>
              <a:rPr lang="it-IT" sz="3200" b="1" dirty="0">
                <a:solidFill>
                  <a:schemeClr val="bg1"/>
                </a:solidFill>
              </a:rPr>
              <a:t> the Svalbard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0" y="720620"/>
            <a:ext cx="6665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June 2019: 3 POLA detectors </a:t>
            </a:r>
            <a:r>
              <a:rPr lang="it-IT" sz="2000" b="1" dirty="0" err="1">
                <a:solidFill>
                  <a:srgbClr val="C00000"/>
                </a:solidFill>
              </a:rPr>
              <a:t>installed</a:t>
            </a:r>
            <a:r>
              <a:rPr lang="it-IT" sz="2000" b="1" dirty="0">
                <a:solidFill>
                  <a:srgbClr val="C00000"/>
                </a:solidFill>
              </a:rPr>
              <a:t> in </a:t>
            </a:r>
            <a:r>
              <a:rPr lang="it-IT" sz="2000" b="1" dirty="0" err="1">
                <a:solidFill>
                  <a:srgbClr val="C00000"/>
                </a:solidFill>
              </a:rPr>
              <a:t>Ny-Alesund</a:t>
            </a:r>
            <a:r>
              <a:rPr lang="it-IT" sz="2000" b="1" dirty="0">
                <a:solidFill>
                  <a:srgbClr val="C00000"/>
                </a:solidFill>
              </a:rPr>
              <a:t> (78°N) 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sz="2000" b="1" dirty="0" err="1">
                <a:solidFill>
                  <a:srgbClr val="C00000"/>
                </a:solidFill>
              </a:rPr>
              <a:t>aking</a:t>
            </a:r>
            <a:r>
              <a:rPr lang="it-IT" sz="2000" b="1" dirty="0">
                <a:solidFill>
                  <a:srgbClr val="C00000"/>
                </a:solidFill>
              </a:rPr>
              <a:t> data from 2019 to 2023</a:t>
            </a: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B258D7E-0BB2-83B5-B659-09BB08694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666" r="-2" b="7595"/>
          <a:stretch/>
        </p:blipFill>
        <p:spPr>
          <a:xfrm>
            <a:off x="6381796" y="1"/>
            <a:ext cx="5819347" cy="365473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9" name="Immagine 8" descr="Immagine che contiene testo, neve, schermata, mappa&#10;&#10;Descrizione generata automaticamente">
            <a:extLst>
              <a:ext uri="{FF2B5EF4-FFF2-40B4-BE49-F238E27FC236}">
                <a16:creationId xmlns:a16="http://schemas.microsoft.com/office/drawing/2014/main" id="{F31BF114-6950-9210-F3A6-C02F55A4D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4" y="1549031"/>
            <a:ext cx="5812736" cy="285098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9D0CF4-B075-BB27-7A65-6F4191ADB172}"/>
              </a:ext>
            </a:extLst>
          </p:cNvPr>
          <p:cNvSpPr txBox="1"/>
          <p:nvPr/>
        </p:nvSpPr>
        <p:spPr>
          <a:xfrm>
            <a:off x="348343" y="4737298"/>
            <a:ext cx="6665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Not easy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from hardware/software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maintainance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security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bears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moving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 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12" name="Immagine 11" descr="Immagine che contiene vestiti, persona, giacca, sorriso&#10;&#10;Descrizione generata automaticamente">
            <a:extLst>
              <a:ext uri="{FF2B5EF4-FFF2-40B4-BE49-F238E27FC236}">
                <a16:creationId xmlns:a16="http://schemas.microsoft.com/office/drawing/2014/main" id="{86A39B9F-F003-6D72-EC13-86B1FF80E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386">
            <a:off x="9767669" y="3510024"/>
            <a:ext cx="2228540" cy="2707152"/>
          </a:xfrm>
          <a:prstGeom prst="rect">
            <a:avLst/>
          </a:prstGeom>
        </p:spPr>
      </p:pic>
      <p:pic>
        <p:nvPicPr>
          <p:cNvPr id="14" name="Immagine 13" descr="Immagine che contiene persona, vestiti, aria aperta, arma&#10;&#10;Descrizione generata automaticamente">
            <a:extLst>
              <a:ext uri="{FF2B5EF4-FFF2-40B4-BE49-F238E27FC236}">
                <a16:creationId xmlns:a16="http://schemas.microsoft.com/office/drawing/2014/main" id="{D01287AD-F57C-1388-E51B-6FBC8599C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932">
            <a:off x="6571418" y="4976279"/>
            <a:ext cx="2646685" cy="1788422"/>
          </a:xfrm>
          <a:prstGeom prst="rect">
            <a:avLst/>
          </a:prstGeom>
        </p:spPr>
      </p:pic>
      <p:pic>
        <p:nvPicPr>
          <p:cNvPr id="16" name="Immagine 15" descr="Immagine che contiene persona, Ingegneria elettronica, elettronica, circuito&#10;&#10;Descrizione generata automaticamente">
            <a:extLst>
              <a:ext uri="{FF2B5EF4-FFF2-40B4-BE49-F238E27FC236}">
                <a16:creationId xmlns:a16="http://schemas.microsoft.com/office/drawing/2014/main" id="{A884FCA5-EF72-FC86-EBBB-ECB9B7C93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280">
            <a:off x="6989758" y="3327544"/>
            <a:ext cx="2500023" cy="16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18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48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Installing</a:t>
            </a:r>
            <a:r>
              <a:rPr lang="it-IT" sz="3200" b="1" dirty="0">
                <a:solidFill>
                  <a:schemeClr val="bg1"/>
                </a:solidFill>
              </a:rPr>
              <a:t> and </a:t>
            </a:r>
            <a:r>
              <a:rPr lang="it-IT" sz="3200" b="1" dirty="0" err="1">
                <a:solidFill>
                  <a:schemeClr val="bg1"/>
                </a:solidFill>
              </a:rPr>
              <a:t>using</a:t>
            </a:r>
            <a:r>
              <a:rPr lang="it-IT" sz="3200" b="1" dirty="0">
                <a:solidFill>
                  <a:schemeClr val="bg1"/>
                </a:solidFill>
              </a:rPr>
              <a:t> POLA detectors </a:t>
            </a:r>
            <a:r>
              <a:rPr lang="it-IT" sz="3200" b="1" dirty="0" err="1">
                <a:solidFill>
                  <a:schemeClr val="bg1"/>
                </a:solidFill>
              </a:rPr>
              <a:t>at</a:t>
            </a:r>
            <a:r>
              <a:rPr lang="it-IT" sz="3200" b="1" dirty="0">
                <a:solidFill>
                  <a:schemeClr val="bg1"/>
                </a:solidFill>
              </a:rPr>
              <a:t> the Svalbard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30540" y="602194"/>
            <a:ext cx="40142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Data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progress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Clear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periodicities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seen</a:t>
            </a:r>
            <a:endParaRPr lang="it-IT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yields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Advanced time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endParaRPr lang="it-IT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8" name="Immagine 7" descr="Immagine che contiene Diagramma, linea, Carattere, diagramma&#10;&#10;Descrizione generata automaticamente">
            <a:extLst>
              <a:ext uri="{FF2B5EF4-FFF2-40B4-BE49-F238E27FC236}">
                <a16:creationId xmlns:a16="http://schemas.microsoft.com/office/drawing/2014/main" id="{8BE6FD93-143A-12AD-C143-723F7BA8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84" y="1538569"/>
            <a:ext cx="7685681" cy="305758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F45D19-E953-15FC-C438-7560446CE82B}"/>
              </a:ext>
            </a:extLst>
          </p:cNvPr>
          <p:cNvSpPr txBox="1"/>
          <p:nvPr/>
        </p:nvSpPr>
        <p:spPr>
          <a:xfrm>
            <a:off x="4405734" y="5648464"/>
            <a:ext cx="5744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Time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(air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showers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POLA detectors, in progress (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ICD2023 a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days ago)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15" name="Immagine 1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63E15BB6-44AC-276B-A6E8-F82F858B7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2" y="2149273"/>
            <a:ext cx="4324472" cy="47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7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49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POLA detectors on board of Amerigo Vespucci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48342" y="839938"/>
            <a:ext cx="6436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POLA-02 detector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employed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board of the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Italian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training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Amerigo Vespucci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in the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Mediterranean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over 10°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latitude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range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4D80C1-A49D-3126-8F63-FB44B1BCA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175" y="703925"/>
            <a:ext cx="3518043" cy="2638532"/>
          </a:xfrm>
          <a:prstGeom prst="rect">
            <a:avLst/>
          </a:prstGeom>
        </p:spPr>
      </p:pic>
      <p:pic>
        <p:nvPicPr>
          <p:cNvPr id="10" name="Immagine 9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E877247C-C3C0-AD67-827B-B45AAC3B8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5" y="2125040"/>
            <a:ext cx="3982997" cy="3727120"/>
          </a:xfrm>
          <a:prstGeom prst="rect">
            <a:avLst/>
          </a:prstGeom>
        </p:spPr>
      </p:pic>
      <p:pic>
        <p:nvPicPr>
          <p:cNvPr id="12" name="Immagine 11" descr="Immagine che contiene testo, linea, diagramma, Parallelo&#10;&#10;Descrizione generata automaticamente">
            <a:extLst>
              <a:ext uri="{FF2B5EF4-FFF2-40B4-BE49-F238E27FC236}">
                <a16:creationId xmlns:a16="http://schemas.microsoft.com/office/drawing/2014/main" id="{A5CD35B1-A316-AB31-BBA8-1F23757E6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3900380"/>
            <a:ext cx="4787535" cy="257964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50D366-F9C5-CDA4-0126-7516AD7E8740}"/>
              </a:ext>
            </a:extLst>
          </p:cNvPr>
          <p:cNvSpPr txBox="1"/>
          <p:nvPr/>
        </p:nvSpPr>
        <p:spPr>
          <a:xfrm>
            <a:off x="4560678" y="3421363"/>
            <a:ext cx="6436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progress..</a:t>
            </a:r>
            <a:endParaRPr lang="it-IT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45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The goals of the Project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E0D7F606-A100-6241-2DB7-2734B15E6975}"/>
              </a:ext>
            </a:extLst>
          </p:cNvPr>
          <p:cNvSpPr txBox="1">
            <a:spLocks/>
          </p:cNvSpPr>
          <p:nvPr/>
        </p:nvSpPr>
        <p:spPr>
          <a:xfrm>
            <a:off x="4669528" y="682441"/>
            <a:ext cx="6899801" cy="400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b="1" dirty="0" err="1">
                <a:solidFill>
                  <a:srgbClr val="C00000"/>
                </a:solidFill>
              </a:rPr>
              <a:t>Together</a:t>
            </a:r>
            <a:r>
              <a:rPr lang="it-IT" sz="2000" b="1" dirty="0">
                <a:solidFill>
                  <a:srgbClr val="C00000"/>
                </a:solidFill>
              </a:rPr>
              <a:t> with the </a:t>
            </a:r>
            <a:r>
              <a:rPr lang="it-IT" sz="2000" b="1" dirty="0" err="1">
                <a:solidFill>
                  <a:srgbClr val="C00000"/>
                </a:solidFill>
              </a:rPr>
              <a:t>required</a:t>
            </a:r>
            <a:r>
              <a:rPr lang="it-IT" sz="2000" b="1" dirty="0">
                <a:solidFill>
                  <a:srgbClr val="C00000"/>
                </a:solidFill>
              </a:rPr>
              <a:t> performance of the setup </a:t>
            </a:r>
          </a:p>
        </p:txBody>
      </p:sp>
      <p:pic>
        <p:nvPicPr>
          <p:cNvPr id="3" name="Immagine 2" descr="Immagine che contiene testo, Carattere, schermata, numero&#10;&#10;Descrizione generata automaticamente">
            <a:extLst>
              <a:ext uri="{FF2B5EF4-FFF2-40B4-BE49-F238E27FC236}">
                <a16:creationId xmlns:a16="http://schemas.microsoft.com/office/drawing/2014/main" id="{DD08E10A-4566-3D2A-B309-4C9EF771E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4828">
            <a:off x="-28914" y="1343869"/>
            <a:ext cx="7666358" cy="5189535"/>
          </a:xfrm>
          <a:prstGeom prst="rect">
            <a:avLst/>
          </a:prstGeom>
        </p:spPr>
      </p:pic>
      <p:pic>
        <p:nvPicPr>
          <p:cNvPr id="8" name="Immagine 7" descr="Immagine che contiene vestiti, persona, bianco e nero, Viso umano&#10;&#10;Descrizione generata automaticamente">
            <a:extLst>
              <a:ext uri="{FF2B5EF4-FFF2-40B4-BE49-F238E27FC236}">
                <a16:creationId xmlns:a16="http://schemas.microsoft.com/office/drawing/2014/main" id="{2112BAE9-516D-18E9-8384-C6E293206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2" y="1191301"/>
            <a:ext cx="3818707" cy="2639942"/>
          </a:xfrm>
          <a:prstGeom prst="rect">
            <a:avLst/>
          </a:prstGeom>
        </p:spPr>
      </p:pic>
      <p:pic>
        <p:nvPicPr>
          <p:cNvPr id="11" name="Immagine 10" descr="Immagine che contiene vestiti, persona, uomo, tavolo&#10;&#10;Descrizione generata automaticamente">
            <a:extLst>
              <a:ext uri="{FF2B5EF4-FFF2-40B4-BE49-F238E27FC236}">
                <a16:creationId xmlns:a16="http://schemas.microsoft.com/office/drawing/2014/main" id="{0662DCA8-5B9F-E00F-EEF4-AE2218485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2" y="4047611"/>
            <a:ext cx="3818707" cy="2702377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52C776B9-72AC-F863-5382-4FE3D849C806}"/>
              </a:ext>
            </a:extLst>
          </p:cNvPr>
          <p:cNvSpPr/>
          <p:nvPr/>
        </p:nvSpPr>
        <p:spPr>
          <a:xfrm rot="21441798">
            <a:off x="2393858" y="2031873"/>
            <a:ext cx="1538806" cy="48091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F6119688-662C-6BDD-E32A-A02C5F116A3D}"/>
              </a:ext>
            </a:extLst>
          </p:cNvPr>
          <p:cNvSpPr/>
          <p:nvPr/>
        </p:nvSpPr>
        <p:spPr>
          <a:xfrm rot="21441798">
            <a:off x="1615796" y="2390812"/>
            <a:ext cx="891396" cy="42669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2AD6307-7999-0F26-0A31-EF473F7DBE2B}"/>
              </a:ext>
            </a:extLst>
          </p:cNvPr>
          <p:cNvSpPr/>
          <p:nvPr/>
        </p:nvSpPr>
        <p:spPr>
          <a:xfrm rot="21441798">
            <a:off x="1873944" y="2800271"/>
            <a:ext cx="891396" cy="42669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F3129300-9451-A225-6047-BD935E8CB6FD}"/>
              </a:ext>
            </a:extLst>
          </p:cNvPr>
          <p:cNvSpPr/>
          <p:nvPr/>
        </p:nvSpPr>
        <p:spPr>
          <a:xfrm rot="21441798">
            <a:off x="2440729" y="3287414"/>
            <a:ext cx="1989606" cy="327467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917844E5-B5A9-EFBD-881C-9F201A94D693}"/>
              </a:ext>
            </a:extLst>
          </p:cNvPr>
          <p:cNvSpPr/>
          <p:nvPr/>
        </p:nvSpPr>
        <p:spPr>
          <a:xfrm rot="21441798">
            <a:off x="2390251" y="3607141"/>
            <a:ext cx="1686386" cy="327467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DF056359-2676-C733-6589-CCC9F62002BD}"/>
              </a:ext>
            </a:extLst>
          </p:cNvPr>
          <p:cNvSpPr/>
          <p:nvPr/>
        </p:nvSpPr>
        <p:spPr>
          <a:xfrm rot="21441798">
            <a:off x="2390174" y="4941389"/>
            <a:ext cx="1829295" cy="327467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365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50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Observing</a:t>
            </a:r>
            <a:r>
              <a:rPr lang="it-IT" sz="3200" b="1" dirty="0">
                <a:solidFill>
                  <a:schemeClr val="bg1"/>
                </a:solidFill>
              </a:rPr>
              <a:t> the </a:t>
            </a:r>
            <a:r>
              <a:rPr lang="it-IT" sz="3200" b="1" dirty="0" err="1">
                <a:solidFill>
                  <a:schemeClr val="bg1"/>
                </a:solidFill>
              </a:rPr>
              <a:t>effect</a:t>
            </a:r>
            <a:r>
              <a:rPr lang="it-IT" sz="3200" b="1" dirty="0">
                <a:solidFill>
                  <a:schemeClr val="bg1"/>
                </a:solidFill>
              </a:rPr>
              <a:t> of the </a:t>
            </a:r>
            <a:r>
              <a:rPr lang="it-IT" sz="3200" b="1" dirty="0" err="1">
                <a:solidFill>
                  <a:schemeClr val="bg1"/>
                </a:solidFill>
              </a:rPr>
              <a:t>Hunga</a:t>
            </a:r>
            <a:r>
              <a:rPr lang="it-IT" sz="3200" b="1" dirty="0">
                <a:solidFill>
                  <a:schemeClr val="bg1"/>
                </a:solidFill>
              </a:rPr>
              <a:t>-Tonga </a:t>
            </a:r>
            <a:r>
              <a:rPr lang="it-IT" sz="3200" b="1" dirty="0" err="1">
                <a:solidFill>
                  <a:schemeClr val="bg1"/>
                </a:solidFill>
              </a:rPr>
              <a:t>volcanic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eruption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11" name="Immagine 10" descr="Immagine che contiene aria aperta, surfing, Terra, spazio&#10;&#10;Descrizione generata automaticamente">
            <a:extLst>
              <a:ext uri="{FF2B5EF4-FFF2-40B4-BE49-F238E27FC236}">
                <a16:creationId xmlns:a16="http://schemas.microsoft.com/office/drawing/2014/main" id="{939D4F2D-5523-CED8-A114-ACE603E9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6145"/>
            <a:ext cx="8428450" cy="380271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4AB5A6-ADB8-BF6D-8D4F-A61D0A405F3C}"/>
              </a:ext>
            </a:extLst>
          </p:cNvPr>
          <p:cNvSpPr txBox="1"/>
          <p:nvPr/>
        </p:nvSpPr>
        <p:spPr>
          <a:xfrm>
            <a:off x="229470" y="960120"/>
            <a:ext cx="10249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Jan</a:t>
            </a:r>
            <a:r>
              <a:rPr lang="it-IT" sz="2000" b="1" dirty="0">
                <a:solidFill>
                  <a:srgbClr val="C00000"/>
                </a:solidFill>
              </a:rPr>
              <a:t> 15, 2022: A </a:t>
            </a:r>
            <a:r>
              <a:rPr lang="it-IT" sz="2000" b="1" dirty="0" err="1">
                <a:solidFill>
                  <a:srgbClr val="C00000"/>
                </a:solidFill>
              </a:rPr>
              <a:t>gigantic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explosion</a:t>
            </a:r>
            <a:r>
              <a:rPr lang="it-IT" sz="2000" b="1" dirty="0">
                <a:solidFill>
                  <a:srgbClr val="C00000"/>
                </a:solidFill>
              </a:rPr>
              <a:t> following the </a:t>
            </a:r>
            <a:r>
              <a:rPr lang="it-IT" sz="2000" b="1" dirty="0" err="1">
                <a:solidFill>
                  <a:srgbClr val="C00000"/>
                </a:solidFill>
              </a:rPr>
              <a:t>Hunga</a:t>
            </a:r>
            <a:r>
              <a:rPr lang="it-IT" sz="2000" b="1" dirty="0">
                <a:solidFill>
                  <a:srgbClr val="C00000"/>
                </a:solidFill>
              </a:rPr>
              <a:t>-Tonga </a:t>
            </a:r>
            <a:r>
              <a:rPr lang="it-IT" sz="2000" b="1" dirty="0" err="1">
                <a:solidFill>
                  <a:srgbClr val="C00000"/>
                </a:solidFill>
              </a:rPr>
              <a:t>volcanic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eruption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took</a:t>
            </a:r>
            <a:r>
              <a:rPr lang="it-IT" sz="2000" b="1" dirty="0">
                <a:solidFill>
                  <a:srgbClr val="C00000"/>
                </a:solidFill>
              </a:rPr>
              <a:t> place</a:t>
            </a:r>
          </a:p>
          <a:p>
            <a:r>
              <a:rPr lang="it-IT" sz="2000" b="1" dirty="0">
                <a:solidFill>
                  <a:srgbClr val="C00000"/>
                </a:solidFill>
              </a:rPr>
              <a:t>with an </a:t>
            </a:r>
            <a:r>
              <a:rPr lang="it-IT" sz="2000" b="1" dirty="0" err="1">
                <a:solidFill>
                  <a:srgbClr val="C00000"/>
                </a:solidFill>
              </a:rPr>
              <a:t>atmospheric</a:t>
            </a:r>
            <a:r>
              <a:rPr lang="it-IT" sz="2000" b="1" dirty="0">
                <a:solidFill>
                  <a:srgbClr val="C00000"/>
                </a:solidFill>
              </a:rPr>
              <a:t> shock </a:t>
            </a:r>
            <a:r>
              <a:rPr lang="it-IT" sz="2000" b="1" dirty="0" err="1">
                <a:solidFill>
                  <a:srgbClr val="C00000"/>
                </a:solidFill>
              </a:rPr>
              <a:t>wave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propagating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along</a:t>
            </a:r>
            <a:r>
              <a:rPr lang="it-IT" sz="2000" b="1" dirty="0">
                <a:solidFill>
                  <a:srgbClr val="C00000"/>
                </a:solidFill>
              </a:rPr>
              <a:t> the globe</a:t>
            </a:r>
          </a:p>
        </p:txBody>
      </p:sp>
    </p:spTree>
    <p:extLst>
      <p:ext uri="{BB962C8B-B14F-4D97-AF65-F5344CB8AC3E}">
        <p14:creationId xmlns:p14="http://schemas.microsoft.com/office/powerpoint/2010/main" val="203002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51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Observing</a:t>
            </a:r>
            <a:r>
              <a:rPr lang="it-IT" sz="3200" b="1" dirty="0">
                <a:solidFill>
                  <a:schemeClr val="bg1"/>
                </a:solidFill>
              </a:rPr>
              <a:t> the </a:t>
            </a:r>
            <a:r>
              <a:rPr lang="it-IT" sz="3200" b="1" dirty="0" err="1">
                <a:solidFill>
                  <a:schemeClr val="bg1"/>
                </a:solidFill>
              </a:rPr>
              <a:t>effect</a:t>
            </a:r>
            <a:r>
              <a:rPr lang="it-IT" sz="3200" b="1" dirty="0">
                <a:solidFill>
                  <a:schemeClr val="bg1"/>
                </a:solidFill>
              </a:rPr>
              <a:t> of the </a:t>
            </a:r>
            <a:r>
              <a:rPr lang="it-IT" sz="3200" b="1" dirty="0" err="1">
                <a:solidFill>
                  <a:schemeClr val="bg1"/>
                </a:solidFill>
              </a:rPr>
              <a:t>Hunga</a:t>
            </a:r>
            <a:r>
              <a:rPr lang="it-IT" sz="3200" b="1" dirty="0">
                <a:solidFill>
                  <a:schemeClr val="bg1"/>
                </a:solidFill>
              </a:rPr>
              <a:t>-Tonga </a:t>
            </a:r>
            <a:r>
              <a:rPr lang="it-IT" sz="3200" b="1" dirty="0" err="1">
                <a:solidFill>
                  <a:schemeClr val="bg1"/>
                </a:solidFill>
              </a:rPr>
              <a:t>volcanic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eruption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6" name="Immagine 5" descr="Immagine che contiene trasporto, satellite, Terra, spazio&#10;&#10;Descrizione generata automaticamente">
            <a:extLst>
              <a:ext uri="{FF2B5EF4-FFF2-40B4-BE49-F238E27FC236}">
                <a16:creationId xmlns:a16="http://schemas.microsoft.com/office/drawing/2014/main" id="{A22A302F-7D78-DF5E-4D4F-FCC69B892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" y="3055289"/>
            <a:ext cx="8420830" cy="38027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684157-7508-C836-3A72-96BFAFD8F1F9}"/>
              </a:ext>
            </a:extLst>
          </p:cNvPr>
          <p:cNvSpPr txBox="1"/>
          <p:nvPr/>
        </p:nvSpPr>
        <p:spPr>
          <a:xfrm>
            <a:off x="229470" y="960120"/>
            <a:ext cx="10249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Jan</a:t>
            </a:r>
            <a:r>
              <a:rPr lang="it-IT" sz="2000" b="1" dirty="0">
                <a:solidFill>
                  <a:srgbClr val="C00000"/>
                </a:solidFill>
              </a:rPr>
              <a:t> 15, 2022: A </a:t>
            </a:r>
            <a:r>
              <a:rPr lang="it-IT" sz="2000" b="1" dirty="0" err="1">
                <a:solidFill>
                  <a:srgbClr val="C00000"/>
                </a:solidFill>
              </a:rPr>
              <a:t>gigantic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explosion</a:t>
            </a:r>
            <a:r>
              <a:rPr lang="it-IT" sz="2000" b="1" dirty="0">
                <a:solidFill>
                  <a:srgbClr val="C00000"/>
                </a:solidFill>
              </a:rPr>
              <a:t> following the </a:t>
            </a:r>
            <a:r>
              <a:rPr lang="it-IT" sz="2000" b="1" dirty="0" err="1">
                <a:solidFill>
                  <a:srgbClr val="C00000"/>
                </a:solidFill>
              </a:rPr>
              <a:t>Hunga</a:t>
            </a:r>
            <a:r>
              <a:rPr lang="it-IT" sz="2000" b="1" dirty="0">
                <a:solidFill>
                  <a:srgbClr val="C00000"/>
                </a:solidFill>
              </a:rPr>
              <a:t>-Tonga </a:t>
            </a:r>
            <a:r>
              <a:rPr lang="it-IT" sz="2000" b="1" dirty="0" err="1">
                <a:solidFill>
                  <a:srgbClr val="C00000"/>
                </a:solidFill>
              </a:rPr>
              <a:t>volcanic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eruption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took</a:t>
            </a:r>
            <a:r>
              <a:rPr lang="it-IT" sz="2000" b="1" dirty="0">
                <a:solidFill>
                  <a:srgbClr val="C00000"/>
                </a:solidFill>
              </a:rPr>
              <a:t> place</a:t>
            </a:r>
          </a:p>
          <a:p>
            <a:r>
              <a:rPr lang="it-IT" sz="2000" b="1" dirty="0">
                <a:solidFill>
                  <a:srgbClr val="C00000"/>
                </a:solidFill>
              </a:rPr>
              <a:t>with an </a:t>
            </a:r>
            <a:r>
              <a:rPr lang="it-IT" sz="2000" b="1" dirty="0" err="1">
                <a:solidFill>
                  <a:srgbClr val="C00000"/>
                </a:solidFill>
              </a:rPr>
              <a:t>atmospheric</a:t>
            </a:r>
            <a:r>
              <a:rPr lang="it-IT" sz="2000" b="1" dirty="0">
                <a:solidFill>
                  <a:srgbClr val="C00000"/>
                </a:solidFill>
              </a:rPr>
              <a:t> shock </a:t>
            </a:r>
            <a:r>
              <a:rPr lang="it-IT" sz="2000" b="1" dirty="0" err="1">
                <a:solidFill>
                  <a:srgbClr val="C00000"/>
                </a:solidFill>
              </a:rPr>
              <a:t>wave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propagating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along</a:t>
            </a:r>
            <a:r>
              <a:rPr lang="it-IT" sz="2000" b="1" dirty="0">
                <a:solidFill>
                  <a:srgbClr val="C00000"/>
                </a:solidFill>
              </a:rPr>
              <a:t> the globe</a:t>
            </a:r>
          </a:p>
        </p:txBody>
      </p:sp>
    </p:spTree>
    <p:extLst>
      <p:ext uri="{BB962C8B-B14F-4D97-AF65-F5344CB8AC3E}">
        <p14:creationId xmlns:p14="http://schemas.microsoft.com/office/powerpoint/2010/main" val="357941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52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Observing</a:t>
            </a:r>
            <a:r>
              <a:rPr lang="it-IT" sz="3200" b="1" dirty="0">
                <a:solidFill>
                  <a:schemeClr val="bg1"/>
                </a:solidFill>
              </a:rPr>
              <a:t> the </a:t>
            </a:r>
            <a:r>
              <a:rPr lang="it-IT" sz="3200" b="1" dirty="0" err="1">
                <a:solidFill>
                  <a:schemeClr val="bg1"/>
                </a:solidFill>
              </a:rPr>
              <a:t>effect</a:t>
            </a:r>
            <a:r>
              <a:rPr lang="it-IT" sz="3200" b="1" dirty="0">
                <a:solidFill>
                  <a:schemeClr val="bg1"/>
                </a:solidFill>
              </a:rPr>
              <a:t> of the </a:t>
            </a:r>
            <a:r>
              <a:rPr lang="it-IT" sz="3200" b="1" dirty="0" err="1">
                <a:solidFill>
                  <a:schemeClr val="bg1"/>
                </a:solidFill>
              </a:rPr>
              <a:t>Hunga</a:t>
            </a:r>
            <a:r>
              <a:rPr lang="it-IT" sz="3200" b="1" dirty="0">
                <a:solidFill>
                  <a:schemeClr val="bg1"/>
                </a:solidFill>
              </a:rPr>
              <a:t>-Tonga </a:t>
            </a:r>
            <a:r>
              <a:rPr lang="it-IT" sz="3200" b="1" dirty="0" err="1">
                <a:solidFill>
                  <a:schemeClr val="bg1"/>
                </a:solidFill>
              </a:rPr>
              <a:t>volcanic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eruption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satellite, trasporto, Terra, spazio&#10;&#10;Descrizione generata automaticamente">
            <a:extLst>
              <a:ext uri="{FF2B5EF4-FFF2-40B4-BE49-F238E27FC236}">
                <a16:creationId xmlns:a16="http://schemas.microsoft.com/office/drawing/2014/main" id="{46678F07-6E5A-6B07-FC66-B750987BE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" y="3024807"/>
            <a:ext cx="8420830" cy="383319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516FA09-A689-E306-D7CF-725231D13321}"/>
              </a:ext>
            </a:extLst>
          </p:cNvPr>
          <p:cNvSpPr txBox="1"/>
          <p:nvPr/>
        </p:nvSpPr>
        <p:spPr>
          <a:xfrm>
            <a:off x="229470" y="960120"/>
            <a:ext cx="10249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Jan</a:t>
            </a:r>
            <a:r>
              <a:rPr lang="it-IT" sz="2000" b="1" dirty="0">
                <a:solidFill>
                  <a:srgbClr val="C00000"/>
                </a:solidFill>
              </a:rPr>
              <a:t> 15, 2022: A </a:t>
            </a:r>
            <a:r>
              <a:rPr lang="it-IT" sz="2000" b="1" dirty="0" err="1">
                <a:solidFill>
                  <a:srgbClr val="C00000"/>
                </a:solidFill>
              </a:rPr>
              <a:t>gigantic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explosion</a:t>
            </a:r>
            <a:r>
              <a:rPr lang="it-IT" sz="2000" b="1" dirty="0">
                <a:solidFill>
                  <a:srgbClr val="C00000"/>
                </a:solidFill>
              </a:rPr>
              <a:t> following the </a:t>
            </a:r>
            <a:r>
              <a:rPr lang="it-IT" sz="2000" b="1" dirty="0" err="1">
                <a:solidFill>
                  <a:srgbClr val="C00000"/>
                </a:solidFill>
              </a:rPr>
              <a:t>Hunga</a:t>
            </a:r>
            <a:r>
              <a:rPr lang="it-IT" sz="2000" b="1" dirty="0">
                <a:solidFill>
                  <a:srgbClr val="C00000"/>
                </a:solidFill>
              </a:rPr>
              <a:t>-Tonga </a:t>
            </a:r>
            <a:r>
              <a:rPr lang="it-IT" sz="2000" b="1" dirty="0" err="1">
                <a:solidFill>
                  <a:srgbClr val="C00000"/>
                </a:solidFill>
              </a:rPr>
              <a:t>volcanic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eruption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took</a:t>
            </a:r>
            <a:r>
              <a:rPr lang="it-IT" sz="2000" b="1" dirty="0">
                <a:solidFill>
                  <a:srgbClr val="C00000"/>
                </a:solidFill>
              </a:rPr>
              <a:t> place</a:t>
            </a:r>
          </a:p>
          <a:p>
            <a:r>
              <a:rPr lang="it-IT" sz="2000" b="1" dirty="0">
                <a:solidFill>
                  <a:srgbClr val="C00000"/>
                </a:solidFill>
              </a:rPr>
              <a:t>with an </a:t>
            </a:r>
            <a:r>
              <a:rPr lang="it-IT" sz="2000" b="1" dirty="0" err="1">
                <a:solidFill>
                  <a:srgbClr val="C00000"/>
                </a:solidFill>
              </a:rPr>
              <a:t>atmospheric</a:t>
            </a:r>
            <a:r>
              <a:rPr lang="it-IT" sz="2000" b="1" dirty="0">
                <a:solidFill>
                  <a:srgbClr val="C00000"/>
                </a:solidFill>
              </a:rPr>
              <a:t> shock </a:t>
            </a:r>
            <a:r>
              <a:rPr lang="it-IT" sz="2000" b="1" dirty="0" err="1">
                <a:solidFill>
                  <a:srgbClr val="C00000"/>
                </a:solidFill>
              </a:rPr>
              <a:t>wave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propagating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along</a:t>
            </a:r>
            <a:r>
              <a:rPr lang="it-IT" sz="2000" b="1" dirty="0">
                <a:solidFill>
                  <a:srgbClr val="C00000"/>
                </a:solidFill>
              </a:rPr>
              <a:t> the globe</a:t>
            </a:r>
          </a:p>
        </p:txBody>
      </p:sp>
    </p:spTree>
    <p:extLst>
      <p:ext uri="{BB962C8B-B14F-4D97-AF65-F5344CB8AC3E}">
        <p14:creationId xmlns:p14="http://schemas.microsoft.com/office/powerpoint/2010/main" val="2470957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53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Observing</a:t>
            </a:r>
            <a:r>
              <a:rPr lang="it-IT" sz="3200" b="1" dirty="0">
                <a:solidFill>
                  <a:schemeClr val="bg1"/>
                </a:solidFill>
              </a:rPr>
              <a:t> the </a:t>
            </a:r>
            <a:r>
              <a:rPr lang="it-IT" sz="3200" b="1" dirty="0" err="1">
                <a:solidFill>
                  <a:schemeClr val="bg1"/>
                </a:solidFill>
              </a:rPr>
              <a:t>effect</a:t>
            </a:r>
            <a:r>
              <a:rPr lang="it-IT" sz="3200" b="1" dirty="0">
                <a:solidFill>
                  <a:schemeClr val="bg1"/>
                </a:solidFill>
              </a:rPr>
              <a:t> of the </a:t>
            </a:r>
            <a:r>
              <a:rPr lang="it-IT" sz="3200" b="1" dirty="0" err="1">
                <a:solidFill>
                  <a:schemeClr val="bg1"/>
                </a:solidFill>
              </a:rPr>
              <a:t>Hunga</a:t>
            </a:r>
            <a:r>
              <a:rPr lang="it-IT" sz="3200" b="1" dirty="0">
                <a:solidFill>
                  <a:schemeClr val="bg1"/>
                </a:solidFill>
              </a:rPr>
              <a:t>-Tonga </a:t>
            </a:r>
            <a:r>
              <a:rPr lang="it-IT" sz="3200" b="1" dirty="0" err="1">
                <a:solidFill>
                  <a:schemeClr val="bg1"/>
                </a:solidFill>
              </a:rPr>
              <a:t>volcanic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eruption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229470" y="960120"/>
            <a:ext cx="10249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Jan</a:t>
            </a:r>
            <a:r>
              <a:rPr lang="it-IT" sz="2000" b="1" dirty="0">
                <a:solidFill>
                  <a:srgbClr val="C00000"/>
                </a:solidFill>
              </a:rPr>
              <a:t> 15, 2022: A </a:t>
            </a:r>
            <a:r>
              <a:rPr lang="it-IT" sz="2000" b="1" dirty="0" err="1">
                <a:solidFill>
                  <a:srgbClr val="C00000"/>
                </a:solidFill>
              </a:rPr>
              <a:t>gigantic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explosion</a:t>
            </a:r>
            <a:r>
              <a:rPr lang="it-IT" sz="2000" b="1" dirty="0">
                <a:solidFill>
                  <a:srgbClr val="C00000"/>
                </a:solidFill>
              </a:rPr>
              <a:t> following the </a:t>
            </a:r>
            <a:r>
              <a:rPr lang="it-IT" sz="2000" b="1" dirty="0" err="1">
                <a:solidFill>
                  <a:srgbClr val="C00000"/>
                </a:solidFill>
              </a:rPr>
              <a:t>Hunga</a:t>
            </a:r>
            <a:r>
              <a:rPr lang="it-IT" sz="2000" b="1" dirty="0">
                <a:solidFill>
                  <a:srgbClr val="C00000"/>
                </a:solidFill>
              </a:rPr>
              <a:t>-Tonga </a:t>
            </a:r>
            <a:r>
              <a:rPr lang="it-IT" sz="2000" b="1" dirty="0" err="1">
                <a:solidFill>
                  <a:srgbClr val="C00000"/>
                </a:solidFill>
              </a:rPr>
              <a:t>volcanic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eruption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took</a:t>
            </a:r>
            <a:r>
              <a:rPr lang="it-IT" sz="2000" b="1" dirty="0">
                <a:solidFill>
                  <a:srgbClr val="C00000"/>
                </a:solidFill>
              </a:rPr>
              <a:t> place</a:t>
            </a:r>
          </a:p>
          <a:p>
            <a:r>
              <a:rPr lang="it-IT" sz="2000" b="1" dirty="0">
                <a:solidFill>
                  <a:srgbClr val="C00000"/>
                </a:solidFill>
              </a:rPr>
              <a:t>with an </a:t>
            </a:r>
            <a:r>
              <a:rPr lang="it-IT" sz="2000" b="1" dirty="0" err="1">
                <a:solidFill>
                  <a:srgbClr val="C00000"/>
                </a:solidFill>
              </a:rPr>
              <a:t>atmospheric</a:t>
            </a:r>
            <a:r>
              <a:rPr lang="it-IT" sz="2000" b="1" dirty="0">
                <a:solidFill>
                  <a:srgbClr val="C00000"/>
                </a:solidFill>
              </a:rPr>
              <a:t> shock </a:t>
            </a:r>
            <a:r>
              <a:rPr lang="it-IT" sz="2000" b="1" dirty="0" err="1">
                <a:solidFill>
                  <a:srgbClr val="C00000"/>
                </a:solidFill>
              </a:rPr>
              <a:t>wave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propagating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along</a:t>
            </a:r>
            <a:r>
              <a:rPr lang="it-IT" sz="2000" b="1" dirty="0">
                <a:solidFill>
                  <a:srgbClr val="C00000"/>
                </a:solidFill>
              </a:rPr>
              <a:t> the globe</a:t>
            </a:r>
          </a:p>
        </p:txBody>
      </p:sp>
      <p:pic>
        <p:nvPicPr>
          <p:cNvPr id="8" name="Immagine 7" descr="Immagine che contiene trasporto, satellite, spazio, Terra&#10;&#10;Descrizione generata automaticamente">
            <a:extLst>
              <a:ext uri="{FF2B5EF4-FFF2-40B4-BE49-F238E27FC236}">
                <a16:creationId xmlns:a16="http://schemas.microsoft.com/office/drawing/2014/main" id="{0E1BA26F-2B03-062A-9551-8E0F79ABA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048"/>
            <a:ext cx="8420830" cy="38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3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54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Observing</a:t>
            </a:r>
            <a:r>
              <a:rPr lang="it-IT" sz="3200" b="1" dirty="0">
                <a:solidFill>
                  <a:schemeClr val="bg1"/>
                </a:solidFill>
              </a:rPr>
              <a:t> the </a:t>
            </a:r>
            <a:r>
              <a:rPr lang="it-IT" sz="3200" b="1" dirty="0" err="1">
                <a:solidFill>
                  <a:schemeClr val="bg1"/>
                </a:solidFill>
              </a:rPr>
              <a:t>effect</a:t>
            </a:r>
            <a:r>
              <a:rPr lang="it-IT" sz="3200" b="1" dirty="0">
                <a:solidFill>
                  <a:schemeClr val="bg1"/>
                </a:solidFill>
              </a:rPr>
              <a:t> of the </a:t>
            </a:r>
            <a:r>
              <a:rPr lang="it-IT" sz="3200" b="1" dirty="0" err="1">
                <a:solidFill>
                  <a:schemeClr val="bg1"/>
                </a:solidFill>
              </a:rPr>
              <a:t>Hunga</a:t>
            </a:r>
            <a:r>
              <a:rPr lang="it-IT" sz="3200" b="1" dirty="0">
                <a:solidFill>
                  <a:schemeClr val="bg1"/>
                </a:solidFill>
              </a:rPr>
              <a:t>-Tonga </a:t>
            </a:r>
            <a:r>
              <a:rPr lang="it-IT" sz="3200" b="1" dirty="0" err="1">
                <a:solidFill>
                  <a:schemeClr val="bg1"/>
                </a:solidFill>
              </a:rPr>
              <a:t>volcanic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eruption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172666" y="801622"/>
            <a:ext cx="54992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About 12h18’ after the </a:t>
            </a:r>
            <a:r>
              <a:rPr lang="it-IT" sz="2000" b="1" dirty="0" err="1">
                <a:solidFill>
                  <a:srgbClr val="C00000"/>
                </a:solidFill>
              </a:rPr>
              <a:t>explosion</a:t>
            </a:r>
            <a:r>
              <a:rPr lang="it-IT" sz="2000" b="1" dirty="0">
                <a:solidFill>
                  <a:srgbClr val="C00000"/>
                </a:solidFill>
              </a:rPr>
              <a:t>, an </a:t>
            </a:r>
            <a:r>
              <a:rPr lang="it-IT" sz="2000" b="1" dirty="0" err="1">
                <a:solidFill>
                  <a:srgbClr val="C00000"/>
                </a:solidFill>
              </a:rPr>
              <a:t>overpressure</a:t>
            </a:r>
            <a:r>
              <a:rPr lang="it-IT" sz="2000" b="1" dirty="0">
                <a:solidFill>
                  <a:srgbClr val="C00000"/>
                </a:solidFill>
              </a:rPr>
              <a:t> of 0.7 mbar </a:t>
            </a:r>
            <a:r>
              <a:rPr lang="it-IT" sz="2000" b="1" dirty="0" err="1">
                <a:solidFill>
                  <a:srgbClr val="C00000"/>
                </a:solidFill>
              </a:rPr>
              <a:t>observed</a:t>
            </a:r>
            <a:r>
              <a:rPr lang="it-IT" sz="2000" b="1" dirty="0">
                <a:solidFill>
                  <a:srgbClr val="C00000"/>
                </a:solidFill>
              </a:rPr>
              <a:t> by the pressure </a:t>
            </a:r>
            <a:r>
              <a:rPr lang="it-IT" sz="2000" b="1" dirty="0" err="1">
                <a:solidFill>
                  <a:srgbClr val="C00000"/>
                </a:solidFill>
              </a:rPr>
              <a:t>sensors</a:t>
            </a:r>
            <a:r>
              <a:rPr lang="it-IT" sz="2000" b="1" dirty="0">
                <a:solidFill>
                  <a:srgbClr val="C00000"/>
                </a:solidFill>
              </a:rPr>
              <a:t> of EEE </a:t>
            </a:r>
            <a:r>
              <a:rPr lang="it-IT" sz="2000" b="1" dirty="0" err="1">
                <a:solidFill>
                  <a:srgbClr val="C00000"/>
                </a:solidFill>
              </a:rPr>
              <a:t>installation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Ny-Alesund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(thanks to the small time step of 30’’)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Multiple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passages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shock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travelled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6" name="Immagine 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F2038ADF-3D2F-3612-4D4D-651D1CCAB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8" y="3607431"/>
            <a:ext cx="5565558" cy="3000184"/>
          </a:xfrm>
          <a:prstGeom prst="rect">
            <a:avLst/>
          </a:prstGeom>
        </p:spPr>
      </p:pic>
      <p:pic>
        <p:nvPicPr>
          <p:cNvPr id="3" name="Immagine 2" descr="Immagine che contiene mappa, World, Terra, atlante&#10;&#10;Descrizione generata automaticamente">
            <a:extLst>
              <a:ext uri="{FF2B5EF4-FFF2-40B4-BE49-F238E27FC236}">
                <a16:creationId xmlns:a16="http://schemas.microsoft.com/office/drawing/2014/main" id="{FCE80E16-29F8-6350-2BC7-C7EF782F2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27" y="836040"/>
            <a:ext cx="6391907" cy="5405375"/>
          </a:xfrm>
          <a:prstGeom prst="rect">
            <a:avLst/>
          </a:prstGeom>
        </p:spPr>
      </p:pic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A85638FF-5BF9-57EB-3B46-B2D86A44C3AF}"/>
              </a:ext>
            </a:extLst>
          </p:cNvPr>
          <p:cNvSpPr/>
          <p:nvPr/>
        </p:nvSpPr>
        <p:spPr>
          <a:xfrm>
            <a:off x="8385048" y="1791979"/>
            <a:ext cx="1179701" cy="4051037"/>
          </a:xfrm>
          <a:custGeom>
            <a:avLst/>
            <a:gdLst>
              <a:gd name="connsiteX0" fmla="*/ 0 w 1179701"/>
              <a:gd name="connsiteY0" fmla="*/ 9389 h 4051037"/>
              <a:gd name="connsiteX1" fmla="*/ 109728 w 1179701"/>
              <a:gd name="connsiteY1" fmla="*/ 55109 h 4051037"/>
              <a:gd name="connsiteX2" fmla="*/ 292608 w 1179701"/>
              <a:gd name="connsiteY2" fmla="*/ 219701 h 4051037"/>
              <a:gd name="connsiteX3" fmla="*/ 329184 w 1179701"/>
              <a:gd name="connsiteY3" fmla="*/ 256277 h 4051037"/>
              <a:gd name="connsiteX4" fmla="*/ 393192 w 1179701"/>
              <a:gd name="connsiteY4" fmla="*/ 366005 h 4051037"/>
              <a:gd name="connsiteX5" fmla="*/ 448056 w 1179701"/>
              <a:gd name="connsiteY5" fmla="*/ 457445 h 4051037"/>
              <a:gd name="connsiteX6" fmla="*/ 512064 w 1179701"/>
              <a:gd name="connsiteY6" fmla="*/ 548885 h 4051037"/>
              <a:gd name="connsiteX7" fmla="*/ 530352 w 1179701"/>
              <a:gd name="connsiteY7" fmla="*/ 612893 h 4051037"/>
              <a:gd name="connsiteX8" fmla="*/ 585216 w 1179701"/>
              <a:gd name="connsiteY8" fmla="*/ 686045 h 4051037"/>
              <a:gd name="connsiteX9" fmla="*/ 612648 w 1179701"/>
              <a:gd name="connsiteY9" fmla="*/ 740909 h 4051037"/>
              <a:gd name="connsiteX10" fmla="*/ 667512 w 1179701"/>
              <a:gd name="connsiteY10" fmla="*/ 814061 h 4051037"/>
              <a:gd name="connsiteX11" fmla="*/ 694944 w 1179701"/>
              <a:gd name="connsiteY11" fmla="*/ 887213 h 4051037"/>
              <a:gd name="connsiteX12" fmla="*/ 731520 w 1179701"/>
              <a:gd name="connsiteY12" fmla="*/ 969509 h 4051037"/>
              <a:gd name="connsiteX13" fmla="*/ 749808 w 1179701"/>
              <a:gd name="connsiteY13" fmla="*/ 1024373 h 4051037"/>
              <a:gd name="connsiteX14" fmla="*/ 777240 w 1179701"/>
              <a:gd name="connsiteY14" fmla="*/ 1088381 h 4051037"/>
              <a:gd name="connsiteX15" fmla="*/ 822960 w 1179701"/>
              <a:gd name="connsiteY15" fmla="*/ 1216397 h 4051037"/>
              <a:gd name="connsiteX16" fmla="*/ 859536 w 1179701"/>
              <a:gd name="connsiteY16" fmla="*/ 1362701 h 4051037"/>
              <a:gd name="connsiteX17" fmla="*/ 932688 w 1179701"/>
              <a:gd name="connsiteY17" fmla="*/ 1518149 h 4051037"/>
              <a:gd name="connsiteX18" fmla="*/ 960120 w 1179701"/>
              <a:gd name="connsiteY18" fmla="*/ 1637021 h 4051037"/>
              <a:gd name="connsiteX19" fmla="*/ 978408 w 1179701"/>
              <a:gd name="connsiteY19" fmla="*/ 1691885 h 4051037"/>
              <a:gd name="connsiteX20" fmla="*/ 996696 w 1179701"/>
              <a:gd name="connsiteY20" fmla="*/ 1829045 h 4051037"/>
              <a:gd name="connsiteX21" fmla="*/ 1033272 w 1179701"/>
              <a:gd name="connsiteY21" fmla="*/ 1920485 h 4051037"/>
              <a:gd name="connsiteX22" fmla="*/ 1051560 w 1179701"/>
              <a:gd name="connsiteY22" fmla="*/ 2039357 h 4051037"/>
              <a:gd name="connsiteX23" fmla="*/ 1069848 w 1179701"/>
              <a:gd name="connsiteY23" fmla="*/ 2075933 h 4051037"/>
              <a:gd name="connsiteX24" fmla="*/ 1078992 w 1179701"/>
              <a:gd name="connsiteY24" fmla="*/ 2121653 h 4051037"/>
              <a:gd name="connsiteX25" fmla="*/ 1106424 w 1179701"/>
              <a:gd name="connsiteY25" fmla="*/ 2231381 h 4051037"/>
              <a:gd name="connsiteX26" fmla="*/ 1115568 w 1179701"/>
              <a:gd name="connsiteY26" fmla="*/ 2277101 h 4051037"/>
              <a:gd name="connsiteX27" fmla="*/ 1124712 w 1179701"/>
              <a:gd name="connsiteY27" fmla="*/ 2341109 h 4051037"/>
              <a:gd name="connsiteX28" fmla="*/ 1143000 w 1179701"/>
              <a:gd name="connsiteY28" fmla="*/ 2386829 h 4051037"/>
              <a:gd name="connsiteX29" fmla="*/ 1152144 w 1179701"/>
              <a:gd name="connsiteY29" fmla="*/ 2780021 h 4051037"/>
              <a:gd name="connsiteX30" fmla="*/ 1161288 w 1179701"/>
              <a:gd name="connsiteY30" fmla="*/ 2825741 h 4051037"/>
              <a:gd name="connsiteX31" fmla="*/ 1170432 w 1179701"/>
              <a:gd name="connsiteY31" fmla="*/ 3054341 h 4051037"/>
              <a:gd name="connsiteX32" fmla="*/ 1179576 w 1179701"/>
              <a:gd name="connsiteY32" fmla="*/ 4051037 h 405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79701" h="4051037">
                <a:moveTo>
                  <a:pt x="0" y="9389"/>
                </a:moveTo>
                <a:cubicBezTo>
                  <a:pt x="83815" y="-4580"/>
                  <a:pt x="36956" y="-12065"/>
                  <a:pt x="109728" y="55109"/>
                </a:cubicBezTo>
                <a:cubicBezTo>
                  <a:pt x="169992" y="110737"/>
                  <a:pt x="234616" y="161709"/>
                  <a:pt x="292608" y="219701"/>
                </a:cubicBezTo>
                <a:cubicBezTo>
                  <a:pt x="304800" y="231893"/>
                  <a:pt x="319416" y="242069"/>
                  <a:pt x="329184" y="256277"/>
                </a:cubicBezTo>
                <a:cubicBezTo>
                  <a:pt x="353173" y="291170"/>
                  <a:pt x="371650" y="329550"/>
                  <a:pt x="393192" y="366005"/>
                </a:cubicBezTo>
                <a:cubicBezTo>
                  <a:pt x="411275" y="396607"/>
                  <a:pt x="425851" y="429689"/>
                  <a:pt x="448056" y="457445"/>
                </a:cubicBezTo>
                <a:cubicBezTo>
                  <a:pt x="495735" y="517043"/>
                  <a:pt x="474591" y="486430"/>
                  <a:pt x="512064" y="548885"/>
                </a:cubicBezTo>
                <a:cubicBezTo>
                  <a:pt x="518160" y="570221"/>
                  <a:pt x="519910" y="593314"/>
                  <a:pt x="530352" y="612893"/>
                </a:cubicBezTo>
                <a:cubicBezTo>
                  <a:pt x="544696" y="639787"/>
                  <a:pt x="568734" y="660406"/>
                  <a:pt x="585216" y="686045"/>
                </a:cubicBezTo>
                <a:cubicBezTo>
                  <a:pt x="596273" y="703244"/>
                  <a:pt x="601591" y="723710"/>
                  <a:pt x="612648" y="740909"/>
                </a:cubicBezTo>
                <a:cubicBezTo>
                  <a:pt x="629130" y="766548"/>
                  <a:pt x="652569" y="787495"/>
                  <a:pt x="667512" y="814061"/>
                </a:cubicBezTo>
                <a:cubicBezTo>
                  <a:pt x="680279" y="836759"/>
                  <a:pt x="685028" y="863132"/>
                  <a:pt x="694944" y="887213"/>
                </a:cubicBezTo>
                <a:cubicBezTo>
                  <a:pt x="706374" y="914971"/>
                  <a:pt x="720371" y="941637"/>
                  <a:pt x="731520" y="969509"/>
                </a:cubicBezTo>
                <a:cubicBezTo>
                  <a:pt x="738679" y="987407"/>
                  <a:pt x="742888" y="1006381"/>
                  <a:pt x="749808" y="1024373"/>
                </a:cubicBezTo>
                <a:cubicBezTo>
                  <a:pt x="758141" y="1046039"/>
                  <a:pt x="768096" y="1067045"/>
                  <a:pt x="777240" y="1088381"/>
                </a:cubicBezTo>
                <a:cubicBezTo>
                  <a:pt x="798896" y="1218315"/>
                  <a:pt x="766285" y="1055819"/>
                  <a:pt x="822960" y="1216397"/>
                </a:cubicBezTo>
                <a:cubicBezTo>
                  <a:pt x="912395" y="1469797"/>
                  <a:pt x="781148" y="1153668"/>
                  <a:pt x="859536" y="1362701"/>
                </a:cubicBezTo>
                <a:cubicBezTo>
                  <a:pt x="953238" y="1612572"/>
                  <a:pt x="840863" y="1288588"/>
                  <a:pt x="932688" y="1518149"/>
                </a:cubicBezTo>
                <a:cubicBezTo>
                  <a:pt x="960895" y="1588667"/>
                  <a:pt x="943296" y="1569725"/>
                  <a:pt x="960120" y="1637021"/>
                </a:cubicBezTo>
                <a:cubicBezTo>
                  <a:pt x="964795" y="1655723"/>
                  <a:pt x="972312" y="1673597"/>
                  <a:pt x="978408" y="1691885"/>
                </a:cubicBezTo>
                <a:cubicBezTo>
                  <a:pt x="979767" y="1704114"/>
                  <a:pt x="989619" y="1806400"/>
                  <a:pt x="996696" y="1829045"/>
                </a:cubicBezTo>
                <a:cubicBezTo>
                  <a:pt x="1006488" y="1860379"/>
                  <a:pt x="1021080" y="1890005"/>
                  <a:pt x="1033272" y="1920485"/>
                </a:cubicBezTo>
                <a:cubicBezTo>
                  <a:pt x="1035513" y="1938409"/>
                  <a:pt x="1043182" y="2014223"/>
                  <a:pt x="1051560" y="2039357"/>
                </a:cubicBezTo>
                <a:cubicBezTo>
                  <a:pt x="1055871" y="2052289"/>
                  <a:pt x="1063752" y="2063741"/>
                  <a:pt x="1069848" y="2075933"/>
                </a:cubicBezTo>
                <a:cubicBezTo>
                  <a:pt x="1072896" y="2091173"/>
                  <a:pt x="1075432" y="2106524"/>
                  <a:pt x="1078992" y="2121653"/>
                </a:cubicBezTo>
                <a:cubicBezTo>
                  <a:pt x="1087627" y="2158352"/>
                  <a:pt x="1099030" y="2194411"/>
                  <a:pt x="1106424" y="2231381"/>
                </a:cubicBezTo>
                <a:cubicBezTo>
                  <a:pt x="1109472" y="2246621"/>
                  <a:pt x="1113013" y="2261771"/>
                  <a:pt x="1115568" y="2277101"/>
                </a:cubicBezTo>
                <a:cubicBezTo>
                  <a:pt x="1119111" y="2298360"/>
                  <a:pt x="1119485" y="2320200"/>
                  <a:pt x="1124712" y="2341109"/>
                </a:cubicBezTo>
                <a:cubicBezTo>
                  <a:pt x="1128693" y="2357033"/>
                  <a:pt x="1136904" y="2371589"/>
                  <a:pt x="1143000" y="2386829"/>
                </a:cubicBezTo>
                <a:cubicBezTo>
                  <a:pt x="1146048" y="2517893"/>
                  <a:pt x="1146686" y="2649035"/>
                  <a:pt x="1152144" y="2780021"/>
                </a:cubicBezTo>
                <a:cubicBezTo>
                  <a:pt x="1152791" y="2795549"/>
                  <a:pt x="1160254" y="2810234"/>
                  <a:pt x="1161288" y="2825741"/>
                </a:cubicBezTo>
                <a:cubicBezTo>
                  <a:pt x="1166361" y="2901833"/>
                  <a:pt x="1167384" y="2978141"/>
                  <a:pt x="1170432" y="3054341"/>
                </a:cubicBezTo>
                <a:cubicBezTo>
                  <a:pt x="1181486" y="3794991"/>
                  <a:pt x="1179576" y="3462750"/>
                  <a:pt x="1179576" y="4051037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2D24DF5-079E-F373-E057-83AA14196B1E}"/>
              </a:ext>
            </a:extLst>
          </p:cNvPr>
          <p:cNvSpPr txBox="1"/>
          <p:nvPr/>
        </p:nvSpPr>
        <p:spPr>
          <a:xfrm>
            <a:off x="9345168" y="3465941"/>
            <a:ext cx="1179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C00000"/>
                </a:solidFill>
              </a:rPr>
              <a:t>13519 km</a:t>
            </a:r>
          </a:p>
        </p:txBody>
      </p:sp>
    </p:spTree>
    <p:extLst>
      <p:ext uri="{BB962C8B-B14F-4D97-AF65-F5344CB8AC3E}">
        <p14:creationId xmlns:p14="http://schemas.microsoft.com/office/powerpoint/2010/main" val="12404376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55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Using MRPC </a:t>
            </a:r>
            <a:r>
              <a:rPr lang="it-IT" sz="3200" b="1" dirty="0" err="1">
                <a:solidFill>
                  <a:schemeClr val="bg1"/>
                </a:solidFill>
              </a:rPr>
              <a:t>telescopes</a:t>
            </a:r>
            <a:r>
              <a:rPr lang="it-IT" sz="3200" b="1" dirty="0">
                <a:solidFill>
                  <a:schemeClr val="bg1"/>
                </a:solidFill>
              </a:rPr>
              <a:t> to investigate building </a:t>
            </a:r>
            <a:r>
              <a:rPr lang="it-IT" sz="3200" b="1" dirty="0" err="1">
                <a:solidFill>
                  <a:schemeClr val="bg1"/>
                </a:solidFill>
              </a:rPr>
              <a:t>stability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203644" y="1019407"/>
            <a:ext cx="50815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Tracking capabilities of MRPC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may</a:t>
            </a:r>
            <a:r>
              <a:rPr lang="it-IT" sz="2000" b="1" dirty="0">
                <a:solidFill>
                  <a:srgbClr val="C00000"/>
                </a:solidFill>
              </a:rPr>
              <a:t> be </a:t>
            </a:r>
            <a:r>
              <a:rPr lang="it-IT" sz="2000" b="1" dirty="0" err="1">
                <a:solidFill>
                  <a:srgbClr val="C00000"/>
                </a:solidFill>
              </a:rPr>
              <a:t>used</a:t>
            </a:r>
            <a:r>
              <a:rPr lang="it-IT" sz="2000" b="1" dirty="0">
                <a:solidFill>
                  <a:srgbClr val="C00000"/>
                </a:solidFill>
              </a:rPr>
              <a:t> to monitor small </a:t>
            </a:r>
            <a:r>
              <a:rPr lang="it-IT" sz="2000" b="1" dirty="0" err="1">
                <a:solidFill>
                  <a:srgbClr val="C00000"/>
                </a:solidFill>
              </a:rPr>
              <a:t>deformation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civil</a:t>
            </a:r>
            <a:r>
              <a:rPr lang="it-IT" sz="2000" b="1" dirty="0">
                <a:solidFill>
                  <a:srgbClr val="C00000"/>
                </a:solidFill>
              </a:rPr>
              <a:t> buildings on a long time scale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 err="1">
                <a:solidFill>
                  <a:srgbClr val="C00000"/>
                </a:solidFill>
              </a:rPr>
              <a:t>Prototype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measurements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performed</a:t>
            </a:r>
            <a:r>
              <a:rPr lang="it-IT" sz="2000" b="1" dirty="0">
                <a:solidFill>
                  <a:srgbClr val="C00000"/>
                </a:solidFill>
              </a:rPr>
              <a:t> with EEE </a:t>
            </a:r>
            <a:r>
              <a:rPr lang="it-IT" sz="2000" b="1" dirty="0" err="1">
                <a:solidFill>
                  <a:srgbClr val="C00000"/>
                </a:solidFill>
              </a:rPr>
              <a:t>telescope</a:t>
            </a:r>
            <a:r>
              <a:rPr lang="it-IT" sz="2000" b="1" dirty="0">
                <a:solidFill>
                  <a:srgbClr val="C00000"/>
                </a:solidFill>
              </a:rPr>
              <a:t> (CATA-01, underground </a:t>
            </a:r>
            <a:r>
              <a:rPr lang="it-IT" sz="2000" b="1" dirty="0" err="1">
                <a:solidFill>
                  <a:srgbClr val="C00000"/>
                </a:solidFill>
              </a:rPr>
              <a:t>floor</a:t>
            </a:r>
            <a:r>
              <a:rPr lang="it-IT" sz="2000" b="1" dirty="0">
                <a:solidFill>
                  <a:srgbClr val="C00000"/>
                </a:solidFill>
              </a:rPr>
              <a:t>) and </a:t>
            </a:r>
            <a:r>
              <a:rPr lang="it-IT" sz="2000" b="1" dirty="0" err="1">
                <a:solidFill>
                  <a:srgbClr val="C00000"/>
                </a:solidFill>
              </a:rPr>
              <a:t>additional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scintillators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located</a:t>
            </a:r>
            <a:r>
              <a:rPr lang="it-IT" sz="2000" b="1" dirty="0">
                <a:solidFill>
                  <a:srgbClr val="C00000"/>
                </a:solidFill>
              </a:rPr>
              <a:t> on the 3° </a:t>
            </a:r>
            <a:r>
              <a:rPr lang="it-IT" sz="2000" b="1" dirty="0" err="1">
                <a:solidFill>
                  <a:srgbClr val="C00000"/>
                </a:solidFill>
              </a:rPr>
              <a:t>floor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Physics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Dept</a:t>
            </a:r>
            <a:r>
              <a:rPr lang="it-IT" sz="20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9" name="Immagine 8" descr="Immagine che contiene schermata, diagramma, testo, linea&#10;&#10;Descrizione generata automaticamente">
            <a:extLst>
              <a:ext uri="{FF2B5EF4-FFF2-40B4-BE49-F238E27FC236}">
                <a16:creationId xmlns:a16="http://schemas.microsoft.com/office/drawing/2014/main" id="{10B0486A-E732-474D-72DE-BAFE201C5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208" y="766696"/>
            <a:ext cx="6096528" cy="3429297"/>
          </a:xfrm>
          <a:prstGeom prst="rect">
            <a:avLst/>
          </a:prstGeom>
        </p:spPr>
      </p:pic>
      <p:pic>
        <p:nvPicPr>
          <p:cNvPr id="11" name="Immagine 10" descr="Immagine che contiene linea, Diagramma, schermata, testo&#10;&#10;Descrizione generata automaticamente">
            <a:extLst>
              <a:ext uri="{FF2B5EF4-FFF2-40B4-BE49-F238E27FC236}">
                <a16:creationId xmlns:a16="http://schemas.microsoft.com/office/drawing/2014/main" id="{73B74B5B-9164-27C4-1C5E-C4AAE6C92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4" y="4321300"/>
            <a:ext cx="6972904" cy="221761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62CBF3-8C89-04B4-F42B-C4685461E887}"/>
              </a:ext>
            </a:extLst>
          </p:cNvPr>
          <p:cNvSpPr txBox="1"/>
          <p:nvPr/>
        </p:nvSpPr>
        <p:spPr>
          <a:xfrm>
            <a:off x="1779462" y="6413911"/>
            <a:ext cx="5081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Angular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distribution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coincident</a:t>
            </a:r>
            <a:r>
              <a:rPr lang="it-IT" sz="2000" b="1" dirty="0">
                <a:solidFill>
                  <a:srgbClr val="C00000"/>
                </a:solidFill>
              </a:rPr>
              <a:t> events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48B789B-49B7-F550-0F49-22D1023FD604}"/>
              </a:ext>
            </a:extLst>
          </p:cNvPr>
          <p:cNvSpPr txBox="1"/>
          <p:nvPr/>
        </p:nvSpPr>
        <p:spPr>
          <a:xfrm>
            <a:off x="2054066" y="3826661"/>
            <a:ext cx="1380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u="none" strike="noStrike" baseline="0" dirty="0">
                <a:solidFill>
                  <a:srgbClr val="C00000"/>
                </a:solidFill>
                <a:latin typeface="TeXGyreTermesX-Regular"/>
              </a:rPr>
              <a:t>31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NewTXMI"/>
              </a:rPr>
              <a:t>.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TeXGyreTermesX-Regular"/>
              </a:rPr>
              <a:t>03±</a:t>
            </a:r>
            <a:r>
              <a:rPr lang="it-IT" sz="1100" b="1" i="0" u="none" strike="noStrike" baseline="0" dirty="0">
                <a:solidFill>
                  <a:srgbClr val="C00000"/>
                </a:solidFill>
                <a:latin typeface="txsys"/>
              </a:rPr>
              <a:t> 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TeXGyreTermesX-Regular"/>
              </a:rPr>
              <a:t>0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NewTXMI"/>
              </a:rPr>
              <a:t>.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TeXGyreTermesX-Regular"/>
              </a:rPr>
              <a:t>05</a:t>
            </a:r>
            <a:endParaRPr lang="it-IT" b="1" dirty="0">
              <a:solidFill>
                <a:srgbClr val="C00000"/>
              </a:solidFill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6B0DE81-B164-7A03-C4C2-4833138A4EB3}"/>
              </a:ext>
            </a:extLst>
          </p:cNvPr>
          <p:cNvCxnSpPr/>
          <p:nvPr/>
        </p:nvCxnSpPr>
        <p:spPr>
          <a:xfrm>
            <a:off x="2615184" y="4195993"/>
            <a:ext cx="0" cy="2662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B81F677-5F49-D51A-3CD8-7DAE01BF1070}"/>
              </a:ext>
            </a:extLst>
          </p:cNvPr>
          <p:cNvSpPr txBox="1"/>
          <p:nvPr/>
        </p:nvSpPr>
        <p:spPr>
          <a:xfrm>
            <a:off x="4021996" y="3826661"/>
            <a:ext cx="1263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u="none" strike="noStrike" baseline="0" dirty="0">
                <a:solidFill>
                  <a:srgbClr val="C00000"/>
                </a:solidFill>
                <a:latin typeface="TeXGyreTermesX-Regular"/>
              </a:rPr>
              <a:t>7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NewTXMI"/>
              </a:rPr>
              <a:t>.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TeXGyreTermesX-Regular"/>
              </a:rPr>
              <a:t>56</a:t>
            </a:r>
            <a:r>
              <a:rPr lang="it-IT" sz="1100" b="1" i="0" u="none" strike="noStrike" baseline="0" dirty="0">
                <a:solidFill>
                  <a:srgbClr val="C00000"/>
                </a:solidFill>
                <a:latin typeface="txsys"/>
              </a:rPr>
              <a:t> </a:t>
            </a:r>
            <a:r>
              <a:rPr lang="it-IT" b="1" dirty="0">
                <a:solidFill>
                  <a:srgbClr val="C00000"/>
                </a:solidFill>
                <a:latin typeface="txsys"/>
              </a:rPr>
              <a:t>±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TeXGyreTermesX-Regular"/>
              </a:rPr>
              <a:t>0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NewTXMI"/>
              </a:rPr>
              <a:t>.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TeXGyreTermesX-Regular"/>
              </a:rPr>
              <a:t>09</a:t>
            </a:r>
            <a:endParaRPr lang="it-IT" b="1" dirty="0">
              <a:solidFill>
                <a:srgbClr val="C00000"/>
              </a:solidFill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74A276A-1482-759F-8D74-AACAC77AB580}"/>
              </a:ext>
            </a:extLst>
          </p:cNvPr>
          <p:cNvCxnSpPr/>
          <p:nvPr/>
        </p:nvCxnSpPr>
        <p:spPr>
          <a:xfrm>
            <a:off x="4491609" y="4120117"/>
            <a:ext cx="0" cy="2662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49000B3-ACDB-44C4-5C5A-15B22839ACDB}"/>
              </a:ext>
            </a:extLst>
          </p:cNvPr>
          <p:cNvSpPr txBox="1"/>
          <p:nvPr/>
        </p:nvSpPr>
        <p:spPr>
          <a:xfrm>
            <a:off x="7176548" y="4483128"/>
            <a:ext cx="4944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Precision (long) </a:t>
            </a:r>
            <a:r>
              <a:rPr lang="it-IT" sz="2000" b="1" dirty="0" err="1">
                <a:solidFill>
                  <a:srgbClr val="C00000"/>
                </a:solidFill>
              </a:rPr>
              <a:t>measurements</a:t>
            </a:r>
            <a:r>
              <a:rPr lang="it-IT" sz="2000" b="1" dirty="0">
                <a:solidFill>
                  <a:srgbClr val="C00000"/>
                </a:solidFill>
              </a:rPr>
              <a:t> of the </a:t>
            </a:r>
            <a:r>
              <a:rPr lang="it-IT" sz="2000" b="1" dirty="0" err="1">
                <a:solidFill>
                  <a:srgbClr val="C00000"/>
                </a:solidFill>
              </a:rPr>
              <a:t>angular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distributions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reveal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even</a:t>
            </a:r>
            <a:r>
              <a:rPr lang="it-IT" sz="2000" b="1" dirty="0">
                <a:solidFill>
                  <a:srgbClr val="C00000"/>
                </a:solidFill>
              </a:rPr>
              <a:t> a small </a:t>
            </a:r>
            <a:r>
              <a:rPr lang="it-IT" sz="2000" b="1" dirty="0" err="1">
                <a:solidFill>
                  <a:srgbClr val="C00000"/>
                </a:solidFill>
              </a:rPr>
              <a:t>displacement</a:t>
            </a:r>
            <a:r>
              <a:rPr lang="it-IT" sz="2000" b="1" dirty="0">
                <a:solidFill>
                  <a:srgbClr val="C00000"/>
                </a:solidFill>
              </a:rPr>
              <a:t> of the </a:t>
            </a:r>
            <a:r>
              <a:rPr lang="it-IT" sz="2000" b="1" dirty="0" err="1">
                <a:solidFill>
                  <a:srgbClr val="C00000"/>
                </a:solidFill>
              </a:rPr>
              <a:t>structure</a:t>
            </a:r>
            <a:r>
              <a:rPr lang="it-IT" sz="2000" b="1" dirty="0">
                <a:solidFill>
                  <a:srgbClr val="C00000"/>
                </a:solidFill>
              </a:rPr>
              <a:t>, with a </a:t>
            </a:r>
            <a:r>
              <a:rPr lang="it-IT" sz="2000" b="1" dirty="0" err="1">
                <a:solidFill>
                  <a:srgbClr val="C00000"/>
                </a:solidFill>
              </a:rPr>
              <a:t>sensitivity</a:t>
            </a:r>
            <a:r>
              <a:rPr lang="it-IT" sz="2000" b="1" dirty="0">
                <a:solidFill>
                  <a:srgbClr val="C00000"/>
                </a:solidFill>
              </a:rPr>
              <a:t> of the </a:t>
            </a:r>
            <a:r>
              <a:rPr lang="it-IT" sz="2000" b="1" dirty="0" err="1">
                <a:solidFill>
                  <a:srgbClr val="C00000"/>
                </a:solidFill>
              </a:rPr>
              <a:t>order</a:t>
            </a:r>
            <a:r>
              <a:rPr lang="it-IT" sz="2000" b="1" dirty="0">
                <a:solidFill>
                  <a:srgbClr val="C00000"/>
                </a:solidFill>
              </a:rPr>
              <a:t> of 0.05°/cm for 1 week data </a:t>
            </a:r>
            <a:r>
              <a:rPr lang="it-IT" sz="2000" b="1" dirty="0" err="1">
                <a:solidFill>
                  <a:srgbClr val="C00000"/>
                </a:solidFill>
              </a:rPr>
              <a:t>taking</a:t>
            </a:r>
            <a:r>
              <a:rPr lang="it-IT" sz="2000" b="1" dirty="0">
                <a:solidFill>
                  <a:srgbClr val="C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2454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56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MRPC </a:t>
            </a:r>
            <a:r>
              <a:rPr lang="it-IT" sz="3200" b="1" dirty="0" err="1">
                <a:solidFill>
                  <a:schemeClr val="bg1"/>
                </a:solidFill>
              </a:rPr>
              <a:t>telescopes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as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muon</a:t>
            </a:r>
            <a:r>
              <a:rPr lang="it-IT" sz="3200" b="1" dirty="0">
                <a:solidFill>
                  <a:schemeClr val="bg1"/>
                </a:solidFill>
              </a:rPr>
              <a:t> test facilities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238614" y="932688"/>
            <a:ext cx="7333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Tracking capabilities of MRPC </a:t>
            </a:r>
            <a:r>
              <a:rPr lang="it-IT" sz="2000" b="1" dirty="0" err="1">
                <a:solidFill>
                  <a:srgbClr val="C00000"/>
                </a:solidFill>
              </a:rPr>
              <a:t>telescopes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may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also</a:t>
            </a:r>
            <a:r>
              <a:rPr lang="it-IT" sz="2000" b="1" dirty="0">
                <a:solidFill>
                  <a:srgbClr val="C00000"/>
                </a:solidFill>
              </a:rPr>
              <a:t> be </a:t>
            </a:r>
            <a:r>
              <a:rPr lang="it-IT" sz="2000" b="1" dirty="0" err="1">
                <a:solidFill>
                  <a:srgbClr val="C00000"/>
                </a:solidFill>
              </a:rPr>
              <a:t>employed</a:t>
            </a:r>
            <a:r>
              <a:rPr lang="it-IT" sz="2000" b="1" dirty="0">
                <a:solidFill>
                  <a:srgbClr val="C00000"/>
                </a:solidFill>
              </a:rPr>
              <a:t> to </a:t>
            </a:r>
            <a:r>
              <a:rPr lang="it-IT" sz="2000" b="1" dirty="0" err="1">
                <a:solidFill>
                  <a:srgbClr val="C00000"/>
                </a:solidFill>
              </a:rPr>
              <a:t>characterize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response</a:t>
            </a:r>
            <a:r>
              <a:rPr lang="it-IT" sz="2000" b="1" dirty="0">
                <a:solidFill>
                  <a:srgbClr val="C00000"/>
                </a:solidFill>
              </a:rPr>
              <a:t> of small detectors </a:t>
            </a:r>
            <a:r>
              <a:rPr lang="it-IT" sz="2000" b="1" dirty="0" err="1">
                <a:solidFill>
                  <a:srgbClr val="C00000"/>
                </a:solidFill>
              </a:rPr>
              <a:t>as</a:t>
            </a:r>
            <a:r>
              <a:rPr lang="it-IT" sz="2000" b="1" dirty="0">
                <a:solidFill>
                  <a:srgbClr val="C00000"/>
                </a:solidFill>
              </a:rPr>
              <a:t> a </a:t>
            </a:r>
            <a:r>
              <a:rPr lang="it-IT" sz="2000" b="1" dirty="0" err="1">
                <a:solidFill>
                  <a:srgbClr val="C00000"/>
                </a:solidFill>
              </a:rPr>
              <a:t>function</a:t>
            </a:r>
            <a:r>
              <a:rPr lang="it-IT" sz="2000" b="1" dirty="0">
                <a:solidFill>
                  <a:srgbClr val="C00000"/>
                </a:solidFill>
              </a:rPr>
              <a:t> of the hit point inside the detector, </a:t>
            </a:r>
            <a:r>
              <a:rPr lang="it-IT" sz="2000" b="1" dirty="0" err="1">
                <a:solidFill>
                  <a:srgbClr val="C00000"/>
                </a:solidFill>
              </a:rPr>
              <a:t>as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reconstructed</a:t>
            </a:r>
            <a:r>
              <a:rPr lang="it-IT" sz="2000" b="1" dirty="0">
                <a:solidFill>
                  <a:srgbClr val="C00000"/>
                </a:solidFill>
              </a:rPr>
              <a:t> by the MRPC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AABA7A0-E230-8581-F957-FD2863B73F32}"/>
              </a:ext>
            </a:extLst>
          </p:cNvPr>
          <p:cNvSpPr/>
          <p:nvPr/>
        </p:nvSpPr>
        <p:spPr>
          <a:xfrm>
            <a:off x="7187184" y="2523744"/>
            <a:ext cx="4005072" cy="1097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9B0961-087D-D633-1A18-07699B83B61B}"/>
              </a:ext>
            </a:extLst>
          </p:cNvPr>
          <p:cNvSpPr/>
          <p:nvPr/>
        </p:nvSpPr>
        <p:spPr>
          <a:xfrm>
            <a:off x="7187184" y="3560284"/>
            <a:ext cx="4005072" cy="1097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1775E0A-10F1-B877-5C6F-D63C8DECEA8E}"/>
              </a:ext>
            </a:extLst>
          </p:cNvPr>
          <p:cNvSpPr/>
          <p:nvPr/>
        </p:nvSpPr>
        <p:spPr>
          <a:xfrm>
            <a:off x="7187184" y="4767512"/>
            <a:ext cx="4005072" cy="1097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A5490EB3-13BA-DA2E-C1C0-9A14B5736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3369558"/>
            <a:ext cx="4127322" cy="290563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2599E21-F7C8-2AC1-DC52-F29ADD7EB842}"/>
              </a:ext>
            </a:extLst>
          </p:cNvPr>
          <p:cNvSpPr/>
          <p:nvPr/>
        </p:nvSpPr>
        <p:spPr>
          <a:xfrm>
            <a:off x="9564624" y="3369558"/>
            <a:ext cx="786384" cy="1097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5FC0D88-0CF5-9A5A-08D2-2656E6C6D8AC}"/>
              </a:ext>
            </a:extLst>
          </p:cNvPr>
          <p:cNvCxnSpPr/>
          <p:nvPr/>
        </p:nvCxnSpPr>
        <p:spPr>
          <a:xfrm flipH="1">
            <a:off x="9429750" y="1447800"/>
            <a:ext cx="990600" cy="396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7EBB51-D6CC-DAFC-B2DD-2AC11F89938A}"/>
              </a:ext>
            </a:extLst>
          </p:cNvPr>
          <p:cNvSpPr txBox="1"/>
          <p:nvPr/>
        </p:nvSpPr>
        <p:spPr>
          <a:xfrm>
            <a:off x="5667375" y="5565338"/>
            <a:ext cx="568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Prototype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measurements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carried</a:t>
            </a:r>
            <a:r>
              <a:rPr lang="it-IT" sz="2000" b="1" dirty="0">
                <a:solidFill>
                  <a:srgbClr val="C00000"/>
                </a:solidFill>
              </a:rPr>
              <a:t> out in Genova</a:t>
            </a:r>
          </a:p>
        </p:txBody>
      </p:sp>
    </p:spTree>
    <p:extLst>
      <p:ext uri="{BB962C8B-B14F-4D97-AF65-F5344CB8AC3E}">
        <p14:creationId xmlns:p14="http://schemas.microsoft.com/office/powerpoint/2010/main" val="7597915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57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Additional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detection</a:t>
            </a:r>
            <a:r>
              <a:rPr lang="it-IT" sz="3200" b="1" dirty="0">
                <a:solidFill>
                  <a:schemeClr val="bg1"/>
                </a:solidFill>
              </a:rPr>
              <a:t> tools: the COSMIC BOX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199785" y="737932"/>
            <a:ext cx="6327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A </a:t>
            </a:r>
            <a:r>
              <a:rPr lang="it-IT" sz="2000" b="1" dirty="0" err="1">
                <a:solidFill>
                  <a:srgbClr val="C00000"/>
                </a:solidFill>
              </a:rPr>
              <a:t>number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additional</a:t>
            </a:r>
            <a:r>
              <a:rPr lang="it-IT" sz="2000" b="1" dirty="0">
                <a:solidFill>
                  <a:srgbClr val="C00000"/>
                </a:solidFill>
              </a:rPr>
              <a:t> detectors (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Box) </a:t>
            </a:r>
            <a:r>
              <a:rPr lang="it-IT" sz="2000" b="1" dirty="0" err="1">
                <a:solidFill>
                  <a:srgbClr val="C00000"/>
                </a:solidFill>
              </a:rPr>
              <a:t>were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also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built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employed</a:t>
            </a:r>
            <a:r>
              <a:rPr lang="it-IT" sz="2000" b="1" dirty="0">
                <a:solidFill>
                  <a:srgbClr val="C00000"/>
                </a:solidFill>
              </a:rPr>
              <a:t> in </a:t>
            </a:r>
            <a:r>
              <a:rPr lang="it-IT" sz="2000" b="1" dirty="0" err="1">
                <a:solidFill>
                  <a:srgbClr val="C00000"/>
                </a:solidFill>
              </a:rPr>
              <a:t>different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measurements</a:t>
            </a:r>
            <a:r>
              <a:rPr lang="it-IT" sz="2000" b="1" dirty="0">
                <a:solidFill>
                  <a:srgbClr val="C00000"/>
                </a:solidFill>
              </a:rPr>
              <a:t> with 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rays, </a:t>
            </a:r>
            <a:r>
              <a:rPr lang="it-IT" sz="2000" b="1" dirty="0" err="1">
                <a:solidFill>
                  <a:srgbClr val="C00000"/>
                </a:solidFill>
              </a:rPr>
              <a:t>mostly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built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operated</a:t>
            </a:r>
            <a:r>
              <a:rPr lang="it-IT" sz="2000" b="1" dirty="0">
                <a:solidFill>
                  <a:srgbClr val="C00000"/>
                </a:solidFill>
              </a:rPr>
              <a:t> by </a:t>
            </a:r>
            <a:r>
              <a:rPr lang="it-IT" sz="2000" b="1" dirty="0" err="1">
                <a:solidFill>
                  <a:srgbClr val="C00000"/>
                </a:solidFill>
              </a:rPr>
              <a:t>students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F1BC563-6AE9-B10C-1CF8-EBD79FE93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2058495"/>
            <a:ext cx="2986798" cy="3554427"/>
          </a:xfrm>
          <a:prstGeom prst="rect">
            <a:avLst/>
          </a:prstGeom>
        </p:spPr>
      </p:pic>
      <p:pic>
        <p:nvPicPr>
          <p:cNvPr id="8" name="Immagine 7" descr="Immagine che contiene schermata, arte&#10;&#10;Descrizione generata automaticamente">
            <a:extLst>
              <a:ext uri="{FF2B5EF4-FFF2-40B4-BE49-F238E27FC236}">
                <a16:creationId xmlns:a16="http://schemas.microsoft.com/office/drawing/2014/main" id="{4014E155-A70E-B608-AD5E-FC2B525F6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79" y="2098795"/>
            <a:ext cx="2497621" cy="337178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5636D7B-8B8D-AAC1-4238-748557E26BE1}"/>
              </a:ext>
            </a:extLst>
          </p:cNvPr>
          <p:cNvSpPr txBox="1"/>
          <p:nvPr/>
        </p:nvSpPr>
        <p:spPr>
          <a:xfrm>
            <a:off x="199785" y="5727559"/>
            <a:ext cx="3781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2 </a:t>
            </a:r>
            <a:r>
              <a:rPr lang="it-IT" sz="2000" b="1" dirty="0" err="1">
                <a:solidFill>
                  <a:srgbClr val="C00000"/>
                </a:solidFill>
              </a:rPr>
              <a:t>planes</a:t>
            </a:r>
            <a:r>
              <a:rPr lang="it-IT" sz="2000" b="1" dirty="0">
                <a:solidFill>
                  <a:srgbClr val="C00000"/>
                </a:solidFill>
              </a:rPr>
              <a:t> 15x15x1 cm</a:t>
            </a:r>
            <a:r>
              <a:rPr lang="it-IT" sz="2000" b="1" baseline="30000" dirty="0">
                <a:solidFill>
                  <a:srgbClr val="C00000"/>
                </a:solidFill>
              </a:rPr>
              <a:t>3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scintillators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operated</a:t>
            </a:r>
            <a:r>
              <a:rPr lang="it-IT" sz="2000" b="1" dirty="0">
                <a:solidFill>
                  <a:srgbClr val="C00000"/>
                </a:solidFill>
              </a:rPr>
              <a:t> in single or </a:t>
            </a:r>
            <a:r>
              <a:rPr lang="it-IT" sz="2000" b="1" dirty="0" err="1">
                <a:solidFill>
                  <a:srgbClr val="C00000"/>
                </a:solidFill>
              </a:rPr>
              <a:t>coincidence</a:t>
            </a:r>
            <a:r>
              <a:rPr lang="it-IT" sz="2000" b="1" dirty="0">
                <a:solidFill>
                  <a:srgbClr val="C00000"/>
                </a:solidFill>
              </a:rPr>
              <a:t> mode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1DBCEE3-2BDE-CA7A-0972-1BCFC665BDBA}"/>
              </a:ext>
            </a:extLst>
          </p:cNvPr>
          <p:cNvSpPr txBox="1"/>
          <p:nvPr/>
        </p:nvSpPr>
        <p:spPr>
          <a:xfrm>
            <a:off x="6527646" y="2924969"/>
            <a:ext cx="52610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C00000"/>
                </a:solidFill>
              </a:rPr>
              <a:t>Measurements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different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altitudes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Underground </a:t>
            </a:r>
            <a:r>
              <a:rPr lang="it-IT" sz="2000" b="1" dirty="0" err="1">
                <a:solidFill>
                  <a:srgbClr val="C00000"/>
                </a:solidFill>
              </a:rPr>
              <a:t>investigation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ray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C00000"/>
                </a:solidFill>
              </a:rPr>
              <a:t>Many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proposal</a:t>
            </a:r>
            <a:r>
              <a:rPr lang="it-IT" sz="2000" b="1" dirty="0">
                <a:solidFill>
                  <a:srgbClr val="C00000"/>
                </a:solidFill>
              </a:rPr>
              <a:t> from school teams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Yearly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organized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12" name="Immagine 11" descr="Immagine che contiene persona, interno, vestiti, tavolo&#10;&#10;Descrizione generata automaticamente">
            <a:extLst>
              <a:ext uri="{FF2B5EF4-FFF2-40B4-BE49-F238E27FC236}">
                <a16:creationId xmlns:a16="http://schemas.microsoft.com/office/drawing/2014/main" id="{534CAEB1-5279-D549-F7FE-C9728CE1C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84" y="715924"/>
            <a:ext cx="4639176" cy="2209045"/>
          </a:xfrm>
          <a:prstGeom prst="rect">
            <a:avLst/>
          </a:prstGeom>
        </p:spPr>
      </p:pic>
      <p:pic>
        <p:nvPicPr>
          <p:cNvPr id="14" name="Immagine 13" descr="Immagine che contiene interno, persona, computer, elettronica&#10;&#10;Descrizione generata automaticamente">
            <a:extLst>
              <a:ext uri="{FF2B5EF4-FFF2-40B4-BE49-F238E27FC236}">
                <a16:creationId xmlns:a16="http://schemas.microsoft.com/office/drawing/2014/main" id="{9B911090-019F-5ED5-3368-997C5DF01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5" y="4456366"/>
            <a:ext cx="4571357" cy="22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48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58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Underground </a:t>
            </a:r>
            <a:r>
              <a:rPr lang="it-IT" sz="3200" b="1" dirty="0" err="1">
                <a:solidFill>
                  <a:schemeClr val="bg1"/>
                </a:solidFill>
              </a:rPr>
              <a:t>measurements</a:t>
            </a:r>
            <a:r>
              <a:rPr lang="it-IT" sz="3200" b="1" dirty="0">
                <a:solidFill>
                  <a:schemeClr val="bg1"/>
                </a:solidFill>
              </a:rPr>
              <a:t> with the </a:t>
            </a:r>
            <a:r>
              <a:rPr lang="it-IT" sz="3200" b="1" dirty="0" err="1">
                <a:solidFill>
                  <a:schemeClr val="bg1"/>
                </a:solidFill>
              </a:rPr>
              <a:t>Cosmic</a:t>
            </a:r>
            <a:r>
              <a:rPr lang="it-IT" sz="3200" b="1" dirty="0">
                <a:solidFill>
                  <a:schemeClr val="bg1"/>
                </a:solidFill>
              </a:rPr>
              <a:t> Box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EBD528-BF73-F6CF-8B0E-2CA869E23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1" r="22844"/>
          <a:stretch/>
        </p:blipFill>
        <p:spPr>
          <a:xfrm rot="185322">
            <a:off x="9208591" y="678783"/>
            <a:ext cx="2914237" cy="2646095"/>
          </a:xfrm>
          <a:prstGeom prst="rect">
            <a:avLst/>
          </a:prstGeom>
          <a:effectLst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5C97C0A-7E65-3387-A2AF-23C0260EA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1269">
            <a:off x="7095760" y="1921561"/>
            <a:ext cx="2888632" cy="1830727"/>
          </a:xfrm>
          <a:prstGeom prst="rect">
            <a:avLst/>
          </a:prstGeom>
        </p:spPr>
      </p:pic>
      <p:pic>
        <p:nvPicPr>
          <p:cNvPr id="10" name="Immagine 9" descr="Immagine che contiene linea, schermata, diagramma, testo&#10;&#10;Descrizione generata automaticamente">
            <a:extLst>
              <a:ext uri="{FF2B5EF4-FFF2-40B4-BE49-F238E27FC236}">
                <a16:creationId xmlns:a16="http://schemas.microsoft.com/office/drawing/2014/main" id="{92C1A9F0-3642-76DF-2D0F-718744344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6" y="2369149"/>
            <a:ext cx="6648690" cy="298338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C5523C-6894-3FBF-3D4B-7F273CBE383E}"/>
              </a:ext>
            </a:extLst>
          </p:cNvPr>
          <p:cNvSpPr txBox="1"/>
          <p:nvPr/>
        </p:nvSpPr>
        <p:spPr>
          <a:xfrm>
            <a:off x="213652" y="603657"/>
            <a:ext cx="90065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A set of </a:t>
            </a:r>
            <a:r>
              <a:rPr lang="it-IT" sz="2000" b="1" dirty="0" err="1">
                <a:solidFill>
                  <a:srgbClr val="C00000"/>
                </a:solidFill>
              </a:rPr>
              <a:t>measurements</a:t>
            </a:r>
            <a:r>
              <a:rPr lang="it-IT" sz="2000" b="1" dirty="0">
                <a:solidFill>
                  <a:srgbClr val="C00000"/>
                </a:solidFill>
              </a:rPr>
              <a:t> with 3 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Box detectors </a:t>
            </a:r>
            <a:r>
              <a:rPr lang="it-IT" sz="2000" b="1" dirty="0" err="1">
                <a:solidFill>
                  <a:srgbClr val="C00000"/>
                </a:solidFill>
              </a:rPr>
              <a:t>carried</a:t>
            </a:r>
            <a:r>
              <a:rPr lang="it-IT" sz="2000" b="1" dirty="0">
                <a:solidFill>
                  <a:srgbClr val="C00000"/>
                </a:solidFill>
              </a:rPr>
              <a:t> out in the </a:t>
            </a:r>
            <a:r>
              <a:rPr lang="it-IT" sz="2000" b="1" dirty="0" err="1">
                <a:solidFill>
                  <a:srgbClr val="C00000"/>
                </a:solidFill>
              </a:rPr>
              <a:t>Nuraxi</a:t>
            </a:r>
            <a:r>
              <a:rPr lang="it-IT" sz="2000" b="1" dirty="0">
                <a:solidFill>
                  <a:srgbClr val="C00000"/>
                </a:solidFill>
              </a:rPr>
              <a:t> Figus-</a:t>
            </a:r>
            <a:r>
              <a:rPr lang="it-IT" sz="2000" b="1" dirty="0" err="1">
                <a:solidFill>
                  <a:srgbClr val="C00000"/>
                </a:solidFill>
              </a:rPr>
              <a:t>Seruci</a:t>
            </a:r>
            <a:r>
              <a:rPr lang="it-IT" sz="2000" b="1" dirty="0">
                <a:solidFill>
                  <a:srgbClr val="C00000"/>
                </a:solidFill>
              </a:rPr>
              <a:t> mine </a:t>
            </a:r>
            <a:r>
              <a:rPr lang="it-IT" sz="2000" b="1" dirty="0" err="1">
                <a:solidFill>
                  <a:srgbClr val="C00000"/>
                </a:solidFill>
              </a:rPr>
              <a:t>complex</a:t>
            </a:r>
            <a:r>
              <a:rPr lang="it-IT" sz="2000" b="1" dirty="0">
                <a:solidFill>
                  <a:srgbClr val="C00000"/>
                </a:solidFill>
              </a:rPr>
              <a:t>, close to Cagliari 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Data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taken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2018-2019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174 m (3 days), 339 m (9 days) and 512 m (62 days) underground and </a:t>
            </a:r>
            <a:r>
              <a:rPr lang="it-IT" sz="2000" b="1" dirty="0" err="1">
                <a:solidFill>
                  <a:srgbClr val="C00000"/>
                </a:solidFill>
              </a:rPr>
              <a:t>compared</a:t>
            </a:r>
            <a:r>
              <a:rPr lang="it-IT" sz="2000" b="1" dirty="0">
                <a:solidFill>
                  <a:srgbClr val="C00000"/>
                </a:solidFill>
              </a:rPr>
              <a:t> to </a:t>
            </a:r>
            <a:r>
              <a:rPr lang="it-IT" sz="2000" b="1" dirty="0" err="1">
                <a:solidFill>
                  <a:srgbClr val="C00000"/>
                </a:solidFill>
              </a:rPr>
              <a:t>outside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results</a:t>
            </a:r>
            <a:r>
              <a:rPr lang="it-IT" sz="2000" b="1" dirty="0">
                <a:solidFill>
                  <a:srgbClr val="C00000"/>
                </a:solidFill>
              </a:rPr>
              <a:t>  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Involvement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school teams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7158D9-955D-7236-4B33-171A1CD3F272}"/>
              </a:ext>
            </a:extLst>
          </p:cNvPr>
          <p:cNvSpPr txBox="1"/>
          <p:nvPr/>
        </p:nvSpPr>
        <p:spPr>
          <a:xfrm>
            <a:off x="6270171" y="3028890"/>
            <a:ext cx="84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174 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0C8E0DB-6FCB-C2C9-7D18-4F511C81E437}"/>
              </a:ext>
            </a:extLst>
          </p:cNvPr>
          <p:cNvSpPr txBox="1"/>
          <p:nvPr/>
        </p:nvSpPr>
        <p:spPr>
          <a:xfrm>
            <a:off x="199785" y="3731813"/>
            <a:ext cx="84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339 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CC726BB-A530-4155-D349-51D2B8EC478F}"/>
              </a:ext>
            </a:extLst>
          </p:cNvPr>
          <p:cNvSpPr txBox="1"/>
          <p:nvPr/>
        </p:nvSpPr>
        <p:spPr>
          <a:xfrm>
            <a:off x="4346121" y="4714815"/>
            <a:ext cx="84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512 m</a:t>
            </a:r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ECE805E6-9A0B-3D56-9E48-AA74E137E138}"/>
              </a:ext>
            </a:extLst>
          </p:cNvPr>
          <p:cNvSpPr/>
          <p:nvPr/>
        </p:nvSpPr>
        <p:spPr>
          <a:xfrm>
            <a:off x="4588588" y="5014898"/>
            <a:ext cx="178254" cy="40011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testo, diagramma, numero, linea&#10;&#10;Descrizione generata automaticamente">
            <a:extLst>
              <a:ext uri="{FF2B5EF4-FFF2-40B4-BE49-F238E27FC236}">
                <a16:creationId xmlns:a16="http://schemas.microsoft.com/office/drawing/2014/main" id="{B1E2D149-6BF7-1EAA-8566-987467317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06" y="3860842"/>
            <a:ext cx="4264108" cy="295551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17F61AA-AA81-5399-047E-1C121D814B40}"/>
              </a:ext>
            </a:extLst>
          </p:cNvPr>
          <p:cNvSpPr txBox="1"/>
          <p:nvPr/>
        </p:nvSpPr>
        <p:spPr>
          <a:xfrm>
            <a:off x="3199974" y="5833886"/>
            <a:ext cx="5081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magnitude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512 m underground </a:t>
            </a:r>
            <a:endParaRPr lang="it-IT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62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59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The </a:t>
            </a:r>
            <a:r>
              <a:rPr lang="it-IT" sz="3200" b="1" dirty="0" err="1">
                <a:solidFill>
                  <a:schemeClr val="bg1"/>
                </a:solidFill>
              </a:rPr>
              <a:t>altitude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dependence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investigated</a:t>
            </a:r>
            <a:r>
              <a:rPr lang="it-IT" sz="3200" b="1" dirty="0">
                <a:solidFill>
                  <a:schemeClr val="bg1"/>
                </a:solidFill>
              </a:rPr>
              <a:t> by the </a:t>
            </a:r>
            <a:r>
              <a:rPr lang="it-IT" sz="3200" b="1" dirty="0" err="1">
                <a:solidFill>
                  <a:schemeClr val="bg1"/>
                </a:solidFill>
              </a:rPr>
              <a:t>Cosmic</a:t>
            </a:r>
            <a:r>
              <a:rPr lang="it-IT" sz="3200" b="1" dirty="0">
                <a:solidFill>
                  <a:schemeClr val="bg1"/>
                </a:solidFill>
              </a:rPr>
              <a:t> Box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53731" y="602194"/>
            <a:ext cx="665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The </a:t>
            </a:r>
            <a:r>
              <a:rPr lang="it-IT" sz="2000" b="1" dirty="0" err="1">
                <a:solidFill>
                  <a:srgbClr val="C00000"/>
                </a:solidFill>
              </a:rPr>
              <a:t>altitude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dependence</a:t>
            </a:r>
            <a:r>
              <a:rPr lang="it-IT" sz="2000" b="1" dirty="0">
                <a:solidFill>
                  <a:srgbClr val="C00000"/>
                </a:solidFill>
              </a:rPr>
              <a:t> of the 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ray </a:t>
            </a:r>
            <a:r>
              <a:rPr lang="it-IT" sz="2000" b="1" dirty="0" err="1">
                <a:solidFill>
                  <a:srgbClr val="C00000"/>
                </a:solidFill>
              </a:rPr>
              <a:t>flux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investigated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several</a:t>
            </a:r>
            <a:r>
              <a:rPr lang="it-IT" sz="2000" b="1" dirty="0">
                <a:solidFill>
                  <a:srgbClr val="C00000"/>
                </a:solidFill>
              </a:rPr>
              <a:t> times by </a:t>
            </a:r>
            <a:r>
              <a:rPr lang="it-IT" sz="2000" b="1" dirty="0" err="1">
                <a:solidFill>
                  <a:srgbClr val="C00000"/>
                </a:solidFill>
              </a:rPr>
              <a:t>student</a:t>
            </a:r>
            <a:r>
              <a:rPr lang="it-IT" sz="2000" b="1" dirty="0">
                <a:solidFill>
                  <a:srgbClr val="C00000"/>
                </a:solidFill>
              </a:rPr>
              <a:t> teams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9D4530D-B3AB-68BE-33CB-7B0F16F99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71" y="3705277"/>
            <a:ext cx="4607705" cy="311748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54C417-6C2F-7CC9-BBD5-61C8617E32A7}"/>
              </a:ext>
            </a:extLst>
          </p:cNvPr>
          <p:cNvSpPr txBox="1"/>
          <p:nvPr/>
        </p:nvSpPr>
        <p:spPr>
          <a:xfrm>
            <a:off x="53731" y="2700795"/>
            <a:ext cx="2983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Several</a:t>
            </a:r>
            <a:r>
              <a:rPr lang="it-IT" sz="2000" b="1" dirty="0">
                <a:solidFill>
                  <a:srgbClr val="C00000"/>
                </a:solidFill>
              </a:rPr>
              <a:t> teams </a:t>
            </a:r>
            <a:r>
              <a:rPr lang="it-IT" sz="2000" b="1" dirty="0" err="1">
                <a:solidFill>
                  <a:srgbClr val="C00000"/>
                </a:solidFill>
              </a:rPr>
              <a:t>during</a:t>
            </a:r>
            <a:r>
              <a:rPr lang="it-IT" sz="2000" b="1" dirty="0">
                <a:solidFill>
                  <a:srgbClr val="C00000"/>
                </a:solidFill>
              </a:rPr>
              <a:t> one of the EEE meetings in Erice</a:t>
            </a:r>
          </a:p>
        </p:txBody>
      </p:sp>
      <p:pic>
        <p:nvPicPr>
          <p:cNvPr id="14" name="Immagine 13" descr="Immagine che contiene edificio, aria aperta, cielo, sala giochi&#10;&#10;Descrizione generata automaticamente">
            <a:extLst>
              <a:ext uri="{FF2B5EF4-FFF2-40B4-BE49-F238E27FC236}">
                <a16:creationId xmlns:a16="http://schemas.microsoft.com/office/drawing/2014/main" id="{4ECF2844-16C6-39F7-B533-E69502528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51" y="1119060"/>
            <a:ext cx="2569753" cy="2613307"/>
          </a:xfrm>
          <a:prstGeom prst="rect">
            <a:avLst/>
          </a:prstGeom>
        </p:spPr>
      </p:pic>
      <p:pic>
        <p:nvPicPr>
          <p:cNvPr id="16" name="Immagine 15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08E18B94-C6A2-B5DC-BB28-55B68F9C4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43" y="3866610"/>
            <a:ext cx="4672896" cy="3025780"/>
          </a:xfrm>
          <a:prstGeom prst="rect">
            <a:avLst/>
          </a:prstGeom>
        </p:spPr>
      </p:pic>
      <p:pic>
        <p:nvPicPr>
          <p:cNvPr id="18" name="Immagine 17" descr="Immagine che contiene aria aperta, terreno, cielo, Contenitore dei rifiuti&#10;&#10;Descrizione generata automaticamente">
            <a:extLst>
              <a:ext uri="{FF2B5EF4-FFF2-40B4-BE49-F238E27FC236}">
                <a16:creationId xmlns:a16="http://schemas.microsoft.com/office/drawing/2014/main" id="{1331F9D4-6A77-3A35-F389-AABE16B91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952" y="685053"/>
            <a:ext cx="1934848" cy="342280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CEFD688-B896-2ED0-3946-693EAC38CFC9}"/>
              </a:ext>
            </a:extLst>
          </p:cNvPr>
          <p:cNvSpPr txBox="1"/>
          <p:nvPr/>
        </p:nvSpPr>
        <p:spPr>
          <a:xfrm>
            <a:off x="7860909" y="2890239"/>
            <a:ext cx="197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IIS D’Aosta, L’Aquila</a:t>
            </a:r>
          </a:p>
        </p:txBody>
      </p:sp>
    </p:spTree>
    <p:extLst>
      <p:ext uri="{BB962C8B-B14F-4D97-AF65-F5344CB8AC3E}">
        <p14:creationId xmlns:p14="http://schemas.microsoft.com/office/powerpoint/2010/main" val="3006670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Involving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scientific</a:t>
            </a:r>
            <a:r>
              <a:rPr lang="it-IT" sz="3200" b="1" dirty="0">
                <a:solidFill>
                  <a:schemeClr val="bg1"/>
                </a:solidFill>
              </a:rPr>
              <a:t> Institutions and high school teams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19903" y="731520"/>
            <a:ext cx="59502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A large </a:t>
            </a:r>
            <a:r>
              <a:rPr lang="it-IT" sz="2000" b="1" dirty="0" err="1">
                <a:solidFill>
                  <a:srgbClr val="C00000"/>
                </a:solidFill>
              </a:rPr>
              <a:t>effort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since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beginning</a:t>
            </a:r>
            <a:r>
              <a:rPr lang="it-IT" sz="2000" b="1" dirty="0">
                <a:solidFill>
                  <a:srgbClr val="C00000"/>
                </a:solidFill>
              </a:rPr>
              <a:t> to involve </a:t>
            </a:r>
            <a:r>
              <a:rPr lang="it-IT" sz="2000" b="1" dirty="0" err="1">
                <a:solidFill>
                  <a:srgbClr val="C00000"/>
                </a:solidFill>
              </a:rPr>
              <a:t>scientific</a:t>
            </a:r>
            <a:r>
              <a:rPr lang="it-IT" sz="2000" b="1" dirty="0">
                <a:solidFill>
                  <a:srgbClr val="C00000"/>
                </a:solidFill>
              </a:rPr>
              <a:t> Institutions (CERN, INFN, Centro Fermi, University </a:t>
            </a:r>
            <a:r>
              <a:rPr lang="it-IT" sz="2000" b="1" dirty="0" err="1">
                <a:solidFill>
                  <a:srgbClr val="C00000"/>
                </a:solidFill>
              </a:rPr>
              <a:t>Physics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Depts</a:t>
            </a:r>
            <a:r>
              <a:rPr lang="it-IT" sz="2000" b="1" dirty="0">
                <a:solidFill>
                  <a:srgbClr val="C00000"/>
                </a:solidFill>
              </a:rPr>
              <a:t>, Majorana Center, SIF, INGV, CNR, INRIM, Foreign institutions,…)</a:t>
            </a:r>
          </a:p>
          <a:p>
            <a:endParaRPr lang="it-IT" sz="24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… and High Schools, with the 7 pilot schools </a:t>
            </a:r>
            <a:r>
              <a:rPr lang="it-IT" sz="2000" b="1" dirty="0" err="1">
                <a:solidFill>
                  <a:srgbClr val="C00000"/>
                </a:solidFill>
              </a:rPr>
              <a:t>which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firstly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joined</a:t>
            </a:r>
            <a:r>
              <a:rPr lang="it-IT" sz="2000" b="1" dirty="0">
                <a:solidFill>
                  <a:srgbClr val="C00000"/>
                </a:solidFill>
              </a:rPr>
              <a:t>, up to the </a:t>
            </a:r>
            <a:r>
              <a:rPr lang="it-IT" sz="2000" b="1" dirty="0" err="1">
                <a:solidFill>
                  <a:srgbClr val="C00000"/>
                </a:solidFill>
              </a:rPr>
              <a:t>present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number</a:t>
            </a:r>
            <a:r>
              <a:rPr lang="it-IT" sz="2000" b="1" dirty="0">
                <a:solidFill>
                  <a:srgbClr val="C00000"/>
                </a:solidFill>
              </a:rPr>
              <a:t> (</a:t>
            </a:r>
            <a:r>
              <a:rPr lang="it-IT" sz="2000" b="1" dirty="0" err="1">
                <a:solidFill>
                  <a:srgbClr val="C00000"/>
                </a:solidFill>
              </a:rPr>
              <a:t>about</a:t>
            </a:r>
            <a:r>
              <a:rPr lang="it-IT" sz="2000" b="1" dirty="0">
                <a:solidFill>
                  <a:srgbClr val="C00000"/>
                </a:solidFill>
              </a:rPr>
              <a:t> 100) of </a:t>
            </a:r>
            <a:r>
              <a:rPr lang="it-IT" sz="2000" b="1" dirty="0" err="1">
                <a:solidFill>
                  <a:srgbClr val="C00000"/>
                </a:solidFill>
              </a:rPr>
              <a:t>participating</a:t>
            </a:r>
            <a:r>
              <a:rPr lang="it-IT" sz="2000" b="1" dirty="0">
                <a:solidFill>
                  <a:srgbClr val="C00000"/>
                </a:solidFill>
              </a:rPr>
              <a:t> teams over the </a:t>
            </a:r>
            <a:r>
              <a:rPr lang="it-IT" sz="2000" b="1" dirty="0" err="1">
                <a:solidFill>
                  <a:srgbClr val="C00000"/>
                </a:solidFill>
              </a:rPr>
              <a:t>Italian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territory</a:t>
            </a:r>
            <a:r>
              <a:rPr lang="it-IT" sz="20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445A513-181A-C99D-973C-1B427042F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090" y="796265"/>
            <a:ext cx="4568595" cy="57426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B8D4B9-08E3-1CF2-8806-1B54C02793DF}"/>
              </a:ext>
            </a:extLst>
          </p:cNvPr>
          <p:cNvSpPr txBox="1"/>
          <p:nvPr/>
        </p:nvSpPr>
        <p:spPr>
          <a:xfrm>
            <a:off x="223655" y="3801805"/>
            <a:ext cx="61427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EEE project </a:t>
            </a:r>
            <a:r>
              <a:rPr lang="it-IT" sz="2000" b="1" dirty="0" err="1">
                <a:solidFill>
                  <a:srgbClr val="C00000"/>
                </a:solidFill>
              </a:rPr>
              <a:t>mainly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handled</a:t>
            </a:r>
            <a:r>
              <a:rPr lang="it-IT" sz="2000" b="1" dirty="0">
                <a:solidFill>
                  <a:srgbClr val="C00000"/>
                </a:solidFill>
              </a:rPr>
              <a:t> by Centro Fermi over the </a:t>
            </a:r>
            <a:r>
              <a:rPr lang="it-IT" sz="2000" b="1" dirty="0" err="1">
                <a:solidFill>
                  <a:srgbClr val="C00000"/>
                </a:solidFill>
              </a:rPr>
              <a:t>past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years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C00000"/>
                </a:solidFill>
              </a:rPr>
              <a:t>October</a:t>
            </a:r>
            <a:r>
              <a:rPr lang="it-IT" sz="2000" b="1" dirty="0">
                <a:solidFill>
                  <a:srgbClr val="C00000"/>
                </a:solidFill>
              </a:rPr>
              <a:t> 2020: INFN-Centro Fermi agreement </a:t>
            </a:r>
            <a:r>
              <a:rPr lang="it-IT" sz="2000" b="1" dirty="0" err="1">
                <a:solidFill>
                  <a:srgbClr val="C00000"/>
                </a:solidFill>
              </a:rPr>
              <a:t>signed</a:t>
            </a:r>
            <a:r>
              <a:rPr lang="it-IT" sz="2000" b="1" dirty="0">
                <a:solidFill>
                  <a:srgbClr val="C00000"/>
                </a:solidFill>
              </a:rPr>
              <a:t> to share </a:t>
            </a:r>
            <a:r>
              <a:rPr lang="it-IT" sz="2000" b="1" dirty="0" err="1">
                <a:solidFill>
                  <a:srgbClr val="C00000"/>
                </a:solidFill>
              </a:rPr>
              <a:t>contributions</a:t>
            </a:r>
            <a:r>
              <a:rPr lang="it-IT" sz="2000" b="1" dirty="0">
                <a:solidFill>
                  <a:srgbClr val="C00000"/>
                </a:solidFill>
              </a:rPr>
              <a:t> from the </a:t>
            </a:r>
            <a:r>
              <a:rPr lang="it-IT" sz="2000" b="1" dirty="0" err="1">
                <a:solidFill>
                  <a:srgbClr val="C00000"/>
                </a:solidFill>
              </a:rPr>
              <a:t>two</a:t>
            </a:r>
            <a:r>
              <a:rPr lang="it-IT" sz="2000" b="1" dirty="0">
                <a:solidFill>
                  <a:srgbClr val="C00000"/>
                </a:solidFill>
              </a:rPr>
              <a:t> Institutions for </a:t>
            </a:r>
            <a:r>
              <a:rPr lang="it-IT" sz="2000" b="1" dirty="0" err="1">
                <a:solidFill>
                  <a:srgbClr val="C00000"/>
                </a:solidFill>
              </a:rPr>
              <a:t>equipment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consumables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personnel</a:t>
            </a:r>
            <a:r>
              <a:rPr lang="it-IT" sz="2000" b="1" dirty="0">
                <a:solidFill>
                  <a:srgbClr val="C00000"/>
                </a:solidFill>
              </a:rPr>
              <a:t>, travel and meeting </a:t>
            </a:r>
            <a:r>
              <a:rPr lang="it-IT" sz="2000" b="1" dirty="0" err="1">
                <a:solidFill>
                  <a:srgbClr val="C00000"/>
                </a:solidFill>
              </a:rPr>
              <a:t>organization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fellowship</a:t>
            </a:r>
            <a:r>
              <a:rPr lang="it-IT" sz="2000" b="1" dirty="0">
                <a:solidFill>
                  <a:srgbClr val="C00000"/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0549977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60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The </a:t>
            </a:r>
            <a:r>
              <a:rPr lang="it-IT" sz="3200" b="1" dirty="0" err="1">
                <a:solidFill>
                  <a:schemeClr val="bg1"/>
                </a:solidFill>
              </a:rPr>
              <a:t>altitude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dependence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investigated</a:t>
            </a:r>
            <a:r>
              <a:rPr lang="it-IT" sz="3200" b="1" dirty="0">
                <a:solidFill>
                  <a:schemeClr val="bg1"/>
                </a:solidFill>
              </a:rPr>
              <a:t> by the </a:t>
            </a:r>
            <a:r>
              <a:rPr lang="it-IT" sz="3200" b="1" dirty="0" err="1">
                <a:solidFill>
                  <a:schemeClr val="bg1"/>
                </a:solidFill>
              </a:rPr>
              <a:t>Cosmic</a:t>
            </a:r>
            <a:r>
              <a:rPr lang="it-IT" sz="3200" b="1" dirty="0">
                <a:solidFill>
                  <a:schemeClr val="bg1"/>
                </a:solidFill>
              </a:rPr>
              <a:t> Box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54C417-6C2F-7CC9-BBD5-61C8617E32A7}"/>
              </a:ext>
            </a:extLst>
          </p:cNvPr>
          <p:cNvSpPr txBox="1"/>
          <p:nvPr/>
        </p:nvSpPr>
        <p:spPr>
          <a:xfrm>
            <a:off x="109727" y="3008376"/>
            <a:ext cx="2983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Calasanzio &amp; Chiabrera school teams, Savona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CEFD688-B896-2ED0-3946-693EAC38CFC9}"/>
              </a:ext>
            </a:extLst>
          </p:cNvPr>
          <p:cNvSpPr txBox="1"/>
          <p:nvPr/>
        </p:nvSpPr>
        <p:spPr>
          <a:xfrm>
            <a:off x="5024862" y="843835"/>
            <a:ext cx="197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Scacchi school team, Bari</a:t>
            </a:r>
          </a:p>
        </p:txBody>
      </p:sp>
      <p:pic>
        <p:nvPicPr>
          <p:cNvPr id="8" name="Immagine 7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02CA367F-A4FE-E281-FAAE-811958BD4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" y="3849624"/>
            <a:ext cx="5106625" cy="2689288"/>
          </a:xfrm>
          <a:prstGeom prst="rect">
            <a:avLst/>
          </a:prstGeom>
        </p:spPr>
      </p:pic>
      <p:pic>
        <p:nvPicPr>
          <p:cNvPr id="10" name="Immagine 9" descr="Immagine che contiene aria aperta, vestiti, persona, albero&#10;&#10;Descrizione generata automaticamente">
            <a:extLst>
              <a:ext uri="{FF2B5EF4-FFF2-40B4-BE49-F238E27FC236}">
                <a16:creationId xmlns:a16="http://schemas.microsoft.com/office/drawing/2014/main" id="{3BDBC6B5-D602-F16B-7386-74CBD491C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745554"/>
            <a:ext cx="3334006" cy="2262822"/>
          </a:xfrm>
          <a:prstGeom prst="rect">
            <a:avLst/>
          </a:prstGeom>
        </p:spPr>
      </p:pic>
      <p:pic>
        <p:nvPicPr>
          <p:cNvPr id="13" name="Immagine 12" descr="Immagine che contiene vestiti, aria aperta, persona, albero&#10;&#10;Descrizione generata automaticamente">
            <a:extLst>
              <a:ext uri="{FF2B5EF4-FFF2-40B4-BE49-F238E27FC236}">
                <a16:creationId xmlns:a16="http://schemas.microsoft.com/office/drawing/2014/main" id="{7F73CCEA-8E7B-E235-7AAC-20C45922F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14" y="777154"/>
            <a:ext cx="3874735" cy="2585165"/>
          </a:xfrm>
          <a:prstGeom prst="rect">
            <a:avLst/>
          </a:prstGeom>
        </p:spPr>
      </p:pic>
      <p:pic>
        <p:nvPicPr>
          <p:cNvPr id="17" name="Immagine 16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CCF4F844-1754-CA24-CB2E-F09F2B1AE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96" y="3748072"/>
            <a:ext cx="4410979" cy="297340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3C6EFFF-F2A8-68FE-A7AD-75C880E5BEFE}"/>
              </a:ext>
            </a:extLst>
          </p:cNvPr>
          <p:cNvSpPr txBox="1"/>
          <p:nvPr/>
        </p:nvSpPr>
        <p:spPr>
          <a:xfrm>
            <a:off x="5880815" y="5831026"/>
            <a:ext cx="197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Pascal school team, Pomezia</a:t>
            </a:r>
          </a:p>
        </p:txBody>
      </p:sp>
    </p:spTree>
    <p:extLst>
      <p:ext uri="{BB962C8B-B14F-4D97-AF65-F5344CB8AC3E}">
        <p14:creationId xmlns:p14="http://schemas.microsoft.com/office/powerpoint/2010/main" val="5239807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61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The </a:t>
            </a:r>
            <a:r>
              <a:rPr lang="it-IT" sz="3200" b="1" dirty="0" err="1">
                <a:solidFill>
                  <a:schemeClr val="bg1"/>
                </a:solidFill>
              </a:rPr>
              <a:t>altitude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dependence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investigated</a:t>
            </a:r>
            <a:r>
              <a:rPr lang="it-IT" sz="3200" b="1" dirty="0">
                <a:solidFill>
                  <a:schemeClr val="bg1"/>
                </a:solidFill>
              </a:rPr>
              <a:t> by the </a:t>
            </a:r>
            <a:r>
              <a:rPr lang="it-IT" sz="3200" b="1" dirty="0" err="1">
                <a:solidFill>
                  <a:schemeClr val="bg1"/>
                </a:solidFill>
              </a:rPr>
              <a:t>Cosmic</a:t>
            </a:r>
            <a:r>
              <a:rPr lang="it-IT" sz="3200" b="1" dirty="0">
                <a:solidFill>
                  <a:schemeClr val="bg1"/>
                </a:solidFill>
              </a:rPr>
              <a:t> Box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413955" y="1252728"/>
            <a:ext cx="5363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A 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box </a:t>
            </a:r>
            <a:r>
              <a:rPr lang="it-IT" sz="2000" b="1" dirty="0" err="1">
                <a:solidFill>
                  <a:srgbClr val="C00000"/>
                </a:solidFill>
              </a:rPr>
              <a:t>was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also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used</a:t>
            </a:r>
            <a:r>
              <a:rPr lang="it-IT" sz="2000" b="1" dirty="0">
                <a:solidFill>
                  <a:srgbClr val="C00000"/>
                </a:solidFill>
              </a:rPr>
              <a:t> on board of a small </a:t>
            </a:r>
            <a:r>
              <a:rPr lang="it-IT" sz="2000" b="1" dirty="0" err="1">
                <a:solidFill>
                  <a:srgbClr val="C00000"/>
                </a:solidFill>
              </a:rPr>
              <a:t>aircraft</a:t>
            </a:r>
            <a:r>
              <a:rPr lang="it-IT" sz="2000" b="1" dirty="0">
                <a:solidFill>
                  <a:srgbClr val="C00000"/>
                </a:solidFill>
              </a:rPr>
              <a:t>, up to 9000 </a:t>
            </a:r>
            <a:r>
              <a:rPr lang="it-IT" sz="2000" b="1" dirty="0" err="1">
                <a:solidFill>
                  <a:srgbClr val="C00000"/>
                </a:solidFill>
              </a:rPr>
              <a:t>ft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altitude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9" name="Immagine 8" descr="Immagine che contiene trasporto, aeromobile, aeroplano, pialla/aereo&#10;&#10;Descrizione generata automaticamente">
            <a:extLst>
              <a:ext uri="{FF2B5EF4-FFF2-40B4-BE49-F238E27FC236}">
                <a16:creationId xmlns:a16="http://schemas.microsoft.com/office/drawing/2014/main" id="{DA583DA3-D3B2-8851-A7F6-6C8006A2A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5" y="4799112"/>
            <a:ext cx="3840813" cy="1668925"/>
          </a:xfrm>
          <a:prstGeom prst="rect">
            <a:avLst/>
          </a:prstGeom>
        </p:spPr>
      </p:pic>
      <p:pic>
        <p:nvPicPr>
          <p:cNvPr id="10" name="Immagine 9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A4E97004-B5E0-33A4-90D3-A11EF699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82460"/>
            <a:ext cx="4717189" cy="3383573"/>
          </a:xfrm>
          <a:prstGeom prst="rect">
            <a:avLst/>
          </a:prstGeom>
        </p:spPr>
      </p:pic>
      <p:pic>
        <p:nvPicPr>
          <p:cNvPr id="13" name="Immagine 12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63D31519-46DC-EC94-090B-A84C02572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1068"/>
            <a:ext cx="2057578" cy="37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759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62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Publishing </a:t>
            </a:r>
            <a:r>
              <a:rPr lang="it-IT" sz="3200" b="1" dirty="0" err="1">
                <a:solidFill>
                  <a:schemeClr val="bg1"/>
                </a:solidFill>
              </a:rPr>
              <a:t>scientific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results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48343" y="777745"/>
            <a:ext cx="7431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Results</a:t>
            </a:r>
            <a:r>
              <a:rPr lang="it-IT" sz="2000" b="1" dirty="0">
                <a:solidFill>
                  <a:srgbClr val="C00000"/>
                </a:solidFill>
              </a:rPr>
              <a:t> from the EEE activity </a:t>
            </a:r>
            <a:r>
              <a:rPr lang="it-IT" sz="2000" b="1" dirty="0" err="1">
                <a:solidFill>
                  <a:srgbClr val="C00000"/>
                </a:solidFill>
              </a:rPr>
              <a:t>have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been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submitted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published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since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very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beginning</a:t>
            </a:r>
            <a:r>
              <a:rPr lang="it-IT" sz="2000" b="1" dirty="0">
                <a:solidFill>
                  <a:srgbClr val="C00000"/>
                </a:solidFill>
              </a:rPr>
              <a:t> (2005) in International Conference and peer-</a:t>
            </a:r>
            <a:r>
              <a:rPr lang="it-IT" sz="2000" b="1" dirty="0" err="1">
                <a:solidFill>
                  <a:srgbClr val="C00000"/>
                </a:solidFill>
              </a:rPr>
              <a:t>reviewed</a:t>
            </a:r>
            <a:r>
              <a:rPr lang="it-IT" sz="2000" b="1" dirty="0">
                <a:solidFill>
                  <a:srgbClr val="C00000"/>
                </a:solidFill>
              </a:rPr>
              <a:t> Journals</a:t>
            </a:r>
          </a:p>
          <a:p>
            <a:endParaRPr lang="it-IT" sz="2400" b="1" dirty="0">
              <a:solidFill>
                <a:srgbClr val="C0000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6" name="Immagine 5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C2BCECD-C822-C067-06BB-C1BA56D1B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520">
            <a:off x="330898" y="2104798"/>
            <a:ext cx="4030050" cy="1609815"/>
          </a:xfrm>
          <a:prstGeom prst="rect">
            <a:avLst/>
          </a:prstGeom>
        </p:spPr>
      </p:pic>
      <p:pic>
        <p:nvPicPr>
          <p:cNvPr id="8" name="Immagine 7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B0E9D532-595E-7E3D-D5A5-AAC1E90C1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606">
            <a:off x="1050038" y="3938863"/>
            <a:ext cx="3902587" cy="2590793"/>
          </a:xfrm>
          <a:prstGeom prst="rect">
            <a:avLst/>
          </a:prstGeom>
        </p:spPr>
      </p:pic>
      <p:pic>
        <p:nvPicPr>
          <p:cNvPr id="9" name="Immagine 8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FBC7364D-3387-8AEB-E85A-701DC0344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738">
            <a:off x="6588279" y="4087068"/>
            <a:ext cx="4756787" cy="1929255"/>
          </a:xfrm>
          <a:prstGeom prst="rect">
            <a:avLst/>
          </a:prstGeom>
        </p:spPr>
      </p:pic>
      <p:pic>
        <p:nvPicPr>
          <p:cNvPr id="11" name="Immagine 10" descr="Immagine che contiene testo, lettera, schermata, Carattere&#10;&#10;Descrizione generata automaticamente">
            <a:extLst>
              <a:ext uri="{FF2B5EF4-FFF2-40B4-BE49-F238E27FC236}">
                <a16:creationId xmlns:a16="http://schemas.microsoft.com/office/drawing/2014/main" id="{B5080597-6035-3CDB-4420-A56CFA14E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267">
            <a:off x="8563111" y="2010341"/>
            <a:ext cx="3029891" cy="2304329"/>
          </a:xfrm>
          <a:prstGeom prst="rect">
            <a:avLst/>
          </a:prstGeom>
        </p:spPr>
      </p:pic>
      <p:pic>
        <p:nvPicPr>
          <p:cNvPr id="13" name="Immagine 12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16312BAB-37B3-7386-B720-1BA1C6D7D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03" y="2491410"/>
            <a:ext cx="4320897" cy="19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205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63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Publishing </a:t>
            </a:r>
            <a:r>
              <a:rPr lang="it-IT" sz="3200" b="1" dirty="0" err="1">
                <a:solidFill>
                  <a:schemeClr val="bg1"/>
                </a:solidFill>
              </a:rPr>
              <a:t>scientific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results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51522" y="959614"/>
            <a:ext cx="5827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As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today</a:t>
            </a:r>
            <a:r>
              <a:rPr lang="it-IT" sz="2000" b="1" dirty="0">
                <a:solidFill>
                  <a:srgbClr val="C00000"/>
                </a:solidFill>
              </a:rPr>
              <a:t>, more </a:t>
            </a:r>
            <a:r>
              <a:rPr lang="it-IT" sz="2000" b="1" dirty="0" err="1">
                <a:solidFill>
                  <a:srgbClr val="C00000"/>
                </a:solidFill>
              </a:rPr>
              <a:t>than</a:t>
            </a:r>
            <a:r>
              <a:rPr lang="it-IT" sz="2000" b="1" dirty="0">
                <a:solidFill>
                  <a:srgbClr val="C00000"/>
                </a:solidFill>
              </a:rPr>
              <a:t> 70 </a:t>
            </a:r>
            <a:r>
              <a:rPr lang="it-IT" sz="2000" b="1" dirty="0" err="1">
                <a:solidFill>
                  <a:srgbClr val="C00000"/>
                </a:solidFill>
              </a:rPr>
              <a:t>scientific</a:t>
            </a:r>
            <a:r>
              <a:rPr lang="it-IT" sz="2000" b="1" dirty="0">
                <a:solidFill>
                  <a:srgbClr val="C00000"/>
                </a:solidFill>
              </a:rPr>
              <a:t> papers and ~ 100 </a:t>
            </a:r>
            <a:r>
              <a:rPr lang="it-IT" sz="2000" b="1" dirty="0" err="1">
                <a:solidFill>
                  <a:srgbClr val="C00000"/>
                </a:solidFill>
              </a:rPr>
              <a:t>contributions</a:t>
            </a:r>
            <a:r>
              <a:rPr lang="it-IT" sz="2000" b="1" dirty="0">
                <a:solidFill>
                  <a:srgbClr val="C00000"/>
                </a:solidFill>
              </a:rPr>
              <a:t> to international conferences from the EEE activity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 err="1">
                <a:solidFill>
                  <a:srgbClr val="C00000"/>
                </a:solidFill>
              </a:rPr>
              <a:t>Most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them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acknowledge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helpful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contribution</a:t>
            </a:r>
            <a:r>
              <a:rPr lang="it-IT" sz="2000" b="1" dirty="0">
                <a:solidFill>
                  <a:srgbClr val="C00000"/>
                </a:solidFill>
              </a:rPr>
              <a:t> of high school </a:t>
            </a:r>
            <a:r>
              <a:rPr lang="it-IT" sz="2000" b="1" dirty="0" err="1">
                <a:solidFill>
                  <a:srgbClr val="C00000"/>
                </a:solidFill>
              </a:rPr>
              <a:t>students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teachers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8" name="Immagine 7" descr="Immagine che contiene testo, Carattere, schermata, diagramma&#10;&#10;Descrizione generata automaticamente">
            <a:extLst>
              <a:ext uri="{FF2B5EF4-FFF2-40B4-BE49-F238E27FC236}">
                <a16:creationId xmlns:a16="http://schemas.microsoft.com/office/drawing/2014/main" id="{BD3A95AC-C171-58B5-6E66-2BBB5AE43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41" y="1536363"/>
            <a:ext cx="6173215" cy="4192125"/>
          </a:xfrm>
          <a:prstGeom prst="rect">
            <a:avLst/>
          </a:prstGeom>
        </p:spPr>
      </p:pic>
      <p:pic>
        <p:nvPicPr>
          <p:cNvPr id="11" name="Immagine 10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599B6A0A-A3D1-DDA9-86AD-33471817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3739">
            <a:off x="984305" y="3421097"/>
            <a:ext cx="4572396" cy="17603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B109AB-8D13-CBBD-28C9-FA22405F66DD}"/>
              </a:ext>
            </a:extLst>
          </p:cNvPr>
          <p:cNvSpPr txBox="1"/>
          <p:nvPr/>
        </p:nvSpPr>
        <p:spPr>
          <a:xfrm>
            <a:off x="6859276" y="2212638"/>
            <a:ext cx="3254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Yearly</a:t>
            </a: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EEE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AC6B77DB-366F-4BA2-AB2B-4E689A2AE4A0}"/>
              </a:ext>
            </a:extLst>
          </p:cNvPr>
          <p:cNvSpPr/>
          <p:nvPr/>
        </p:nvSpPr>
        <p:spPr>
          <a:xfrm rot="21044416">
            <a:off x="323282" y="3236576"/>
            <a:ext cx="5440680" cy="24414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6027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64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Publishing </a:t>
            </a:r>
            <a:r>
              <a:rPr lang="it-IT" sz="3200" b="1" dirty="0" err="1">
                <a:solidFill>
                  <a:schemeClr val="bg1"/>
                </a:solidFill>
              </a:rPr>
              <a:t>scientific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results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51522" y="959614"/>
            <a:ext cx="521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Some of </a:t>
            </a:r>
            <a:r>
              <a:rPr lang="it-IT" sz="2000" b="1" dirty="0" err="1">
                <a:solidFill>
                  <a:srgbClr val="C00000"/>
                </a:solidFill>
              </a:rPr>
              <a:t>them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even</a:t>
            </a:r>
            <a:r>
              <a:rPr lang="it-IT" sz="2000" b="1" dirty="0">
                <a:solidFill>
                  <a:srgbClr val="C00000"/>
                </a:solidFill>
              </a:rPr>
              <a:t> report the name of </a:t>
            </a:r>
            <a:r>
              <a:rPr lang="it-IT" sz="2000" b="1" dirty="0" err="1">
                <a:solidFill>
                  <a:srgbClr val="C00000"/>
                </a:solidFill>
              </a:rPr>
              <a:t>students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teachers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coauthors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6" name="Immagine 5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BB623EE3-8519-1888-C182-A55DC54A0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4643759"/>
            <a:ext cx="5715495" cy="2072820"/>
          </a:xfrm>
          <a:prstGeom prst="rect">
            <a:avLst/>
          </a:prstGeom>
        </p:spPr>
      </p:pic>
      <p:pic>
        <p:nvPicPr>
          <p:cNvPr id="10" name="Immagine 9" descr="Immagine che contiene testo, Carattere, schermata, algebra&#10;&#10;Descrizione generata automaticamente">
            <a:extLst>
              <a:ext uri="{FF2B5EF4-FFF2-40B4-BE49-F238E27FC236}">
                <a16:creationId xmlns:a16="http://schemas.microsoft.com/office/drawing/2014/main" id="{E6A57CA4-4404-3165-19B7-A87DADC52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9" y="2087027"/>
            <a:ext cx="5662151" cy="2080440"/>
          </a:xfrm>
          <a:prstGeom prst="rect">
            <a:avLst/>
          </a:prstGeom>
        </p:spPr>
      </p:pic>
      <p:pic>
        <p:nvPicPr>
          <p:cNvPr id="12" name="Immagine 11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918C68C2-1271-5458-2B29-B0EE9AF60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16" y="1829237"/>
            <a:ext cx="5522968" cy="281452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08A39E0-40FB-B160-CDBB-A8C31BE8D051}"/>
              </a:ext>
            </a:extLst>
          </p:cNvPr>
          <p:cNvSpPr txBox="1"/>
          <p:nvPr/>
        </p:nvSpPr>
        <p:spPr>
          <a:xfrm>
            <a:off x="1689220" y="6118862"/>
            <a:ext cx="2541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And </a:t>
            </a:r>
            <a:r>
              <a:rPr lang="it-IT" sz="2000" b="1" dirty="0" err="1">
                <a:solidFill>
                  <a:srgbClr val="C00000"/>
                </a:solidFill>
              </a:rPr>
              <a:t>many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others</a:t>
            </a:r>
            <a:r>
              <a:rPr lang="it-IT" sz="2000" b="1" dirty="0">
                <a:solidFill>
                  <a:srgbClr val="C00000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1600506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65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Involving</a:t>
            </a:r>
            <a:r>
              <a:rPr lang="it-IT" sz="3200" b="1" dirty="0">
                <a:solidFill>
                  <a:schemeClr val="bg1"/>
                </a:solidFill>
              </a:rPr>
              <a:t> the high school community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112204" y="709159"/>
            <a:ext cx="1086059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A large part of </a:t>
            </a:r>
            <a:r>
              <a:rPr lang="it-IT" sz="2000" b="1" dirty="0" err="1">
                <a:solidFill>
                  <a:srgbClr val="C00000"/>
                </a:solidFill>
              </a:rPr>
              <a:t>our</a:t>
            </a:r>
            <a:r>
              <a:rPr lang="it-IT" sz="2000" b="1" dirty="0">
                <a:solidFill>
                  <a:srgbClr val="C00000"/>
                </a:solidFill>
              </a:rPr>
              <a:t> project </a:t>
            </a:r>
            <a:r>
              <a:rPr lang="it-IT" sz="2000" b="1" dirty="0" err="1">
                <a:solidFill>
                  <a:srgbClr val="C00000"/>
                </a:solidFill>
              </a:rPr>
              <a:t>is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addressed</a:t>
            </a:r>
            <a:r>
              <a:rPr lang="it-IT" sz="2000" b="1" dirty="0">
                <a:solidFill>
                  <a:srgbClr val="C00000"/>
                </a:solidFill>
              </a:rPr>
              <a:t> to involve the high school community in the </a:t>
            </a:r>
            <a:r>
              <a:rPr lang="it-IT" sz="2000" b="1" dirty="0" err="1">
                <a:solidFill>
                  <a:srgbClr val="C00000"/>
                </a:solidFill>
              </a:rPr>
              <a:t>scientific</a:t>
            </a:r>
            <a:r>
              <a:rPr lang="it-IT" sz="2000" b="1" dirty="0">
                <a:solidFill>
                  <a:srgbClr val="C00000"/>
                </a:solidFill>
              </a:rPr>
              <a:t> and technical </a:t>
            </a:r>
            <a:r>
              <a:rPr lang="it-IT" sz="2000" b="1" dirty="0" err="1">
                <a:solidFill>
                  <a:srgbClr val="C00000"/>
                </a:solidFill>
              </a:rPr>
              <a:t>aspects</a:t>
            </a:r>
            <a:r>
              <a:rPr lang="it-IT" sz="2000" b="1" dirty="0">
                <a:solidFill>
                  <a:srgbClr val="C00000"/>
                </a:solidFill>
              </a:rPr>
              <a:t> of an </a:t>
            </a:r>
            <a:r>
              <a:rPr lang="it-IT" sz="2000" b="1" dirty="0" err="1">
                <a:solidFill>
                  <a:srgbClr val="C00000"/>
                </a:solidFill>
              </a:rPr>
              <a:t>advanced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research</a:t>
            </a:r>
            <a:r>
              <a:rPr lang="it-IT" sz="2000" b="1" dirty="0">
                <a:solidFill>
                  <a:srgbClr val="C00000"/>
                </a:solidFill>
              </a:rPr>
              <a:t> activity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endParaRPr lang="it-IT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 in the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detectors, checking the status of data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monthly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meeting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Attend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general EEE meetings with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masterclasses,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exp.activities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submit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projects</a:t>
            </a:r>
            <a:endParaRPr lang="it-IT" sz="2000" b="1" dirty="0">
              <a:solidFill>
                <a:srgbClr val="0070C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The pandemic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introduced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challenge in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EEE activities</a:t>
            </a: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6" name="Immagine 5" descr="Immagine che contiene Viso umano, collage, schermata, Fotomontaggio&#10;&#10;Descrizione generata automaticamente">
            <a:extLst>
              <a:ext uri="{FF2B5EF4-FFF2-40B4-BE49-F238E27FC236}">
                <a16:creationId xmlns:a16="http://schemas.microsoft.com/office/drawing/2014/main" id="{1729C372-B16D-9C45-82BB-F63B6B5A2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83" y="3253032"/>
            <a:ext cx="4581716" cy="34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690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66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Involving</a:t>
            </a:r>
            <a:r>
              <a:rPr lang="it-IT" sz="3200" b="1" dirty="0">
                <a:solidFill>
                  <a:schemeClr val="bg1"/>
                </a:solidFill>
              </a:rPr>
              <a:t> the high school community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348343" y="758952"/>
            <a:ext cx="5028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But </a:t>
            </a:r>
            <a:r>
              <a:rPr lang="it-IT" sz="2000" b="1" dirty="0" err="1">
                <a:solidFill>
                  <a:srgbClr val="C00000"/>
                </a:solidFill>
              </a:rPr>
              <a:t>we</a:t>
            </a:r>
            <a:r>
              <a:rPr lang="it-IT" sz="2000" b="1" dirty="0">
                <a:solidFill>
                  <a:srgbClr val="C00000"/>
                </a:solidFill>
              </a:rPr>
              <a:t> are </a:t>
            </a:r>
            <a:r>
              <a:rPr lang="it-IT" sz="2000" b="1" dirty="0" err="1">
                <a:solidFill>
                  <a:srgbClr val="C00000"/>
                </a:solidFill>
              </a:rPr>
              <a:t>restarting</a:t>
            </a:r>
            <a:r>
              <a:rPr lang="it-IT" sz="2000" b="1" dirty="0">
                <a:solidFill>
                  <a:srgbClr val="C00000"/>
                </a:solidFill>
              </a:rPr>
              <a:t> EEE events in </a:t>
            </a:r>
            <a:r>
              <a:rPr lang="it-IT" sz="2000" b="1" dirty="0" err="1">
                <a:solidFill>
                  <a:srgbClr val="C00000"/>
                </a:solidFill>
              </a:rPr>
              <a:t>presence</a:t>
            </a:r>
            <a:r>
              <a:rPr lang="it-IT" sz="2000" b="1" dirty="0">
                <a:solidFill>
                  <a:srgbClr val="C00000"/>
                </a:solidFill>
              </a:rPr>
              <a:t>, </a:t>
            </a:r>
            <a:r>
              <a:rPr lang="it-IT" sz="2000" b="1" dirty="0" err="1">
                <a:solidFill>
                  <a:srgbClr val="C00000"/>
                </a:solidFill>
              </a:rPr>
              <a:t>as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was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done</a:t>
            </a:r>
            <a:r>
              <a:rPr lang="it-IT" sz="2000" b="1" dirty="0">
                <a:solidFill>
                  <a:srgbClr val="C00000"/>
                </a:solidFill>
              </a:rPr>
              <a:t> in the </a:t>
            </a:r>
            <a:r>
              <a:rPr lang="it-IT" sz="2000" b="1" dirty="0" err="1">
                <a:solidFill>
                  <a:srgbClr val="C00000"/>
                </a:solidFill>
              </a:rPr>
              <a:t>past</a:t>
            </a:r>
            <a:r>
              <a:rPr lang="it-IT" sz="2000" b="1" dirty="0">
                <a:solidFill>
                  <a:srgbClr val="C00000"/>
                </a:solidFill>
              </a:rPr>
              <a:t>…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01D6513-8D75-E9BA-CFEC-E1D9DEEF4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8" y="1614331"/>
            <a:ext cx="12192000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380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67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Outreach</a:t>
            </a:r>
            <a:r>
              <a:rPr lang="it-IT" sz="3200" b="1" dirty="0">
                <a:solidFill>
                  <a:schemeClr val="bg1"/>
                </a:solidFill>
              </a:rPr>
              <a:t> activities </a:t>
            </a:r>
            <a:r>
              <a:rPr lang="it-IT" sz="3200" b="1" dirty="0" err="1">
                <a:solidFill>
                  <a:schemeClr val="bg1"/>
                </a:solidFill>
              </a:rPr>
              <a:t>outside</a:t>
            </a:r>
            <a:r>
              <a:rPr lang="it-IT" sz="3200" b="1" dirty="0">
                <a:solidFill>
                  <a:schemeClr val="bg1"/>
                </a:solidFill>
              </a:rPr>
              <a:t> the EEE </a:t>
            </a:r>
            <a:r>
              <a:rPr lang="it-IT" sz="3200" b="1" dirty="0" err="1">
                <a:solidFill>
                  <a:schemeClr val="bg1"/>
                </a:solidFill>
              </a:rPr>
              <a:t>environment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55CD0BD-57BD-8B26-DCC2-2A0514788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2096">
            <a:off x="511150" y="3870298"/>
            <a:ext cx="3743706" cy="2807780"/>
          </a:xfrm>
          <a:prstGeom prst="rect">
            <a:avLst/>
          </a:prstGeom>
        </p:spPr>
      </p:pic>
      <p:pic>
        <p:nvPicPr>
          <p:cNvPr id="8" name="Immagine 7" descr="Immagine che contiene vestiti, scena, persona, uomo&#10;&#10;Descrizione generata automaticamente">
            <a:extLst>
              <a:ext uri="{FF2B5EF4-FFF2-40B4-BE49-F238E27FC236}">
                <a16:creationId xmlns:a16="http://schemas.microsoft.com/office/drawing/2014/main" id="{B9A1E703-1D6A-4DAB-988E-F8F27A26C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338">
            <a:off x="5954554" y="1311228"/>
            <a:ext cx="6046086" cy="273287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F85394-203A-FA53-8268-6D8A281CA7F2}"/>
              </a:ext>
            </a:extLst>
          </p:cNvPr>
          <p:cNvSpPr txBox="1"/>
          <p:nvPr/>
        </p:nvSpPr>
        <p:spPr>
          <a:xfrm>
            <a:off x="7811301" y="511975"/>
            <a:ext cx="4207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International </a:t>
            </a:r>
            <a:r>
              <a:rPr lang="it-IT" sz="2000" b="1" dirty="0" err="1">
                <a:solidFill>
                  <a:srgbClr val="C00000"/>
                </a:solidFill>
              </a:rPr>
              <a:t>Cosmic</a:t>
            </a:r>
            <a:r>
              <a:rPr lang="it-IT" sz="2000" b="1" dirty="0">
                <a:solidFill>
                  <a:srgbClr val="C00000"/>
                </a:solidFill>
              </a:rPr>
              <a:t> Day/International </a:t>
            </a:r>
            <a:r>
              <a:rPr lang="it-IT" sz="2000" b="1" dirty="0" err="1">
                <a:solidFill>
                  <a:srgbClr val="C00000"/>
                </a:solidFill>
              </a:rPr>
              <a:t>Muon</a:t>
            </a:r>
            <a:r>
              <a:rPr lang="it-IT" sz="2000" b="1" dirty="0">
                <a:solidFill>
                  <a:srgbClr val="C00000"/>
                </a:solidFill>
              </a:rPr>
              <a:t> Week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3991DC5-3DBE-B2E6-5D72-5873E9EEE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6578">
            <a:off x="557783" y="844413"/>
            <a:ext cx="3757855" cy="2505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CDC218-BFCC-B92E-65E0-9B55C74328BD}"/>
              </a:ext>
            </a:extLst>
          </p:cNvPr>
          <p:cNvSpPr txBox="1"/>
          <p:nvPr/>
        </p:nvSpPr>
        <p:spPr>
          <a:xfrm>
            <a:off x="2836" y="584776"/>
            <a:ext cx="2411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Lab boat, Sardegna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467406" y="3448201"/>
            <a:ext cx="5081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Science festival, Cagliari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6898D39-20FA-EC29-6FF4-094A6ABD9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881">
            <a:off x="4577839" y="3927597"/>
            <a:ext cx="2947531" cy="272220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F7445B5-538B-1822-F45F-1CECF353F32F}"/>
              </a:ext>
            </a:extLst>
          </p:cNvPr>
          <p:cNvSpPr txBox="1"/>
          <p:nvPr/>
        </p:nvSpPr>
        <p:spPr>
          <a:xfrm>
            <a:off x="7458456" y="6338857"/>
            <a:ext cx="3422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2023 </a:t>
            </a:r>
            <a:r>
              <a:rPr lang="it-IT" sz="2000" b="1" dirty="0" err="1">
                <a:solidFill>
                  <a:srgbClr val="C00000"/>
                </a:solidFill>
              </a:rPr>
              <a:t>European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Research</a:t>
            </a:r>
            <a:r>
              <a:rPr lang="it-IT" sz="2000" b="1" dirty="0">
                <a:solidFill>
                  <a:srgbClr val="C00000"/>
                </a:solidFill>
              </a:rPr>
              <a:t> Night</a:t>
            </a:r>
          </a:p>
        </p:txBody>
      </p:sp>
      <p:pic>
        <p:nvPicPr>
          <p:cNvPr id="14" name="Immagine 13" descr="Immagine che contiene testo, schermata, Carattere, grafica&#10;&#10;Descrizione generata automaticamente">
            <a:extLst>
              <a:ext uri="{FF2B5EF4-FFF2-40B4-BE49-F238E27FC236}">
                <a16:creationId xmlns:a16="http://schemas.microsoft.com/office/drawing/2014/main" id="{1E0F67DA-6116-AF64-F0C6-9AA33590E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925" y="4228416"/>
            <a:ext cx="2415966" cy="160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639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68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Outreach</a:t>
            </a:r>
            <a:r>
              <a:rPr lang="it-IT" sz="3200" b="1" dirty="0">
                <a:solidFill>
                  <a:schemeClr val="bg1"/>
                </a:solidFill>
              </a:rPr>
              <a:t> activities </a:t>
            </a:r>
            <a:r>
              <a:rPr lang="it-IT" sz="3200" b="1" dirty="0" err="1">
                <a:solidFill>
                  <a:schemeClr val="bg1"/>
                </a:solidFill>
              </a:rPr>
              <a:t>outside</a:t>
            </a:r>
            <a:r>
              <a:rPr lang="it-IT" sz="3200" b="1" dirty="0">
                <a:solidFill>
                  <a:schemeClr val="bg1"/>
                </a:solidFill>
              </a:rPr>
              <a:t> the EEE </a:t>
            </a:r>
            <a:r>
              <a:rPr lang="it-IT" sz="3200" b="1" dirty="0" err="1">
                <a:solidFill>
                  <a:schemeClr val="bg1"/>
                </a:solidFill>
              </a:rPr>
              <a:t>environment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293344" y="638572"/>
            <a:ext cx="409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Astronomy</a:t>
            </a:r>
            <a:r>
              <a:rPr lang="it-IT" sz="2000" b="1" dirty="0">
                <a:solidFill>
                  <a:srgbClr val="C00000"/>
                </a:solidFill>
              </a:rPr>
              <a:t> Olimpic Games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8B6ACD5-6CB4-FD2D-EC83-0E8451870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1780">
            <a:off x="361867" y="1174413"/>
            <a:ext cx="3284220" cy="21949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E5F7BF5-72EA-BF59-D5D5-8BC9B183E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119">
            <a:off x="6132679" y="859180"/>
            <a:ext cx="5715000" cy="239077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F78D972-2715-2F5C-CFFE-6ED7230AE533}"/>
              </a:ext>
            </a:extLst>
          </p:cNvPr>
          <p:cNvSpPr txBox="1"/>
          <p:nvPr/>
        </p:nvSpPr>
        <p:spPr>
          <a:xfrm>
            <a:off x="9534139" y="3470563"/>
            <a:ext cx="287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Exchange </a:t>
            </a:r>
            <a:r>
              <a:rPr lang="it-IT" sz="2000" b="1" dirty="0" err="1">
                <a:solidFill>
                  <a:srgbClr val="C00000"/>
                </a:solidFill>
              </a:rPr>
              <a:t>program</a:t>
            </a:r>
            <a:r>
              <a:rPr lang="it-IT" sz="2000" b="1" dirty="0">
                <a:solidFill>
                  <a:srgbClr val="C00000"/>
                </a:solidFill>
              </a:rPr>
              <a:t> Trinitapoli-</a:t>
            </a:r>
            <a:r>
              <a:rPr lang="it-IT" sz="2000" b="1" dirty="0" err="1">
                <a:solidFill>
                  <a:srgbClr val="C00000"/>
                </a:solidFill>
              </a:rPr>
              <a:t>Moscow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897A7CE-2F89-2793-A397-1D925503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2293">
            <a:off x="1237113" y="3825429"/>
            <a:ext cx="3238500" cy="225615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846F2C5-581B-7451-4F41-29A8E12EC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9909">
            <a:off x="4707524" y="3928110"/>
            <a:ext cx="4648312" cy="261080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70BDC2-A3CD-EA36-84EA-752DD658A297}"/>
              </a:ext>
            </a:extLst>
          </p:cNvPr>
          <p:cNvSpPr txBox="1"/>
          <p:nvPr/>
        </p:nvSpPr>
        <p:spPr>
          <a:xfrm>
            <a:off x="9612091" y="5477388"/>
            <a:ext cx="2871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Day of the Art</a:t>
            </a:r>
          </a:p>
        </p:txBody>
      </p:sp>
    </p:spTree>
    <p:extLst>
      <p:ext uri="{BB962C8B-B14F-4D97-AF65-F5344CB8AC3E}">
        <p14:creationId xmlns:p14="http://schemas.microsoft.com/office/powerpoint/2010/main" val="29868630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69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Outreach</a:t>
            </a:r>
            <a:r>
              <a:rPr lang="it-IT" sz="3200" b="1" dirty="0">
                <a:solidFill>
                  <a:schemeClr val="bg1"/>
                </a:solidFill>
              </a:rPr>
              <a:t> activities </a:t>
            </a:r>
            <a:r>
              <a:rPr lang="it-IT" sz="3200" b="1" dirty="0" err="1">
                <a:solidFill>
                  <a:schemeClr val="bg1"/>
                </a:solidFill>
              </a:rPr>
              <a:t>outside</a:t>
            </a:r>
            <a:r>
              <a:rPr lang="it-IT" sz="3200" b="1" dirty="0">
                <a:solidFill>
                  <a:schemeClr val="bg1"/>
                </a:solidFill>
              </a:rPr>
              <a:t> the EEE </a:t>
            </a:r>
            <a:r>
              <a:rPr lang="it-IT" sz="3200" b="1" dirty="0" err="1">
                <a:solidFill>
                  <a:schemeClr val="bg1"/>
                </a:solidFill>
              </a:rPr>
              <a:t>environment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6568537-4BBC-33AF-53D4-783397F34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4378">
            <a:off x="354558" y="817246"/>
            <a:ext cx="3865903" cy="289942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7450103-73B1-8286-E8A7-7C8FB482365F}"/>
              </a:ext>
            </a:extLst>
          </p:cNvPr>
          <p:cNvSpPr txBox="1"/>
          <p:nvPr/>
        </p:nvSpPr>
        <p:spPr>
          <a:xfrm>
            <a:off x="5752638" y="843307"/>
            <a:ext cx="4095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C00000"/>
                </a:solidFill>
              </a:rPr>
              <a:t>Several</a:t>
            </a:r>
            <a:r>
              <a:rPr lang="it-IT" sz="2000" b="1" dirty="0">
                <a:solidFill>
                  <a:srgbClr val="C00000"/>
                </a:solidFill>
              </a:rPr>
              <a:t> events </a:t>
            </a:r>
            <a:r>
              <a:rPr lang="it-IT" sz="2000" b="1" dirty="0" err="1">
                <a:solidFill>
                  <a:srgbClr val="C00000"/>
                </a:solidFill>
              </a:rPr>
              <a:t>locally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organized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during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visits</a:t>
            </a:r>
            <a:r>
              <a:rPr lang="it-IT" sz="2000" b="1" dirty="0">
                <a:solidFill>
                  <a:srgbClr val="C00000"/>
                </a:solidFill>
              </a:rPr>
              <a:t> of EEE </a:t>
            </a:r>
            <a:r>
              <a:rPr lang="it-IT" sz="2000" b="1" dirty="0" err="1">
                <a:solidFill>
                  <a:srgbClr val="C00000"/>
                </a:solidFill>
              </a:rPr>
              <a:t>members</a:t>
            </a:r>
            <a:r>
              <a:rPr lang="it-IT" sz="2000" b="1" dirty="0">
                <a:solidFill>
                  <a:srgbClr val="C00000"/>
                </a:solidFill>
              </a:rPr>
              <a:t> to the schools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D68F03B-FC5A-8B46-84B8-2D12DDC0F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4769">
            <a:off x="7073669" y="1900236"/>
            <a:ext cx="4076700" cy="30575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B666099-4526-1B60-9C7C-0B0606952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0263">
            <a:off x="3674528" y="3397002"/>
            <a:ext cx="2320433" cy="327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89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The </a:t>
            </a:r>
            <a:r>
              <a:rPr lang="it-IT" sz="3200" b="1" dirty="0" err="1">
                <a:solidFill>
                  <a:schemeClr val="bg1"/>
                </a:solidFill>
              </a:rPr>
              <a:t>architecture</a:t>
            </a:r>
            <a:r>
              <a:rPr lang="it-IT" sz="3200" b="1" dirty="0">
                <a:solidFill>
                  <a:schemeClr val="bg1"/>
                </a:solidFill>
              </a:rPr>
              <a:t> of the EEE detector network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455825" y="906601"/>
            <a:ext cx="114458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How to </a:t>
            </a:r>
            <a:r>
              <a:rPr lang="it-IT" sz="2000" b="1" dirty="0" err="1">
                <a:solidFill>
                  <a:srgbClr val="C00000"/>
                </a:solidFill>
              </a:rPr>
              <a:t>accomplish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scientific</a:t>
            </a:r>
            <a:r>
              <a:rPr lang="it-IT" sz="2000" b="1" dirty="0">
                <a:solidFill>
                  <a:srgbClr val="C00000"/>
                </a:solidFill>
              </a:rPr>
              <a:t> and educational goals of the Project?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The overall </a:t>
            </a:r>
            <a:r>
              <a:rPr lang="it-IT" sz="2000" b="1" dirty="0" err="1">
                <a:solidFill>
                  <a:srgbClr val="C00000"/>
                </a:solidFill>
              </a:rPr>
              <a:t>architecture</a:t>
            </a:r>
            <a:r>
              <a:rPr lang="it-IT" sz="2000" b="1" dirty="0">
                <a:solidFill>
                  <a:srgbClr val="C00000"/>
                </a:solidFill>
              </a:rPr>
              <a:t> of the EEE network </a:t>
            </a:r>
            <a:r>
              <a:rPr lang="it-IT" sz="2000" b="1" dirty="0" err="1">
                <a:solidFill>
                  <a:srgbClr val="C00000"/>
                </a:solidFill>
              </a:rPr>
              <a:t>planned</a:t>
            </a:r>
            <a:r>
              <a:rPr lang="it-IT" sz="2000" b="1" dirty="0">
                <a:solidFill>
                  <a:srgbClr val="C00000"/>
                </a:solidFill>
              </a:rPr>
              <a:t> to </a:t>
            </a:r>
            <a:r>
              <a:rPr lang="it-IT" sz="2000" b="1" dirty="0" err="1">
                <a:solidFill>
                  <a:srgbClr val="C00000"/>
                </a:solidFill>
              </a:rPr>
              <a:t>have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solidFill>
                  <a:srgbClr val="0070C0"/>
                </a:solidFill>
              </a:rPr>
              <a:t>MRPC </a:t>
            </a:r>
            <a:r>
              <a:rPr lang="it-IT" sz="2000" b="1" dirty="0" err="1">
                <a:solidFill>
                  <a:srgbClr val="0070C0"/>
                </a:solidFill>
              </a:rPr>
              <a:t>telescopes</a:t>
            </a:r>
            <a:r>
              <a:rPr lang="it-IT" sz="2000" b="1" dirty="0">
                <a:solidFill>
                  <a:srgbClr val="0070C0"/>
                </a:solidFill>
              </a:rPr>
              <a:t> + Electronics to </a:t>
            </a:r>
            <a:r>
              <a:rPr lang="it-IT" sz="2000" b="1" dirty="0" err="1">
                <a:solidFill>
                  <a:srgbClr val="0070C0"/>
                </a:solidFill>
              </a:rPr>
              <a:t>reconstruct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muon</a:t>
            </a:r>
            <a:r>
              <a:rPr lang="it-IT" sz="2000" b="1" dirty="0">
                <a:solidFill>
                  <a:srgbClr val="0070C0"/>
                </a:solidFill>
              </a:rPr>
              <a:t> tracks from the </a:t>
            </a:r>
            <a:r>
              <a:rPr lang="it-IT" sz="2000" b="1" dirty="0" err="1">
                <a:solidFill>
                  <a:srgbClr val="0070C0"/>
                </a:solidFill>
              </a:rPr>
              <a:t>cosmic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radiation</a:t>
            </a:r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0070C0"/>
                </a:solidFill>
              </a:rPr>
              <a:t>A </a:t>
            </a:r>
            <a:r>
              <a:rPr lang="it-IT" sz="2000" b="1" dirty="0" err="1">
                <a:solidFill>
                  <a:srgbClr val="0070C0"/>
                </a:solidFill>
              </a:rPr>
              <a:t>synchronized</a:t>
            </a:r>
            <a:r>
              <a:rPr lang="it-IT" sz="2000" b="1" dirty="0">
                <a:solidFill>
                  <a:srgbClr val="0070C0"/>
                </a:solidFill>
              </a:rPr>
              <a:t> system, </a:t>
            </a:r>
            <a:r>
              <a:rPr lang="it-IT" sz="2000" b="1" dirty="0" err="1">
                <a:solidFill>
                  <a:srgbClr val="0070C0"/>
                </a:solidFill>
              </a:rPr>
              <a:t>based</a:t>
            </a:r>
            <a:r>
              <a:rPr lang="it-IT" sz="2000" b="1" dirty="0">
                <a:solidFill>
                  <a:srgbClr val="0070C0"/>
                </a:solidFill>
              </a:rPr>
              <a:t> on GPS, to correlate data from </a:t>
            </a:r>
            <a:r>
              <a:rPr lang="it-IT" sz="2000" b="1" dirty="0" err="1">
                <a:solidFill>
                  <a:srgbClr val="0070C0"/>
                </a:solidFill>
              </a:rPr>
              <a:t>distant</a:t>
            </a:r>
            <a:r>
              <a:rPr lang="it-IT" sz="2000" b="1" dirty="0">
                <a:solidFill>
                  <a:srgbClr val="0070C0"/>
                </a:solidFill>
              </a:rPr>
              <a:t> stations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D</a:t>
            </a:r>
            <a:r>
              <a:rPr lang="it-IT" sz="2000" b="1" dirty="0">
                <a:solidFill>
                  <a:srgbClr val="0070C0"/>
                </a:solidFill>
              </a:rPr>
              <a:t>ata </a:t>
            </a:r>
            <a:r>
              <a:rPr lang="it-IT" sz="2000" b="1" dirty="0" err="1">
                <a:solidFill>
                  <a:srgbClr val="0070C0"/>
                </a:solidFill>
              </a:rPr>
              <a:t>acquisition</a:t>
            </a:r>
            <a:r>
              <a:rPr lang="it-IT" sz="2000" b="1" dirty="0">
                <a:solidFill>
                  <a:srgbClr val="0070C0"/>
                </a:solidFill>
              </a:rPr>
              <a:t> and storage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D</a:t>
            </a:r>
            <a:r>
              <a:rPr lang="it-IT" sz="2000" b="1" dirty="0">
                <a:solidFill>
                  <a:srgbClr val="0070C0"/>
                </a:solidFill>
              </a:rPr>
              <a:t>ata </a:t>
            </a:r>
            <a:r>
              <a:rPr lang="it-IT" sz="2000" b="1" dirty="0" err="1">
                <a:solidFill>
                  <a:srgbClr val="0070C0"/>
                </a:solidFill>
              </a:rPr>
              <a:t>reconstruction</a:t>
            </a:r>
            <a:r>
              <a:rPr lang="it-IT" sz="2000" b="1" dirty="0">
                <a:solidFill>
                  <a:srgbClr val="0070C0"/>
                </a:solidFill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</a:rPr>
              <a:t>analysis</a:t>
            </a:r>
            <a:r>
              <a:rPr lang="it-IT" sz="2000" b="1" dirty="0">
                <a:solidFill>
                  <a:srgbClr val="0070C0"/>
                </a:solidFill>
              </a:rPr>
              <a:t> framework</a:t>
            </a:r>
          </a:p>
          <a:p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and, more </a:t>
            </a:r>
            <a:r>
              <a:rPr lang="it-IT" sz="2000" b="1" dirty="0" err="1">
                <a:solidFill>
                  <a:srgbClr val="C00000"/>
                </a:solidFill>
              </a:rPr>
              <a:t>important</a:t>
            </a:r>
            <a:r>
              <a:rPr lang="it-IT" sz="2000" b="1" dirty="0">
                <a:solidFill>
                  <a:srgbClr val="C00000"/>
                </a:solidFill>
              </a:rPr>
              <a:t>,</a:t>
            </a:r>
          </a:p>
          <a:p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0070C0"/>
                </a:solidFill>
              </a:rPr>
              <a:t>Manpower to build, </a:t>
            </a:r>
            <a:r>
              <a:rPr lang="it-IT" sz="2000" b="1" dirty="0" err="1">
                <a:solidFill>
                  <a:srgbClr val="0070C0"/>
                </a:solidFill>
              </a:rPr>
              <a:t>install</a:t>
            </a:r>
            <a:r>
              <a:rPr lang="it-IT" sz="2000" b="1" dirty="0">
                <a:solidFill>
                  <a:srgbClr val="0070C0"/>
                </a:solidFill>
              </a:rPr>
              <a:t>, test, operate, </a:t>
            </a:r>
            <a:r>
              <a:rPr lang="it-IT" sz="2000" b="1" dirty="0" err="1">
                <a:solidFill>
                  <a:srgbClr val="0070C0"/>
                </a:solidFill>
              </a:rPr>
              <a:t>repair</a:t>
            </a:r>
            <a:r>
              <a:rPr lang="it-IT" sz="2000" b="1" dirty="0">
                <a:solidFill>
                  <a:srgbClr val="0070C0"/>
                </a:solidFill>
              </a:rPr>
              <a:t>, </a:t>
            </a:r>
            <a:r>
              <a:rPr lang="it-IT" sz="2000" b="1" dirty="0" err="1">
                <a:solidFill>
                  <a:srgbClr val="0070C0"/>
                </a:solidFill>
              </a:rPr>
              <a:t>improve</a:t>
            </a:r>
            <a:r>
              <a:rPr lang="it-IT" sz="2000" b="1" dirty="0">
                <a:solidFill>
                  <a:srgbClr val="0070C0"/>
                </a:solidFill>
              </a:rPr>
              <a:t>,.. hardware and software 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0070C0"/>
                </a:solidFill>
              </a:rPr>
              <a:t>A large community of </a:t>
            </a:r>
            <a:r>
              <a:rPr lang="it-IT" sz="2000" b="1" dirty="0" err="1">
                <a:solidFill>
                  <a:srgbClr val="0070C0"/>
                </a:solidFill>
              </a:rPr>
              <a:t>researchers</a:t>
            </a:r>
            <a:r>
              <a:rPr lang="it-IT" sz="2000" b="1" dirty="0">
                <a:solidFill>
                  <a:srgbClr val="0070C0"/>
                </a:solidFill>
              </a:rPr>
              <a:t>, </a:t>
            </a:r>
            <a:r>
              <a:rPr lang="it-IT" sz="2000" b="1" dirty="0" err="1">
                <a:solidFill>
                  <a:srgbClr val="0070C0"/>
                </a:solidFill>
              </a:rPr>
              <a:t>teachers</a:t>
            </a:r>
            <a:r>
              <a:rPr lang="it-IT" sz="2000" b="1" dirty="0">
                <a:solidFill>
                  <a:srgbClr val="0070C0"/>
                </a:solidFill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</a:rPr>
              <a:t>students</a:t>
            </a:r>
            <a:r>
              <a:rPr lang="it-IT" sz="2000" b="1" dirty="0">
                <a:solidFill>
                  <a:srgbClr val="0070C0"/>
                </a:solidFill>
              </a:rPr>
              <a:t> to </a:t>
            </a:r>
            <a:r>
              <a:rPr lang="it-IT" sz="2000" b="1" dirty="0" err="1">
                <a:solidFill>
                  <a:srgbClr val="0070C0"/>
                </a:solidFill>
              </a:rPr>
              <a:t>analyze</a:t>
            </a:r>
            <a:r>
              <a:rPr lang="it-IT" sz="2000" b="1" dirty="0">
                <a:solidFill>
                  <a:srgbClr val="0070C0"/>
                </a:solidFill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</a:rPr>
              <a:t>discuss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results</a:t>
            </a:r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0070C0"/>
                </a:solidFill>
              </a:rPr>
              <a:t>A </a:t>
            </a:r>
            <a:r>
              <a:rPr lang="it-IT" sz="2000" b="1" dirty="0" err="1">
                <a:solidFill>
                  <a:srgbClr val="0070C0"/>
                </a:solidFill>
              </a:rPr>
              <a:t>flexibile</a:t>
            </a:r>
            <a:r>
              <a:rPr lang="it-IT" sz="2000" b="1" dirty="0">
                <a:solidFill>
                  <a:srgbClr val="0070C0"/>
                </a:solidFill>
              </a:rPr>
              <a:t> system to disseminate knowledge </a:t>
            </a:r>
            <a:r>
              <a:rPr lang="it-IT" sz="2000" b="1" dirty="0" err="1">
                <a:solidFill>
                  <a:srgbClr val="0070C0"/>
                </a:solidFill>
              </a:rPr>
              <a:t>within</a:t>
            </a:r>
            <a:r>
              <a:rPr lang="it-IT" sz="2000" b="1" dirty="0">
                <a:solidFill>
                  <a:srgbClr val="0070C0"/>
                </a:solidFill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</a:rPr>
              <a:t>outside</a:t>
            </a:r>
            <a:r>
              <a:rPr lang="it-IT" sz="2000" b="1" dirty="0">
                <a:solidFill>
                  <a:srgbClr val="0070C0"/>
                </a:solidFill>
              </a:rPr>
              <a:t> the Collaboration</a:t>
            </a:r>
          </a:p>
          <a:p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504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70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What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next</a:t>
            </a:r>
            <a:r>
              <a:rPr lang="it-IT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587692" y="1097280"/>
            <a:ext cx="105039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Not easy to </a:t>
            </a:r>
            <a:r>
              <a:rPr lang="it-IT" sz="2000" b="1" dirty="0" err="1">
                <a:solidFill>
                  <a:srgbClr val="C00000"/>
                </a:solidFill>
              </a:rPr>
              <a:t>predict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what</a:t>
            </a:r>
            <a:r>
              <a:rPr lang="it-IT" sz="2000" b="1" dirty="0">
                <a:solidFill>
                  <a:srgbClr val="C00000"/>
                </a:solidFill>
              </a:rPr>
              <a:t> the future of EEE </a:t>
            </a:r>
            <a:r>
              <a:rPr lang="it-IT" sz="2000" b="1" dirty="0" err="1">
                <a:solidFill>
                  <a:srgbClr val="C00000"/>
                </a:solidFill>
              </a:rPr>
              <a:t>will</a:t>
            </a:r>
            <a:r>
              <a:rPr lang="it-IT" sz="2000" b="1" dirty="0">
                <a:solidFill>
                  <a:srgbClr val="C00000"/>
                </a:solidFill>
              </a:rPr>
              <a:t> be…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In the short </a:t>
            </a:r>
            <a:r>
              <a:rPr lang="it-IT" sz="2000" b="1" dirty="0" err="1">
                <a:solidFill>
                  <a:srgbClr val="C00000"/>
                </a:solidFill>
              </a:rPr>
              <a:t>term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</a:rPr>
              <a:t>Restart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as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many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telescopes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as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possible</a:t>
            </a:r>
            <a:r>
              <a:rPr lang="it-IT" sz="2000" b="1" dirty="0">
                <a:solidFill>
                  <a:srgbClr val="0070C0"/>
                </a:solidFill>
              </a:rPr>
              <a:t> with the new gas (RUN7)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Go on with studies on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gas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mixtures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POLA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campaigns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(Svalbard,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Take care of on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upcoming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Continue/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outreach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dissemination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36582007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71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What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next</a:t>
            </a:r>
            <a:r>
              <a:rPr lang="it-IT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587692" y="1097280"/>
            <a:ext cx="106594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Not easy to </a:t>
            </a:r>
            <a:r>
              <a:rPr lang="it-IT" sz="2000" b="1" dirty="0" err="1">
                <a:solidFill>
                  <a:srgbClr val="C00000"/>
                </a:solidFill>
              </a:rPr>
              <a:t>predict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what</a:t>
            </a:r>
            <a:r>
              <a:rPr lang="it-IT" sz="2000" b="1" dirty="0">
                <a:solidFill>
                  <a:srgbClr val="C00000"/>
                </a:solidFill>
              </a:rPr>
              <a:t> the future of EEE </a:t>
            </a:r>
            <a:r>
              <a:rPr lang="it-IT" sz="2000" b="1" dirty="0" err="1">
                <a:solidFill>
                  <a:srgbClr val="C00000"/>
                </a:solidFill>
              </a:rPr>
              <a:t>will</a:t>
            </a:r>
            <a:r>
              <a:rPr lang="it-IT" sz="2000" b="1" dirty="0">
                <a:solidFill>
                  <a:srgbClr val="C00000"/>
                </a:solidFill>
              </a:rPr>
              <a:t> be…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In the short </a:t>
            </a:r>
            <a:r>
              <a:rPr lang="it-IT" sz="2000" b="1" dirty="0" err="1">
                <a:solidFill>
                  <a:srgbClr val="C00000"/>
                </a:solidFill>
              </a:rPr>
              <a:t>term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</a:rPr>
              <a:t>Restart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as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many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telescopes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as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possible</a:t>
            </a:r>
            <a:r>
              <a:rPr lang="it-IT" sz="2000" b="1" dirty="0">
                <a:solidFill>
                  <a:srgbClr val="0070C0"/>
                </a:solidFill>
              </a:rPr>
              <a:t> with the new gas (RUN7)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Go on with studies on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gas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mixtures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POLA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campaigns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(Svalbard,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Take care of on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upcoming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● Continue/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outreach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dissemination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events</a:t>
            </a:r>
          </a:p>
          <a:p>
            <a:endParaRPr lang="it-IT" sz="2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In the middle </a:t>
            </a:r>
            <a:r>
              <a:rPr lang="it-IT" sz="2000" b="1" dirty="0" err="1">
                <a:solidFill>
                  <a:srgbClr val="C00000"/>
                </a:solidFill>
              </a:rPr>
              <a:t>term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upgrades of the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network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/build new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setup to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● Involve new schools and Institutions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new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analyses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670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72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bg1"/>
                </a:solidFill>
              </a:rPr>
              <a:t>What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next</a:t>
            </a:r>
            <a:r>
              <a:rPr lang="it-IT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587692" y="1097280"/>
            <a:ext cx="105862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Not easy to </a:t>
            </a:r>
            <a:r>
              <a:rPr lang="it-IT" sz="2000" b="1" dirty="0" err="1">
                <a:solidFill>
                  <a:srgbClr val="C00000"/>
                </a:solidFill>
              </a:rPr>
              <a:t>predict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what</a:t>
            </a:r>
            <a:r>
              <a:rPr lang="it-IT" sz="2000" b="1" dirty="0">
                <a:solidFill>
                  <a:srgbClr val="C00000"/>
                </a:solidFill>
              </a:rPr>
              <a:t> the future of EEE </a:t>
            </a:r>
            <a:r>
              <a:rPr lang="it-IT" sz="2000" b="1" dirty="0" err="1">
                <a:solidFill>
                  <a:srgbClr val="C00000"/>
                </a:solidFill>
              </a:rPr>
              <a:t>will</a:t>
            </a:r>
            <a:r>
              <a:rPr lang="it-IT" sz="2000" b="1" dirty="0">
                <a:solidFill>
                  <a:srgbClr val="C00000"/>
                </a:solidFill>
              </a:rPr>
              <a:t> be…</a:t>
            </a:r>
          </a:p>
          <a:p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In the short </a:t>
            </a:r>
            <a:r>
              <a:rPr lang="it-IT" sz="2000" b="1" dirty="0" err="1">
                <a:solidFill>
                  <a:srgbClr val="C00000"/>
                </a:solidFill>
              </a:rPr>
              <a:t>term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</a:rPr>
              <a:t>Restart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as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many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telescopes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as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b="1" dirty="0" err="1">
                <a:solidFill>
                  <a:srgbClr val="0070C0"/>
                </a:solidFill>
              </a:rPr>
              <a:t>possible</a:t>
            </a:r>
            <a:r>
              <a:rPr lang="it-IT" sz="2000" b="1" dirty="0">
                <a:solidFill>
                  <a:srgbClr val="0070C0"/>
                </a:solidFill>
              </a:rPr>
              <a:t> with the new gas (RUN7)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Go on with studies on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gas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mixtures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POLA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campaigns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(Svalbard,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Take care of on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upcoming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● Continue/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outreach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dissemination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events</a:t>
            </a:r>
          </a:p>
          <a:p>
            <a:endParaRPr lang="it-IT" sz="2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In the middle </a:t>
            </a:r>
            <a:r>
              <a:rPr lang="it-IT" sz="2000" b="1" dirty="0" err="1">
                <a:solidFill>
                  <a:srgbClr val="C00000"/>
                </a:solidFill>
              </a:rPr>
              <a:t>term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upgrades of the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network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Imagine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/build new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setup to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● Involve new schools and Institutions</a:t>
            </a:r>
          </a:p>
          <a:p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●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new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analyses</a:t>
            </a:r>
            <a:endParaRPr lang="it-IT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2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solidFill>
                  <a:srgbClr val="C00000"/>
                </a:solidFill>
              </a:rPr>
              <a:t>In the long </a:t>
            </a:r>
            <a:r>
              <a:rPr lang="it-IT" sz="2000" b="1" dirty="0" err="1">
                <a:solidFill>
                  <a:srgbClr val="C00000"/>
                </a:solidFill>
              </a:rPr>
              <a:t>term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Who </a:t>
            </a:r>
            <a:r>
              <a:rPr lang="it-IT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knows</a:t>
            </a:r>
            <a:r>
              <a:rPr lang="it-IT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562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73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4206240" y="3328937"/>
            <a:ext cx="3630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C00000"/>
                </a:solidFill>
              </a:rPr>
              <a:t>It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is</a:t>
            </a:r>
            <a:r>
              <a:rPr lang="it-IT" sz="3200" b="1" dirty="0">
                <a:solidFill>
                  <a:srgbClr val="C00000"/>
                </a:solidFill>
              </a:rPr>
              <a:t> up to </a:t>
            </a:r>
            <a:r>
              <a:rPr lang="it-IT" sz="3200" b="1" dirty="0" err="1">
                <a:solidFill>
                  <a:srgbClr val="C00000"/>
                </a:solidFill>
              </a:rPr>
              <a:t>all</a:t>
            </a:r>
            <a:r>
              <a:rPr lang="it-IT" sz="3200" b="1" dirty="0">
                <a:solidFill>
                  <a:srgbClr val="C00000"/>
                </a:solidFill>
              </a:rPr>
              <a:t> of </a:t>
            </a:r>
            <a:r>
              <a:rPr lang="it-IT" sz="3200" b="1" dirty="0" err="1">
                <a:solidFill>
                  <a:srgbClr val="C00000"/>
                </a:solidFill>
              </a:rPr>
              <a:t>us</a:t>
            </a:r>
            <a:r>
              <a:rPr lang="it-IT" sz="32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77241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Construction of the MRPC </a:t>
            </a:r>
            <a:r>
              <a:rPr lang="it-IT" sz="3200" b="1" dirty="0" err="1">
                <a:solidFill>
                  <a:schemeClr val="bg1"/>
                </a:solidFill>
              </a:rPr>
              <a:t>telescopes</a:t>
            </a:r>
            <a:r>
              <a:rPr lang="it-IT" sz="3200" b="1" dirty="0">
                <a:solidFill>
                  <a:schemeClr val="bg1"/>
                </a:solidFill>
              </a:rPr>
              <a:t> @ CERN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458070" y="749808"/>
            <a:ext cx="10578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2005: A first batch of MRPC </a:t>
            </a:r>
            <a:r>
              <a:rPr lang="it-IT" sz="2000" b="1" dirty="0" err="1">
                <a:solidFill>
                  <a:srgbClr val="C00000"/>
                </a:solidFill>
              </a:rPr>
              <a:t>built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CERN for the first 7 pilot school </a:t>
            </a:r>
            <a:r>
              <a:rPr lang="it-IT" sz="2000" b="1" dirty="0" err="1">
                <a:solidFill>
                  <a:srgbClr val="C00000"/>
                </a:solidFill>
              </a:rPr>
              <a:t>installation</a:t>
            </a:r>
            <a:endParaRPr lang="it-IT" sz="2000" b="1" dirty="0">
              <a:solidFill>
                <a:srgbClr val="C00000"/>
              </a:solidFill>
            </a:endParaRPr>
          </a:p>
          <a:p>
            <a:pPr algn="just"/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C00000"/>
                </a:solidFill>
              </a:rPr>
              <a:t>Since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then</a:t>
            </a:r>
            <a:r>
              <a:rPr lang="it-IT" sz="2000" b="1" dirty="0">
                <a:solidFill>
                  <a:srgbClr val="C00000"/>
                </a:solidFill>
              </a:rPr>
              <a:t>, a long </a:t>
            </a:r>
            <a:r>
              <a:rPr lang="it-IT" sz="2000" b="1" dirty="0" err="1">
                <a:solidFill>
                  <a:srgbClr val="C00000"/>
                </a:solidFill>
              </a:rPr>
              <a:t>term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involvement</a:t>
            </a:r>
            <a:r>
              <a:rPr lang="it-IT" sz="2000" b="1" dirty="0">
                <a:solidFill>
                  <a:srgbClr val="C00000"/>
                </a:solidFill>
              </a:rPr>
              <a:t> of </a:t>
            </a:r>
            <a:r>
              <a:rPr lang="it-IT" sz="2000" b="1" dirty="0" err="1">
                <a:solidFill>
                  <a:srgbClr val="C00000"/>
                </a:solidFill>
              </a:rPr>
              <a:t>researchers</a:t>
            </a:r>
            <a:r>
              <a:rPr lang="it-IT" sz="2000" b="1" dirty="0">
                <a:solidFill>
                  <a:srgbClr val="C00000"/>
                </a:solidFill>
              </a:rPr>
              <a:t> and school teams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CERN</a:t>
            </a:r>
          </a:p>
          <a:p>
            <a:pPr algn="just"/>
            <a:endParaRPr lang="it-IT" sz="2000" b="1" dirty="0">
              <a:solidFill>
                <a:srgbClr val="C00000"/>
              </a:solidFill>
            </a:endParaRPr>
          </a:p>
          <a:p>
            <a:pPr algn="just"/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For </a:t>
            </a:r>
            <a:r>
              <a:rPr lang="it-IT" sz="2000" b="1" dirty="0" err="1">
                <a:solidFill>
                  <a:srgbClr val="C00000"/>
                </a:solidFill>
              </a:rPr>
              <a:t>many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years</a:t>
            </a:r>
            <a:r>
              <a:rPr lang="it-IT" sz="2000" b="1" dirty="0">
                <a:solidFill>
                  <a:srgbClr val="C00000"/>
                </a:solidFill>
              </a:rPr>
              <a:t>, high school teams </a:t>
            </a:r>
            <a:r>
              <a:rPr lang="it-IT" sz="2000" b="1" dirty="0" err="1">
                <a:solidFill>
                  <a:srgbClr val="C00000"/>
                </a:solidFill>
              </a:rPr>
              <a:t>spent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typically</a:t>
            </a:r>
            <a:r>
              <a:rPr lang="it-IT" sz="2000" b="1" dirty="0">
                <a:solidFill>
                  <a:srgbClr val="C00000"/>
                </a:solidFill>
              </a:rPr>
              <a:t> one week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CERN, </a:t>
            </a:r>
            <a:r>
              <a:rPr lang="it-IT" sz="2000" b="1" dirty="0" err="1">
                <a:solidFill>
                  <a:srgbClr val="C00000"/>
                </a:solidFill>
              </a:rPr>
              <a:t>being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involved</a:t>
            </a:r>
            <a:r>
              <a:rPr lang="it-IT" sz="2000" b="1" dirty="0">
                <a:solidFill>
                  <a:srgbClr val="C00000"/>
                </a:solidFill>
              </a:rPr>
              <a:t> in the </a:t>
            </a:r>
            <a:r>
              <a:rPr lang="it-IT" sz="2000" b="1" dirty="0" err="1">
                <a:solidFill>
                  <a:srgbClr val="C00000"/>
                </a:solidFill>
              </a:rPr>
              <a:t>different</a:t>
            </a:r>
            <a:r>
              <a:rPr lang="it-IT" sz="2000" b="1" dirty="0">
                <a:solidFill>
                  <a:srgbClr val="C00000"/>
                </a:solidFill>
              </a:rPr>
              <a:t> steps of the </a:t>
            </a:r>
            <a:r>
              <a:rPr lang="it-IT" sz="2000" b="1" dirty="0" err="1">
                <a:solidFill>
                  <a:srgbClr val="C00000"/>
                </a:solidFill>
              </a:rPr>
              <a:t>construction</a:t>
            </a:r>
            <a:r>
              <a:rPr lang="it-IT" sz="2000" b="1" dirty="0">
                <a:solidFill>
                  <a:srgbClr val="C00000"/>
                </a:solidFill>
              </a:rPr>
              <a:t> of the MRPC </a:t>
            </a:r>
            <a:r>
              <a:rPr lang="it-IT" sz="2000" b="1" dirty="0" err="1">
                <a:solidFill>
                  <a:srgbClr val="C00000"/>
                </a:solidFill>
              </a:rPr>
              <a:t>chambers</a:t>
            </a:r>
            <a:r>
              <a:rPr lang="it-IT" sz="2000" b="1" dirty="0">
                <a:solidFill>
                  <a:srgbClr val="C00000"/>
                </a:solidFill>
              </a:rPr>
              <a:t>, and </a:t>
            </a:r>
            <a:r>
              <a:rPr lang="it-IT" sz="2000" b="1" dirty="0" err="1">
                <a:solidFill>
                  <a:srgbClr val="C00000"/>
                </a:solidFill>
              </a:rPr>
              <a:t>at</a:t>
            </a:r>
            <a:r>
              <a:rPr lang="it-IT" sz="2000" b="1" dirty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same</a:t>
            </a:r>
            <a:r>
              <a:rPr lang="it-IT" sz="2000" b="1" dirty="0">
                <a:solidFill>
                  <a:srgbClr val="C00000"/>
                </a:solidFill>
              </a:rPr>
              <a:t> time </a:t>
            </a:r>
            <a:r>
              <a:rPr lang="it-IT" sz="2000" b="1" dirty="0" err="1">
                <a:solidFill>
                  <a:srgbClr val="C00000"/>
                </a:solidFill>
              </a:rPr>
              <a:t>having</a:t>
            </a:r>
            <a:r>
              <a:rPr lang="it-IT" sz="2000" b="1" dirty="0">
                <a:solidFill>
                  <a:srgbClr val="C00000"/>
                </a:solidFill>
              </a:rPr>
              <a:t> a first-hand </a:t>
            </a:r>
            <a:r>
              <a:rPr lang="it-IT" sz="2000" b="1" dirty="0" err="1">
                <a:solidFill>
                  <a:srgbClr val="C00000"/>
                </a:solidFill>
              </a:rPr>
              <a:t>experience</a:t>
            </a:r>
            <a:r>
              <a:rPr lang="it-IT" sz="2000" b="1" dirty="0">
                <a:solidFill>
                  <a:srgbClr val="C00000"/>
                </a:solidFill>
              </a:rPr>
              <a:t> of CERN, </a:t>
            </a:r>
            <a:r>
              <a:rPr lang="it-IT" sz="2000" b="1" dirty="0" err="1">
                <a:solidFill>
                  <a:srgbClr val="C00000"/>
                </a:solidFill>
              </a:rPr>
              <a:t>its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technology</a:t>
            </a:r>
            <a:r>
              <a:rPr lang="it-IT" sz="2000" b="1" dirty="0">
                <a:solidFill>
                  <a:srgbClr val="C00000"/>
                </a:solidFill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</a:rPr>
              <a:t>physics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3" name="Immagine 2" descr="Immagine che contiene testo, vestiti, computer, Viso umano&#10;&#10;Descrizione generata automaticamente">
            <a:extLst>
              <a:ext uri="{FF2B5EF4-FFF2-40B4-BE49-F238E27FC236}">
                <a16:creationId xmlns:a16="http://schemas.microsoft.com/office/drawing/2014/main" id="{7099F3E8-F478-3F76-9948-361F9D291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761">
            <a:off x="385578" y="2994093"/>
            <a:ext cx="3016086" cy="2880082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E7C29690-0410-254E-7D8A-468B6E3A13A9}"/>
              </a:ext>
            </a:extLst>
          </p:cNvPr>
          <p:cNvSpPr txBox="1">
            <a:spLocks/>
          </p:cNvSpPr>
          <p:nvPr/>
        </p:nvSpPr>
        <p:spPr>
          <a:xfrm>
            <a:off x="316774" y="6085214"/>
            <a:ext cx="3199529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b="1" dirty="0">
                <a:solidFill>
                  <a:srgbClr val="C00000"/>
                </a:solidFill>
              </a:rPr>
              <a:t>CERN Courier, 2007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84A3A3C-B35C-EF19-F2C4-BB463E1BA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8" b="-1"/>
          <a:stretch/>
        </p:blipFill>
        <p:spPr>
          <a:xfrm rot="172088">
            <a:off x="7094230" y="3020892"/>
            <a:ext cx="5002794" cy="336684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BD5136B-3FBB-169B-E451-A42A23111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5877">
            <a:off x="3723929" y="3181202"/>
            <a:ext cx="3602531" cy="274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0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C5E86-2F32-4D02-8738-9479D3B4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A434-2680-4635-BD07-C037002CD4D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7418" y="-17417"/>
            <a:ext cx="12209417" cy="602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348343" y="1"/>
            <a:ext cx="1184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Construction of the MRPC </a:t>
            </a:r>
            <a:r>
              <a:rPr lang="it-IT" sz="3200" b="1" dirty="0" err="1">
                <a:solidFill>
                  <a:schemeClr val="bg1"/>
                </a:solidFill>
              </a:rPr>
              <a:t>telescopes</a:t>
            </a:r>
            <a:r>
              <a:rPr lang="it-IT" sz="3200" b="1" dirty="0">
                <a:solidFill>
                  <a:schemeClr val="bg1"/>
                </a:solidFill>
              </a:rPr>
              <a:t> @ CERN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567886-CEC5-1D39-E9AA-7AEE593F2CA9}"/>
              </a:ext>
            </a:extLst>
          </p:cNvPr>
          <p:cNvSpPr txBox="1"/>
          <p:nvPr/>
        </p:nvSpPr>
        <p:spPr>
          <a:xfrm>
            <a:off x="5354191" y="1116073"/>
            <a:ext cx="6837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From 2005 to 2019 56 school teams </a:t>
            </a:r>
            <a:r>
              <a:rPr lang="it-IT" sz="2000" b="1" dirty="0" err="1">
                <a:solidFill>
                  <a:srgbClr val="C00000"/>
                </a:solidFill>
              </a:rPr>
              <a:t>came</a:t>
            </a:r>
            <a:r>
              <a:rPr lang="it-IT" sz="2000" b="1" dirty="0">
                <a:solidFill>
                  <a:srgbClr val="C00000"/>
                </a:solidFill>
              </a:rPr>
              <a:t> to CERN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 err="1">
                <a:solidFill>
                  <a:srgbClr val="C00000"/>
                </a:solidFill>
              </a:rPr>
              <a:t>Each</a:t>
            </a:r>
            <a:r>
              <a:rPr lang="it-IT" sz="2000" b="1" dirty="0">
                <a:solidFill>
                  <a:srgbClr val="C00000"/>
                </a:solidFill>
              </a:rPr>
              <a:t> team from 5 to 10 </a:t>
            </a:r>
            <a:r>
              <a:rPr lang="it-IT" sz="2000" b="1" dirty="0" err="1">
                <a:solidFill>
                  <a:srgbClr val="C00000"/>
                </a:solidFill>
              </a:rPr>
              <a:t>students</a:t>
            </a:r>
            <a:r>
              <a:rPr lang="it-IT" sz="2000" b="1" dirty="0">
                <a:solidFill>
                  <a:srgbClr val="C00000"/>
                </a:solidFill>
              </a:rPr>
              <a:t> &amp; 1-2 </a:t>
            </a:r>
            <a:r>
              <a:rPr lang="it-IT" sz="2000" b="1" dirty="0" err="1">
                <a:solidFill>
                  <a:srgbClr val="C00000"/>
                </a:solidFill>
              </a:rPr>
              <a:t>teachers</a:t>
            </a:r>
            <a:endParaRPr lang="it-IT" sz="2000" b="1" dirty="0">
              <a:solidFill>
                <a:srgbClr val="C00000"/>
              </a:solidFill>
            </a:endParaRP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it-IT" sz="2000" b="1" dirty="0">
                <a:solidFill>
                  <a:srgbClr val="C00000"/>
                </a:solidFill>
              </a:rPr>
              <a:t>A </a:t>
            </a:r>
            <a:r>
              <a:rPr lang="it-IT" sz="2000" b="1" dirty="0" err="1">
                <a:solidFill>
                  <a:srgbClr val="C00000"/>
                </a:solidFill>
              </a:rPr>
              <a:t>total</a:t>
            </a:r>
            <a:r>
              <a:rPr lang="it-IT" sz="2000" b="1" dirty="0">
                <a:solidFill>
                  <a:srgbClr val="C00000"/>
                </a:solidFill>
              </a:rPr>
              <a:t> of 300-400 </a:t>
            </a:r>
            <a:r>
              <a:rPr lang="it-IT" sz="2000" b="1" dirty="0" err="1">
                <a:solidFill>
                  <a:srgbClr val="C00000"/>
                </a:solidFill>
              </a:rPr>
              <a:t>students</a:t>
            </a:r>
            <a:r>
              <a:rPr lang="it-IT" sz="2000" b="1" dirty="0">
                <a:solidFill>
                  <a:srgbClr val="C00000"/>
                </a:solidFill>
              </a:rPr>
              <a:t> and 60-90 </a:t>
            </a:r>
            <a:r>
              <a:rPr lang="it-IT" sz="2000" b="1" dirty="0" err="1">
                <a:solidFill>
                  <a:srgbClr val="C00000"/>
                </a:solidFill>
              </a:rPr>
              <a:t>teachers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participated</a:t>
            </a:r>
            <a:r>
              <a:rPr lang="it-IT" sz="2000" b="1" dirty="0">
                <a:solidFill>
                  <a:srgbClr val="C00000"/>
                </a:solidFill>
              </a:rPr>
              <a:t> to MRPC </a:t>
            </a:r>
            <a:r>
              <a:rPr lang="it-IT" sz="2000" b="1" dirty="0" err="1">
                <a:solidFill>
                  <a:srgbClr val="C00000"/>
                </a:solidFill>
              </a:rPr>
              <a:t>construction</a:t>
            </a:r>
            <a:endParaRPr lang="it-IT" sz="2000" b="1" dirty="0">
              <a:solidFill>
                <a:srgbClr val="C00000"/>
              </a:solidFill>
            </a:endParaRPr>
          </a:p>
        </p:txBody>
      </p:sp>
      <p:pic>
        <p:nvPicPr>
          <p:cNvPr id="6" name="Immagine 5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B7D72687-0676-8010-7EB4-58138E66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631"/>
            <a:ext cx="5426481" cy="36850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6CAA02A-716C-4660-31A6-90496A704626}"/>
              </a:ext>
            </a:extLst>
          </p:cNvPr>
          <p:cNvSpPr txBox="1"/>
          <p:nvPr/>
        </p:nvSpPr>
        <p:spPr>
          <a:xfrm>
            <a:off x="1397412" y="4672756"/>
            <a:ext cx="89276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In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Albania, Russia, France,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Sweden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Greece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Austria,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Norway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Germany,…</a:t>
            </a:r>
          </a:p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High school teams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followed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1-3 weeks internship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(HSSIP),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visits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CERN and ALICE and </a:t>
            </a:r>
            <a:r>
              <a:rPr lang="it-IT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activities</a:t>
            </a:r>
          </a:p>
          <a:p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39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bble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8E4"/>
      </a:lt2>
      <a:accent1>
        <a:srgbClr val="EC70C6"/>
      </a:accent1>
      <a:accent2>
        <a:srgbClr val="E8517A"/>
      </a:accent2>
      <a:accent3>
        <a:srgbClr val="EC8270"/>
      </a:accent3>
      <a:accent4>
        <a:srgbClr val="E2912A"/>
      </a:accent4>
      <a:accent5>
        <a:srgbClr val="A8A650"/>
      </a:accent5>
      <a:accent6>
        <a:srgbClr val="83AF3D"/>
      </a:accent6>
      <a:hlink>
        <a:srgbClr val="568E67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TM02900771[[fn=Sezione]]</Template>
  <TotalTime>4011</TotalTime>
  <Words>3782</Words>
  <Application>Microsoft Office PowerPoint</Application>
  <PresentationFormat>Widescreen</PresentationFormat>
  <Paragraphs>495</Paragraphs>
  <Slides>73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73</vt:i4>
      </vt:variant>
    </vt:vector>
  </HeadingPairs>
  <TitlesOfParts>
    <vt:vector size="84" baseType="lpstr">
      <vt:lpstr>Arial</vt:lpstr>
      <vt:lpstr>Avenir Next LT Pro</vt:lpstr>
      <vt:lpstr>Avenir Next LT Pro Light</vt:lpstr>
      <vt:lpstr>Calibri</vt:lpstr>
      <vt:lpstr>Calibri Light</vt:lpstr>
      <vt:lpstr>NewTXMI</vt:lpstr>
      <vt:lpstr>Sitka Subheading</vt:lpstr>
      <vt:lpstr>TeXGyreTermesX-Regular</vt:lpstr>
      <vt:lpstr>txsys</vt:lpstr>
      <vt:lpstr>Tema di Office</vt:lpstr>
      <vt:lpstr>PebbleVTI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Riggi</dc:creator>
  <cp:lastModifiedBy>Francesco Riggi</cp:lastModifiedBy>
  <cp:revision>152</cp:revision>
  <dcterms:created xsi:type="dcterms:W3CDTF">2023-07-06T13:18:52Z</dcterms:created>
  <dcterms:modified xsi:type="dcterms:W3CDTF">2023-11-26T09:23:22Z</dcterms:modified>
</cp:coreProperties>
</file>