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16" r:id="rId2"/>
    <p:sldId id="315" r:id="rId3"/>
    <p:sldId id="317" r:id="rId4"/>
  </p:sldIdLst>
  <p:sldSz cx="9144000" cy="6858000" type="screen4x3"/>
  <p:notesSz cx="6858000" cy="9144000"/>
  <p:defaultTextStyle>
    <a:defPPr>
      <a:defRPr lang="it-IT"/>
    </a:defPPr>
    <a:lvl1pPr marL="0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9999"/>
    <a:srgbClr val="00FF99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2141F-C046-4865-B34A-E885E41ADEF4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A6FFA-ACE8-4932-A3EA-1D3806692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6"/>
          <p:cNvGraphicFramePr>
            <a:graphicFrameLocks noChangeAspect="1"/>
          </p:cNvGraphicFramePr>
          <p:nvPr/>
        </p:nvGraphicFramePr>
        <p:xfrm>
          <a:off x="0" y="6459538"/>
          <a:ext cx="9147175" cy="412750"/>
        </p:xfrm>
        <a:graphic>
          <a:graphicData uri="http://schemas.openxmlformats.org/presentationml/2006/ole">
            <p:oleObj spid="_x0000_s33794" name="Image" r:id="rId3" imgW="13003175" imgH="583921" progId="">
              <p:embed/>
            </p:oleObj>
          </a:graphicData>
        </a:graphic>
      </p:graphicFrame>
      <p:graphicFrame>
        <p:nvGraphicFramePr>
          <p:cNvPr id="3" name="Object 265"/>
          <p:cNvGraphicFramePr>
            <a:graphicFrameLocks noChangeAspect="1"/>
          </p:cNvGraphicFramePr>
          <p:nvPr/>
        </p:nvGraphicFramePr>
        <p:xfrm>
          <a:off x="0" y="-1588"/>
          <a:ext cx="9144000" cy="366713"/>
        </p:xfrm>
        <a:graphic>
          <a:graphicData uri="http://schemas.openxmlformats.org/presentationml/2006/ole">
            <p:oleObj spid="_x0000_s33795" name="Image" r:id="rId4" imgW="13003175" imgH="520635" progId="">
              <p:embed/>
            </p:oleObj>
          </a:graphicData>
        </a:graphic>
      </p:graphicFrame>
      <p:sp>
        <p:nvSpPr>
          <p:cNvPr id="4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5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6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68343" y="6502400"/>
            <a:ext cx="1512169" cy="355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Abrescia</a:t>
            </a:r>
            <a:r>
              <a:rPr lang="en-US" altLang="en-US" dirty="0" smtClean="0"/>
              <a:t>   pg. </a:t>
            </a:r>
            <a:fld id="{CAC25ABE-01D0-4E3E-ADD9-3B2B263440FC}" type="slidenum">
              <a:rPr lang="en-US" altLang="en-US" smtClean="0"/>
              <a:pPr>
                <a:defRPr/>
              </a:pPr>
              <a:t>‹N›</a:t>
            </a:fld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66"/>
          <p:cNvGraphicFramePr>
            <a:graphicFrameLocks noChangeAspect="1"/>
          </p:cNvGraphicFramePr>
          <p:nvPr/>
        </p:nvGraphicFramePr>
        <p:xfrm>
          <a:off x="36" y="6459538"/>
          <a:ext cx="9147175" cy="412750"/>
        </p:xfrm>
        <a:graphic>
          <a:graphicData uri="http://schemas.openxmlformats.org/presentationml/2006/ole">
            <p:oleObj spid="_x0000_s1026" name="Image" r:id="rId4" imgW="13003175" imgH="583921" progId="">
              <p:embed/>
            </p:oleObj>
          </a:graphicData>
        </a:graphic>
      </p:graphicFrame>
      <p:graphicFrame>
        <p:nvGraphicFramePr>
          <p:cNvPr id="1027" name="Object 265"/>
          <p:cNvGraphicFramePr>
            <a:graphicFrameLocks noChangeAspect="1"/>
          </p:cNvGraphicFramePr>
          <p:nvPr/>
        </p:nvGraphicFramePr>
        <p:xfrm>
          <a:off x="0" y="-1552"/>
          <a:ext cx="9144000" cy="366713"/>
        </p:xfrm>
        <a:graphic>
          <a:graphicData uri="http://schemas.openxmlformats.org/presentationml/2006/ole">
            <p:oleObj spid="_x0000_s1027" name="Image" r:id="rId5" imgW="13003175" imgH="520635" progId="">
              <p:embed/>
            </p:oleObj>
          </a:graphicData>
        </a:graphic>
      </p:graphicFrame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22300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49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56176" y="6502436"/>
            <a:ext cx="2808313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RPC2012, </a:t>
            </a:r>
            <a:r>
              <a:rPr lang="en-US" altLang="en-US" dirty="0" err="1" smtClean="0"/>
              <a:t>Frascati</a:t>
            </a:r>
            <a:r>
              <a:rPr lang="en-US" altLang="en-US" dirty="0" smtClean="0"/>
              <a:t>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February 2012, </a:t>
            </a:r>
            <a:fld id="{731C71A6-EB7D-4845-9B5F-6292CD3D990C}" type="slidenum">
              <a:rPr lang="en-US" altLang="en-US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en-US" altLang="en-US" dirty="0"/>
          </a:p>
        </p:txBody>
      </p:sp>
      <p:sp>
        <p:nvSpPr>
          <p:cNvPr id="32990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086" tIns="45545" rIns="91086" bIns="4554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33001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33004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 userDrawn="1"/>
        </p:nvSpPr>
        <p:spPr bwMode="black">
          <a:xfrm>
            <a:off x="35532" y="6492737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Abbrescia</a:t>
            </a:r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5pPr>
      <a:lvl6pPr marL="455493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6pPr>
      <a:lvl7pPr marL="9109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7pPr>
      <a:lvl8pPr marL="13664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8pPr>
      <a:lvl9pPr marL="1821987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9pPr>
    </p:titleStyle>
    <p:bodyStyle>
      <a:lvl1pPr marL="227747" indent="-227747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8084" indent="-284692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600">
          <a:solidFill>
            <a:schemeClr val="bg1"/>
          </a:solidFill>
          <a:latin typeface="+mn-lt"/>
          <a:cs typeface="+mn-cs"/>
        </a:defRPr>
      </a:lvl2pPr>
      <a:lvl3pPr marL="113874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chemeClr val="bg1"/>
          </a:solidFill>
          <a:latin typeface="+mn-lt"/>
          <a:cs typeface="+mn-cs"/>
        </a:defRPr>
      </a:lvl3pPr>
      <a:lvl4pPr marL="159422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2049735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2505232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6pPr>
      <a:lvl7pPr marL="2960730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7pPr>
      <a:lvl8pPr marL="34162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8pPr>
      <a:lvl9pPr marL="38717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9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9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4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9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4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98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469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972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332656"/>
            <a:ext cx="88569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Meeting </a:t>
            </a:r>
            <a:r>
              <a:rPr lang="it-IT" sz="4400" dirty="0" err="1" smtClean="0">
                <a:solidFill>
                  <a:srgbClr val="C00000"/>
                </a:solidFill>
              </a:rPr>
              <a:t>with</a:t>
            </a:r>
            <a:r>
              <a:rPr lang="it-IT" sz="4400" dirty="0" smtClean="0">
                <a:solidFill>
                  <a:srgbClr val="C00000"/>
                </a:solidFill>
              </a:rPr>
              <a:t> EGO-VIRGO </a:t>
            </a:r>
            <a:r>
              <a:rPr lang="it-IT" sz="4400" dirty="0" err="1" smtClean="0">
                <a:solidFill>
                  <a:srgbClr val="C00000"/>
                </a:solidFill>
              </a:rPr>
              <a:t>representatives</a:t>
            </a:r>
            <a:r>
              <a:rPr lang="it-IT" sz="4400" dirty="0" smtClean="0">
                <a:solidFill>
                  <a:srgbClr val="C00000"/>
                </a:solidFill>
              </a:rPr>
              <a:t> (</a:t>
            </a:r>
            <a:r>
              <a:rPr lang="it-IT" sz="4400" dirty="0" err="1" smtClean="0">
                <a:solidFill>
                  <a:srgbClr val="C00000"/>
                </a:solidFill>
              </a:rPr>
              <a:t>February</a:t>
            </a:r>
            <a:r>
              <a:rPr lang="it-IT" sz="4400" dirty="0" smtClean="0">
                <a:solidFill>
                  <a:srgbClr val="C00000"/>
                </a:solidFill>
              </a:rPr>
              <a:t> 10)</a:t>
            </a:r>
          </a:p>
          <a:p>
            <a:endParaRPr lang="it-IT" sz="3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Interested in having one (or more) EEE telescopes hosted at their lab in </a:t>
            </a:r>
            <a:r>
              <a:rPr lang="en-US" sz="2800" dirty="0" err="1" smtClean="0">
                <a:solidFill>
                  <a:schemeClr val="bg1"/>
                </a:solidFill>
              </a:rPr>
              <a:t>Cascina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As a veto for cosmic ray showers in coincidence with possible signals coming from gravitational waves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There is a similar device at LIGO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There is some literature on that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Possibility to sign up an agreement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332656"/>
            <a:ext cx="92890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Meeting IPPOG at Centro Fermi </a:t>
            </a:r>
            <a:r>
              <a:rPr lang="it-IT" sz="3200" dirty="0" smtClean="0">
                <a:solidFill>
                  <a:srgbClr val="C00000"/>
                </a:solidFill>
              </a:rPr>
              <a:t>(</a:t>
            </a:r>
            <a:r>
              <a:rPr lang="it-IT" sz="3200" dirty="0" err="1" smtClean="0">
                <a:solidFill>
                  <a:srgbClr val="C00000"/>
                </a:solidFill>
              </a:rPr>
              <a:t>February</a:t>
            </a:r>
            <a:r>
              <a:rPr lang="it-IT" sz="3200" dirty="0" smtClean="0">
                <a:solidFill>
                  <a:srgbClr val="C00000"/>
                </a:solidFill>
              </a:rPr>
              <a:t> 14-15)</a:t>
            </a:r>
            <a:endParaRPr lang="it-IT" sz="3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IPPOG : International Particle Physics Outreach Group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Actually this was a meeting of cosmic ray experiments hosted in high-schools (subset of IPPOG)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Indico</a:t>
            </a:r>
            <a:r>
              <a:rPr lang="en-US" sz="2800" dirty="0" smtClean="0">
                <a:solidFill>
                  <a:schemeClr val="bg1"/>
                </a:solidFill>
              </a:rPr>
              <a:t> page: https://indico.cern.ch/event/596002/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Two presentations by Francesco and Ivan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</a:rPr>
              <a:t>on the experiment itself and the outreach activities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Discussion about possible synergies: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</a:rPr>
              <a:t>on the outreach side, creation of a DB hosting data from various experiment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</a:rPr>
              <a:t>on the scientific side, data analysis to look for long distance correlation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332656"/>
            <a:ext cx="885698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Meeting </a:t>
            </a:r>
            <a:r>
              <a:rPr lang="it-IT" sz="4400" dirty="0" err="1" smtClean="0">
                <a:solidFill>
                  <a:srgbClr val="C00000"/>
                </a:solidFill>
              </a:rPr>
              <a:t>with</a:t>
            </a:r>
            <a:r>
              <a:rPr lang="it-IT" sz="4400" dirty="0" smtClean="0">
                <a:solidFill>
                  <a:srgbClr val="C00000"/>
                </a:solidFill>
              </a:rPr>
              <a:t> </a:t>
            </a:r>
            <a:r>
              <a:rPr lang="it-IT" sz="4400" dirty="0" err="1" smtClean="0">
                <a:solidFill>
                  <a:srgbClr val="C00000"/>
                </a:solidFill>
              </a:rPr>
              <a:t>schools</a:t>
            </a:r>
            <a:r>
              <a:rPr lang="it-IT" sz="4400" dirty="0" smtClean="0">
                <a:solidFill>
                  <a:srgbClr val="C00000"/>
                </a:solidFill>
              </a:rPr>
              <a:t> at Erice</a:t>
            </a:r>
          </a:p>
          <a:p>
            <a:endParaRPr lang="it-IT" sz="3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First dates: May, 29 (afternoon) - 30 - 31 (morning)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Schools are too many to be invited all in these dates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1 teacher + 2 students * 100 schools ≈ 300 people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Solution: a second meeting in November, split the schools in two groups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The </a:t>
            </a:r>
            <a:r>
              <a:rPr lang="en-US" sz="2800" dirty="0" err="1" smtClean="0">
                <a:solidFill>
                  <a:schemeClr val="bg1"/>
                </a:solidFill>
              </a:rPr>
              <a:t>responsibles</a:t>
            </a:r>
            <a:r>
              <a:rPr lang="en-US" sz="2800" dirty="0" smtClean="0">
                <a:solidFill>
                  <a:schemeClr val="bg1"/>
                </a:solidFill>
              </a:rPr>
              <a:t> are asked to split the schools of their competence in two (roughly) equal groups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Deadline: 10 March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2sm">
  <a:themeElements>
    <a:clrScheme name="eb2sm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2DB6B3"/>
      </a:accent2>
      <a:accent3>
        <a:srgbClr val="AAAAAA"/>
      </a:accent3>
      <a:accent4>
        <a:srgbClr val="DADADA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eb2s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eb2sm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227</Words>
  <Application>Microsoft Office PowerPoint</Application>
  <PresentationFormat>Presentazione su schermo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eb2sm</vt:lpstr>
      <vt:lpstr>Image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sulle analisi in corso</dc:title>
  <dc:creator>Marcello</dc:creator>
  <cp:lastModifiedBy>Marcello</cp:lastModifiedBy>
  <cp:revision>168</cp:revision>
  <dcterms:created xsi:type="dcterms:W3CDTF">2013-12-04T15:03:56Z</dcterms:created>
  <dcterms:modified xsi:type="dcterms:W3CDTF">2017-02-18T11:19:01Z</dcterms:modified>
</cp:coreProperties>
</file>