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6" r:id="rId4"/>
    <p:sldId id="261" r:id="rId5"/>
    <p:sldId id="277" r:id="rId6"/>
    <p:sldId id="264" r:id="rId7"/>
    <p:sldId id="271" r:id="rId8"/>
    <p:sldId id="27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9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A02ACC-8DFC-924B-73E4-7BCB492567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3807B7-AC03-3B7B-A7AB-912D629DD3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9C36CBE-C036-9475-9F68-31FB2D308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80BD2F-09FB-E657-9122-1DCB3CA8F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F44E9E-4EB3-FE15-C5A5-AAB4D982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6061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74383-16B1-AE15-A9AA-A1EBEB30D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766D772-A28C-2B97-0723-A9C2F1FC6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ABE08C-922D-FFEA-6562-B4542973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D749CC-A5E2-2673-DEFB-125DBC83A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7E1892-9955-5538-44F8-BF48A709C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48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27698AD-61FF-4712-786A-DD11B00C7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707724D-5717-8063-EC27-1778C7D3E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8CD85C-858A-F0E9-056D-A00CA06A4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47A12A-AAEB-28A7-900E-77C9306A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066320-8F78-F00C-3155-20DD34CBE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04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98AE87-4723-C7C8-439D-214C6127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65A6ED-3056-4DB0-F53A-65EEF95AD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3E8F5C3-181E-8B8D-8B4B-889578661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3DC373-16A3-F275-1478-9D746A25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69390F-C1CA-08B7-E54F-30126393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17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1B23F9-FA58-3629-2D0F-D67A5E350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4EEA9E-118D-6EE8-F0E3-7B5C71A3D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94FA55-05E8-9152-32F8-D59D6C517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A3CB5C-B34D-C2D5-BB56-691BB745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7C2268-EB67-4C82-A54D-79517817D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31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C93149-29F6-D45E-55D1-749AA803D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F9DB9D-35FF-0E0B-2D37-0E9274B8A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63DE4B-8C8F-5802-29A6-27AFC8BB5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66B7AD-7460-B6E9-54F6-75768F4E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12DEA43-9282-E3F0-51EB-19BB5200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F7D857-52A2-B91F-13AE-DCF6DEF82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27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7EC2B1-C3FA-D7F6-418B-865F35BAD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53709FA-6763-9DC8-2DB6-B766CC4D8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3C292A9-BC3A-FE7A-03D6-716155459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B54B34-41C8-824E-64C3-822CB2BB2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134B207-FAEA-1B95-B35E-1BE4807B15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EEB3DE5-A3AA-726C-07C8-9C85C0845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DBE2313-C045-0D00-65DD-6A3D337E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08F43DB-1F90-7BA7-3345-4C97911C2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123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C060D-8CB3-730D-7EDE-73F19D00A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8201D57-76A5-26D3-C677-86A2C5634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D313568-7944-A07E-1A6C-2D2F7B85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90958D-8B7A-6919-09AA-C8F80D9A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676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ABBAFA5-B169-8977-75D8-D62AEA1E1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A249AB3-1527-C784-FF4D-E5102251D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2C501B-F9D4-FC5F-6E7F-7A1AB840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66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BDDF99-FC83-8066-3C7E-49896F211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8D4103-2051-8FDA-E476-6BABA27DD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6E7786-54CE-62A2-BDC5-C4D543F83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6A19A9-FFE1-BB59-533B-C078F12C9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FACA51C-AEAD-D8A1-F8A4-48C237E28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92AD44A-A1D2-5CC0-7C75-1163BEB0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70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428826-FF1C-56D0-912D-CFCF4C643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C4B6505-9935-515A-E502-4EEE42BE5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34BA86-3763-BCDC-22E6-00C6891D1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124E16-350E-558B-50EF-7E268C4C1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46DBA66-5F4D-A6FD-3A25-1F86161DD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0E38C6-7A46-15D1-5460-C47A367D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21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BC96866-2F96-1802-C7CD-6F2FD521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F4E546-DBB2-15FB-C4E6-3DBDCE2B7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E3F165E-8B12-E74F-3CD5-13DE1AF9DC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84E03-FE74-4921-BD98-28CFF5A8F7F0}" type="datetimeFigureOut">
              <a:rPr lang="it-IT" smtClean="0"/>
              <a:t>04/05/2023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E072A8-D062-F7C4-A1E8-64F93F840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E92B49-76C2-C450-6C10-21A25099E4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FED1B-507D-4DC4-A8E5-091890D367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52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uci laser al neon allineate a formare un triangolo">
            <a:extLst>
              <a:ext uri="{FF2B5EF4-FFF2-40B4-BE49-F238E27FC236}">
                <a16:creationId xmlns:a16="http://schemas.microsoft.com/office/drawing/2014/main" id="{21A03BEA-7F50-EEE0-07CE-C4DD27A41B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916" b="1085"/>
          <a:stretch/>
        </p:blipFill>
        <p:spPr>
          <a:xfrm>
            <a:off x="1" y="10"/>
            <a:ext cx="12192000" cy="685799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0B581B-AFE3-A192-7058-EE74073C38CB}"/>
              </a:ext>
            </a:extLst>
          </p:cNvPr>
          <p:cNvSpPr txBox="1"/>
          <p:nvPr/>
        </p:nvSpPr>
        <p:spPr>
          <a:xfrm>
            <a:off x="7042948" y="381739"/>
            <a:ext cx="514905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FFC000"/>
                </a:solidFill>
              </a:rPr>
              <a:t>Update on multiple </a:t>
            </a:r>
            <a:r>
              <a:rPr lang="it-IT" sz="2400" dirty="0" err="1">
                <a:solidFill>
                  <a:srgbClr val="FFC000"/>
                </a:solidFill>
              </a:rPr>
              <a:t>coincidences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 err="1">
                <a:solidFill>
                  <a:srgbClr val="FFC000"/>
                </a:solidFill>
              </a:rPr>
              <a:t>between</a:t>
            </a:r>
            <a:r>
              <a:rPr lang="it-IT" sz="2400" dirty="0">
                <a:solidFill>
                  <a:srgbClr val="FFC000"/>
                </a:solidFill>
              </a:rPr>
              <a:t> EEE </a:t>
            </a:r>
            <a:r>
              <a:rPr lang="it-IT" sz="2400" dirty="0" err="1">
                <a:solidFill>
                  <a:srgbClr val="FFC000"/>
                </a:solidFill>
              </a:rPr>
              <a:t>telescopes</a:t>
            </a:r>
            <a:endParaRPr lang="it-IT" sz="2400" dirty="0">
              <a:solidFill>
                <a:srgbClr val="FFC000"/>
              </a:solidFill>
            </a:endParaRPr>
          </a:p>
          <a:p>
            <a:endParaRPr lang="it-IT" dirty="0">
              <a:solidFill>
                <a:srgbClr val="FFC000"/>
              </a:solidFill>
            </a:endParaRPr>
          </a:p>
          <a:p>
            <a:r>
              <a:rPr lang="it-IT" dirty="0" err="1">
                <a:solidFill>
                  <a:srgbClr val="FFC000"/>
                </a:solidFill>
              </a:rPr>
              <a:t>F.Riggi</a:t>
            </a:r>
            <a:endParaRPr lang="it-IT" dirty="0">
              <a:solidFill>
                <a:srgbClr val="FFC000"/>
              </a:solidFill>
            </a:endParaRPr>
          </a:p>
          <a:p>
            <a:r>
              <a:rPr lang="it-IT" dirty="0">
                <a:solidFill>
                  <a:srgbClr val="FFC000"/>
                </a:solidFill>
              </a:rPr>
              <a:t>in </a:t>
            </a:r>
            <a:r>
              <a:rPr lang="it-IT" dirty="0" err="1">
                <a:solidFill>
                  <a:srgbClr val="FFC000"/>
                </a:solidFill>
              </a:rPr>
              <a:t>collaboration</a:t>
            </a:r>
            <a:r>
              <a:rPr lang="it-IT" dirty="0">
                <a:solidFill>
                  <a:srgbClr val="FFC000"/>
                </a:solidFill>
              </a:rPr>
              <a:t> with </a:t>
            </a:r>
            <a:r>
              <a:rPr lang="it-IT" dirty="0" err="1">
                <a:solidFill>
                  <a:srgbClr val="FFC000"/>
                </a:solidFill>
              </a:rPr>
              <a:t>P.La</a:t>
            </a:r>
            <a:r>
              <a:rPr lang="it-IT" dirty="0">
                <a:solidFill>
                  <a:srgbClr val="FFC000"/>
                </a:solidFill>
              </a:rPr>
              <a:t> Rocca &amp; </a:t>
            </a:r>
            <a:r>
              <a:rPr lang="it-IT" dirty="0" err="1">
                <a:solidFill>
                  <a:srgbClr val="FFC000"/>
                </a:solidFill>
              </a:rPr>
              <a:t>F.Noferini</a:t>
            </a:r>
            <a:endParaRPr lang="it-IT" dirty="0">
              <a:solidFill>
                <a:srgbClr val="FFC000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4A2EEC-D202-BCF8-6B06-9E95396FACFC}"/>
              </a:ext>
            </a:extLst>
          </p:cNvPr>
          <p:cNvSpPr txBox="1"/>
          <p:nvPr/>
        </p:nvSpPr>
        <p:spPr>
          <a:xfrm>
            <a:off x="452760" y="5877887"/>
            <a:ext cx="4909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C000"/>
                </a:solidFill>
              </a:rPr>
              <a:t>EEE Analysis Meeting</a:t>
            </a:r>
          </a:p>
          <a:p>
            <a:r>
              <a:rPr lang="it-IT" dirty="0" err="1">
                <a:solidFill>
                  <a:srgbClr val="FFC000"/>
                </a:solidFill>
              </a:rPr>
              <a:t>May</a:t>
            </a:r>
            <a:r>
              <a:rPr lang="it-IT" dirty="0">
                <a:solidFill>
                  <a:srgbClr val="FFC000"/>
                </a:solidFill>
              </a:rPr>
              <a:t> 04, 2023</a:t>
            </a:r>
          </a:p>
        </p:txBody>
      </p:sp>
    </p:spTree>
    <p:extLst>
      <p:ext uri="{BB962C8B-B14F-4D97-AF65-F5344CB8AC3E}">
        <p14:creationId xmlns:p14="http://schemas.microsoft.com/office/powerpoint/2010/main" val="3182545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222EA617-0625-A0DB-E0B7-21F44C9AE5E0}"/>
              </a:ext>
            </a:extLst>
          </p:cNvPr>
          <p:cNvSpPr txBox="1"/>
          <p:nvPr/>
        </p:nvSpPr>
        <p:spPr>
          <a:xfrm>
            <a:off x="355107" y="357299"/>
            <a:ext cx="71346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Extension of </a:t>
            </a:r>
            <a:r>
              <a:rPr lang="it-IT" sz="2400" dirty="0" err="1">
                <a:solidFill>
                  <a:srgbClr val="C00000"/>
                </a:solidFill>
              </a:rPr>
              <a:t>previous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 err="1">
                <a:solidFill>
                  <a:srgbClr val="C00000"/>
                </a:solidFill>
              </a:rPr>
              <a:t>analysis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</a:p>
          <a:p>
            <a:endParaRPr lang="it-IT" dirty="0"/>
          </a:p>
          <a:p>
            <a:r>
              <a:rPr lang="it-IT" dirty="0" err="1">
                <a:solidFill>
                  <a:srgbClr val="002060"/>
                </a:solidFill>
              </a:rPr>
              <a:t>Correlation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between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several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r>
              <a:rPr lang="it-IT" dirty="0">
                <a:solidFill>
                  <a:srgbClr val="002060"/>
                </a:solidFill>
              </a:rPr>
              <a:t> over a </a:t>
            </a:r>
            <a:r>
              <a:rPr lang="it-IT" dirty="0" err="1">
                <a:solidFill>
                  <a:srgbClr val="002060"/>
                </a:solidFill>
              </a:rPr>
              <a:t>period</a:t>
            </a:r>
            <a:r>
              <a:rPr lang="it-IT" dirty="0">
                <a:solidFill>
                  <a:srgbClr val="002060"/>
                </a:solidFill>
              </a:rPr>
              <a:t> of </a:t>
            </a:r>
            <a:r>
              <a:rPr lang="it-IT" dirty="0" err="1">
                <a:solidFill>
                  <a:srgbClr val="002060"/>
                </a:solidFill>
              </a:rPr>
              <a:t>about</a:t>
            </a:r>
            <a:r>
              <a:rPr lang="it-IT" dirty="0">
                <a:solidFill>
                  <a:srgbClr val="002060"/>
                </a:solidFill>
              </a:rPr>
              <a:t> 5 </a:t>
            </a:r>
            <a:r>
              <a:rPr lang="it-IT" dirty="0" err="1">
                <a:solidFill>
                  <a:srgbClr val="002060"/>
                </a:solidFill>
              </a:rPr>
              <a:t>months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has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extended</a:t>
            </a:r>
            <a:r>
              <a:rPr lang="it-IT" dirty="0">
                <a:solidFill>
                  <a:srgbClr val="002060"/>
                </a:solidFill>
              </a:rPr>
              <a:t> up to 760 days (more </a:t>
            </a:r>
            <a:r>
              <a:rPr lang="it-IT" dirty="0" err="1">
                <a:solidFill>
                  <a:srgbClr val="002060"/>
                </a:solidFill>
              </a:rPr>
              <a:t>than</a:t>
            </a:r>
            <a:r>
              <a:rPr lang="it-IT" dirty="0">
                <a:solidFill>
                  <a:srgbClr val="002060"/>
                </a:solidFill>
              </a:rPr>
              <a:t> 2 </a:t>
            </a:r>
            <a:r>
              <a:rPr lang="it-IT" dirty="0" err="1">
                <a:solidFill>
                  <a:srgbClr val="002060"/>
                </a:solidFill>
              </a:rPr>
              <a:t>years</a:t>
            </a:r>
            <a:r>
              <a:rPr lang="it-IT" dirty="0">
                <a:solidFill>
                  <a:srgbClr val="002060"/>
                </a:solidFill>
              </a:rPr>
              <a:t>, a </a:t>
            </a:r>
            <a:r>
              <a:rPr lang="it-IT" dirty="0" err="1">
                <a:solidFill>
                  <a:srgbClr val="002060"/>
                </a:solidFill>
              </a:rPr>
              <a:t>factor</a:t>
            </a:r>
            <a:r>
              <a:rPr lang="it-IT" dirty="0">
                <a:solidFill>
                  <a:srgbClr val="002060"/>
                </a:solidFill>
              </a:rPr>
              <a:t> 6 in time).</a:t>
            </a:r>
          </a:p>
          <a:p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DA11DD3-5187-26B3-832F-44F3A0306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315" y="1861840"/>
            <a:ext cx="5557422" cy="3739501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DDF225-5029-1522-49C8-04EA73CCFAC0}"/>
              </a:ext>
            </a:extLst>
          </p:cNvPr>
          <p:cNvSpPr txBox="1"/>
          <p:nvPr/>
        </p:nvSpPr>
        <p:spPr>
          <a:xfrm>
            <a:off x="5953957" y="4927107"/>
            <a:ext cx="3527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rgbClr val="C00000"/>
                </a:solidFill>
              </a:rPr>
              <a:t>Previous</a:t>
            </a:r>
            <a:r>
              <a:rPr lang="it-IT" b="1" dirty="0">
                <a:solidFill>
                  <a:srgbClr val="C00000"/>
                </a:solidFill>
              </a:rPr>
              <a:t> </a:t>
            </a:r>
            <a:r>
              <a:rPr lang="it-IT" b="1" dirty="0" err="1">
                <a:solidFill>
                  <a:srgbClr val="C00000"/>
                </a:solidFill>
              </a:rPr>
              <a:t>analysis</a:t>
            </a:r>
            <a:endParaRPr lang="it-IT" b="1" dirty="0">
              <a:solidFill>
                <a:srgbClr val="C00000"/>
              </a:solidFill>
            </a:endParaRPr>
          </a:p>
          <a:p>
            <a:r>
              <a:rPr lang="it-IT" b="1" dirty="0">
                <a:solidFill>
                  <a:srgbClr val="C00000"/>
                </a:solidFill>
              </a:rPr>
              <a:t>(</a:t>
            </a:r>
            <a:r>
              <a:rPr lang="it-IT" b="1" dirty="0" err="1">
                <a:solidFill>
                  <a:srgbClr val="C00000"/>
                </a:solidFill>
              </a:rPr>
              <a:t>October</a:t>
            </a:r>
            <a:r>
              <a:rPr lang="it-IT" b="1" dirty="0">
                <a:solidFill>
                  <a:srgbClr val="C00000"/>
                </a:solidFill>
              </a:rPr>
              <a:t> 2018 – </a:t>
            </a:r>
            <a:r>
              <a:rPr lang="it-IT" b="1" dirty="0" err="1">
                <a:solidFill>
                  <a:srgbClr val="C00000"/>
                </a:solidFill>
              </a:rPr>
              <a:t>May</a:t>
            </a:r>
            <a:r>
              <a:rPr lang="it-IT" b="1" dirty="0">
                <a:solidFill>
                  <a:srgbClr val="C00000"/>
                </a:solidFill>
              </a:rPr>
              <a:t> 2019)</a:t>
            </a:r>
          </a:p>
        </p:txBody>
      </p:sp>
    </p:spTree>
    <p:extLst>
      <p:ext uri="{BB962C8B-B14F-4D97-AF65-F5344CB8AC3E}">
        <p14:creationId xmlns:p14="http://schemas.microsoft.com/office/powerpoint/2010/main" val="3168874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DDF225-5029-1522-49C8-04EA73CCFAC0}"/>
              </a:ext>
            </a:extLst>
          </p:cNvPr>
          <p:cNvSpPr txBox="1"/>
          <p:nvPr/>
        </p:nvSpPr>
        <p:spPr>
          <a:xfrm>
            <a:off x="2966621" y="6316035"/>
            <a:ext cx="5715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Extended </a:t>
            </a:r>
            <a:r>
              <a:rPr lang="it-IT" b="1" dirty="0" err="1">
                <a:solidFill>
                  <a:srgbClr val="C00000"/>
                </a:solidFill>
              </a:rPr>
              <a:t>analysis</a:t>
            </a:r>
            <a:r>
              <a:rPr lang="it-IT" b="1" dirty="0">
                <a:solidFill>
                  <a:srgbClr val="C00000"/>
                </a:solidFill>
              </a:rPr>
              <a:t>  (</a:t>
            </a:r>
            <a:r>
              <a:rPr lang="it-IT" b="1" dirty="0" err="1">
                <a:solidFill>
                  <a:srgbClr val="C00000"/>
                </a:solidFill>
              </a:rPr>
              <a:t>October</a:t>
            </a:r>
            <a:r>
              <a:rPr lang="it-IT" b="1" dirty="0">
                <a:solidFill>
                  <a:srgbClr val="C00000"/>
                </a:solidFill>
              </a:rPr>
              <a:t> 2018 – November 2020)</a:t>
            </a:r>
          </a:p>
        </p:txBody>
      </p:sp>
      <p:pic>
        <p:nvPicPr>
          <p:cNvPr id="4" name="Immagine 3" descr="Immagine che contiene grafico&#10;&#10;Descrizione generata automaticamente">
            <a:extLst>
              <a:ext uri="{FF2B5EF4-FFF2-40B4-BE49-F238E27FC236}">
                <a16:creationId xmlns:a16="http://schemas.microsoft.com/office/drawing/2014/main" id="{66AC9BF3-AA5E-5D20-108E-458FB6E9F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091" y="1522595"/>
            <a:ext cx="6648450" cy="4514850"/>
          </a:xfrm>
          <a:prstGeom prst="rect">
            <a:avLst/>
          </a:prstGeom>
        </p:spPr>
      </p:pic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6F34EF97-6E95-F122-2807-E1B0C2ED85E5}"/>
              </a:ext>
            </a:extLst>
          </p:cNvPr>
          <p:cNvCxnSpPr>
            <a:cxnSpLocks/>
          </p:cNvCxnSpPr>
          <p:nvPr/>
        </p:nvCxnSpPr>
        <p:spPr>
          <a:xfrm>
            <a:off x="914400" y="6329779"/>
            <a:ext cx="81674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CD43F63-C3B4-CB0A-2A0D-D80989295278}"/>
              </a:ext>
            </a:extLst>
          </p:cNvPr>
          <p:cNvSpPr txBox="1"/>
          <p:nvPr/>
        </p:nvSpPr>
        <p:spPr>
          <a:xfrm>
            <a:off x="261337" y="6344585"/>
            <a:ext cx="1911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rgbClr val="0070C0"/>
                </a:solidFill>
              </a:rPr>
              <a:t>Previous</a:t>
            </a:r>
            <a:r>
              <a:rPr lang="it-IT" b="1" dirty="0">
                <a:solidFill>
                  <a:srgbClr val="0070C0"/>
                </a:solidFill>
              </a:rPr>
              <a:t> </a:t>
            </a:r>
            <a:r>
              <a:rPr lang="it-IT" b="1" dirty="0" err="1">
                <a:solidFill>
                  <a:srgbClr val="0070C0"/>
                </a:solidFill>
              </a:rPr>
              <a:t>analysis</a:t>
            </a:r>
            <a:endParaRPr lang="it-IT" b="1" dirty="0">
              <a:solidFill>
                <a:srgbClr val="0070C0"/>
              </a:solidFill>
            </a:endParaRPr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5EDB70E7-4933-6278-924A-8FDF753FD039}"/>
              </a:ext>
            </a:extLst>
          </p:cNvPr>
          <p:cNvCxnSpPr>
            <a:cxnSpLocks/>
          </p:cNvCxnSpPr>
          <p:nvPr/>
        </p:nvCxnSpPr>
        <p:spPr>
          <a:xfrm>
            <a:off x="914400" y="6130308"/>
            <a:ext cx="4886325" cy="0"/>
          </a:xfrm>
          <a:prstGeom prst="straightConnector1">
            <a:avLst/>
          </a:prstGeom>
          <a:ln w="381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0E8CD37-0516-ED31-2791-A4AB4261178A}"/>
              </a:ext>
            </a:extLst>
          </p:cNvPr>
          <p:cNvSpPr txBox="1"/>
          <p:nvPr/>
        </p:nvSpPr>
        <p:spPr>
          <a:xfrm>
            <a:off x="4059129" y="2353160"/>
            <a:ext cx="819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March 2020</a:t>
            </a: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id="{8CC53328-22F8-EDBE-F06D-D475EFBC7819}"/>
              </a:ext>
            </a:extLst>
          </p:cNvPr>
          <p:cNvCxnSpPr/>
          <p:nvPr/>
        </p:nvCxnSpPr>
        <p:spPr>
          <a:xfrm>
            <a:off x="4276725" y="2980199"/>
            <a:ext cx="0" cy="477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95EAFC9-5A70-20A0-9912-BE0B32A03A18}"/>
              </a:ext>
            </a:extLst>
          </p:cNvPr>
          <p:cNvSpPr txBox="1"/>
          <p:nvPr/>
        </p:nvSpPr>
        <p:spPr>
          <a:xfrm>
            <a:off x="7191375" y="2353160"/>
            <a:ext cx="25431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C00000"/>
                </a:solidFill>
              </a:rPr>
              <a:t>Unfortunately</a:t>
            </a:r>
            <a:r>
              <a:rPr lang="it-IT" dirty="0">
                <a:solidFill>
                  <a:srgbClr val="C00000"/>
                </a:solidFill>
              </a:rPr>
              <a:t>, from March 2020, </a:t>
            </a:r>
            <a:r>
              <a:rPr lang="it-IT" dirty="0" err="1">
                <a:solidFill>
                  <a:srgbClr val="C00000"/>
                </a:solidFill>
              </a:rPr>
              <a:t>only</a:t>
            </a:r>
            <a:r>
              <a:rPr lang="it-IT" dirty="0">
                <a:solidFill>
                  <a:srgbClr val="C00000"/>
                </a:solidFill>
              </a:rPr>
              <a:t> a </a:t>
            </a:r>
            <a:r>
              <a:rPr lang="it-IT" dirty="0" err="1">
                <a:solidFill>
                  <a:srgbClr val="C00000"/>
                </a:solidFill>
              </a:rPr>
              <a:t>few</a:t>
            </a:r>
            <a:r>
              <a:rPr lang="it-IT" dirty="0">
                <a:solidFill>
                  <a:srgbClr val="C00000"/>
                </a:solidFill>
              </a:rPr>
              <a:t> stations </a:t>
            </a:r>
            <a:r>
              <a:rPr lang="it-IT" dirty="0" err="1">
                <a:solidFill>
                  <a:srgbClr val="C00000"/>
                </a:solidFill>
              </a:rPr>
              <a:t>remained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active</a:t>
            </a:r>
            <a:r>
              <a:rPr lang="it-IT" dirty="0">
                <a:solidFill>
                  <a:srgbClr val="C00000"/>
                </a:solidFill>
              </a:rPr>
              <a:t> to the Covid pandemic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F4D2B41-9372-56BF-8515-B9382EC66F49}"/>
              </a:ext>
            </a:extLst>
          </p:cNvPr>
          <p:cNvSpPr txBox="1"/>
          <p:nvPr/>
        </p:nvSpPr>
        <p:spPr>
          <a:xfrm>
            <a:off x="2477978" y="3533009"/>
            <a:ext cx="98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solidFill>
                  <a:srgbClr val="002060"/>
                </a:solidFill>
              </a:rPr>
              <a:t>Summer</a:t>
            </a:r>
            <a:r>
              <a:rPr lang="it-IT" b="1" dirty="0">
                <a:solidFill>
                  <a:srgbClr val="002060"/>
                </a:solidFill>
              </a:rPr>
              <a:t> 2019</a:t>
            </a:r>
          </a:p>
        </p:txBody>
      </p: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id="{3AC73C28-55FB-994B-666D-5925F09C51BA}"/>
              </a:ext>
            </a:extLst>
          </p:cNvPr>
          <p:cNvCxnSpPr>
            <a:cxnSpLocks/>
          </p:cNvCxnSpPr>
          <p:nvPr/>
        </p:nvCxnSpPr>
        <p:spPr>
          <a:xfrm flipH="1">
            <a:off x="2552700" y="4179340"/>
            <a:ext cx="180975" cy="468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84C0BC00-B51F-58CD-44D5-9B55A21468A9}"/>
              </a:ext>
            </a:extLst>
          </p:cNvPr>
          <p:cNvCxnSpPr>
            <a:cxnSpLocks/>
          </p:cNvCxnSpPr>
          <p:nvPr/>
        </p:nvCxnSpPr>
        <p:spPr>
          <a:xfrm>
            <a:off x="2807054" y="4179340"/>
            <a:ext cx="219075" cy="4688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A527177-DE48-704D-65EF-13A581E57FF2}"/>
              </a:ext>
            </a:extLst>
          </p:cNvPr>
          <p:cNvSpPr txBox="1"/>
          <p:nvPr/>
        </p:nvSpPr>
        <p:spPr>
          <a:xfrm>
            <a:off x="355107" y="357299"/>
            <a:ext cx="713468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Extension of </a:t>
            </a:r>
            <a:r>
              <a:rPr lang="it-IT" sz="2400" dirty="0" err="1">
                <a:solidFill>
                  <a:srgbClr val="C00000"/>
                </a:solidFill>
              </a:rPr>
              <a:t>previous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 err="1">
                <a:solidFill>
                  <a:srgbClr val="C00000"/>
                </a:solidFill>
              </a:rPr>
              <a:t>analysis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</a:p>
          <a:p>
            <a:endParaRPr lang="it-IT" dirty="0"/>
          </a:p>
          <a:p>
            <a:r>
              <a:rPr lang="it-IT" dirty="0" err="1">
                <a:solidFill>
                  <a:srgbClr val="002060"/>
                </a:solidFill>
              </a:rPr>
              <a:t>Correlation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between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several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r>
              <a:rPr lang="it-IT" dirty="0">
                <a:solidFill>
                  <a:srgbClr val="002060"/>
                </a:solidFill>
              </a:rPr>
              <a:t> over a </a:t>
            </a:r>
            <a:r>
              <a:rPr lang="it-IT" dirty="0" err="1">
                <a:solidFill>
                  <a:srgbClr val="002060"/>
                </a:solidFill>
              </a:rPr>
              <a:t>period</a:t>
            </a:r>
            <a:r>
              <a:rPr lang="it-IT" dirty="0">
                <a:solidFill>
                  <a:srgbClr val="002060"/>
                </a:solidFill>
              </a:rPr>
              <a:t> of </a:t>
            </a:r>
            <a:r>
              <a:rPr lang="it-IT" dirty="0" err="1">
                <a:solidFill>
                  <a:srgbClr val="002060"/>
                </a:solidFill>
              </a:rPr>
              <a:t>about</a:t>
            </a:r>
            <a:r>
              <a:rPr lang="it-IT" dirty="0">
                <a:solidFill>
                  <a:srgbClr val="002060"/>
                </a:solidFill>
              </a:rPr>
              <a:t> 5 </a:t>
            </a:r>
            <a:r>
              <a:rPr lang="it-IT" dirty="0" err="1">
                <a:solidFill>
                  <a:srgbClr val="002060"/>
                </a:solidFill>
              </a:rPr>
              <a:t>months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has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extended</a:t>
            </a:r>
            <a:r>
              <a:rPr lang="it-IT" dirty="0">
                <a:solidFill>
                  <a:srgbClr val="002060"/>
                </a:solidFill>
              </a:rPr>
              <a:t> up to 760 days (more </a:t>
            </a:r>
            <a:r>
              <a:rPr lang="it-IT" dirty="0" err="1">
                <a:solidFill>
                  <a:srgbClr val="002060"/>
                </a:solidFill>
              </a:rPr>
              <a:t>than</a:t>
            </a:r>
            <a:r>
              <a:rPr lang="it-IT" dirty="0">
                <a:solidFill>
                  <a:srgbClr val="002060"/>
                </a:solidFill>
              </a:rPr>
              <a:t> 2 </a:t>
            </a:r>
            <a:r>
              <a:rPr lang="it-IT" dirty="0" err="1">
                <a:solidFill>
                  <a:srgbClr val="002060"/>
                </a:solidFill>
              </a:rPr>
              <a:t>years</a:t>
            </a:r>
            <a:r>
              <a:rPr lang="it-IT" dirty="0">
                <a:solidFill>
                  <a:srgbClr val="002060"/>
                </a:solidFill>
              </a:rPr>
              <a:t>, a </a:t>
            </a:r>
            <a:r>
              <a:rPr lang="it-IT" dirty="0" err="1">
                <a:solidFill>
                  <a:srgbClr val="002060"/>
                </a:solidFill>
              </a:rPr>
              <a:t>factor</a:t>
            </a:r>
            <a:r>
              <a:rPr lang="it-IT" dirty="0">
                <a:solidFill>
                  <a:srgbClr val="002060"/>
                </a:solidFill>
              </a:rPr>
              <a:t> 6 in time).</a:t>
            </a:r>
          </a:p>
          <a:p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69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ADEC3DB9-ACB1-23E4-EF21-C054294DF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6001" y="239672"/>
            <a:ext cx="5689290" cy="3836309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8BF51618-E6AB-20C9-694D-3BFD3F30E7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6001" y="4381499"/>
            <a:ext cx="4916832" cy="223682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E74FC335-8A49-4105-1BD0-2583DBAEFF36}"/>
              </a:ext>
            </a:extLst>
          </p:cNvPr>
          <p:cNvSpPr txBox="1"/>
          <p:nvPr/>
        </p:nvSpPr>
        <p:spPr>
          <a:xfrm>
            <a:off x="304801" y="508220"/>
            <a:ext cx="519112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Distribution of </a:t>
            </a:r>
            <a:r>
              <a:rPr lang="it-IT" sz="2400" b="1" dirty="0" err="1">
                <a:solidFill>
                  <a:srgbClr val="C00000"/>
                </a:solidFill>
              </a:rPr>
              <a:t>multitelescope</a:t>
            </a:r>
            <a:r>
              <a:rPr lang="it-IT" sz="2400" b="1" dirty="0">
                <a:solidFill>
                  <a:srgbClr val="C00000"/>
                </a:solidFill>
              </a:rPr>
              <a:t> events</a:t>
            </a:r>
          </a:p>
          <a:p>
            <a:endParaRPr lang="it-IT" b="1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The </a:t>
            </a:r>
            <a:r>
              <a:rPr lang="it-IT" dirty="0" err="1">
                <a:solidFill>
                  <a:srgbClr val="002060"/>
                </a:solidFill>
              </a:rPr>
              <a:t>number</a:t>
            </a:r>
            <a:r>
              <a:rPr lang="it-IT" dirty="0">
                <a:solidFill>
                  <a:srgbClr val="002060"/>
                </a:solidFill>
              </a:rPr>
              <a:t> N of </a:t>
            </a:r>
            <a:r>
              <a:rPr lang="it-IT" dirty="0" err="1">
                <a:solidFill>
                  <a:srgbClr val="002060"/>
                </a:solidFill>
              </a:rPr>
              <a:t>observed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coincidences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within</a:t>
            </a:r>
            <a:r>
              <a:rPr lang="it-IT" dirty="0">
                <a:solidFill>
                  <a:srgbClr val="002060"/>
                </a:solidFill>
              </a:rPr>
              <a:t> 1 </a:t>
            </a:r>
            <a:r>
              <a:rPr lang="it-IT" dirty="0" err="1">
                <a:solidFill>
                  <a:srgbClr val="002060"/>
                </a:solidFill>
              </a:rPr>
              <a:t>ms</a:t>
            </a:r>
            <a:r>
              <a:rPr lang="it-IT" dirty="0">
                <a:solidFill>
                  <a:srgbClr val="002060"/>
                </a:solidFill>
              </a:rPr>
              <a:t>) </a:t>
            </a:r>
            <a:r>
              <a:rPr lang="it-IT" dirty="0" err="1">
                <a:solidFill>
                  <a:srgbClr val="002060"/>
                </a:solidFill>
              </a:rPr>
              <a:t>between</a:t>
            </a:r>
            <a:r>
              <a:rPr lang="it-IT" dirty="0">
                <a:solidFill>
                  <a:srgbClr val="002060"/>
                </a:solidFill>
              </a:rPr>
              <a:t> k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varies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between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about</a:t>
            </a:r>
            <a:r>
              <a:rPr lang="it-IT" dirty="0">
                <a:solidFill>
                  <a:srgbClr val="002060"/>
                </a:solidFill>
              </a:rPr>
              <a:t> 10</a:t>
            </a:r>
            <a:r>
              <a:rPr lang="it-IT" baseline="30000" dirty="0">
                <a:solidFill>
                  <a:srgbClr val="002060"/>
                </a:solidFill>
              </a:rPr>
              <a:t>9</a:t>
            </a:r>
            <a:r>
              <a:rPr lang="it-IT" dirty="0">
                <a:solidFill>
                  <a:srgbClr val="002060"/>
                </a:solidFill>
              </a:rPr>
              <a:t> for k=3 to a </a:t>
            </a:r>
            <a:r>
              <a:rPr lang="it-IT" dirty="0" err="1">
                <a:solidFill>
                  <a:srgbClr val="002060"/>
                </a:solidFill>
              </a:rPr>
              <a:t>few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units</a:t>
            </a:r>
            <a:r>
              <a:rPr lang="it-IT" dirty="0">
                <a:solidFill>
                  <a:srgbClr val="002060"/>
                </a:solidFill>
              </a:rPr>
              <a:t> for k=12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Log(N) </a:t>
            </a:r>
            <a:r>
              <a:rPr lang="it-IT" dirty="0" err="1">
                <a:solidFill>
                  <a:srgbClr val="002060"/>
                </a:solidFill>
              </a:rPr>
              <a:t>approximately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scales</a:t>
            </a:r>
            <a:r>
              <a:rPr lang="it-IT" dirty="0">
                <a:solidFill>
                  <a:srgbClr val="002060"/>
                </a:solidFill>
              </a:rPr>
              <a:t> with k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 err="1">
                <a:solidFill>
                  <a:srgbClr val="002060"/>
                </a:solidFill>
              </a:rPr>
              <a:t>Experimental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distribution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is</a:t>
            </a:r>
            <a:r>
              <a:rPr lang="it-IT" dirty="0">
                <a:solidFill>
                  <a:srgbClr val="002060"/>
                </a:solidFill>
              </a:rPr>
              <a:t> in fair agreement with the </a:t>
            </a:r>
            <a:r>
              <a:rPr lang="it-IT" dirty="0" err="1">
                <a:solidFill>
                  <a:srgbClr val="002060"/>
                </a:solidFill>
              </a:rPr>
              <a:t>expected</a:t>
            </a:r>
            <a:r>
              <a:rPr lang="it-IT" dirty="0">
                <a:solidFill>
                  <a:srgbClr val="002060"/>
                </a:solidFill>
              </a:rPr>
              <a:t> random rate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A </a:t>
            </a:r>
            <a:r>
              <a:rPr lang="it-IT" dirty="0" err="1">
                <a:solidFill>
                  <a:srgbClr val="002060"/>
                </a:solidFill>
              </a:rPr>
              <a:t>very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slight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excess</a:t>
            </a:r>
            <a:r>
              <a:rPr lang="it-IT" dirty="0">
                <a:solidFill>
                  <a:srgbClr val="002060"/>
                </a:solidFill>
              </a:rPr>
              <a:t> in the </a:t>
            </a:r>
            <a:r>
              <a:rPr lang="it-IT" dirty="0" err="1">
                <a:solidFill>
                  <a:srgbClr val="002060"/>
                </a:solidFill>
              </a:rPr>
              <a:t>exp</a:t>
            </a:r>
            <a:r>
              <a:rPr lang="it-IT" dirty="0">
                <a:solidFill>
                  <a:srgbClr val="002060"/>
                </a:solidFill>
              </a:rPr>
              <a:t>/</a:t>
            </a:r>
            <a:r>
              <a:rPr lang="it-IT" dirty="0" err="1">
                <a:solidFill>
                  <a:srgbClr val="002060"/>
                </a:solidFill>
              </a:rPr>
              <a:t>spurious</a:t>
            </a:r>
            <a:r>
              <a:rPr lang="it-IT" dirty="0">
                <a:solidFill>
                  <a:srgbClr val="002060"/>
                </a:solidFill>
              </a:rPr>
              <a:t> rate </a:t>
            </a:r>
            <a:r>
              <a:rPr lang="it-IT" dirty="0" err="1">
                <a:solidFill>
                  <a:srgbClr val="002060"/>
                </a:solidFill>
              </a:rPr>
              <a:t>observed</a:t>
            </a:r>
            <a:r>
              <a:rPr lang="it-IT" dirty="0">
                <a:solidFill>
                  <a:srgbClr val="002060"/>
                </a:solidFill>
              </a:rPr>
              <a:t> for the </a:t>
            </a:r>
            <a:r>
              <a:rPr lang="it-IT" dirty="0" err="1">
                <a:solidFill>
                  <a:srgbClr val="002060"/>
                </a:solidFill>
              </a:rPr>
              <a:t>largest</a:t>
            </a:r>
            <a:r>
              <a:rPr lang="it-IT" dirty="0">
                <a:solidFill>
                  <a:srgbClr val="002060"/>
                </a:solidFill>
              </a:rPr>
              <a:t> k (11,12), </a:t>
            </a:r>
            <a:r>
              <a:rPr lang="it-IT" dirty="0" err="1">
                <a:solidFill>
                  <a:srgbClr val="002060"/>
                </a:solidFill>
              </a:rPr>
              <a:t>but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within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errors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still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compatible</a:t>
            </a:r>
            <a:r>
              <a:rPr lang="it-IT" dirty="0">
                <a:solidFill>
                  <a:srgbClr val="002060"/>
                </a:solidFill>
              </a:rPr>
              <a:t> with 1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1A1F7E2-7C13-DC55-F5A0-B7517F5E2F90}"/>
              </a:ext>
            </a:extLst>
          </p:cNvPr>
          <p:cNvSpPr txBox="1"/>
          <p:nvPr/>
        </p:nvSpPr>
        <p:spPr>
          <a:xfrm>
            <a:off x="9048564" y="854021"/>
            <a:ext cx="1370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 err="1">
                <a:solidFill>
                  <a:srgbClr val="002060"/>
                </a:solidFill>
              </a:rPr>
              <a:t>Old</a:t>
            </a:r>
            <a:r>
              <a:rPr lang="it-IT" b="1" dirty="0">
                <a:solidFill>
                  <a:srgbClr val="002060"/>
                </a:solidFill>
              </a:rPr>
              <a:t> </a:t>
            </a:r>
            <a:r>
              <a:rPr lang="it-IT" b="1" dirty="0" err="1">
                <a:solidFill>
                  <a:srgbClr val="002060"/>
                </a:solidFill>
              </a:rPr>
              <a:t>results</a:t>
            </a:r>
            <a:r>
              <a:rPr lang="it-IT" b="1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77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74FC335-8A49-4105-1BD0-2583DBAEFF36}"/>
              </a:ext>
            </a:extLst>
          </p:cNvPr>
          <p:cNvSpPr txBox="1"/>
          <p:nvPr/>
        </p:nvSpPr>
        <p:spPr>
          <a:xfrm>
            <a:off x="123826" y="19049"/>
            <a:ext cx="5286374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Distribution of </a:t>
            </a:r>
            <a:r>
              <a:rPr lang="it-IT" sz="2400" b="1" dirty="0" err="1">
                <a:solidFill>
                  <a:srgbClr val="C00000"/>
                </a:solidFill>
              </a:rPr>
              <a:t>multitelescope</a:t>
            </a:r>
            <a:r>
              <a:rPr lang="it-IT" sz="2400" b="1" dirty="0">
                <a:solidFill>
                  <a:srgbClr val="C00000"/>
                </a:solidFill>
              </a:rPr>
              <a:t> events</a:t>
            </a:r>
          </a:p>
          <a:p>
            <a:r>
              <a:rPr lang="it-IT" sz="2400" b="1" dirty="0">
                <a:solidFill>
                  <a:srgbClr val="C00000"/>
                </a:solidFill>
              </a:rPr>
              <a:t>                           New </a:t>
            </a:r>
            <a:r>
              <a:rPr lang="it-IT" sz="2400" b="1" dirty="0" err="1">
                <a:solidFill>
                  <a:srgbClr val="C00000"/>
                </a:solidFill>
              </a:rPr>
              <a:t>results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</a:p>
          <a:p>
            <a:endParaRPr lang="it-IT" dirty="0"/>
          </a:p>
          <a:p>
            <a:endParaRPr lang="it-IT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 err="1">
                <a:solidFill>
                  <a:srgbClr val="002060"/>
                </a:solidFill>
              </a:rPr>
              <a:t>Only</a:t>
            </a:r>
            <a:r>
              <a:rPr lang="it-IT" dirty="0">
                <a:solidFill>
                  <a:srgbClr val="002060"/>
                </a:solidFill>
              </a:rPr>
              <a:t> 1 </a:t>
            </a:r>
            <a:r>
              <a:rPr lang="it-IT" dirty="0" err="1">
                <a:solidFill>
                  <a:srgbClr val="002060"/>
                </a:solidFill>
              </a:rPr>
              <a:t>additional</a:t>
            </a:r>
            <a:r>
              <a:rPr lang="it-IT" dirty="0">
                <a:solidFill>
                  <a:srgbClr val="002060"/>
                </a:solidFill>
              </a:rPr>
              <a:t> event </a:t>
            </a:r>
            <a:r>
              <a:rPr lang="it-IT" dirty="0" err="1">
                <a:solidFill>
                  <a:srgbClr val="002060"/>
                </a:solidFill>
              </a:rPr>
              <a:t>observed</a:t>
            </a:r>
            <a:r>
              <a:rPr lang="it-IT" dirty="0">
                <a:solidFill>
                  <a:srgbClr val="002060"/>
                </a:solidFill>
              </a:rPr>
              <a:t> with k=12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endParaRPr lang="it-IT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 err="1">
                <a:solidFill>
                  <a:srgbClr val="002060"/>
                </a:solidFill>
              </a:rPr>
              <a:t>Experimental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distribution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is</a:t>
            </a:r>
            <a:r>
              <a:rPr lang="it-IT" dirty="0">
                <a:solidFill>
                  <a:srgbClr val="002060"/>
                </a:solidFill>
              </a:rPr>
              <a:t> in fair agreement with the </a:t>
            </a:r>
            <a:r>
              <a:rPr lang="it-IT" dirty="0" err="1">
                <a:solidFill>
                  <a:srgbClr val="002060"/>
                </a:solidFill>
              </a:rPr>
              <a:t>expected</a:t>
            </a:r>
            <a:r>
              <a:rPr lang="it-IT" dirty="0">
                <a:solidFill>
                  <a:srgbClr val="002060"/>
                </a:solidFill>
              </a:rPr>
              <a:t> random rate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002060"/>
                </a:solidFill>
              </a:rPr>
              <a:t>A </a:t>
            </a:r>
            <a:r>
              <a:rPr lang="it-IT" dirty="0" err="1">
                <a:solidFill>
                  <a:srgbClr val="002060"/>
                </a:solidFill>
              </a:rPr>
              <a:t>very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slight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excess</a:t>
            </a:r>
            <a:r>
              <a:rPr lang="it-IT" dirty="0">
                <a:solidFill>
                  <a:srgbClr val="002060"/>
                </a:solidFill>
              </a:rPr>
              <a:t> in the </a:t>
            </a:r>
            <a:r>
              <a:rPr lang="it-IT" dirty="0" err="1">
                <a:solidFill>
                  <a:srgbClr val="002060"/>
                </a:solidFill>
              </a:rPr>
              <a:t>exp</a:t>
            </a:r>
            <a:r>
              <a:rPr lang="it-IT" dirty="0">
                <a:solidFill>
                  <a:srgbClr val="002060"/>
                </a:solidFill>
              </a:rPr>
              <a:t>/</a:t>
            </a:r>
            <a:r>
              <a:rPr lang="it-IT" dirty="0" err="1">
                <a:solidFill>
                  <a:srgbClr val="002060"/>
                </a:solidFill>
              </a:rPr>
              <a:t>spurious</a:t>
            </a:r>
            <a:r>
              <a:rPr lang="it-IT" dirty="0">
                <a:solidFill>
                  <a:srgbClr val="002060"/>
                </a:solidFill>
              </a:rPr>
              <a:t> rate </a:t>
            </a:r>
            <a:r>
              <a:rPr lang="it-IT" dirty="0" err="1">
                <a:solidFill>
                  <a:srgbClr val="002060"/>
                </a:solidFill>
              </a:rPr>
              <a:t>observed</a:t>
            </a:r>
            <a:r>
              <a:rPr lang="it-IT" dirty="0">
                <a:solidFill>
                  <a:srgbClr val="002060"/>
                </a:solidFill>
              </a:rPr>
              <a:t> for the </a:t>
            </a:r>
            <a:r>
              <a:rPr lang="it-IT" dirty="0" err="1">
                <a:solidFill>
                  <a:srgbClr val="002060"/>
                </a:solidFill>
              </a:rPr>
              <a:t>largest</a:t>
            </a:r>
            <a:r>
              <a:rPr lang="it-IT" dirty="0">
                <a:solidFill>
                  <a:srgbClr val="002060"/>
                </a:solidFill>
              </a:rPr>
              <a:t> k (11,12), </a:t>
            </a:r>
            <a:r>
              <a:rPr lang="it-IT" dirty="0" err="1">
                <a:solidFill>
                  <a:srgbClr val="002060"/>
                </a:solidFill>
              </a:rPr>
              <a:t>but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within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errors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still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compatible</a:t>
            </a:r>
            <a:r>
              <a:rPr lang="it-IT" dirty="0">
                <a:solidFill>
                  <a:srgbClr val="002060"/>
                </a:solidFill>
              </a:rPr>
              <a:t> with 1</a:t>
            </a:r>
          </a:p>
        </p:txBody>
      </p:sp>
      <p:pic>
        <p:nvPicPr>
          <p:cNvPr id="6" name="Immagine 5" descr="Immagine che contiene grafico&#10;&#10;Descrizione generata automaticamente">
            <a:extLst>
              <a:ext uri="{FF2B5EF4-FFF2-40B4-BE49-F238E27FC236}">
                <a16:creationId xmlns:a16="http://schemas.microsoft.com/office/drawing/2014/main" id="{A974FAC1-09CC-4CD9-617C-C0E9EB64F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9775" y="19049"/>
            <a:ext cx="5886449" cy="3997387"/>
          </a:xfrm>
          <a:prstGeom prst="rect">
            <a:avLst/>
          </a:prstGeom>
        </p:spPr>
      </p:pic>
      <p:pic>
        <p:nvPicPr>
          <p:cNvPr id="7" name="Immagine 6" descr="Immagine che contiene grafico&#10;&#10;Descrizione generata automaticamente">
            <a:extLst>
              <a:ext uri="{FF2B5EF4-FFF2-40B4-BE49-F238E27FC236}">
                <a16:creationId xmlns:a16="http://schemas.microsoft.com/office/drawing/2014/main" id="{86B178DD-7A62-C360-63BC-2EE6034C9D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296" y="3970451"/>
            <a:ext cx="6374554" cy="286702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8FF03C-FAC9-570D-4FD4-04977604AE70}"/>
              </a:ext>
            </a:extLst>
          </p:cNvPr>
          <p:cNvSpPr txBox="1"/>
          <p:nvPr/>
        </p:nvSpPr>
        <p:spPr>
          <a:xfrm>
            <a:off x="9048564" y="854021"/>
            <a:ext cx="13700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New </a:t>
            </a:r>
            <a:r>
              <a:rPr lang="it-IT" b="1" dirty="0" err="1">
                <a:solidFill>
                  <a:srgbClr val="002060"/>
                </a:solidFill>
              </a:rPr>
              <a:t>results</a:t>
            </a:r>
            <a:r>
              <a:rPr lang="it-IT" b="1" dirty="0">
                <a:solidFill>
                  <a:srgbClr val="002060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62288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B36EBD-04EC-8399-6DF2-07348CB268FF}"/>
              </a:ext>
            </a:extLst>
          </p:cNvPr>
          <p:cNvSpPr txBox="1"/>
          <p:nvPr/>
        </p:nvSpPr>
        <p:spPr>
          <a:xfrm>
            <a:off x="304799" y="508220"/>
            <a:ext cx="985125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 err="1">
                <a:solidFill>
                  <a:srgbClr val="C00000"/>
                </a:solidFill>
              </a:rPr>
              <a:t>Is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  <a:r>
              <a:rPr lang="it-IT" sz="2400" b="1" dirty="0" err="1">
                <a:solidFill>
                  <a:srgbClr val="C00000"/>
                </a:solidFill>
              </a:rPr>
              <a:t>there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  <a:r>
              <a:rPr lang="it-IT" sz="2400" b="1" dirty="0" err="1">
                <a:solidFill>
                  <a:srgbClr val="C00000"/>
                </a:solidFill>
              </a:rPr>
              <a:t>something</a:t>
            </a:r>
            <a:r>
              <a:rPr lang="it-IT" sz="2400" b="1" dirty="0">
                <a:solidFill>
                  <a:srgbClr val="C00000"/>
                </a:solidFill>
              </a:rPr>
              <a:t> else </a:t>
            </a:r>
            <a:r>
              <a:rPr lang="it-IT" sz="2400" b="1" dirty="0" err="1">
                <a:solidFill>
                  <a:srgbClr val="C00000"/>
                </a:solidFill>
              </a:rPr>
              <a:t>we</a:t>
            </a:r>
            <a:r>
              <a:rPr lang="it-IT" sz="2400" b="1" dirty="0">
                <a:solidFill>
                  <a:srgbClr val="C00000"/>
                </a:solidFill>
              </a:rPr>
              <a:t> can </a:t>
            </a:r>
            <a:r>
              <a:rPr lang="it-IT" sz="2400" b="1" dirty="0" err="1">
                <a:solidFill>
                  <a:srgbClr val="C00000"/>
                </a:solidFill>
              </a:rPr>
              <a:t>reasonably</a:t>
            </a:r>
            <a:r>
              <a:rPr lang="it-IT" sz="2400" b="1" dirty="0">
                <a:solidFill>
                  <a:srgbClr val="C00000"/>
                </a:solidFill>
              </a:rPr>
              <a:t> do for a </a:t>
            </a:r>
            <a:r>
              <a:rPr lang="it-IT" sz="2400" b="1" dirty="0" err="1">
                <a:solidFill>
                  <a:srgbClr val="C00000"/>
                </a:solidFill>
              </a:rPr>
              <a:t>further</a:t>
            </a:r>
            <a:r>
              <a:rPr lang="it-IT" sz="2400" b="1" dirty="0">
                <a:solidFill>
                  <a:srgbClr val="C00000"/>
                </a:solidFill>
              </a:rPr>
              <a:t> </a:t>
            </a:r>
            <a:r>
              <a:rPr lang="it-IT" sz="2400" b="1" dirty="0" err="1">
                <a:solidFill>
                  <a:srgbClr val="C00000"/>
                </a:solidFill>
              </a:rPr>
              <a:t>analysis</a:t>
            </a:r>
            <a:r>
              <a:rPr lang="it-IT" sz="2400" b="1" dirty="0">
                <a:solidFill>
                  <a:srgbClr val="C00000"/>
                </a:solidFill>
              </a:rPr>
              <a:t>?</a:t>
            </a:r>
          </a:p>
          <a:p>
            <a:endParaRPr lang="it-IT" b="1" dirty="0"/>
          </a:p>
          <a:p>
            <a:r>
              <a:rPr lang="it-IT" dirty="0">
                <a:solidFill>
                  <a:srgbClr val="002060"/>
                </a:solidFill>
              </a:rPr>
              <a:t>At the last meeting </a:t>
            </a:r>
            <a:r>
              <a:rPr lang="it-IT" dirty="0" err="1">
                <a:solidFill>
                  <a:srgbClr val="002060"/>
                </a:solidFill>
              </a:rPr>
              <a:t>we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discussed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two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possibilities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pPr marL="342900" indent="-342900">
              <a:buAutoNum type="alphaLcParenR"/>
            </a:pPr>
            <a:r>
              <a:rPr lang="it-IT" dirty="0" err="1">
                <a:solidFill>
                  <a:srgbClr val="002060"/>
                </a:solidFill>
              </a:rPr>
              <a:t>Increase</a:t>
            </a:r>
            <a:r>
              <a:rPr lang="it-IT" dirty="0">
                <a:solidFill>
                  <a:srgbClr val="002060"/>
                </a:solidFill>
              </a:rPr>
              <a:t> the </a:t>
            </a:r>
            <a:r>
              <a:rPr lang="it-IT" dirty="0" err="1">
                <a:solidFill>
                  <a:srgbClr val="002060"/>
                </a:solidFill>
              </a:rPr>
              <a:t>statistics</a:t>
            </a:r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      </a:t>
            </a:r>
            <a:r>
              <a:rPr lang="it-IT" dirty="0" err="1">
                <a:solidFill>
                  <a:srgbClr val="002060"/>
                </a:solidFill>
              </a:rPr>
              <a:t>Done</a:t>
            </a:r>
            <a:r>
              <a:rPr lang="it-IT" dirty="0">
                <a:solidFill>
                  <a:srgbClr val="002060"/>
                </a:solidFill>
              </a:rPr>
              <a:t> (&gt;2 </a:t>
            </a:r>
            <a:r>
              <a:rPr lang="it-IT" dirty="0" err="1">
                <a:solidFill>
                  <a:srgbClr val="002060"/>
                </a:solidFill>
              </a:rPr>
              <a:t>years</a:t>
            </a:r>
            <a:r>
              <a:rPr lang="it-IT" dirty="0">
                <a:solidFill>
                  <a:srgbClr val="002060"/>
                </a:solidFill>
              </a:rPr>
              <a:t> data), </a:t>
            </a:r>
            <a:r>
              <a:rPr lang="it-IT" dirty="0" err="1">
                <a:solidFill>
                  <a:srgbClr val="002060"/>
                </a:solidFill>
              </a:rPr>
              <a:t>but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not</a:t>
            </a:r>
            <a:r>
              <a:rPr lang="it-IT" dirty="0">
                <a:solidFill>
                  <a:srgbClr val="002060"/>
                </a:solidFill>
              </a:rPr>
              <a:t> so large </a:t>
            </a:r>
            <a:r>
              <a:rPr lang="it-IT" dirty="0" err="1">
                <a:solidFill>
                  <a:srgbClr val="002060"/>
                </a:solidFill>
              </a:rPr>
              <a:t>improvement</a:t>
            </a:r>
            <a:r>
              <a:rPr lang="it-IT" dirty="0">
                <a:solidFill>
                  <a:srgbClr val="002060"/>
                </a:solidFill>
              </a:rPr>
              <a:t> in </a:t>
            </a:r>
            <a:r>
              <a:rPr lang="it-IT" dirty="0" err="1">
                <a:solidFill>
                  <a:srgbClr val="002060"/>
                </a:solidFill>
              </a:rPr>
              <a:t>statistics</a:t>
            </a:r>
            <a:r>
              <a:rPr lang="it-IT" dirty="0">
                <a:solidFill>
                  <a:srgbClr val="002060"/>
                </a:solidFill>
              </a:rPr>
              <a:t> </a:t>
            </a:r>
          </a:p>
          <a:p>
            <a:r>
              <a:rPr lang="it-IT" dirty="0">
                <a:solidFill>
                  <a:srgbClr val="002060"/>
                </a:solidFill>
              </a:rPr>
              <a:t>      </a:t>
            </a:r>
            <a:r>
              <a:rPr lang="it-IT" dirty="0" err="1">
                <a:solidFill>
                  <a:srgbClr val="002060"/>
                </a:solidFill>
              </a:rPr>
              <a:t>Only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observed</a:t>
            </a:r>
            <a:r>
              <a:rPr lang="it-IT" dirty="0">
                <a:solidFill>
                  <a:srgbClr val="002060"/>
                </a:solidFill>
              </a:rPr>
              <a:t> 5 events with k=12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r>
              <a:rPr lang="it-IT" dirty="0">
                <a:solidFill>
                  <a:srgbClr val="002060"/>
                </a:solidFill>
              </a:rPr>
              <a:t>, none with k=13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r>
              <a:rPr lang="it-IT" dirty="0">
                <a:solidFill>
                  <a:srgbClr val="002060"/>
                </a:solidFill>
              </a:rPr>
              <a:t> in &gt;2 </a:t>
            </a:r>
            <a:r>
              <a:rPr lang="it-IT" dirty="0" err="1">
                <a:solidFill>
                  <a:srgbClr val="002060"/>
                </a:solidFill>
              </a:rPr>
              <a:t>years</a:t>
            </a:r>
            <a:r>
              <a:rPr lang="it-IT" dirty="0">
                <a:solidFill>
                  <a:srgbClr val="002060"/>
                </a:solidFill>
              </a:rPr>
              <a:t> 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b) Select events of </a:t>
            </a:r>
            <a:r>
              <a:rPr lang="it-IT" dirty="0" err="1">
                <a:solidFill>
                  <a:srgbClr val="002060"/>
                </a:solidFill>
              </a:rPr>
              <a:t>interest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according</a:t>
            </a:r>
            <a:r>
              <a:rPr lang="it-IT" dirty="0">
                <a:solidFill>
                  <a:srgbClr val="002060"/>
                </a:solidFill>
              </a:rPr>
              <a:t> to some </a:t>
            </a:r>
            <a:r>
              <a:rPr lang="it-IT" dirty="0" err="1">
                <a:solidFill>
                  <a:srgbClr val="002060"/>
                </a:solidFill>
              </a:rPr>
              <a:t>criteria</a:t>
            </a:r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    </a:t>
            </a:r>
            <a:r>
              <a:rPr lang="it-IT" dirty="0" err="1">
                <a:solidFill>
                  <a:srgbClr val="002060"/>
                </a:solidFill>
              </a:rPr>
              <a:t>Possibility</a:t>
            </a:r>
            <a:r>
              <a:rPr lang="it-IT" dirty="0">
                <a:solidFill>
                  <a:srgbClr val="002060"/>
                </a:solidFill>
              </a:rPr>
              <a:t> to </a:t>
            </a:r>
            <a:r>
              <a:rPr lang="it-IT" dirty="0" err="1">
                <a:solidFill>
                  <a:srgbClr val="002060"/>
                </a:solidFill>
              </a:rPr>
              <a:t>search</a:t>
            </a:r>
            <a:r>
              <a:rPr lang="it-IT" dirty="0">
                <a:solidFill>
                  <a:srgbClr val="002060"/>
                </a:solidFill>
              </a:rPr>
              <a:t> for </a:t>
            </a:r>
            <a:r>
              <a:rPr lang="it-IT" dirty="0" err="1">
                <a:solidFill>
                  <a:srgbClr val="002060"/>
                </a:solidFill>
              </a:rPr>
              <a:t>coincident</a:t>
            </a:r>
            <a:r>
              <a:rPr lang="it-IT" dirty="0">
                <a:solidFill>
                  <a:srgbClr val="002060"/>
                </a:solidFill>
              </a:rPr>
              <a:t> events in </a:t>
            </a:r>
            <a:r>
              <a:rPr lang="it-IT" dirty="0" err="1">
                <a:solidFill>
                  <a:srgbClr val="002060"/>
                </a:solidFill>
              </a:rPr>
              <a:t>smaller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geographical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regions</a:t>
            </a:r>
            <a:r>
              <a:rPr lang="it-IT" dirty="0">
                <a:solidFill>
                  <a:srgbClr val="002060"/>
                </a:solidFill>
              </a:rPr>
              <a:t>, i.e. in </a:t>
            </a:r>
            <a:r>
              <a:rPr lang="it-IT" dirty="0" err="1">
                <a:solidFill>
                  <a:srgbClr val="002060"/>
                </a:solidFill>
              </a:rPr>
              <a:t>selected</a:t>
            </a:r>
            <a:r>
              <a:rPr lang="it-IT" dirty="0">
                <a:solidFill>
                  <a:srgbClr val="002060"/>
                </a:solidFill>
              </a:rPr>
              <a:t> ranges of relative </a:t>
            </a:r>
            <a:r>
              <a:rPr lang="it-IT" dirty="0" err="1">
                <a:solidFill>
                  <a:srgbClr val="002060"/>
                </a:solidFill>
              </a:rPr>
              <a:t>distances</a:t>
            </a:r>
            <a:r>
              <a:rPr lang="it-IT" dirty="0">
                <a:solidFill>
                  <a:srgbClr val="002060"/>
                </a:solidFill>
              </a:rPr>
              <a:t> … or to introduce </a:t>
            </a:r>
            <a:r>
              <a:rPr lang="it-IT" dirty="0" err="1">
                <a:solidFill>
                  <a:srgbClr val="002060"/>
                </a:solidFill>
              </a:rPr>
              <a:t>cuts</a:t>
            </a:r>
            <a:r>
              <a:rPr lang="it-IT" dirty="0">
                <a:solidFill>
                  <a:srgbClr val="002060"/>
                </a:solidFill>
              </a:rPr>
              <a:t> in the </a:t>
            </a:r>
            <a:r>
              <a:rPr lang="it-IT" dirty="0" err="1">
                <a:solidFill>
                  <a:srgbClr val="002060"/>
                </a:solidFill>
              </a:rPr>
              <a:t>observed</a:t>
            </a:r>
            <a:r>
              <a:rPr lang="it-IT" dirty="0">
                <a:solidFill>
                  <a:srgbClr val="002060"/>
                </a:solidFill>
              </a:rPr>
              <a:t> events (</a:t>
            </a:r>
            <a:r>
              <a:rPr lang="it-IT" dirty="0" err="1">
                <a:solidFill>
                  <a:srgbClr val="002060"/>
                </a:solidFill>
              </a:rPr>
              <a:t>number</a:t>
            </a:r>
            <a:r>
              <a:rPr lang="it-IT" dirty="0">
                <a:solidFill>
                  <a:srgbClr val="002060"/>
                </a:solidFill>
              </a:rPr>
              <a:t> of tracks per </a:t>
            </a:r>
            <a:r>
              <a:rPr lang="it-IT" dirty="0" err="1">
                <a:solidFill>
                  <a:srgbClr val="002060"/>
                </a:solidFill>
              </a:rPr>
              <a:t>telescope</a:t>
            </a:r>
            <a:r>
              <a:rPr lang="it-IT" dirty="0">
                <a:solidFill>
                  <a:srgbClr val="002060"/>
                </a:solidFill>
              </a:rPr>
              <a:t>, …)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  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0DB5BD4-097F-F4DC-180E-2B5EFF30F7DA}"/>
              </a:ext>
            </a:extLst>
          </p:cNvPr>
          <p:cNvSpPr txBox="1"/>
          <p:nvPr/>
        </p:nvSpPr>
        <p:spPr>
          <a:xfrm>
            <a:off x="10258425" y="3067672"/>
            <a:ext cx="162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B050"/>
                </a:solidFill>
              </a:rPr>
              <a:t>In progress</a:t>
            </a:r>
          </a:p>
        </p:txBody>
      </p:sp>
    </p:spTree>
    <p:extLst>
      <p:ext uri="{BB962C8B-B14F-4D97-AF65-F5344CB8AC3E}">
        <p14:creationId xmlns:p14="http://schemas.microsoft.com/office/powerpoint/2010/main" val="3834604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B36EBD-04EC-8399-6DF2-07348CB268FF}"/>
              </a:ext>
            </a:extLst>
          </p:cNvPr>
          <p:cNvSpPr txBox="1"/>
          <p:nvPr/>
        </p:nvSpPr>
        <p:spPr>
          <a:xfrm>
            <a:off x="304798" y="508220"/>
            <a:ext cx="11475869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 err="1">
                <a:solidFill>
                  <a:srgbClr val="C00000"/>
                </a:solidFill>
              </a:rPr>
              <a:t>Selection</a:t>
            </a:r>
            <a:r>
              <a:rPr lang="it-IT" sz="2400" b="1" dirty="0">
                <a:solidFill>
                  <a:srgbClr val="C00000"/>
                </a:solidFill>
              </a:rPr>
              <a:t> of  multi-track, multi-</a:t>
            </a:r>
            <a:r>
              <a:rPr lang="it-IT" sz="2400" b="1" dirty="0" err="1">
                <a:solidFill>
                  <a:srgbClr val="C00000"/>
                </a:solidFill>
              </a:rPr>
              <a:t>telescope</a:t>
            </a:r>
            <a:r>
              <a:rPr lang="it-IT" sz="2400" b="1" dirty="0">
                <a:solidFill>
                  <a:srgbClr val="C00000"/>
                </a:solidFill>
              </a:rPr>
              <a:t> events</a:t>
            </a:r>
          </a:p>
          <a:p>
            <a:endParaRPr lang="it-IT" sz="2400" dirty="0">
              <a:solidFill>
                <a:srgbClr val="0070C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Produce ROOT event </a:t>
            </a:r>
            <a:r>
              <a:rPr lang="it-IT" dirty="0" err="1">
                <a:solidFill>
                  <a:srgbClr val="002060"/>
                </a:solidFill>
              </a:rPr>
              <a:t>tree</a:t>
            </a:r>
            <a:r>
              <a:rPr lang="it-IT" dirty="0">
                <a:solidFill>
                  <a:srgbClr val="002060"/>
                </a:solidFill>
              </a:rPr>
              <a:t> with </a:t>
            </a: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  </a:t>
            </a:r>
            <a:r>
              <a:rPr lang="it-IT" dirty="0" err="1">
                <a:solidFill>
                  <a:srgbClr val="002060"/>
                </a:solidFill>
              </a:rPr>
              <a:t>N.telescopes</a:t>
            </a:r>
            <a:r>
              <a:rPr lang="it-IT" dirty="0">
                <a:solidFill>
                  <a:srgbClr val="002060"/>
                </a:solidFill>
              </a:rPr>
              <a:t>, time </a:t>
            </a:r>
            <a:r>
              <a:rPr lang="it-IT" dirty="0" err="1">
                <a:solidFill>
                  <a:srgbClr val="002060"/>
                </a:solidFill>
              </a:rPr>
              <a:t>cell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ms</a:t>
            </a:r>
            <a:r>
              <a:rPr lang="it-IT" dirty="0">
                <a:solidFill>
                  <a:srgbClr val="002060"/>
                </a:solidFill>
              </a:rPr>
              <a:t>)</a:t>
            </a:r>
          </a:p>
          <a:p>
            <a:r>
              <a:rPr lang="it-IT" dirty="0">
                <a:solidFill>
                  <a:srgbClr val="002060"/>
                </a:solidFill>
              </a:rPr>
              <a:t>        [</a:t>
            </a:r>
            <a:r>
              <a:rPr lang="it-IT" dirty="0" err="1">
                <a:solidFill>
                  <a:srgbClr val="002060"/>
                </a:solidFill>
              </a:rPr>
              <a:t>Telescope</a:t>
            </a:r>
            <a:r>
              <a:rPr lang="it-IT" dirty="0">
                <a:solidFill>
                  <a:srgbClr val="002060"/>
                </a:solidFill>
              </a:rPr>
              <a:t> code, </a:t>
            </a:r>
            <a:r>
              <a:rPr lang="it-IT" dirty="0" err="1">
                <a:solidFill>
                  <a:srgbClr val="002060"/>
                </a:solidFill>
              </a:rPr>
              <a:t>ntracks</a:t>
            </a:r>
            <a:r>
              <a:rPr lang="it-IT" dirty="0">
                <a:solidFill>
                  <a:srgbClr val="002060"/>
                </a:solidFill>
              </a:rPr>
              <a:t>, time </a:t>
            </a:r>
            <a:r>
              <a:rPr lang="it-IT" dirty="0" err="1">
                <a:solidFill>
                  <a:srgbClr val="002060"/>
                </a:solidFill>
              </a:rPr>
              <a:t>individual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telescope</a:t>
            </a:r>
            <a:r>
              <a:rPr lang="it-IT" dirty="0">
                <a:solidFill>
                  <a:srgbClr val="002060"/>
                </a:solidFill>
              </a:rPr>
              <a:t>]_i    i=1, 2, .. </a:t>
            </a:r>
            <a:r>
              <a:rPr lang="it-IT" dirty="0" err="1">
                <a:solidFill>
                  <a:srgbClr val="002060"/>
                </a:solidFill>
              </a:rPr>
              <a:t>Ntelescopes</a:t>
            </a:r>
            <a:endParaRPr lang="it-IT" dirty="0">
              <a:solidFill>
                <a:srgbClr val="00206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In </a:t>
            </a:r>
            <a:r>
              <a:rPr lang="it-IT" dirty="0" err="1">
                <a:solidFill>
                  <a:srgbClr val="002060"/>
                </a:solidFill>
              </a:rPr>
              <a:t>order</a:t>
            </a:r>
            <a:r>
              <a:rPr lang="it-IT" dirty="0">
                <a:solidFill>
                  <a:srgbClr val="002060"/>
                </a:solidFill>
              </a:rPr>
              <a:t> to </a:t>
            </a:r>
            <a:r>
              <a:rPr lang="it-IT" dirty="0" err="1">
                <a:solidFill>
                  <a:srgbClr val="002060"/>
                </a:solidFill>
              </a:rPr>
              <a:t>analyze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distributions</a:t>
            </a:r>
            <a:r>
              <a:rPr lang="it-IT" dirty="0">
                <a:solidFill>
                  <a:srgbClr val="002060"/>
                </a:solidFill>
              </a:rPr>
              <a:t> with </a:t>
            </a:r>
            <a:r>
              <a:rPr lang="it-IT" dirty="0" err="1">
                <a:solidFill>
                  <a:srgbClr val="002060"/>
                </a:solidFill>
              </a:rPr>
              <a:t>further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selection</a:t>
            </a:r>
            <a:r>
              <a:rPr lang="it-IT" dirty="0">
                <a:solidFill>
                  <a:srgbClr val="002060"/>
                </a:solidFill>
              </a:rPr>
              <a:t> on</a:t>
            </a:r>
          </a:p>
          <a:p>
            <a:r>
              <a:rPr lang="it-IT" dirty="0">
                <a:solidFill>
                  <a:srgbClr val="002060"/>
                </a:solidFill>
              </a:rPr>
              <a:t>      - </a:t>
            </a:r>
            <a:r>
              <a:rPr lang="it-IT" dirty="0" err="1">
                <a:solidFill>
                  <a:srgbClr val="002060"/>
                </a:solidFill>
              </a:rPr>
              <a:t>number</a:t>
            </a:r>
            <a:r>
              <a:rPr lang="it-IT" dirty="0">
                <a:solidFill>
                  <a:srgbClr val="002060"/>
                </a:solidFill>
              </a:rPr>
              <a:t> of tracks in </a:t>
            </a:r>
            <a:r>
              <a:rPr lang="it-IT" dirty="0" err="1">
                <a:solidFill>
                  <a:srgbClr val="002060"/>
                </a:solidFill>
              </a:rPr>
              <a:t>each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telescope</a:t>
            </a:r>
            <a:r>
              <a:rPr lang="it-IT" dirty="0">
                <a:solidFill>
                  <a:srgbClr val="002060"/>
                </a:solidFill>
              </a:rPr>
              <a:t> (</a:t>
            </a:r>
            <a:r>
              <a:rPr lang="it-IT" dirty="0" err="1">
                <a:solidFill>
                  <a:srgbClr val="002060"/>
                </a:solidFill>
              </a:rPr>
              <a:t>average</a:t>
            </a:r>
            <a:r>
              <a:rPr lang="it-IT" dirty="0">
                <a:solidFill>
                  <a:srgbClr val="002060"/>
                </a:solidFill>
              </a:rPr>
              <a:t> or min/max no. of tracks)</a:t>
            </a:r>
          </a:p>
          <a:p>
            <a:r>
              <a:rPr lang="it-IT" dirty="0">
                <a:solidFill>
                  <a:srgbClr val="002060"/>
                </a:solidFill>
              </a:rPr>
              <a:t>      - </a:t>
            </a:r>
            <a:r>
              <a:rPr lang="it-IT" dirty="0" err="1">
                <a:solidFill>
                  <a:srgbClr val="002060"/>
                </a:solidFill>
              </a:rPr>
              <a:t>geographical</a:t>
            </a:r>
            <a:r>
              <a:rPr lang="it-IT" dirty="0">
                <a:solidFill>
                  <a:srgbClr val="002060"/>
                </a:solidFill>
              </a:rPr>
              <a:t> location of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     - time </a:t>
            </a:r>
            <a:r>
              <a:rPr lang="it-IT" dirty="0" err="1">
                <a:solidFill>
                  <a:srgbClr val="002060"/>
                </a:solidFill>
              </a:rPr>
              <a:t>difference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between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telescopes</a:t>
            </a:r>
            <a:endParaRPr lang="it-IT" dirty="0">
              <a:solidFill>
                <a:srgbClr val="002060"/>
              </a:solidFill>
            </a:endParaRPr>
          </a:p>
          <a:p>
            <a:r>
              <a:rPr lang="it-IT" dirty="0">
                <a:solidFill>
                  <a:srgbClr val="002060"/>
                </a:solidFill>
              </a:rPr>
              <a:t> </a:t>
            </a:r>
          </a:p>
          <a:p>
            <a:r>
              <a:rPr lang="it-IT" dirty="0">
                <a:solidFill>
                  <a:srgbClr val="C00000"/>
                </a:solidFill>
              </a:rPr>
              <a:t>-    </a:t>
            </a:r>
            <a:r>
              <a:rPr lang="it-IT" dirty="0" err="1">
                <a:solidFill>
                  <a:srgbClr val="C00000"/>
                </a:solidFill>
              </a:rPr>
              <a:t>Coincidence</a:t>
            </a:r>
            <a:r>
              <a:rPr lang="it-IT" dirty="0">
                <a:solidFill>
                  <a:srgbClr val="C00000"/>
                </a:solidFill>
              </a:rPr>
              <a:t> window: 1 </a:t>
            </a:r>
            <a:r>
              <a:rPr lang="it-IT" dirty="0" err="1">
                <a:solidFill>
                  <a:srgbClr val="C00000"/>
                </a:solidFill>
              </a:rPr>
              <a:t>ms</a:t>
            </a:r>
            <a:r>
              <a:rPr lang="it-IT" dirty="0">
                <a:solidFill>
                  <a:srgbClr val="C00000"/>
                </a:solidFill>
              </a:rPr>
              <a:t>, events with </a:t>
            </a:r>
            <a:r>
              <a:rPr lang="it-IT" dirty="0" err="1">
                <a:solidFill>
                  <a:srgbClr val="C00000"/>
                </a:solidFill>
              </a:rPr>
              <a:t>at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least</a:t>
            </a:r>
            <a:r>
              <a:rPr lang="it-IT" dirty="0">
                <a:solidFill>
                  <a:srgbClr val="C00000"/>
                </a:solidFill>
              </a:rPr>
              <a:t> 2 tracks in </a:t>
            </a:r>
            <a:r>
              <a:rPr lang="it-IT" dirty="0" err="1">
                <a:solidFill>
                  <a:srgbClr val="C00000"/>
                </a:solidFill>
              </a:rPr>
              <a:t>each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telescope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selected</a:t>
            </a:r>
            <a:endParaRPr lang="it-IT" dirty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>
                <a:solidFill>
                  <a:srgbClr val="C00000"/>
                </a:solidFill>
              </a:rPr>
              <a:t>Procedure for </a:t>
            </a:r>
            <a:r>
              <a:rPr lang="it-IT" dirty="0" err="1">
                <a:solidFill>
                  <a:srgbClr val="C00000"/>
                </a:solidFill>
              </a:rPr>
              <a:t>selection</a:t>
            </a:r>
            <a:r>
              <a:rPr lang="it-IT" dirty="0">
                <a:solidFill>
                  <a:srgbClr val="C00000"/>
                </a:solidFill>
              </a:rPr>
              <a:t> of events </a:t>
            </a:r>
            <a:r>
              <a:rPr lang="it-IT" dirty="0" err="1">
                <a:solidFill>
                  <a:srgbClr val="C00000"/>
                </a:solidFill>
              </a:rPr>
              <a:t>at</a:t>
            </a:r>
            <a:r>
              <a:rPr lang="it-IT" dirty="0">
                <a:solidFill>
                  <a:srgbClr val="C00000"/>
                </a:solidFill>
              </a:rPr>
              <a:t> CNAF </a:t>
            </a:r>
            <a:r>
              <a:rPr lang="it-IT" dirty="0" err="1">
                <a:solidFill>
                  <a:srgbClr val="C00000"/>
                </a:solidFill>
              </a:rPr>
              <a:t>started</a:t>
            </a:r>
            <a:endParaRPr lang="it-IT" dirty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dirty="0" err="1">
                <a:solidFill>
                  <a:srgbClr val="C00000"/>
                </a:solidFill>
              </a:rPr>
              <a:t>Verified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that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processed</a:t>
            </a:r>
            <a:r>
              <a:rPr lang="it-IT" dirty="0">
                <a:solidFill>
                  <a:srgbClr val="C00000"/>
                </a:solidFill>
              </a:rPr>
              <a:t> files are </a:t>
            </a:r>
            <a:r>
              <a:rPr lang="it-IT" dirty="0" err="1">
                <a:solidFill>
                  <a:srgbClr val="C00000"/>
                </a:solidFill>
              </a:rPr>
              <a:t>within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reasonable</a:t>
            </a:r>
            <a:r>
              <a:rPr lang="it-IT" dirty="0">
                <a:solidFill>
                  <a:srgbClr val="C00000"/>
                </a:solidFill>
              </a:rPr>
              <a:t> size, </a:t>
            </a:r>
            <a:r>
              <a:rPr lang="it-IT" dirty="0" err="1">
                <a:solidFill>
                  <a:srgbClr val="C00000"/>
                </a:solidFill>
              </a:rPr>
              <a:t>even</a:t>
            </a:r>
            <a:r>
              <a:rPr lang="it-IT" dirty="0">
                <a:solidFill>
                  <a:srgbClr val="C00000"/>
                </a:solidFill>
              </a:rPr>
              <a:t> with </a:t>
            </a:r>
            <a:r>
              <a:rPr lang="it-IT" dirty="0" err="1">
                <a:solidFill>
                  <a:srgbClr val="C00000"/>
                </a:solidFill>
              </a:rPr>
              <a:t>only</a:t>
            </a:r>
            <a:r>
              <a:rPr lang="it-IT" dirty="0">
                <a:solidFill>
                  <a:srgbClr val="C00000"/>
                </a:solidFill>
              </a:rPr>
              <a:t> 1 or 2 </a:t>
            </a:r>
            <a:r>
              <a:rPr lang="it-IT" dirty="0" err="1">
                <a:solidFill>
                  <a:srgbClr val="C00000"/>
                </a:solidFill>
              </a:rPr>
              <a:t>telescopes</a:t>
            </a:r>
            <a:r>
              <a:rPr lang="it-IT" dirty="0">
                <a:solidFill>
                  <a:srgbClr val="C00000"/>
                </a:solidFill>
              </a:rPr>
              <a:t> (no </a:t>
            </a:r>
            <a:r>
              <a:rPr lang="it-IT" dirty="0" err="1">
                <a:solidFill>
                  <a:srgbClr val="C00000"/>
                </a:solidFill>
              </a:rPr>
              <a:t>need</a:t>
            </a:r>
            <a:r>
              <a:rPr lang="it-IT" dirty="0">
                <a:solidFill>
                  <a:srgbClr val="C00000"/>
                </a:solidFill>
              </a:rPr>
              <a:t> to </a:t>
            </a:r>
            <a:r>
              <a:rPr lang="it-IT" dirty="0" err="1">
                <a:solidFill>
                  <a:srgbClr val="C00000"/>
                </a:solidFill>
              </a:rPr>
              <a:t>disregard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them</a:t>
            </a:r>
            <a:r>
              <a:rPr lang="it-IT" dirty="0">
                <a:solidFill>
                  <a:srgbClr val="C00000"/>
                </a:solidFill>
              </a:rPr>
              <a:t>)</a:t>
            </a:r>
          </a:p>
          <a:p>
            <a:r>
              <a:rPr lang="it-IT" dirty="0">
                <a:solidFill>
                  <a:srgbClr val="C00000"/>
                </a:solidFill>
              </a:rPr>
              <a:t>-     A </a:t>
            </a:r>
            <a:r>
              <a:rPr lang="it-IT" dirty="0" err="1">
                <a:solidFill>
                  <a:srgbClr val="C00000"/>
                </a:solidFill>
              </a:rPr>
              <a:t>few</a:t>
            </a:r>
            <a:r>
              <a:rPr lang="it-IT" dirty="0">
                <a:solidFill>
                  <a:srgbClr val="C00000"/>
                </a:solidFill>
              </a:rPr>
              <a:t> days data </a:t>
            </a:r>
            <a:r>
              <a:rPr lang="it-IT" dirty="0" err="1">
                <a:solidFill>
                  <a:srgbClr val="C00000"/>
                </a:solidFill>
              </a:rPr>
              <a:t>taking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processed</a:t>
            </a:r>
            <a:endParaRPr lang="it-IT" dirty="0">
              <a:solidFill>
                <a:srgbClr val="C00000"/>
              </a:solidFill>
            </a:endParaRPr>
          </a:p>
          <a:p>
            <a:r>
              <a:rPr lang="it-IT" dirty="0">
                <a:solidFill>
                  <a:srgbClr val="C00000"/>
                </a:solidFill>
              </a:rPr>
              <a:t>-     First checks on the data </a:t>
            </a:r>
            <a:r>
              <a:rPr lang="it-IT" dirty="0" err="1">
                <a:solidFill>
                  <a:srgbClr val="C00000"/>
                </a:solidFill>
              </a:rPr>
              <a:t>quality</a:t>
            </a:r>
            <a:r>
              <a:rPr lang="it-IT" dirty="0">
                <a:solidFill>
                  <a:srgbClr val="C00000"/>
                </a:solidFill>
              </a:rPr>
              <a:t> and </a:t>
            </a:r>
            <a:r>
              <a:rPr lang="it-IT" dirty="0" err="1">
                <a:solidFill>
                  <a:srgbClr val="C00000"/>
                </a:solidFill>
              </a:rPr>
              <a:t>consistency</a:t>
            </a:r>
            <a:r>
              <a:rPr lang="it-IT" dirty="0">
                <a:solidFill>
                  <a:srgbClr val="C00000"/>
                </a:solidFill>
              </a:rPr>
              <a:t> of procedure on-</a:t>
            </a:r>
            <a:r>
              <a:rPr lang="it-IT" dirty="0" err="1">
                <a:solidFill>
                  <a:srgbClr val="C00000"/>
                </a:solidFill>
              </a:rPr>
              <a:t>going</a:t>
            </a:r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C00000"/>
              </a:solidFill>
            </a:endParaRPr>
          </a:p>
          <a:p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73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8B36EBD-04EC-8399-6DF2-07348CB268FF}"/>
              </a:ext>
            </a:extLst>
          </p:cNvPr>
          <p:cNvSpPr txBox="1"/>
          <p:nvPr/>
        </p:nvSpPr>
        <p:spPr>
          <a:xfrm>
            <a:off x="304800" y="508220"/>
            <a:ext cx="55721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rgbClr val="C00000"/>
                </a:solidFill>
              </a:rPr>
              <a:t>First plots from 6 days data </a:t>
            </a:r>
            <a:r>
              <a:rPr lang="it-IT" sz="2400" b="1" dirty="0" err="1">
                <a:solidFill>
                  <a:srgbClr val="C00000"/>
                </a:solidFill>
              </a:rPr>
              <a:t>taking</a:t>
            </a:r>
            <a:r>
              <a:rPr lang="it-IT" sz="2400" b="1" dirty="0">
                <a:solidFill>
                  <a:srgbClr val="C00000"/>
                </a:solidFill>
              </a:rPr>
              <a:t>…</a:t>
            </a:r>
          </a:p>
          <a:p>
            <a:endParaRPr lang="it-IT" b="1" dirty="0"/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   </a:t>
            </a:r>
          </a:p>
        </p:txBody>
      </p:sp>
      <p:pic>
        <p:nvPicPr>
          <p:cNvPr id="4" name="Immagine 3" descr="Immagine che contiene testo, diagramma, schermata, linea&#10;&#10;Descrizione generata automaticamente">
            <a:extLst>
              <a:ext uri="{FF2B5EF4-FFF2-40B4-BE49-F238E27FC236}">
                <a16:creationId xmlns:a16="http://schemas.microsoft.com/office/drawing/2014/main" id="{93D987DF-9266-B7EB-4E95-5A62968F8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67" y="3108155"/>
            <a:ext cx="5104959" cy="3466691"/>
          </a:xfrm>
          <a:prstGeom prst="rect">
            <a:avLst/>
          </a:prstGeom>
        </p:spPr>
      </p:pic>
      <p:pic>
        <p:nvPicPr>
          <p:cNvPr id="6" name="Immagine 5" descr="Immagine che contiene testo, diagramma, linea, Diagramma&#10;&#10;Descrizione generata automaticamente">
            <a:extLst>
              <a:ext uri="{FF2B5EF4-FFF2-40B4-BE49-F238E27FC236}">
                <a16:creationId xmlns:a16="http://schemas.microsoft.com/office/drawing/2014/main" id="{F6D2E767-278F-154F-8FED-FF4B0EEF6C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411" y="154388"/>
            <a:ext cx="4822109" cy="3274612"/>
          </a:xfrm>
          <a:prstGeom prst="rect">
            <a:avLst/>
          </a:prstGeom>
        </p:spPr>
      </p:pic>
      <p:pic>
        <p:nvPicPr>
          <p:cNvPr id="10" name="Immagine 9" descr="Immagine che contiene testo, diagramma, Diagramma, linea&#10;&#10;Descrizione generata automaticamente">
            <a:extLst>
              <a:ext uri="{FF2B5EF4-FFF2-40B4-BE49-F238E27FC236}">
                <a16:creationId xmlns:a16="http://schemas.microsoft.com/office/drawing/2014/main" id="{2699E464-02CF-6A72-2519-20C28A68BA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411" y="3512709"/>
            <a:ext cx="4698841" cy="3190903"/>
          </a:xfrm>
          <a:prstGeom prst="rect">
            <a:avLst/>
          </a:prstGeom>
        </p:spPr>
      </p:pic>
      <p:pic>
        <p:nvPicPr>
          <p:cNvPr id="1028" name="Picture 4" descr="Work In Progress Icon Images – Browse 136,652 Stock Photos, Vectors, and  Video | Adobe Stock">
            <a:extLst>
              <a:ext uri="{FF2B5EF4-FFF2-40B4-BE49-F238E27FC236}">
                <a16:creationId xmlns:a16="http://schemas.microsoft.com/office/drawing/2014/main" id="{6D5E47C9-DEF4-59F5-919C-13909D231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640" y="1087865"/>
            <a:ext cx="1798209" cy="1798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498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544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Riggi</dc:creator>
  <cp:lastModifiedBy>Francesco Riggi</cp:lastModifiedBy>
  <cp:revision>24</cp:revision>
  <dcterms:created xsi:type="dcterms:W3CDTF">2023-02-19T18:32:42Z</dcterms:created>
  <dcterms:modified xsi:type="dcterms:W3CDTF">2023-05-04T06:57:57Z</dcterms:modified>
</cp:coreProperties>
</file>