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9" r:id="rId4"/>
    <p:sldId id="262" r:id="rId5"/>
    <p:sldId id="258" r:id="rId6"/>
    <p:sldId id="270" r:id="rId7"/>
    <p:sldId id="260" r:id="rId8"/>
    <p:sldId id="261" r:id="rId9"/>
    <p:sldId id="267" r:id="rId10"/>
    <p:sldId id="264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A02ACC-8DFC-924B-73E4-7BCB49256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43807B7-AC03-3B7B-A7AB-912D629DD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C36CBE-C036-9475-9F68-31FB2D308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4E03-FE74-4921-BD98-28CFF5A8F7F0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80BD2F-09FB-E657-9122-1DCB3CA8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F44E9E-4EB3-FE15-C5A5-AAB4D9820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ED1B-507D-4DC4-A8E5-091890D36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06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774383-16B1-AE15-A9AA-A1EBEB30D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766D772-A28C-2B97-0723-A9C2F1FC6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ABE08C-922D-FFEA-6562-B45429736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4E03-FE74-4921-BD98-28CFF5A8F7F0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BD749CC-A5E2-2673-DEFB-125DBC83A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7E1892-9955-5538-44F8-BF48A709C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ED1B-507D-4DC4-A8E5-091890D36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48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27698AD-61FF-4712-786A-DD11B00C73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707724D-5717-8063-EC27-1778C7D3E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C8CD85C-858A-F0E9-056D-A00CA06A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4E03-FE74-4921-BD98-28CFF5A8F7F0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47A12A-AAEB-28A7-900E-77C9306A2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066320-8F78-F00C-3155-20DD34CBE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ED1B-507D-4DC4-A8E5-091890D36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04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98AE87-4723-C7C8-439D-214C6127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65A6ED-3056-4DB0-F53A-65EEF95AD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E8F5C3-181E-8B8D-8B4B-88957866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4E03-FE74-4921-BD98-28CFF5A8F7F0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3DC373-16A3-F275-1478-9D746A25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69390F-C1CA-08B7-E54F-30126393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ED1B-507D-4DC4-A8E5-091890D36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217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1B23F9-FA58-3629-2D0F-D67A5E350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4EEA9E-118D-6EE8-F0E3-7B5C71A3D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94FA55-05E8-9152-32F8-D59D6C517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4E03-FE74-4921-BD98-28CFF5A8F7F0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A3CB5C-B34D-C2D5-BB56-691BB745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7C2268-EB67-4C82-A54D-79517817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ED1B-507D-4DC4-A8E5-091890D36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31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C93149-29F6-D45E-55D1-749AA803D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F9DB9D-35FF-0E0B-2D37-0E9274B8A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F63DE4B-8C8F-5802-29A6-27AFC8BB5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66B7AD-7460-B6E9-54F6-75768F4E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4E03-FE74-4921-BD98-28CFF5A8F7F0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2DEA43-9282-E3F0-51EB-19BB5200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F7D857-52A2-B91F-13AE-DCF6DEF8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ED1B-507D-4DC4-A8E5-091890D36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27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7EC2B1-C3FA-D7F6-418B-865F35BAD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3709FA-6763-9DC8-2DB6-B766CC4D8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C292A9-BC3A-FE7A-03D6-716155459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0B54B34-41C8-824E-64C3-822CB2BB2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134B207-FAEA-1B95-B35E-1BE4807B15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EEB3DE5-A3AA-726C-07C8-9C85C084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4E03-FE74-4921-BD98-28CFF5A8F7F0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DBE2313-C045-0D00-65DD-6A3D337E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08F43DB-1F90-7BA7-3345-4C97911C2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ED1B-507D-4DC4-A8E5-091890D36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123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7C060D-8CB3-730D-7EDE-73F19D00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8201D57-76A5-26D3-C677-86A2C5634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4E03-FE74-4921-BD98-28CFF5A8F7F0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D313568-7944-A07E-1A6C-2D2F7B85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90958D-8B7A-6919-09AA-C8F80D9A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ED1B-507D-4DC4-A8E5-091890D36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76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ABBAFA5-B169-8977-75D8-D62AEA1E1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4E03-FE74-4921-BD98-28CFF5A8F7F0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A249AB3-1527-C784-FF4D-E5102251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F2C501B-F9D4-FC5F-6E7F-7A1AB840F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ED1B-507D-4DC4-A8E5-091890D36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66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BDDF99-FC83-8066-3C7E-49896F211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8D4103-2051-8FDA-E476-6BABA27DD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6E7786-54CE-62A2-BDC5-C4D543F83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6A19A9-FFE1-BB59-533B-C078F12C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4E03-FE74-4921-BD98-28CFF5A8F7F0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ACA51C-AEAD-D8A1-F8A4-48C237E2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2AD44A-A1D2-5CC0-7C75-1163BEB0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ED1B-507D-4DC4-A8E5-091890D36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70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428826-FF1C-56D0-912D-CFCF4C643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C4B6505-9935-515A-E502-4EEE42BE59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434BA86-3763-BCDC-22E6-00C6891D1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124E16-350E-558B-50EF-7E268C4C1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4E03-FE74-4921-BD98-28CFF5A8F7F0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46DBA66-5F4D-A6FD-3A25-1F86161D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80E38C6-7A46-15D1-5460-C47A367D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ED1B-507D-4DC4-A8E5-091890D36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21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BC96866-2F96-1802-C7CD-6F2FD521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F4E546-DBB2-15FB-C4E6-3DBDCE2B7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3F165E-8B12-E74F-3CD5-13DE1AF9D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84E03-FE74-4921-BD98-28CFF5A8F7F0}" type="datetimeFigureOut">
              <a:rPr lang="it-IT" smtClean="0"/>
              <a:t>21/02/2023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E072A8-D062-F7C4-A1E8-64F93F840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E92B49-76C2-C450-6C10-21A25099E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ED1B-507D-4DC4-A8E5-091890D367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952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uci laser al neon allineate a formare un triangolo">
            <a:extLst>
              <a:ext uri="{FF2B5EF4-FFF2-40B4-BE49-F238E27FC236}">
                <a16:creationId xmlns:a16="http://schemas.microsoft.com/office/drawing/2014/main" id="{21A03BEA-7F50-EEE0-07CE-C4DD27A41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16" b="1085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C0B581B-AFE3-A192-7058-EE74073C38CB}"/>
              </a:ext>
            </a:extLst>
          </p:cNvPr>
          <p:cNvSpPr txBox="1"/>
          <p:nvPr/>
        </p:nvSpPr>
        <p:spPr>
          <a:xfrm>
            <a:off x="452760" y="656947"/>
            <a:ext cx="4909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C000"/>
                </a:solidFill>
              </a:rPr>
              <a:t>Multiple </a:t>
            </a:r>
            <a:r>
              <a:rPr lang="it-IT" sz="2400" dirty="0" err="1">
                <a:solidFill>
                  <a:srgbClr val="FFC000"/>
                </a:solidFill>
              </a:rPr>
              <a:t>coincidences</a:t>
            </a:r>
            <a:r>
              <a:rPr lang="it-IT" sz="2400" dirty="0">
                <a:solidFill>
                  <a:srgbClr val="FFC000"/>
                </a:solidFill>
              </a:rPr>
              <a:t> </a:t>
            </a:r>
            <a:r>
              <a:rPr lang="it-IT" sz="2400" dirty="0" err="1">
                <a:solidFill>
                  <a:srgbClr val="FFC000"/>
                </a:solidFill>
              </a:rPr>
              <a:t>between</a:t>
            </a:r>
            <a:r>
              <a:rPr lang="it-IT" sz="2400" dirty="0">
                <a:solidFill>
                  <a:srgbClr val="FFC000"/>
                </a:solidFill>
              </a:rPr>
              <a:t> EEE </a:t>
            </a:r>
            <a:r>
              <a:rPr lang="it-IT" sz="2400" dirty="0" err="1">
                <a:solidFill>
                  <a:srgbClr val="FFC000"/>
                </a:solidFill>
              </a:rPr>
              <a:t>telescopes</a:t>
            </a:r>
            <a:r>
              <a:rPr lang="it-IT" sz="2400" dirty="0">
                <a:solidFill>
                  <a:srgbClr val="FFC000"/>
                </a:solidFill>
              </a:rPr>
              <a:t>: a step </a:t>
            </a:r>
            <a:r>
              <a:rPr lang="it-IT" sz="2400" dirty="0" err="1">
                <a:solidFill>
                  <a:srgbClr val="FFC000"/>
                </a:solidFill>
              </a:rPr>
              <a:t>forward</a:t>
            </a:r>
            <a:r>
              <a:rPr lang="it-IT" sz="2400" dirty="0">
                <a:solidFill>
                  <a:srgbClr val="FFC000"/>
                </a:solidFill>
              </a:rPr>
              <a:t>?</a:t>
            </a:r>
          </a:p>
          <a:p>
            <a:endParaRPr lang="it-IT" dirty="0">
              <a:solidFill>
                <a:srgbClr val="FFC000"/>
              </a:solidFill>
            </a:endParaRPr>
          </a:p>
          <a:p>
            <a:r>
              <a:rPr lang="it-IT" dirty="0" err="1">
                <a:solidFill>
                  <a:srgbClr val="FFC000"/>
                </a:solidFill>
              </a:rPr>
              <a:t>F.Riggi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4A2EEC-D202-BCF8-6B06-9E95396FACFC}"/>
              </a:ext>
            </a:extLst>
          </p:cNvPr>
          <p:cNvSpPr txBox="1"/>
          <p:nvPr/>
        </p:nvSpPr>
        <p:spPr>
          <a:xfrm>
            <a:off x="452760" y="5877887"/>
            <a:ext cx="490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C000"/>
                </a:solidFill>
              </a:rPr>
              <a:t>EEE Analysis Meeting</a:t>
            </a:r>
          </a:p>
          <a:p>
            <a:r>
              <a:rPr lang="it-IT" dirty="0" err="1">
                <a:solidFill>
                  <a:srgbClr val="FFC000"/>
                </a:solidFill>
              </a:rPr>
              <a:t>February</a:t>
            </a:r>
            <a:r>
              <a:rPr lang="it-IT" dirty="0">
                <a:solidFill>
                  <a:srgbClr val="FFC000"/>
                </a:solidFill>
              </a:rPr>
              <a:t> 21, 2023</a:t>
            </a:r>
          </a:p>
        </p:txBody>
      </p:sp>
    </p:spTree>
    <p:extLst>
      <p:ext uri="{BB962C8B-B14F-4D97-AF65-F5344CB8AC3E}">
        <p14:creationId xmlns:p14="http://schemas.microsoft.com/office/powerpoint/2010/main" val="3182545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B36EBD-04EC-8399-6DF2-07348CB268FF}"/>
              </a:ext>
            </a:extLst>
          </p:cNvPr>
          <p:cNvSpPr txBox="1"/>
          <p:nvPr/>
        </p:nvSpPr>
        <p:spPr>
          <a:xfrm>
            <a:off x="304799" y="508220"/>
            <a:ext cx="985125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err="1">
                <a:solidFill>
                  <a:srgbClr val="C00000"/>
                </a:solidFill>
              </a:rPr>
              <a:t>Is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there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something</a:t>
            </a:r>
            <a:r>
              <a:rPr lang="it-IT" sz="2400" b="1" dirty="0">
                <a:solidFill>
                  <a:srgbClr val="C00000"/>
                </a:solidFill>
              </a:rPr>
              <a:t> else </a:t>
            </a:r>
            <a:r>
              <a:rPr lang="it-IT" sz="2400" b="1" dirty="0" err="1">
                <a:solidFill>
                  <a:srgbClr val="C00000"/>
                </a:solidFill>
              </a:rPr>
              <a:t>we</a:t>
            </a:r>
            <a:r>
              <a:rPr lang="it-IT" sz="2400" b="1" dirty="0">
                <a:solidFill>
                  <a:srgbClr val="C00000"/>
                </a:solidFill>
              </a:rPr>
              <a:t> can </a:t>
            </a:r>
            <a:r>
              <a:rPr lang="it-IT" sz="2400" b="1" dirty="0" err="1">
                <a:solidFill>
                  <a:srgbClr val="C00000"/>
                </a:solidFill>
              </a:rPr>
              <a:t>reasonably</a:t>
            </a:r>
            <a:r>
              <a:rPr lang="it-IT" sz="2400" b="1" dirty="0">
                <a:solidFill>
                  <a:srgbClr val="C00000"/>
                </a:solidFill>
              </a:rPr>
              <a:t> do for a </a:t>
            </a:r>
            <a:r>
              <a:rPr lang="it-IT" sz="2400" b="1" dirty="0" err="1">
                <a:solidFill>
                  <a:srgbClr val="C00000"/>
                </a:solidFill>
              </a:rPr>
              <a:t>further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analysis</a:t>
            </a:r>
            <a:r>
              <a:rPr lang="it-IT" sz="2400" b="1" dirty="0">
                <a:solidFill>
                  <a:srgbClr val="C00000"/>
                </a:solidFill>
              </a:rPr>
              <a:t>?</a:t>
            </a:r>
          </a:p>
          <a:p>
            <a:endParaRPr lang="it-IT" b="1" dirty="0"/>
          </a:p>
          <a:p>
            <a:r>
              <a:rPr lang="it-IT" dirty="0">
                <a:solidFill>
                  <a:srgbClr val="002060"/>
                </a:solidFill>
              </a:rPr>
              <a:t>Two </a:t>
            </a:r>
            <a:r>
              <a:rPr lang="it-IT" dirty="0" err="1">
                <a:solidFill>
                  <a:srgbClr val="002060"/>
                </a:solidFill>
              </a:rPr>
              <a:t>possibilities</a:t>
            </a:r>
            <a:r>
              <a:rPr lang="it-IT" dirty="0">
                <a:solidFill>
                  <a:srgbClr val="002060"/>
                </a:solidFill>
              </a:rPr>
              <a:t>: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pPr marL="342900" indent="-342900">
              <a:buAutoNum type="alphaLcParenR"/>
            </a:pPr>
            <a:r>
              <a:rPr lang="it-IT" dirty="0" err="1">
                <a:solidFill>
                  <a:srgbClr val="002060"/>
                </a:solidFill>
              </a:rPr>
              <a:t>Increase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statistics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      </a:t>
            </a:r>
            <a:r>
              <a:rPr lang="it-IT" dirty="0" err="1">
                <a:solidFill>
                  <a:srgbClr val="002060"/>
                </a:solidFill>
              </a:rPr>
              <a:t>However</a:t>
            </a:r>
            <a:r>
              <a:rPr lang="it-IT" dirty="0">
                <a:solidFill>
                  <a:srgbClr val="002060"/>
                </a:solidFill>
              </a:rPr>
              <a:t>, due to log(N) ~ k, to </a:t>
            </a:r>
            <a:r>
              <a:rPr lang="it-IT" dirty="0" err="1">
                <a:solidFill>
                  <a:srgbClr val="002060"/>
                </a:solidFill>
              </a:rPr>
              <a:t>observe</a:t>
            </a:r>
            <a:r>
              <a:rPr lang="it-IT" dirty="0">
                <a:solidFill>
                  <a:srgbClr val="002060"/>
                </a:solidFill>
              </a:rPr>
              <a:t> just a </a:t>
            </a:r>
            <a:r>
              <a:rPr lang="it-IT" dirty="0" err="1">
                <a:solidFill>
                  <a:srgbClr val="002060"/>
                </a:solidFill>
              </a:rPr>
              <a:t>few</a:t>
            </a:r>
            <a:r>
              <a:rPr lang="it-IT" dirty="0">
                <a:solidFill>
                  <a:srgbClr val="002060"/>
                </a:solidFill>
              </a:rPr>
              <a:t> k=13 events </a:t>
            </a:r>
            <a:r>
              <a:rPr lang="it-IT" dirty="0" err="1">
                <a:solidFill>
                  <a:srgbClr val="002060"/>
                </a:solidFill>
              </a:rPr>
              <a:t>would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require</a:t>
            </a:r>
            <a:r>
              <a:rPr lang="it-IT" dirty="0">
                <a:solidFill>
                  <a:srgbClr val="002060"/>
                </a:solidFill>
              </a:rPr>
              <a:t> a </a:t>
            </a:r>
            <a:r>
              <a:rPr lang="it-IT" dirty="0" err="1">
                <a:solidFill>
                  <a:srgbClr val="002060"/>
                </a:solidFill>
              </a:rPr>
              <a:t>factor</a:t>
            </a:r>
            <a:r>
              <a:rPr lang="it-IT" dirty="0">
                <a:solidFill>
                  <a:srgbClr val="002060"/>
                </a:solidFill>
              </a:rPr>
              <a:t> 10 in </a:t>
            </a:r>
            <a:r>
              <a:rPr lang="it-IT" dirty="0" err="1">
                <a:solidFill>
                  <a:srgbClr val="002060"/>
                </a:solidFill>
              </a:rPr>
              <a:t>statistics</a:t>
            </a:r>
            <a:r>
              <a:rPr lang="it-IT" dirty="0">
                <a:solidFill>
                  <a:srgbClr val="002060"/>
                </a:solidFill>
              </a:rPr>
              <a:t> (</a:t>
            </a:r>
            <a:r>
              <a:rPr lang="it-IT" dirty="0" err="1">
                <a:solidFill>
                  <a:srgbClr val="002060"/>
                </a:solidFill>
              </a:rPr>
              <a:t>going</a:t>
            </a:r>
            <a:r>
              <a:rPr lang="it-IT" dirty="0">
                <a:solidFill>
                  <a:srgbClr val="002060"/>
                </a:solidFill>
              </a:rPr>
              <a:t> from 5-6 </a:t>
            </a:r>
            <a:r>
              <a:rPr lang="it-IT" dirty="0" err="1">
                <a:solidFill>
                  <a:srgbClr val="002060"/>
                </a:solidFill>
              </a:rPr>
              <a:t>months</a:t>
            </a:r>
            <a:r>
              <a:rPr lang="it-IT" dirty="0">
                <a:solidFill>
                  <a:srgbClr val="002060"/>
                </a:solidFill>
              </a:rPr>
              <a:t> to 5 </a:t>
            </a:r>
            <a:r>
              <a:rPr lang="it-IT" dirty="0" err="1">
                <a:solidFill>
                  <a:srgbClr val="002060"/>
                </a:solidFill>
              </a:rPr>
              <a:t>years</a:t>
            </a:r>
            <a:r>
              <a:rPr lang="it-IT" dirty="0">
                <a:solidFill>
                  <a:srgbClr val="002060"/>
                </a:solidFill>
              </a:rPr>
              <a:t>).</a:t>
            </a:r>
          </a:p>
          <a:p>
            <a:r>
              <a:rPr lang="it-IT" dirty="0">
                <a:solidFill>
                  <a:srgbClr val="002060"/>
                </a:solidFill>
              </a:rPr>
              <a:t>      Not clear </a:t>
            </a:r>
            <a:r>
              <a:rPr lang="it-IT" dirty="0" err="1">
                <a:solidFill>
                  <a:srgbClr val="002060"/>
                </a:solidFill>
              </a:rPr>
              <a:t>if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this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affordable</a:t>
            </a:r>
            <a:r>
              <a:rPr lang="it-IT" dirty="0">
                <a:solidFill>
                  <a:srgbClr val="002060"/>
                </a:solidFill>
              </a:rPr>
              <a:t>, in </a:t>
            </a:r>
            <a:r>
              <a:rPr lang="it-IT" dirty="0" err="1">
                <a:solidFill>
                  <a:srgbClr val="002060"/>
                </a:solidFill>
              </a:rPr>
              <a:t>terms</a:t>
            </a:r>
            <a:r>
              <a:rPr lang="it-IT" dirty="0">
                <a:solidFill>
                  <a:srgbClr val="002060"/>
                </a:solidFill>
              </a:rPr>
              <a:t> of good (</a:t>
            </a:r>
            <a:r>
              <a:rPr lang="it-IT" dirty="0" err="1">
                <a:solidFill>
                  <a:srgbClr val="002060"/>
                </a:solidFill>
              </a:rPr>
              <a:t>constant</a:t>
            </a:r>
            <a:r>
              <a:rPr lang="it-IT" dirty="0">
                <a:solidFill>
                  <a:srgbClr val="002060"/>
                </a:solidFill>
              </a:rPr>
              <a:t>) data </a:t>
            </a:r>
            <a:r>
              <a:rPr lang="it-IT" dirty="0" err="1">
                <a:solidFill>
                  <a:srgbClr val="002060"/>
                </a:solidFill>
              </a:rPr>
              <a:t>quality</a:t>
            </a:r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b) Select events of </a:t>
            </a:r>
            <a:r>
              <a:rPr lang="it-IT" dirty="0" err="1">
                <a:solidFill>
                  <a:srgbClr val="002060"/>
                </a:solidFill>
              </a:rPr>
              <a:t>interest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according</a:t>
            </a:r>
            <a:r>
              <a:rPr lang="it-IT" dirty="0">
                <a:solidFill>
                  <a:srgbClr val="002060"/>
                </a:solidFill>
              </a:rPr>
              <a:t> to some </a:t>
            </a:r>
            <a:r>
              <a:rPr lang="it-IT" dirty="0" err="1">
                <a:solidFill>
                  <a:srgbClr val="002060"/>
                </a:solidFill>
              </a:rPr>
              <a:t>criteria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     A </a:t>
            </a:r>
            <a:r>
              <a:rPr lang="it-IT" dirty="0" err="1">
                <a:solidFill>
                  <a:srgbClr val="002060"/>
                </a:solidFill>
              </a:rPr>
              <a:t>possibility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could</a:t>
            </a:r>
            <a:r>
              <a:rPr lang="it-IT" dirty="0">
                <a:solidFill>
                  <a:srgbClr val="002060"/>
                </a:solidFill>
              </a:rPr>
              <a:t> be to </a:t>
            </a:r>
            <a:r>
              <a:rPr lang="it-IT" dirty="0" err="1">
                <a:solidFill>
                  <a:srgbClr val="002060"/>
                </a:solidFill>
              </a:rPr>
              <a:t>search</a:t>
            </a:r>
            <a:r>
              <a:rPr lang="it-IT" dirty="0">
                <a:solidFill>
                  <a:srgbClr val="002060"/>
                </a:solidFill>
              </a:rPr>
              <a:t> for </a:t>
            </a:r>
            <a:r>
              <a:rPr lang="it-IT" dirty="0" err="1">
                <a:solidFill>
                  <a:srgbClr val="002060"/>
                </a:solidFill>
              </a:rPr>
              <a:t>coincident</a:t>
            </a:r>
            <a:r>
              <a:rPr lang="it-IT" dirty="0">
                <a:solidFill>
                  <a:srgbClr val="002060"/>
                </a:solidFill>
              </a:rPr>
              <a:t> events in </a:t>
            </a:r>
            <a:r>
              <a:rPr lang="it-IT" dirty="0" err="1">
                <a:solidFill>
                  <a:srgbClr val="002060"/>
                </a:solidFill>
              </a:rPr>
              <a:t>smaller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geographical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regions</a:t>
            </a:r>
            <a:r>
              <a:rPr lang="it-IT" dirty="0">
                <a:solidFill>
                  <a:srgbClr val="002060"/>
                </a:solidFill>
              </a:rPr>
              <a:t>, i.e. in </a:t>
            </a:r>
            <a:r>
              <a:rPr lang="it-IT" dirty="0" err="1">
                <a:solidFill>
                  <a:srgbClr val="002060"/>
                </a:solidFill>
              </a:rPr>
              <a:t>selected</a:t>
            </a:r>
            <a:r>
              <a:rPr lang="it-IT" dirty="0">
                <a:solidFill>
                  <a:srgbClr val="002060"/>
                </a:solidFill>
              </a:rPr>
              <a:t> ranges of relative </a:t>
            </a:r>
            <a:r>
              <a:rPr lang="it-IT" dirty="0" err="1">
                <a:solidFill>
                  <a:srgbClr val="002060"/>
                </a:solidFill>
              </a:rPr>
              <a:t>distances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   … or to introduce </a:t>
            </a:r>
            <a:r>
              <a:rPr lang="it-IT" dirty="0" err="1">
                <a:solidFill>
                  <a:srgbClr val="002060"/>
                </a:solidFill>
              </a:rPr>
              <a:t>cuts</a:t>
            </a:r>
            <a:r>
              <a:rPr lang="it-IT" dirty="0">
                <a:solidFill>
                  <a:srgbClr val="002060"/>
                </a:solidFill>
              </a:rPr>
              <a:t> in the </a:t>
            </a:r>
            <a:r>
              <a:rPr lang="it-IT" dirty="0" err="1">
                <a:solidFill>
                  <a:srgbClr val="002060"/>
                </a:solidFill>
              </a:rPr>
              <a:t>observed</a:t>
            </a:r>
            <a:r>
              <a:rPr lang="it-IT" dirty="0">
                <a:solidFill>
                  <a:srgbClr val="002060"/>
                </a:solidFill>
              </a:rPr>
              <a:t> events (</a:t>
            </a:r>
            <a:r>
              <a:rPr lang="it-IT" dirty="0" err="1">
                <a:solidFill>
                  <a:srgbClr val="002060"/>
                </a:solidFill>
              </a:rPr>
              <a:t>number</a:t>
            </a:r>
            <a:r>
              <a:rPr lang="it-IT" dirty="0">
                <a:solidFill>
                  <a:srgbClr val="002060"/>
                </a:solidFill>
              </a:rPr>
              <a:t> of tracks per </a:t>
            </a:r>
            <a:r>
              <a:rPr lang="it-IT" dirty="0" err="1">
                <a:solidFill>
                  <a:srgbClr val="002060"/>
                </a:solidFill>
              </a:rPr>
              <a:t>telescope</a:t>
            </a:r>
            <a:r>
              <a:rPr lang="it-IT" dirty="0">
                <a:solidFill>
                  <a:srgbClr val="002060"/>
                </a:solidFill>
              </a:rPr>
              <a:t>, …)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834604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B36EBD-04EC-8399-6DF2-07348CB268FF}"/>
              </a:ext>
            </a:extLst>
          </p:cNvPr>
          <p:cNvSpPr txBox="1"/>
          <p:nvPr/>
        </p:nvSpPr>
        <p:spPr>
          <a:xfrm>
            <a:off x="304800" y="508220"/>
            <a:ext cx="56254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Select </a:t>
            </a:r>
            <a:r>
              <a:rPr lang="it-IT" sz="2400" b="1" dirty="0" err="1">
                <a:solidFill>
                  <a:srgbClr val="C00000"/>
                </a:solidFill>
              </a:rPr>
              <a:t>regions</a:t>
            </a:r>
            <a:r>
              <a:rPr lang="it-IT" sz="2400" b="1" dirty="0">
                <a:solidFill>
                  <a:srgbClr val="C00000"/>
                </a:solidFill>
              </a:rPr>
              <a:t> with small, medium and large </a:t>
            </a:r>
            <a:r>
              <a:rPr lang="it-IT" sz="2400" b="1" dirty="0" err="1">
                <a:solidFill>
                  <a:srgbClr val="C00000"/>
                </a:solidFill>
              </a:rPr>
              <a:t>average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distance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between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telescopes</a:t>
            </a:r>
            <a:endParaRPr lang="it-IT" sz="2400" b="1" dirty="0">
              <a:solidFill>
                <a:srgbClr val="C00000"/>
              </a:solidFill>
            </a:endParaRPr>
          </a:p>
          <a:p>
            <a:endParaRPr lang="it-IT" sz="2400" b="1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6BF4617-65ED-F9D0-73DB-474D601B2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090" y="1677879"/>
            <a:ext cx="6072327" cy="4110869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00DEA073-066B-5C86-634B-4D5493BAC343}"/>
              </a:ext>
            </a:extLst>
          </p:cNvPr>
          <p:cNvSpPr/>
          <p:nvPr/>
        </p:nvSpPr>
        <p:spPr>
          <a:xfrm>
            <a:off x="1066800" y="5379868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B868CBCA-4DA1-10A8-9966-3FC010721B18}"/>
              </a:ext>
            </a:extLst>
          </p:cNvPr>
          <p:cNvSpPr/>
          <p:nvPr/>
        </p:nvSpPr>
        <p:spPr>
          <a:xfrm>
            <a:off x="1399200" y="4786544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53CFB13-89C3-4BA2-4B00-3D4762014A61}"/>
              </a:ext>
            </a:extLst>
          </p:cNvPr>
          <p:cNvSpPr/>
          <p:nvPr/>
        </p:nvSpPr>
        <p:spPr>
          <a:xfrm>
            <a:off x="2133600" y="5698748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8C862953-46AB-C290-F62A-32E4ECEDC645}"/>
              </a:ext>
            </a:extLst>
          </p:cNvPr>
          <p:cNvSpPr/>
          <p:nvPr/>
        </p:nvSpPr>
        <p:spPr>
          <a:xfrm>
            <a:off x="2553140" y="441545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33CA881-1B9A-6687-F77D-FFE262753ADC}"/>
              </a:ext>
            </a:extLst>
          </p:cNvPr>
          <p:cNvSpPr/>
          <p:nvPr/>
        </p:nvSpPr>
        <p:spPr>
          <a:xfrm>
            <a:off x="2733140" y="5199868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3732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B36EBD-04EC-8399-6DF2-07348CB268FF}"/>
              </a:ext>
            </a:extLst>
          </p:cNvPr>
          <p:cNvSpPr txBox="1"/>
          <p:nvPr/>
        </p:nvSpPr>
        <p:spPr>
          <a:xfrm>
            <a:off x="304801" y="508220"/>
            <a:ext cx="498629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Select events with small, medium and large </a:t>
            </a:r>
            <a:r>
              <a:rPr lang="it-IT" sz="2400" b="1" dirty="0" err="1">
                <a:solidFill>
                  <a:srgbClr val="C00000"/>
                </a:solidFill>
              </a:rPr>
              <a:t>average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distance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between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telescopes</a:t>
            </a:r>
            <a:endParaRPr lang="it-IT" sz="2400" b="1" dirty="0">
              <a:solidFill>
                <a:srgbClr val="C00000"/>
              </a:solidFill>
            </a:endParaRPr>
          </a:p>
          <a:p>
            <a:endParaRPr lang="it-IT" sz="2400" b="1" dirty="0">
              <a:solidFill>
                <a:srgbClr val="C00000"/>
              </a:solidFill>
            </a:endParaRPr>
          </a:p>
          <a:p>
            <a:endParaRPr lang="it-IT" sz="2400" b="1" dirty="0">
              <a:solidFill>
                <a:srgbClr val="C00000"/>
              </a:solidFill>
            </a:endParaRPr>
          </a:p>
          <a:p>
            <a:endParaRPr lang="it-IT" sz="2400" b="1" dirty="0">
              <a:solidFill>
                <a:srgbClr val="C00000"/>
              </a:solidFill>
            </a:endParaRPr>
          </a:p>
          <a:p>
            <a:r>
              <a:rPr lang="it-IT" dirty="0" err="1">
                <a:solidFill>
                  <a:srgbClr val="002060"/>
                </a:solidFill>
              </a:rPr>
              <a:t>Evaluate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average</a:t>
            </a:r>
            <a:r>
              <a:rPr lang="it-IT" dirty="0">
                <a:solidFill>
                  <a:srgbClr val="002060"/>
                </a:solidFill>
              </a:rPr>
              <a:t> relative </a:t>
            </a:r>
            <a:r>
              <a:rPr lang="it-IT" dirty="0" err="1">
                <a:solidFill>
                  <a:srgbClr val="002060"/>
                </a:solidFill>
              </a:rPr>
              <a:t>distance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between</a:t>
            </a:r>
            <a:r>
              <a:rPr lang="it-IT" dirty="0">
                <a:solidFill>
                  <a:srgbClr val="002060"/>
                </a:solidFill>
              </a:rPr>
              <a:t> stations</a:t>
            </a:r>
          </a:p>
          <a:p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6BF4617-65ED-F9D0-73DB-474D601B2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090" y="1677879"/>
            <a:ext cx="6072327" cy="411086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9353109-E289-40B1-2DCE-4F41FD26A64A}"/>
              </a:ext>
            </a:extLst>
          </p:cNvPr>
          <p:cNvSpPr/>
          <p:nvPr/>
        </p:nvSpPr>
        <p:spPr>
          <a:xfrm>
            <a:off x="5930284" y="1784412"/>
            <a:ext cx="701336" cy="3595456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B4D7390-3ADF-DC23-592C-B835FE4C10B8}"/>
              </a:ext>
            </a:extLst>
          </p:cNvPr>
          <p:cNvSpPr/>
          <p:nvPr/>
        </p:nvSpPr>
        <p:spPr>
          <a:xfrm>
            <a:off x="6631620" y="1784412"/>
            <a:ext cx="1064580" cy="3595456"/>
          </a:xfrm>
          <a:prstGeom prst="rect">
            <a:avLst/>
          </a:prstGeom>
          <a:solidFill>
            <a:srgbClr val="92D05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7BC8138-E672-DF35-E6FA-8DC19A423C8E}"/>
              </a:ext>
            </a:extLst>
          </p:cNvPr>
          <p:cNvSpPr/>
          <p:nvPr/>
        </p:nvSpPr>
        <p:spPr>
          <a:xfrm>
            <a:off x="7696200" y="1784412"/>
            <a:ext cx="2647950" cy="3595456"/>
          </a:xfrm>
          <a:prstGeom prst="rect">
            <a:avLst/>
          </a:prstGeom>
          <a:solidFill>
            <a:srgbClr val="00B0F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0DEA073-066B-5C86-634B-4D5493BAC343}"/>
              </a:ext>
            </a:extLst>
          </p:cNvPr>
          <p:cNvSpPr/>
          <p:nvPr/>
        </p:nvSpPr>
        <p:spPr>
          <a:xfrm>
            <a:off x="1066800" y="5379868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B868CBCA-4DA1-10A8-9966-3FC010721B18}"/>
              </a:ext>
            </a:extLst>
          </p:cNvPr>
          <p:cNvSpPr/>
          <p:nvPr/>
        </p:nvSpPr>
        <p:spPr>
          <a:xfrm>
            <a:off x="1399200" y="4786544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53CFB13-89C3-4BA2-4B00-3D4762014A61}"/>
              </a:ext>
            </a:extLst>
          </p:cNvPr>
          <p:cNvSpPr/>
          <p:nvPr/>
        </p:nvSpPr>
        <p:spPr>
          <a:xfrm>
            <a:off x="2133600" y="5698748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8C862953-46AB-C290-F62A-32E4ECEDC645}"/>
              </a:ext>
            </a:extLst>
          </p:cNvPr>
          <p:cNvSpPr/>
          <p:nvPr/>
        </p:nvSpPr>
        <p:spPr>
          <a:xfrm>
            <a:off x="2553140" y="441545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33CA881-1B9A-6687-F77D-FFE262753ADC}"/>
              </a:ext>
            </a:extLst>
          </p:cNvPr>
          <p:cNvSpPr/>
          <p:nvPr/>
        </p:nvSpPr>
        <p:spPr>
          <a:xfrm>
            <a:off x="2733140" y="5199868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EA3B582-3DB3-C93D-7101-C3D99049E7F7}"/>
              </a:ext>
            </a:extLst>
          </p:cNvPr>
          <p:cNvCxnSpPr>
            <a:cxnSpLocks/>
          </p:cNvCxnSpPr>
          <p:nvPr/>
        </p:nvCxnSpPr>
        <p:spPr>
          <a:xfrm>
            <a:off x="1579200" y="4876544"/>
            <a:ext cx="1153940" cy="390747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A054AD69-E4FD-10AE-628C-BD421971D5CA}"/>
              </a:ext>
            </a:extLst>
          </p:cNvPr>
          <p:cNvCxnSpPr>
            <a:cxnSpLocks/>
          </p:cNvCxnSpPr>
          <p:nvPr/>
        </p:nvCxnSpPr>
        <p:spPr>
          <a:xfrm flipV="1">
            <a:off x="1244850" y="4595455"/>
            <a:ext cx="1301184" cy="834001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64B0511-7766-E6BF-24DF-BD02D4CF58C4}"/>
              </a:ext>
            </a:extLst>
          </p:cNvPr>
          <p:cNvSpPr txBox="1"/>
          <p:nvPr/>
        </p:nvSpPr>
        <p:spPr>
          <a:xfrm>
            <a:off x="6096000" y="6097062"/>
            <a:ext cx="4122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20-200        200-500       500-1200  km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2C9FB9B8-611B-A85B-14CE-EA54BF5E29B4}"/>
              </a:ext>
            </a:extLst>
          </p:cNvPr>
          <p:cNvCxnSpPr/>
          <p:nvPr/>
        </p:nvCxnSpPr>
        <p:spPr>
          <a:xfrm flipH="1" flipV="1">
            <a:off x="6294268" y="5628443"/>
            <a:ext cx="82860" cy="39949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DFBF3CD6-8A94-94C3-BD87-B5E701DBA288}"/>
              </a:ext>
            </a:extLst>
          </p:cNvPr>
          <p:cNvCxnSpPr/>
          <p:nvPr/>
        </p:nvCxnSpPr>
        <p:spPr>
          <a:xfrm flipH="1" flipV="1">
            <a:off x="7380306" y="5688182"/>
            <a:ext cx="82860" cy="39949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DC5C0202-C69F-E20A-608B-B7989C573A59}"/>
              </a:ext>
            </a:extLst>
          </p:cNvPr>
          <p:cNvCxnSpPr/>
          <p:nvPr/>
        </p:nvCxnSpPr>
        <p:spPr>
          <a:xfrm flipH="1" flipV="1">
            <a:off x="8466344" y="5658124"/>
            <a:ext cx="82860" cy="39949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246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B36EBD-04EC-8399-6DF2-07348CB268FF}"/>
              </a:ext>
            </a:extLst>
          </p:cNvPr>
          <p:cNvSpPr txBox="1"/>
          <p:nvPr/>
        </p:nvSpPr>
        <p:spPr>
          <a:xfrm>
            <a:off x="304801" y="508220"/>
            <a:ext cx="498629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Select events with small, medium and large </a:t>
            </a:r>
            <a:r>
              <a:rPr lang="it-IT" sz="2400" b="1" dirty="0" err="1">
                <a:solidFill>
                  <a:srgbClr val="C00000"/>
                </a:solidFill>
              </a:rPr>
              <a:t>average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distance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between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telescopes</a:t>
            </a:r>
            <a:endParaRPr lang="it-IT" sz="2400" b="1" dirty="0">
              <a:solidFill>
                <a:srgbClr val="C00000"/>
              </a:solidFill>
            </a:endParaRPr>
          </a:p>
          <a:p>
            <a:endParaRPr lang="it-IT" sz="2400" b="1" dirty="0">
              <a:solidFill>
                <a:srgbClr val="C00000"/>
              </a:solidFill>
            </a:endParaRPr>
          </a:p>
          <a:p>
            <a:endParaRPr lang="it-IT" sz="2400" b="1" dirty="0">
              <a:solidFill>
                <a:srgbClr val="C00000"/>
              </a:solidFill>
            </a:endParaRPr>
          </a:p>
          <a:p>
            <a:endParaRPr lang="it-IT" sz="2400" b="1" dirty="0">
              <a:solidFill>
                <a:srgbClr val="C0000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Or (</a:t>
            </a:r>
            <a:r>
              <a:rPr lang="it-IT" dirty="0" err="1">
                <a:solidFill>
                  <a:srgbClr val="002060"/>
                </a:solidFill>
              </a:rPr>
              <a:t>better</a:t>
            </a:r>
            <a:r>
              <a:rPr lang="it-IT" dirty="0">
                <a:solidFill>
                  <a:srgbClr val="002060"/>
                </a:solidFill>
              </a:rPr>
              <a:t>) the </a:t>
            </a:r>
            <a:r>
              <a:rPr lang="it-IT" dirty="0" err="1">
                <a:solidFill>
                  <a:srgbClr val="002060"/>
                </a:solidFill>
              </a:rPr>
              <a:t>average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distance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their</a:t>
            </a:r>
            <a:r>
              <a:rPr lang="it-IT" dirty="0">
                <a:solidFill>
                  <a:srgbClr val="002060"/>
                </a:solidFill>
              </a:rPr>
              <a:t> center-of-mass location</a:t>
            </a:r>
          </a:p>
          <a:p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6BF4617-65ED-F9D0-73DB-474D601B2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090" y="1677879"/>
            <a:ext cx="6072327" cy="411086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9353109-E289-40B1-2DCE-4F41FD26A64A}"/>
              </a:ext>
            </a:extLst>
          </p:cNvPr>
          <p:cNvSpPr/>
          <p:nvPr/>
        </p:nvSpPr>
        <p:spPr>
          <a:xfrm>
            <a:off x="5930284" y="1784412"/>
            <a:ext cx="701336" cy="3595456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B4D7390-3ADF-DC23-592C-B835FE4C10B8}"/>
              </a:ext>
            </a:extLst>
          </p:cNvPr>
          <p:cNvSpPr/>
          <p:nvPr/>
        </p:nvSpPr>
        <p:spPr>
          <a:xfrm>
            <a:off x="6631620" y="1784412"/>
            <a:ext cx="1064580" cy="3595456"/>
          </a:xfrm>
          <a:prstGeom prst="rect">
            <a:avLst/>
          </a:prstGeom>
          <a:solidFill>
            <a:srgbClr val="92D05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7BC8138-E672-DF35-E6FA-8DC19A423C8E}"/>
              </a:ext>
            </a:extLst>
          </p:cNvPr>
          <p:cNvSpPr/>
          <p:nvPr/>
        </p:nvSpPr>
        <p:spPr>
          <a:xfrm>
            <a:off x="7696200" y="1784412"/>
            <a:ext cx="2647950" cy="3595456"/>
          </a:xfrm>
          <a:prstGeom prst="rect">
            <a:avLst/>
          </a:prstGeom>
          <a:solidFill>
            <a:srgbClr val="00B0F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0DEA073-066B-5C86-634B-4D5493BAC343}"/>
              </a:ext>
            </a:extLst>
          </p:cNvPr>
          <p:cNvSpPr/>
          <p:nvPr/>
        </p:nvSpPr>
        <p:spPr>
          <a:xfrm>
            <a:off x="1066800" y="5379868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B868CBCA-4DA1-10A8-9966-3FC010721B18}"/>
              </a:ext>
            </a:extLst>
          </p:cNvPr>
          <p:cNvSpPr/>
          <p:nvPr/>
        </p:nvSpPr>
        <p:spPr>
          <a:xfrm>
            <a:off x="1399200" y="4786544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53CFB13-89C3-4BA2-4B00-3D4762014A61}"/>
              </a:ext>
            </a:extLst>
          </p:cNvPr>
          <p:cNvSpPr/>
          <p:nvPr/>
        </p:nvSpPr>
        <p:spPr>
          <a:xfrm>
            <a:off x="2133600" y="5698748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8C862953-46AB-C290-F62A-32E4ECEDC645}"/>
              </a:ext>
            </a:extLst>
          </p:cNvPr>
          <p:cNvSpPr/>
          <p:nvPr/>
        </p:nvSpPr>
        <p:spPr>
          <a:xfrm>
            <a:off x="2553140" y="4415455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F33CA881-1B9A-6687-F77D-FFE262753ADC}"/>
              </a:ext>
            </a:extLst>
          </p:cNvPr>
          <p:cNvSpPr/>
          <p:nvPr/>
        </p:nvSpPr>
        <p:spPr>
          <a:xfrm>
            <a:off x="2733140" y="5199868"/>
            <a:ext cx="180000" cy="18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C41D07A0-5659-B7E3-BEAE-C0C97EE3FFDF}"/>
              </a:ext>
            </a:extLst>
          </p:cNvPr>
          <p:cNvSpPr/>
          <p:nvPr/>
        </p:nvSpPr>
        <p:spPr>
          <a:xfrm>
            <a:off x="989831" y="4003081"/>
            <a:ext cx="2160000" cy="2160000"/>
          </a:xfrm>
          <a:prstGeom prst="ellipse">
            <a:avLst/>
          </a:prstGeom>
          <a:solidFill>
            <a:srgbClr val="C0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536B247D-7AFB-5AC3-5D49-3425134ECDD3}"/>
              </a:ext>
            </a:extLst>
          </p:cNvPr>
          <p:cNvCxnSpPr>
            <a:cxnSpLocks/>
          </p:cNvCxnSpPr>
          <p:nvPr/>
        </p:nvCxnSpPr>
        <p:spPr>
          <a:xfrm>
            <a:off x="1585131" y="4897756"/>
            <a:ext cx="384644" cy="128086"/>
          </a:xfrm>
          <a:prstGeom prst="straightConnector1">
            <a:avLst/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egno di moltiplicazione 18">
            <a:extLst>
              <a:ext uri="{FF2B5EF4-FFF2-40B4-BE49-F238E27FC236}">
                <a16:creationId xmlns:a16="http://schemas.microsoft.com/office/drawing/2014/main" id="{7D5BBC8E-DB4C-6F4B-E8A2-4CA7A4ACF0D6}"/>
              </a:ext>
            </a:extLst>
          </p:cNvPr>
          <p:cNvSpPr/>
          <p:nvPr/>
        </p:nvSpPr>
        <p:spPr>
          <a:xfrm>
            <a:off x="1934680" y="4961799"/>
            <a:ext cx="270302" cy="242564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1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B36EBD-04EC-8399-6DF2-07348CB268FF}"/>
              </a:ext>
            </a:extLst>
          </p:cNvPr>
          <p:cNvSpPr txBox="1"/>
          <p:nvPr/>
        </p:nvSpPr>
        <p:spPr>
          <a:xfrm>
            <a:off x="304800" y="508220"/>
            <a:ext cx="949614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err="1">
                <a:solidFill>
                  <a:srgbClr val="C00000"/>
                </a:solidFill>
              </a:rPr>
              <a:t>Additional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cut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possibilities</a:t>
            </a:r>
            <a:r>
              <a:rPr lang="it-IT" sz="2400" b="1" dirty="0">
                <a:solidFill>
                  <a:srgbClr val="C00000"/>
                </a:solidFill>
              </a:rPr>
              <a:t>?</a:t>
            </a:r>
          </a:p>
          <a:p>
            <a:endParaRPr lang="it-IT" sz="2400" b="1" dirty="0">
              <a:solidFill>
                <a:srgbClr val="C00000"/>
              </a:solidFill>
            </a:endParaRPr>
          </a:p>
          <a:p>
            <a:endParaRPr lang="it-IT" b="1" dirty="0"/>
          </a:p>
          <a:p>
            <a:r>
              <a:rPr lang="it-IT" dirty="0" err="1">
                <a:solidFill>
                  <a:srgbClr val="002060"/>
                </a:solidFill>
              </a:rPr>
              <a:t>Number</a:t>
            </a:r>
            <a:r>
              <a:rPr lang="it-IT" dirty="0">
                <a:solidFill>
                  <a:srgbClr val="002060"/>
                </a:solidFill>
              </a:rPr>
              <a:t> of tracks in </a:t>
            </a:r>
            <a:r>
              <a:rPr lang="it-IT" dirty="0" err="1">
                <a:solidFill>
                  <a:srgbClr val="002060"/>
                </a:solidFill>
              </a:rPr>
              <a:t>each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telescope</a:t>
            </a:r>
            <a:r>
              <a:rPr lang="it-IT" dirty="0">
                <a:solidFill>
                  <a:srgbClr val="002060"/>
                </a:solidFill>
              </a:rPr>
              <a:t>, or </a:t>
            </a:r>
            <a:r>
              <a:rPr lang="it-IT" dirty="0" err="1">
                <a:solidFill>
                  <a:srgbClr val="002060"/>
                </a:solidFill>
              </a:rPr>
              <a:t>average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number</a:t>
            </a:r>
            <a:r>
              <a:rPr lang="it-IT" dirty="0">
                <a:solidFill>
                  <a:srgbClr val="002060"/>
                </a:solidFill>
              </a:rPr>
              <a:t> of tracks in </a:t>
            </a:r>
            <a:r>
              <a:rPr lang="it-IT" dirty="0" err="1">
                <a:solidFill>
                  <a:srgbClr val="002060"/>
                </a:solidFill>
              </a:rPr>
              <a:t>all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involved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telescopes</a:t>
            </a:r>
            <a:r>
              <a:rPr lang="it-IT" dirty="0">
                <a:solidFill>
                  <a:srgbClr val="002060"/>
                </a:solidFill>
              </a:rPr>
              <a:t>:</a:t>
            </a:r>
          </a:p>
          <a:p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44683AE-84DC-B617-6E01-F40CB0E75CC3}"/>
              </a:ext>
            </a:extLst>
          </p:cNvPr>
          <p:cNvSpPr/>
          <p:nvPr/>
        </p:nvSpPr>
        <p:spPr>
          <a:xfrm>
            <a:off x="1704975" y="3590925"/>
            <a:ext cx="1076325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C17937C-74A3-DEEF-299C-9652F88C3928}"/>
              </a:ext>
            </a:extLst>
          </p:cNvPr>
          <p:cNvSpPr/>
          <p:nvPr/>
        </p:nvSpPr>
        <p:spPr>
          <a:xfrm>
            <a:off x="1704975" y="3743325"/>
            <a:ext cx="1076325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D6F2E26-2964-1CAA-5C72-C580E5FD39E1}"/>
              </a:ext>
            </a:extLst>
          </p:cNvPr>
          <p:cNvSpPr/>
          <p:nvPr/>
        </p:nvSpPr>
        <p:spPr>
          <a:xfrm>
            <a:off x="1704975" y="3905250"/>
            <a:ext cx="1076325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DC75B11-3D58-DA8C-B556-8CC6CC097810}"/>
              </a:ext>
            </a:extLst>
          </p:cNvPr>
          <p:cNvSpPr/>
          <p:nvPr/>
        </p:nvSpPr>
        <p:spPr>
          <a:xfrm>
            <a:off x="4229100" y="3590925"/>
            <a:ext cx="1076325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02F6F8F-B21D-1997-C3EA-2FB1D6A45BE4}"/>
              </a:ext>
            </a:extLst>
          </p:cNvPr>
          <p:cNvSpPr/>
          <p:nvPr/>
        </p:nvSpPr>
        <p:spPr>
          <a:xfrm>
            <a:off x="4229100" y="3743325"/>
            <a:ext cx="1076325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6CE37DE-4902-D715-2F28-8BCB49BB7D90}"/>
              </a:ext>
            </a:extLst>
          </p:cNvPr>
          <p:cNvSpPr/>
          <p:nvPr/>
        </p:nvSpPr>
        <p:spPr>
          <a:xfrm>
            <a:off x="4229100" y="3905250"/>
            <a:ext cx="1076325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8C84E98-CDD3-8459-F57B-BC583267C76D}"/>
              </a:ext>
            </a:extLst>
          </p:cNvPr>
          <p:cNvSpPr/>
          <p:nvPr/>
        </p:nvSpPr>
        <p:spPr>
          <a:xfrm>
            <a:off x="6419850" y="3590925"/>
            <a:ext cx="1076325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776D098-80F5-C9AB-FE6F-2AC1EBF514E4}"/>
              </a:ext>
            </a:extLst>
          </p:cNvPr>
          <p:cNvSpPr/>
          <p:nvPr/>
        </p:nvSpPr>
        <p:spPr>
          <a:xfrm>
            <a:off x="6419850" y="3743325"/>
            <a:ext cx="1076325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91BC43E-04D3-C8D2-7360-1E469F7A72DF}"/>
              </a:ext>
            </a:extLst>
          </p:cNvPr>
          <p:cNvSpPr/>
          <p:nvPr/>
        </p:nvSpPr>
        <p:spPr>
          <a:xfrm>
            <a:off x="6419850" y="3905250"/>
            <a:ext cx="1076325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8CE4958E-0CF3-CDB1-DC79-B6FDCAD3F856}"/>
              </a:ext>
            </a:extLst>
          </p:cNvPr>
          <p:cNvCxnSpPr/>
          <p:nvPr/>
        </p:nvCxnSpPr>
        <p:spPr>
          <a:xfrm flipH="1">
            <a:off x="1962150" y="3114675"/>
            <a:ext cx="276225" cy="17430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3F8C7AE5-EC42-88A3-6372-75D6A76748FD}"/>
              </a:ext>
            </a:extLst>
          </p:cNvPr>
          <p:cNvCxnSpPr/>
          <p:nvPr/>
        </p:nvCxnSpPr>
        <p:spPr>
          <a:xfrm flipH="1">
            <a:off x="2381250" y="3033712"/>
            <a:ext cx="276225" cy="17430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E43D9E30-2902-608A-ED42-58E79F1F23FD}"/>
              </a:ext>
            </a:extLst>
          </p:cNvPr>
          <p:cNvCxnSpPr/>
          <p:nvPr/>
        </p:nvCxnSpPr>
        <p:spPr>
          <a:xfrm flipH="1">
            <a:off x="5081449" y="2719387"/>
            <a:ext cx="276225" cy="17430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32F67B21-4B5E-C62C-648D-15499A38A9A0}"/>
              </a:ext>
            </a:extLst>
          </p:cNvPr>
          <p:cNvCxnSpPr/>
          <p:nvPr/>
        </p:nvCxnSpPr>
        <p:spPr>
          <a:xfrm flipH="1">
            <a:off x="4557574" y="2833687"/>
            <a:ext cx="276225" cy="17430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EF65FA9A-95F1-4755-1244-035DAC59C5BB}"/>
              </a:ext>
            </a:extLst>
          </p:cNvPr>
          <p:cNvCxnSpPr/>
          <p:nvPr/>
        </p:nvCxnSpPr>
        <p:spPr>
          <a:xfrm flipH="1">
            <a:off x="4281349" y="2776537"/>
            <a:ext cx="276225" cy="17430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7943D733-58E1-E214-4B83-C9171804D7A7}"/>
              </a:ext>
            </a:extLst>
          </p:cNvPr>
          <p:cNvCxnSpPr/>
          <p:nvPr/>
        </p:nvCxnSpPr>
        <p:spPr>
          <a:xfrm flipH="1">
            <a:off x="7086879" y="2776537"/>
            <a:ext cx="276225" cy="17430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098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B36EBD-04EC-8399-6DF2-07348CB268FF}"/>
              </a:ext>
            </a:extLst>
          </p:cNvPr>
          <p:cNvSpPr txBox="1"/>
          <p:nvPr/>
        </p:nvSpPr>
        <p:spPr>
          <a:xfrm>
            <a:off x="304799" y="508220"/>
            <a:ext cx="1026850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Access and </a:t>
            </a:r>
            <a:r>
              <a:rPr lang="it-IT" sz="2400" b="1" dirty="0" err="1">
                <a:solidFill>
                  <a:srgbClr val="C00000"/>
                </a:solidFill>
              </a:rPr>
              <a:t>selection</a:t>
            </a:r>
            <a:r>
              <a:rPr lang="it-IT" sz="2400" b="1" dirty="0">
                <a:solidFill>
                  <a:srgbClr val="C00000"/>
                </a:solidFill>
              </a:rPr>
              <a:t> of events</a:t>
            </a:r>
          </a:p>
          <a:p>
            <a:endParaRPr lang="it-IT" sz="2400" b="1" dirty="0">
              <a:solidFill>
                <a:srgbClr val="C00000"/>
              </a:solidFill>
            </a:endParaRPr>
          </a:p>
          <a:p>
            <a:endParaRPr lang="it-IT" b="1" dirty="0"/>
          </a:p>
          <a:p>
            <a:r>
              <a:rPr lang="it-IT" dirty="0" err="1">
                <a:solidFill>
                  <a:srgbClr val="002060"/>
                </a:solidFill>
              </a:rPr>
              <a:t>Performing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all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analyses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requires</a:t>
            </a:r>
            <a:r>
              <a:rPr lang="it-IT" dirty="0">
                <a:solidFill>
                  <a:srgbClr val="002060"/>
                </a:solidFill>
              </a:rPr>
              <a:t> a large </a:t>
            </a:r>
            <a:r>
              <a:rPr lang="it-IT" dirty="0" err="1">
                <a:solidFill>
                  <a:srgbClr val="002060"/>
                </a:solidFill>
              </a:rPr>
              <a:t>computational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effort</a:t>
            </a:r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 err="1">
                <a:solidFill>
                  <a:srgbClr val="002060"/>
                </a:solidFill>
              </a:rPr>
              <a:t>Instead</a:t>
            </a:r>
            <a:r>
              <a:rPr lang="it-IT" dirty="0">
                <a:solidFill>
                  <a:srgbClr val="002060"/>
                </a:solidFill>
              </a:rPr>
              <a:t> of (</a:t>
            </a:r>
            <a:r>
              <a:rPr lang="it-IT" dirty="0" err="1">
                <a:solidFill>
                  <a:srgbClr val="002060"/>
                </a:solidFill>
              </a:rPr>
              <a:t>frozen</a:t>
            </a:r>
            <a:r>
              <a:rPr lang="it-IT" dirty="0">
                <a:solidFill>
                  <a:srgbClr val="002060"/>
                </a:solidFill>
              </a:rPr>
              <a:t>) </a:t>
            </a:r>
            <a:r>
              <a:rPr lang="it-IT" dirty="0" err="1">
                <a:solidFill>
                  <a:srgbClr val="002060"/>
                </a:solidFill>
              </a:rPr>
              <a:t>histograms</a:t>
            </a:r>
            <a:r>
              <a:rPr lang="it-IT" dirty="0">
                <a:solidFill>
                  <a:srgbClr val="002060"/>
                </a:solidFill>
              </a:rPr>
              <a:t> (</a:t>
            </a:r>
            <a:r>
              <a:rPr lang="it-IT" dirty="0" err="1">
                <a:solidFill>
                  <a:srgbClr val="002060"/>
                </a:solidFill>
              </a:rPr>
              <a:t>as</a:t>
            </a:r>
            <a:r>
              <a:rPr lang="it-IT" dirty="0">
                <a:solidFill>
                  <a:srgbClr val="002060"/>
                </a:solidFill>
              </a:rPr>
              <a:t> in </a:t>
            </a:r>
            <a:r>
              <a:rPr lang="it-IT" dirty="0" err="1">
                <a:solidFill>
                  <a:srgbClr val="002060"/>
                </a:solidFill>
              </a:rPr>
              <a:t>previous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analysis</a:t>
            </a:r>
            <a:r>
              <a:rPr lang="it-IT" dirty="0">
                <a:solidFill>
                  <a:srgbClr val="002060"/>
                </a:solidFill>
              </a:rPr>
              <a:t>) </a:t>
            </a:r>
            <a:r>
              <a:rPr lang="it-IT" dirty="0" err="1">
                <a:solidFill>
                  <a:srgbClr val="002060"/>
                </a:solidFill>
              </a:rPr>
              <a:t>better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employ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trees</a:t>
            </a:r>
            <a:r>
              <a:rPr lang="it-IT" dirty="0">
                <a:solidFill>
                  <a:srgbClr val="002060"/>
                </a:solidFill>
              </a:rPr>
              <a:t> for </a:t>
            </a:r>
            <a:r>
              <a:rPr lang="it-IT" dirty="0" err="1">
                <a:solidFill>
                  <a:srgbClr val="002060"/>
                </a:solidFill>
              </a:rPr>
              <a:t>multidimensional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analysis</a:t>
            </a:r>
            <a:r>
              <a:rPr lang="it-IT" dirty="0">
                <a:solidFill>
                  <a:srgbClr val="002060"/>
                </a:solidFill>
              </a:rPr>
              <a:t> and easy </a:t>
            </a:r>
            <a:r>
              <a:rPr lang="it-IT" dirty="0" err="1">
                <a:solidFill>
                  <a:srgbClr val="002060"/>
                </a:solidFill>
              </a:rPr>
              <a:t>possibility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modify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analysis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conditions</a:t>
            </a:r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Data size of </a:t>
            </a:r>
            <a:r>
              <a:rPr lang="it-IT" dirty="0" err="1">
                <a:solidFill>
                  <a:srgbClr val="002060"/>
                </a:solidFill>
              </a:rPr>
              <a:t>these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structures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could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however</a:t>
            </a:r>
            <a:r>
              <a:rPr lang="it-IT" dirty="0">
                <a:solidFill>
                  <a:srgbClr val="002060"/>
                </a:solidFill>
              </a:rPr>
              <a:t> be </a:t>
            </a:r>
            <a:r>
              <a:rPr lang="it-IT" dirty="0" err="1">
                <a:solidFill>
                  <a:srgbClr val="002060"/>
                </a:solidFill>
              </a:rPr>
              <a:t>very</a:t>
            </a:r>
            <a:r>
              <a:rPr lang="it-IT" dirty="0">
                <a:solidFill>
                  <a:srgbClr val="002060"/>
                </a:solidFill>
              </a:rPr>
              <a:t> high for </a:t>
            </a:r>
            <a:r>
              <a:rPr lang="it-IT" dirty="0" err="1">
                <a:solidFill>
                  <a:srgbClr val="002060"/>
                </a:solidFill>
              </a:rPr>
              <a:t>all</a:t>
            </a:r>
            <a:r>
              <a:rPr lang="it-IT" dirty="0">
                <a:solidFill>
                  <a:srgbClr val="002060"/>
                </a:solidFill>
              </a:rPr>
              <a:t> (&gt;10</a:t>
            </a:r>
            <a:r>
              <a:rPr lang="it-IT" baseline="30000" dirty="0">
                <a:solidFill>
                  <a:srgbClr val="002060"/>
                </a:solidFill>
              </a:rPr>
              <a:t>10</a:t>
            </a:r>
            <a:r>
              <a:rPr lang="it-IT" dirty="0">
                <a:solidFill>
                  <a:srgbClr val="002060"/>
                </a:solidFill>
              </a:rPr>
              <a:t>) </a:t>
            </a:r>
            <a:r>
              <a:rPr lang="it-IT" dirty="0" err="1">
                <a:solidFill>
                  <a:srgbClr val="002060"/>
                </a:solidFill>
              </a:rPr>
              <a:t>correlation</a:t>
            </a:r>
            <a:r>
              <a:rPr lang="it-IT" dirty="0">
                <a:solidFill>
                  <a:srgbClr val="002060"/>
                </a:solidFill>
              </a:rPr>
              <a:t> events.. </a:t>
            </a:r>
            <a:r>
              <a:rPr lang="it-IT" dirty="0" err="1">
                <a:solidFill>
                  <a:srgbClr val="002060"/>
                </a:solidFill>
              </a:rPr>
              <a:t>Maybe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consider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only</a:t>
            </a:r>
            <a:r>
              <a:rPr lang="it-IT" dirty="0">
                <a:solidFill>
                  <a:srgbClr val="002060"/>
                </a:solidFill>
              </a:rPr>
              <a:t> events with </a:t>
            </a:r>
            <a:r>
              <a:rPr lang="it-IT" dirty="0" err="1">
                <a:solidFill>
                  <a:srgbClr val="002060"/>
                </a:solidFill>
              </a:rPr>
              <a:t>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least</a:t>
            </a:r>
            <a:r>
              <a:rPr lang="it-IT" dirty="0">
                <a:solidFill>
                  <a:srgbClr val="002060"/>
                </a:solidFill>
              </a:rPr>
              <a:t> N (&gt;5 or more) stations </a:t>
            </a:r>
            <a:r>
              <a:rPr lang="it-IT" dirty="0" err="1">
                <a:solidFill>
                  <a:srgbClr val="002060"/>
                </a:solidFill>
              </a:rPr>
              <a:t>involved</a:t>
            </a:r>
            <a:r>
              <a:rPr lang="it-IT" dirty="0">
                <a:solidFill>
                  <a:srgbClr val="002060"/>
                </a:solidFill>
              </a:rPr>
              <a:t>, </a:t>
            </a:r>
            <a:r>
              <a:rPr lang="it-IT" dirty="0" err="1">
                <a:solidFill>
                  <a:srgbClr val="002060"/>
                </a:solidFill>
              </a:rPr>
              <a:t>since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events with </a:t>
            </a:r>
            <a:r>
              <a:rPr lang="it-IT" dirty="0" err="1">
                <a:solidFill>
                  <a:srgbClr val="002060"/>
                </a:solidFill>
              </a:rPr>
              <a:t>only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few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telescopes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involved</a:t>
            </a:r>
            <a:r>
              <a:rPr lang="it-IT" dirty="0">
                <a:solidFill>
                  <a:srgbClr val="002060"/>
                </a:solidFill>
              </a:rPr>
              <a:t> are </a:t>
            </a:r>
            <a:r>
              <a:rPr lang="it-IT" dirty="0" err="1">
                <a:solidFill>
                  <a:srgbClr val="002060"/>
                </a:solidFill>
              </a:rPr>
              <a:t>likely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dominated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by </a:t>
            </a:r>
            <a:r>
              <a:rPr lang="it-IT" dirty="0" err="1">
                <a:solidFill>
                  <a:srgbClr val="002060"/>
                </a:solidFill>
              </a:rPr>
              <a:t>spurious</a:t>
            </a:r>
            <a:r>
              <a:rPr lang="it-IT" dirty="0">
                <a:solidFill>
                  <a:srgbClr val="002060"/>
                </a:solidFill>
              </a:rPr>
              <a:t> rate. 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Preliminary </a:t>
            </a:r>
            <a:r>
              <a:rPr lang="it-IT" dirty="0" err="1">
                <a:solidFill>
                  <a:srgbClr val="002060"/>
                </a:solidFill>
              </a:rPr>
              <a:t>considerations</a:t>
            </a:r>
            <a:r>
              <a:rPr lang="it-IT" dirty="0">
                <a:solidFill>
                  <a:srgbClr val="002060"/>
                </a:solidFill>
              </a:rPr>
              <a:t> with Francesco Noferini </a:t>
            </a:r>
            <a:r>
              <a:rPr lang="it-IT" dirty="0" err="1">
                <a:solidFill>
                  <a:srgbClr val="002060"/>
                </a:solidFill>
              </a:rPr>
              <a:t>already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  <a:p>
            <a:r>
              <a:rPr lang="it-IT" dirty="0" err="1">
                <a:solidFill>
                  <a:srgbClr val="002060"/>
                </a:solidFill>
              </a:rPr>
              <a:t>started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understand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possible</a:t>
            </a:r>
            <a:r>
              <a:rPr lang="it-IT" dirty="0">
                <a:solidFill>
                  <a:srgbClr val="002060"/>
                </a:solidFill>
              </a:rPr>
              <a:t> strategies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4777BBD-903F-5790-BB66-809E3D725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642" y="3429000"/>
            <a:ext cx="4331551" cy="292078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B2939B4F-F45A-5ED6-31B4-0158D1E10BCF}"/>
              </a:ext>
            </a:extLst>
          </p:cNvPr>
          <p:cNvSpPr/>
          <p:nvPr/>
        </p:nvSpPr>
        <p:spPr>
          <a:xfrm>
            <a:off x="7915275" y="3497802"/>
            <a:ext cx="2829295" cy="2547891"/>
          </a:xfrm>
          <a:prstGeom prst="rect">
            <a:avLst/>
          </a:prstGeom>
          <a:solidFill>
            <a:schemeClr val="accent4">
              <a:alpha val="1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64774F-6DA2-BC32-9026-53F0490BD43B}"/>
              </a:ext>
            </a:extLst>
          </p:cNvPr>
          <p:cNvSpPr txBox="1"/>
          <p:nvPr/>
        </p:nvSpPr>
        <p:spPr>
          <a:xfrm>
            <a:off x="8589028" y="3591987"/>
            <a:ext cx="22103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>
                <a:solidFill>
                  <a:srgbClr val="C00000"/>
                </a:solidFill>
              </a:rPr>
              <a:t>This</a:t>
            </a:r>
            <a:r>
              <a:rPr lang="it-IT" b="1" dirty="0">
                <a:solidFill>
                  <a:srgbClr val="C00000"/>
                </a:solidFill>
              </a:rPr>
              <a:t> </a:t>
            </a:r>
            <a:r>
              <a:rPr lang="it-IT" b="1" dirty="0" err="1">
                <a:solidFill>
                  <a:srgbClr val="C00000"/>
                </a:solidFill>
              </a:rPr>
              <a:t>would</a:t>
            </a:r>
            <a:r>
              <a:rPr lang="it-IT" b="1" dirty="0">
                <a:solidFill>
                  <a:srgbClr val="C00000"/>
                </a:solidFill>
              </a:rPr>
              <a:t> reduce a </a:t>
            </a:r>
            <a:r>
              <a:rPr lang="it-IT" b="1" dirty="0" err="1">
                <a:solidFill>
                  <a:srgbClr val="C00000"/>
                </a:solidFill>
              </a:rPr>
              <a:t>factor</a:t>
            </a:r>
            <a:r>
              <a:rPr lang="it-IT" b="1" dirty="0">
                <a:solidFill>
                  <a:srgbClr val="C00000"/>
                </a:solidFill>
              </a:rPr>
              <a:t> 100 the </a:t>
            </a:r>
            <a:r>
              <a:rPr lang="it-IT" b="1" dirty="0" err="1">
                <a:solidFill>
                  <a:srgbClr val="C00000"/>
                </a:solidFill>
              </a:rPr>
              <a:t>number</a:t>
            </a:r>
            <a:r>
              <a:rPr lang="it-IT" b="1" dirty="0">
                <a:solidFill>
                  <a:srgbClr val="C00000"/>
                </a:solidFill>
              </a:rPr>
              <a:t> of events</a:t>
            </a:r>
          </a:p>
        </p:txBody>
      </p:sp>
    </p:spTree>
    <p:extLst>
      <p:ext uri="{BB962C8B-B14F-4D97-AF65-F5344CB8AC3E}">
        <p14:creationId xmlns:p14="http://schemas.microsoft.com/office/powerpoint/2010/main" val="101949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B4AE03-EF08-21B6-236A-7ACDB1995D26}"/>
              </a:ext>
            </a:extLst>
          </p:cNvPr>
          <p:cNvSpPr txBox="1"/>
          <p:nvPr/>
        </p:nvSpPr>
        <p:spPr>
          <a:xfrm>
            <a:off x="1047566" y="859369"/>
            <a:ext cx="504843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The </a:t>
            </a:r>
            <a:r>
              <a:rPr lang="it-IT" sz="2400" b="1" dirty="0" err="1">
                <a:solidFill>
                  <a:srgbClr val="C00000"/>
                </a:solidFill>
              </a:rPr>
              <a:t>problem</a:t>
            </a:r>
            <a:endParaRPr lang="it-IT" sz="2400" b="1" dirty="0">
              <a:solidFill>
                <a:srgbClr val="C00000"/>
              </a:solidFill>
            </a:endParaRPr>
          </a:p>
          <a:p>
            <a:endParaRPr lang="it-IT" dirty="0"/>
          </a:p>
          <a:p>
            <a:r>
              <a:rPr lang="it-IT" dirty="0" err="1">
                <a:solidFill>
                  <a:srgbClr val="002060"/>
                </a:solidFill>
              </a:rPr>
              <a:t>Search</a:t>
            </a:r>
            <a:r>
              <a:rPr lang="it-IT" dirty="0">
                <a:solidFill>
                  <a:srgbClr val="002060"/>
                </a:solidFill>
              </a:rPr>
              <a:t> for multi-</a:t>
            </a:r>
            <a:r>
              <a:rPr lang="it-IT" dirty="0" err="1">
                <a:solidFill>
                  <a:srgbClr val="002060"/>
                </a:solidFill>
              </a:rPr>
              <a:t>coincidence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cosmic</a:t>
            </a:r>
            <a:r>
              <a:rPr lang="it-IT" dirty="0">
                <a:solidFill>
                  <a:srgbClr val="002060"/>
                </a:solidFill>
              </a:rPr>
              <a:t> ray events over large </a:t>
            </a:r>
            <a:r>
              <a:rPr lang="it-IT" dirty="0" err="1">
                <a:solidFill>
                  <a:srgbClr val="002060"/>
                </a:solidFill>
              </a:rPr>
              <a:t>distances</a:t>
            </a:r>
            <a:r>
              <a:rPr lang="it-IT" dirty="0">
                <a:solidFill>
                  <a:srgbClr val="002060"/>
                </a:solidFill>
              </a:rPr>
              <a:t> with EEE </a:t>
            </a:r>
            <a:r>
              <a:rPr lang="it-IT" dirty="0" err="1">
                <a:solidFill>
                  <a:srgbClr val="002060"/>
                </a:solidFill>
              </a:rPr>
              <a:t>telescopes</a:t>
            </a:r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 err="1">
                <a:solidFill>
                  <a:srgbClr val="002060"/>
                </a:solidFill>
              </a:rPr>
              <a:t>Where</a:t>
            </a:r>
            <a:r>
              <a:rPr lang="it-IT" dirty="0">
                <a:solidFill>
                  <a:srgbClr val="002060"/>
                </a:solidFill>
              </a:rPr>
              <a:t> do </a:t>
            </a:r>
            <a:r>
              <a:rPr lang="it-IT" dirty="0" err="1">
                <a:solidFill>
                  <a:srgbClr val="002060"/>
                </a:solidFill>
              </a:rPr>
              <a:t>they</a:t>
            </a:r>
            <a:r>
              <a:rPr lang="it-IT" dirty="0">
                <a:solidFill>
                  <a:srgbClr val="002060"/>
                </a:solidFill>
              </a:rPr>
              <a:t> come from, </a:t>
            </a:r>
            <a:r>
              <a:rPr lang="it-IT" dirty="0" err="1">
                <a:solidFill>
                  <a:srgbClr val="002060"/>
                </a:solidFill>
              </a:rPr>
              <a:t>if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any</a:t>
            </a:r>
            <a:r>
              <a:rPr lang="it-IT" dirty="0">
                <a:solidFill>
                  <a:srgbClr val="002060"/>
                </a:solidFill>
              </a:rPr>
              <a:t>?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Two </a:t>
            </a:r>
            <a:r>
              <a:rPr lang="it-IT" dirty="0" err="1">
                <a:solidFill>
                  <a:srgbClr val="002060"/>
                </a:solidFill>
              </a:rPr>
              <a:t>different</a:t>
            </a:r>
            <a:r>
              <a:rPr lang="it-IT" dirty="0">
                <a:solidFill>
                  <a:srgbClr val="002060"/>
                </a:solidFill>
              </a:rPr>
              <a:t> classes of </a:t>
            </a:r>
            <a:r>
              <a:rPr lang="it-IT" dirty="0" err="1">
                <a:solidFill>
                  <a:srgbClr val="002060"/>
                </a:solidFill>
              </a:rPr>
              <a:t>mechanisms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may</a:t>
            </a:r>
            <a:r>
              <a:rPr lang="it-IT" dirty="0">
                <a:solidFill>
                  <a:srgbClr val="002060"/>
                </a:solidFill>
              </a:rPr>
              <a:t> in </a:t>
            </a:r>
            <a:r>
              <a:rPr lang="it-IT" dirty="0" err="1">
                <a:solidFill>
                  <a:srgbClr val="002060"/>
                </a:solidFill>
              </a:rPr>
              <a:t>principle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contribute</a:t>
            </a:r>
            <a:r>
              <a:rPr lang="it-IT" dirty="0">
                <a:solidFill>
                  <a:srgbClr val="002060"/>
                </a:solidFill>
              </a:rPr>
              <a:t>:</a:t>
            </a:r>
          </a:p>
          <a:p>
            <a:endParaRPr lang="it-IT" dirty="0"/>
          </a:p>
          <a:p>
            <a:r>
              <a:rPr lang="it-IT" dirty="0"/>
              <a:t> 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8346ACC-4042-F005-AE27-FD90C7F21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209" y="943999"/>
            <a:ext cx="5324354" cy="389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7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C7118DE-553E-02DF-B710-1618AC05E632}"/>
              </a:ext>
            </a:extLst>
          </p:cNvPr>
          <p:cNvSpPr txBox="1"/>
          <p:nvPr/>
        </p:nvSpPr>
        <p:spPr>
          <a:xfrm>
            <a:off x="1441142" y="925471"/>
            <a:ext cx="738326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Class 1 </a:t>
            </a:r>
            <a:r>
              <a:rPr lang="it-IT" sz="2400" b="1" dirty="0" err="1">
                <a:solidFill>
                  <a:srgbClr val="C00000"/>
                </a:solidFill>
              </a:rPr>
              <a:t>mechanisms</a:t>
            </a:r>
            <a:endParaRPr lang="it-IT" sz="2400" b="1" dirty="0">
              <a:solidFill>
                <a:srgbClr val="C00000"/>
              </a:solidFill>
            </a:endParaRPr>
          </a:p>
          <a:p>
            <a:endParaRPr lang="it-IT" dirty="0"/>
          </a:p>
          <a:p>
            <a:r>
              <a:rPr lang="it-IT" dirty="0">
                <a:solidFill>
                  <a:srgbClr val="002060"/>
                </a:solidFill>
              </a:rPr>
              <a:t>Two </a:t>
            </a:r>
            <a:r>
              <a:rPr lang="it-IT" dirty="0" err="1">
                <a:solidFill>
                  <a:srgbClr val="002060"/>
                </a:solidFill>
              </a:rPr>
              <a:t>primary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cosmic</a:t>
            </a:r>
            <a:r>
              <a:rPr lang="it-IT" dirty="0">
                <a:solidFill>
                  <a:srgbClr val="002060"/>
                </a:solidFill>
              </a:rPr>
              <a:t> rays </a:t>
            </a:r>
            <a:r>
              <a:rPr lang="it-IT" dirty="0" err="1">
                <a:solidFill>
                  <a:srgbClr val="002060"/>
                </a:solidFill>
              </a:rPr>
              <a:t>correlated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their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origin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travelling</a:t>
            </a:r>
            <a:r>
              <a:rPr lang="it-IT" dirty="0">
                <a:solidFill>
                  <a:srgbClr val="002060"/>
                </a:solidFill>
              </a:rPr>
              <a:t> over large </a:t>
            </a:r>
            <a:r>
              <a:rPr lang="it-IT" dirty="0" err="1">
                <a:solidFill>
                  <a:srgbClr val="002060"/>
                </a:solidFill>
              </a:rPr>
              <a:t>paths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without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loosing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their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momentum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correlation</a:t>
            </a:r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 err="1">
                <a:solidFill>
                  <a:srgbClr val="002060"/>
                </a:solidFill>
              </a:rPr>
              <a:t>Very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difficult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accept</a:t>
            </a:r>
            <a:r>
              <a:rPr lang="it-IT" dirty="0">
                <a:solidFill>
                  <a:srgbClr val="002060"/>
                </a:solidFill>
              </a:rPr>
              <a:t>:</a:t>
            </a:r>
          </a:p>
          <a:p>
            <a:r>
              <a:rPr lang="it-IT" dirty="0">
                <a:solidFill>
                  <a:srgbClr val="002060"/>
                </a:solidFill>
              </a:rPr>
              <a:t>    </a:t>
            </a:r>
            <a:r>
              <a:rPr lang="it-IT" dirty="0" err="1">
                <a:solidFill>
                  <a:srgbClr val="002060"/>
                </a:solidFill>
              </a:rPr>
              <a:t>It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would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imply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primaries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  <a:p>
            <a:r>
              <a:rPr lang="it-IT" dirty="0">
                <a:solidFill>
                  <a:srgbClr val="002060"/>
                </a:solidFill>
              </a:rPr>
              <a:t>a) </a:t>
            </a:r>
            <a:r>
              <a:rPr lang="it-IT" dirty="0" err="1">
                <a:solidFill>
                  <a:srgbClr val="002060"/>
                </a:solidFill>
              </a:rPr>
              <a:t>travelling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at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same</a:t>
            </a:r>
            <a:r>
              <a:rPr lang="it-IT" dirty="0">
                <a:solidFill>
                  <a:srgbClr val="002060"/>
                </a:solidFill>
              </a:rPr>
              <a:t> speed (light speed), to </a:t>
            </a:r>
            <a:r>
              <a:rPr lang="it-IT" dirty="0" err="1">
                <a:solidFill>
                  <a:srgbClr val="002060"/>
                </a:solidFill>
              </a:rPr>
              <a:t>keep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correlation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b) </a:t>
            </a:r>
            <a:r>
              <a:rPr lang="it-IT" dirty="0" err="1">
                <a:solidFill>
                  <a:srgbClr val="002060"/>
                </a:solidFill>
              </a:rPr>
              <a:t>uncharged</a:t>
            </a:r>
            <a:r>
              <a:rPr lang="it-IT" dirty="0">
                <a:solidFill>
                  <a:srgbClr val="002060"/>
                </a:solidFill>
              </a:rPr>
              <a:t>, to </a:t>
            </a:r>
            <a:r>
              <a:rPr lang="it-IT" dirty="0" err="1">
                <a:solidFill>
                  <a:srgbClr val="002060"/>
                </a:solidFill>
              </a:rPr>
              <a:t>avoid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deflections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magnetic</a:t>
            </a:r>
            <a:r>
              <a:rPr lang="it-IT" dirty="0">
                <a:solidFill>
                  <a:srgbClr val="002060"/>
                </a:solidFill>
              </a:rPr>
              <a:t> fields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 err="1">
                <a:solidFill>
                  <a:srgbClr val="002060"/>
                </a:solidFill>
              </a:rPr>
              <a:t>Hence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photons</a:t>
            </a:r>
            <a:r>
              <a:rPr lang="it-IT" dirty="0">
                <a:solidFill>
                  <a:srgbClr val="002060"/>
                </a:solidFill>
              </a:rPr>
              <a:t> or </a:t>
            </a:r>
            <a:r>
              <a:rPr lang="it-IT" dirty="0" err="1">
                <a:solidFill>
                  <a:srgbClr val="002060"/>
                </a:solidFill>
              </a:rPr>
              <a:t>neutrinos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5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D7AB127-23B0-F72C-75EE-AA1C0B62423A}"/>
              </a:ext>
            </a:extLst>
          </p:cNvPr>
          <p:cNvSpPr txBox="1"/>
          <p:nvPr/>
        </p:nvSpPr>
        <p:spPr>
          <a:xfrm>
            <a:off x="1441141" y="925471"/>
            <a:ext cx="789816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</a:rPr>
              <a:t>Class 2 </a:t>
            </a:r>
            <a:r>
              <a:rPr lang="it-IT" sz="2400" b="1" dirty="0" err="1">
                <a:solidFill>
                  <a:srgbClr val="C00000"/>
                </a:solidFill>
              </a:rPr>
              <a:t>mechanisms</a:t>
            </a:r>
            <a:endParaRPr lang="it-IT" sz="2400" b="1" dirty="0">
              <a:solidFill>
                <a:srgbClr val="C00000"/>
              </a:solidFill>
            </a:endParaRPr>
          </a:p>
          <a:p>
            <a:endParaRPr lang="it-IT" dirty="0"/>
          </a:p>
          <a:p>
            <a:r>
              <a:rPr lang="it-IT" dirty="0">
                <a:solidFill>
                  <a:srgbClr val="002060"/>
                </a:solidFill>
              </a:rPr>
              <a:t>A single </a:t>
            </a:r>
            <a:r>
              <a:rPr lang="it-IT" dirty="0" err="1">
                <a:solidFill>
                  <a:srgbClr val="002060"/>
                </a:solidFill>
              </a:rPr>
              <a:t>primary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particle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interacts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locally</a:t>
            </a:r>
            <a:r>
              <a:rPr lang="it-IT" dirty="0">
                <a:solidFill>
                  <a:srgbClr val="002060"/>
                </a:solidFill>
              </a:rPr>
              <a:t> (</a:t>
            </a:r>
            <a:r>
              <a:rPr lang="it-IT" dirty="0" err="1">
                <a:solidFill>
                  <a:srgbClr val="002060"/>
                </a:solidFill>
              </a:rPr>
              <a:t>within</a:t>
            </a:r>
            <a:r>
              <a:rPr lang="it-IT" dirty="0">
                <a:solidFill>
                  <a:srgbClr val="002060"/>
                </a:solidFill>
              </a:rPr>
              <a:t> the Solar System) </a:t>
            </a:r>
            <a:r>
              <a:rPr lang="it-IT" dirty="0" err="1">
                <a:solidFill>
                  <a:srgbClr val="002060"/>
                </a:solidFill>
              </a:rPr>
              <a:t>producing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two</a:t>
            </a:r>
            <a:r>
              <a:rPr lang="it-IT" dirty="0">
                <a:solidFill>
                  <a:srgbClr val="002060"/>
                </a:solidFill>
              </a:rPr>
              <a:t> or more </a:t>
            </a:r>
            <a:r>
              <a:rPr lang="it-IT" dirty="0" err="1">
                <a:solidFill>
                  <a:srgbClr val="002060"/>
                </a:solidFill>
              </a:rPr>
              <a:t>correlated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fragments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may</a:t>
            </a:r>
            <a:r>
              <a:rPr lang="it-IT" dirty="0">
                <a:solidFill>
                  <a:srgbClr val="002060"/>
                </a:solidFill>
              </a:rPr>
              <a:t> in turn produce </a:t>
            </a:r>
            <a:r>
              <a:rPr lang="it-IT" dirty="0" err="1">
                <a:solidFill>
                  <a:srgbClr val="002060"/>
                </a:solidFill>
              </a:rPr>
              <a:t>correlated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showers</a:t>
            </a:r>
            <a:r>
              <a:rPr lang="it-IT" dirty="0">
                <a:solidFill>
                  <a:srgbClr val="002060"/>
                </a:solidFill>
              </a:rPr>
              <a:t>.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 err="1">
                <a:solidFill>
                  <a:srgbClr val="002060"/>
                </a:solidFill>
              </a:rPr>
              <a:t>Example</a:t>
            </a:r>
            <a:r>
              <a:rPr lang="it-IT" dirty="0">
                <a:solidFill>
                  <a:srgbClr val="002060"/>
                </a:solidFill>
              </a:rPr>
              <a:t> of Class 2 </a:t>
            </a:r>
            <a:r>
              <a:rPr lang="it-IT" dirty="0" err="1">
                <a:solidFill>
                  <a:srgbClr val="002060"/>
                </a:solidFill>
              </a:rPr>
              <a:t>mechanism</a:t>
            </a:r>
            <a:r>
              <a:rPr lang="it-IT" dirty="0">
                <a:solidFill>
                  <a:srgbClr val="002060"/>
                </a:solidFill>
              </a:rPr>
              <a:t>: The Gerasimova-</a:t>
            </a:r>
            <a:r>
              <a:rPr lang="it-IT" dirty="0" err="1">
                <a:solidFill>
                  <a:srgbClr val="002060"/>
                </a:solidFill>
              </a:rPr>
              <a:t>Zatsepin</a:t>
            </a:r>
            <a:r>
              <a:rPr lang="it-IT" dirty="0">
                <a:solidFill>
                  <a:srgbClr val="002060"/>
                </a:solidFill>
              </a:rPr>
              <a:t> (GZ) </a:t>
            </a:r>
            <a:r>
              <a:rPr lang="it-IT" dirty="0" err="1">
                <a:solidFill>
                  <a:srgbClr val="002060"/>
                </a:solidFill>
              </a:rPr>
              <a:t>effect</a:t>
            </a:r>
            <a:r>
              <a:rPr lang="it-IT" dirty="0">
                <a:solidFill>
                  <a:srgbClr val="002060"/>
                </a:solidFill>
              </a:rPr>
              <a:t>: the </a:t>
            </a:r>
            <a:r>
              <a:rPr lang="it-IT" dirty="0" err="1">
                <a:solidFill>
                  <a:srgbClr val="002060"/>
                </a:solidFill>
              </a:rPr>
              <a:t>photodisintegration</a:t>
            </a:r>
            <a:r>
              <a:rPr lang="it-IT" dirty="0">
                <a:solidFill>
                  <a:srgbClr val="002060"/>
                </a:solidFill>
              </a:rPr>
              <a:t> of heavy nuclei in the solar field. In </a:t>
            </a:r>
            <a:r>
              <a:rPr lang="it-IT" dirty="0" err="1">
                <a:solidFill>
                  <a:srgbClr val="002060"/>
                </a:solidFill>
              </a:rPr>
              <a:t>this</a:t>
            </a:r>
            <a:r>
              <a:rPr lang="it-IT" dirty="0">
                <a:solidFill>
                  <a:srgbClr val="002060"/>
                </a:solidFill>
              </a:rPr>
              <a:t> case </a:t>
            </a:r>
            <a:r>
              <a:rPr lang="it-IT" dirty="0" err="1">
                <a:solidFill>
                  <a:srgbClr val="002060"/>
                </a:solidFill>
              </a:rPr>
              <a:t>two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fragments</a:t>
            </a:r>
            <a:r>
              <a:rPr lang="it-IT" dirty="0">
                <a:solidFill>
                  <a:srgbClr val="002060"/>
                </a:solidFill>
              </a:rPr>
              <a:t> (</a:t>
            </a:r>
            <a:r>
              <a:rPr lang="it-IT" dirty="0" err="1">
                <a:solidFill>
                  <a:srgbClr val="002060"/>
                </a:solidFill>
              </a:rPr>
              <a:t>showers</a:t>
            </a:r>
            <a:r>
              <a:rPr lang="it-IT" dirty="0">
                <a:solidFill>
                  <a:srgbClr val="002060"/>
                </a:solidFill>
              </a:rPr>
              <a:t>) are </a:t>
            </a:r>
            <a:r>
              <a:rPr lang="it-IT" dirty="0" err="1">
                <a:solidFill>
                  <a:srgbClr val="002060"/>
                </a:solidFill>
              </a:rPr>
              <a:t>expected</a:t>
            </a:r>
            <a:r>
              <a:rPr lang="it-IT" dirty="0">
                <a:solidFill>
                  <a:srgbClr val="002060"/>
                </a:solidFill>
              </a:rPr>
              <a:t>.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Alternative </a:t>
            </a:r>
            <a:r>
              <a:rPr lang="it-IT" dirty="0" err="1">
                <a:solidFill>
                  <a:srgbClr val="002060"/>
                </a:solidFill>
              </a:rPr>
              <a:t>hypothesis</a:t>
            </a:r>
            <a:r>
              <a:rPr lang="it-IT" dirty="0">
                <a:solidFill>
                  <a:srgbClr val="002060"/>
                </a:solidFill>
              </a:rPr>
              <a:t>:</a:t>
            </a:r>
          </a:p>
          <a:p>
            <a:r>
              <a:rPr lang="it-IT" dirty="0">
                <a:solidFill>
                  <a:srgbClr val="002060"/>
                </a:solidFill>
              </a:rPr>
              <a:t>   </a:t>
            </a:r>
            <a:r>
              <a:rPr lang="it-IT" dirty="0" err="1">
                <a:solidFill>
                  <a:srgbClr val="002060"/>
                </a:solidFill>
              </a:rPr>
              <a:t>Cosmic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dust</a:t>
            </a:r>
            <a:r>
              <a:rPr lang="it-IT" dirty="0">
                <a:solidFill>
                  <a:srgbClr val="002060"/>
                </a:solidFill>
              </a:rPr>
              <a:t> grains: </a:t>
            </a:r>
            <a:r>
              <a:rPr lang="it-IT" dirty="0" err="1">
                <a:solidFill>
                  <a:srgbClr val="002060"/>
                </a:solidFill>
              </a:rPr>
              <a:t>objects</a:t>
            </a:r>
            <a:r>
              <a:rPr lang="it-IT" dirty="0">
                <a:solidFill>
                  <a:srgbClr val="002060"/>
                </a:solidFill>
              </a:rPr>
              <a:t> with 10</a:t>
            </a:r>
            <a:r>
              <a:rPr lang="it-IT" baseline="30000" dirty="0">
                <a:solidFill>
                  <a:srgbClr val="002060"/>
                </a:solidFill>
              </a:rPr>
              <a:t>6</a:t>
            </a:r>
            <a:r>
              <a:rPr lang="it-IT" dirty="0">
                <a:solidFill>
                  <a:srgbClr val="002060"/>
                </a:solidFill>
              </a:rPr>
              <a:t>-10</a:t>
            </a:r>
            <a:r>
              <a:rPr lang="it-IT" baseline="30000" dirty="0">
                <a:solidFill>
                  <a:srgbClr val="002060"/>
                </a:solidFill>
              </a:rPr>
              <a:t>9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atoms</a:t>
            </a:r>
            <a:r>
              <a:rPr lang="it-IT" dirty="0">
                <a:solidFill>
                  <a:srgbClr val="002060"/>
                </a:solidFill>
              </a:rPr>
              <a:t> with </a:t>
            </a:r>
            <a:r>
              <a:rPr lang="it-IT" dirty="0" err="1">
                <a:solidFill>
                  <a:srgbClr val="002060"/>
                </a:solidFill>
              </a:rPr>
              <a:t>relativistic</a:t>
            </a:r>
            <a:r>
              <a:rPr lang="it-IT" dirty="0">
                <a:solidFill>
                  <a:srgbClr val="002060"/>
                </a:solidFill>
              </a:rPr>
              <a:t> speed and </a:t>
            </a:r>
            <a:r>
              <a:rPr lang="it-IT" dirty="0" err="1">
                <a:solidFill>
                  <a:srgbClr val="002060"/>
                </a:solidFill>
              </a:rPr>
              <a:t>fragmenting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at</a:t>
            </a:r>
            <a:r>
              <a:rPr lang="it-IT" dirty="0">
                <a:solidFill>
                  <a:srgbClr val="002060"/>
                </a:solidFill>
              </a:rPr>
              <a:t> the top of </a:t>
            </a:r>
            <a:r>
              <a:rPr lang="it-IT" dirty="0" err="1">
                <a:solidFill>
                  <a:srgbClr val="002060"/>
                </a:solidFill>
              </a:rPr>
              <a:t>atmosphere</a:t>
            </a:r>
            <a:r>
              <a:rPr lang="it-IT" dirty="0">
                <a:solidFill>
                  <a:srgbClr val="002060"/>
                </a:solidFill>
              </a:rPr>
              <a:t>, with the </a:t>
            </a:r>
            <a:r>
              <a:rPr lang="it-IT" dirty="0" err="1">
                <a:solidFill>
                  <a:srgbClr val="002060"/>
                </a:solidFill>
              </a:rPr>
              <a:t>possibility</a:t>
            </a:r>
            <a:r>
              <a:rPr lang="it-IT" dirty="0">
                <a:solidFill>
                  <a:srgbClr val="002060"/>
                </a:solidFill>
              </a:rPr>
              <a:t> to produce </a:t>
            </a:r>
            <a:r>
              <a:rPr lang="it-IT" dirty="0" err="1">
                <a:solidFill>
                  <a:srgbClr val="002060"/>
                </a:solidFill>
              </a:rPr>
              <a:t>several</a:t>
            </a:r>
            <a:r>
              <a:rPr lang="it-IT" dirty="0">
                <a:solidFill>
                  <a:srgbClr val="002060"/>
                </a:solidFill>
              </a:rPr>
              <a:t> nuclei and in turn </a:t>
            </a:r>
            <a:r>
              <a:rPr lang="it-IT" dirty="0" err="1">
                <a:solidFill>
                  <a:srgbClr val="002060"/>
                </a:solidFill>
              </a:rPr>
              <a:t>correlated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showers</a:t>
            </a:r>
            <a:r>
              <a:rPr lang="it-IT" dirty="0">
                <a:solidFill>
                  <a:srgbClr val="002060"/>
                </a:solidFill>
              </a:rPr>
              <a:t>.</a:t>
            </a:r>
          </a:p>
          <a:p>
            <a:r>
              <a:rPr lang="it-IT" dirty="0">
                <a:solidFill>
                  <a:srgbClr val="002060"/>
                </a:solidFill>
              </a:rPr>
              <a:t>   No </a:t>
            </a:r>
            <a:r>
              <a:rPr lang="it-IT" dirty="0" err="1">
                <a:solidFill>
                  <a:srgbClr val="002060"/>
                </a:solidFill>
              </a:rPr>
              <a:t>calculations</a:t>
            </a:r>
            <a:r>
              <a:rPr lang="it-IT" dirty="0">
                <a:solidFill>
                  <a:srgbClr val="002060"/>
                </a:solidFill>
              </a:rPr>
              <a:t> are </a:t>
            </a:r>
            <a:r>
              <a:rPr lang="it-IT" dirty="0" err="1">
                <a:solidFill>
                  <a:srgbClr val="002060"/>
                </a:solidFill>
              </a:rPr>
              <a:t>available</a:t>
            </a:r>
            <a:r>
              <a:rPr lang="it-IT" dirty="0">
                <a:solidFill>
                  <a:srgbClr val="002060"/>
                </a:solidFill>
              </a:rPr>
              <a:t> for </a:t>
            </a:r>
            <a:r>
              <a:rPr lang="it-IT" dirty="0" err="1">
                <a:solidFill>
                  <a:srgbClr val="002060"/>
                </a:solidFill>
              </a:rPr>
              <a:t>this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process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my</a:t>
            </a:r>
            <a:r>
              <a:rPr lang="it-IT" dirty="0">
                <a:solidFill>
                  <a:srgbClr val="002060"/>
                </a:solidFill>
              </a:rPr>
              <a:t> knowledge, </a:t>
            </a:r>
            <a:r>
              <a:rPr lang="it-IT" dirty="0" err="1">
                <a:solidFill>
                  <a:srgbClr val="002060"/>
                </a:solidFill>
              </a:rPr>
              <a:t>especially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concerning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probabilities</a:t>
            </a:r>
            <a:r>
              <a:rPr lang="it-IT" dirty="0">
                <a:solidFill>
                  <a:srgbClr val="002060"/>
                </a:solidFill>
              </a:rPr>
              <a:t> for </a:t>
            </a:r>
            <a:r>
              <a:rPr lang="it-IT" dirty="0" err="1">
                <a:solidFill>
                  <a:srgbClr val="002060"/>
                </a:solidFill>
              </a:rPr>
              <a:t>such</a:t>
            </a:r>
            <a:r>
              <a:rPr lang="it-IT" dirty="0">
                <a:solidFill>
                  <a:srgbClr val="002060"/>
                </a:solidFill>
              </a:rPr>
              <a:t> events and size/</a:t>
            </a:r>
            <a:r>
              <a:rPr lang="it-IT" dirty="0" err="1">
                <a:solidFill>
                  <a:srgbClr val="002060"/>
                </a:solidFill>
              </a:rPr>
              <a:t>distance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showers</a:t>
            </a:r>
            <a:endParaRPr lang="it-IT" dirty="0">
              <a:solidFill>
                <a:srgbClr val="00206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700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A7898E8-3326-B6AE-BD03-1592AA98E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869" y="292963"/>
            <a:ext cx="6552582" cy="443599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22EA617-0625-A0DB-E0B7-21F44C9AE5E0}"/>
              </a:ext>
            </a:extLst>
          </p:cNvPr>
          <p:cNvSpPr txBox="1"/>
          <p:nvPr/>
        </p:nvSpPr>
        <p:spPr>
          <a:xfrm>
            <a:off x="482354" y="517098"/>
            <a:ext cx="483537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err="1">
                <a:solidFill>
                  <a:srgbClr val="C00000"/>
                </a:solidFill>
              </a:rPr>
              <a:t>Potential</a:t>
            </a:r>
            <a:r>
              <a:rPr lang="it-IT" sz="2400" b="1" dirty="0">
                <a:solidFill>
                  <a:srgbClr val="C00000"/>
                </a:solidFill>
              </a:rPr>
              <a:t> of the EEE network</a:t>
            </a:r>
          </a:p>
          <a:p>
            <a:endParaRPr lang="it-IT" dirty="0"/>
          </a:p>
          <a:p>
            <a:r>
              <a:rPr lang="it-IT" dirty="0" err="1">
                <a:solidFill>
                  <a:srgbClr val="002060"/>
                </a:solidFill>
              </a:rPr>
              <a:t>Many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cosmic</a:t>
            </a:r>
            <a:r>
              <a:rPr lang="it-IT" dirty="0">
                <a:solidFill>
                  <a:srgbClr val="002060"/>
                </a:solidFill>
              </a:rPr>
              <a:t> ray </a:t>
            </a:r>
            <a:r>
              <a:rPr lang="it-IT" dirty="0" err="1">
                <a:solidFill>
                  <a:srgbClr val="002060"/>
                </a:solidFill>
              </a:rPr>
              <a:t>telescopes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distributed</a:t>
            </a:r>
            <a:r>
              <a:rPr lang="it-IT" dirty="0">
                <a:solidFill>
                  <a:srgbClr val="002060"/>
                </a:solidFill>
              </a:rPr>
              <a:t> over a large </a:t>
            </a:r>
            <a:r>
              <a:rPr lang="it-IT" dirty="0" err="1">
                <a:solidFill>
                  <a:srgbClr val="002060"/>
                </a:solidFill>
              </a:rPr>
              <a:t>territory</a:t>
            </a:r>
            <a:r>
              <a:rPr lang="it-IT" dirty="0">
                <a:solidFill>
                  <a:srgbClr val="002060"/>
                </a:solidFill>
              </a:rPr>
              <a:t> and GPS </a:t>
            </a:r>
            <a:r>
              <a:rPr lang="it-IT" dirty="0" err="1">
                <a:solidFill>
                  <a:srgbClr val="002060"/>
                </a:solidFill>
              </a:rPr>
              <a:t>synchronized</a:t>
            </a:r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b="1" dirty="0">
                <a:solidFill>
                  <a:srgbClr val="002060"/>
                </a:solidFill>
              </a:rPr>
              <a:t>Broad </a:t>
            </a:r>
            <a:r>
              <a:rPr lang="it-IT" b="1" dirty="0" err="1">
                <a:solidFill>
                  <a:srgbClr val="002060"/>
                </a:solidFill>
              </a:rPr>
              <a:t>distribution</a:t>
            </a:r>
            <a:r>
              <a:rPr lang="it-IT" b="1" dirty="0">
                <a:solidFill>
                  <a:srgbClr val="002060"/>
                </a:solidFill>
              </a:rPr>
              <a:t> of locations and of relative </a:t>
            </a:r>
            <a:r>
              <a:rPr lang="it-IT" b="1" dirty="0" err="1">
                <a:solidFill>
                  <a:srgbClr val="002060"/>
                </a:solidFill>
              </a:rPr>
              <a:t>distances</a:t>
            </a:r>
            <a:r>
              <a:rPr lang="it-IT" b="1" dirty="0">
                <a:solidFill>
                  <a:srgbClr val="002060"/>
                </a:solidFill>
              </a:rPr>
              <a:t>, from 20 to 1200 km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Long data </a:t>
            </a:r>
            <a:r>
              <a:rPr lang="it-IT" dirty="0" err="1">
                <a:solidFill>
                  <a:srgbClr val="002060"/>
                </a:solidFill>
              </a:rPr>
              <a:t>taking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periods</a:t>
            </a:r>
            <a:r>
              <a:rPr lang="it-IT" dirty="0">
                <a:solidFill>
                  <a:srgbClr val="002060"/>
                </a:solidFill>
              </a:rPr>
              <a:t>, </a:t>
            </a:r>
            <a:r>
              <a:rPr lang="it-IT" dirty="0" err="1">
                <a:solidFill>
                  <a:srgbClr val="002060"/>
                </a:solidFill>
              </a:rPr>
              <a:t>although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not</a:t>
            </a:r>
            <a:r>
              <a:rPr lang="it-IT" dirty="0">
                <a:solidFill>
                  <a:srgbClr val="002060"/>
                </a:solidFill>
              </a:rPr>
              <a:t> with a </a:t>
            </a:r>
            <a:r>
              <a:rPr lang="it-IT" dirty="0" err="1">
                <a:solidFill>
                  <a:srgbClr val="002060"/>
                </a:solidFill>
              </a:rPr>
              <a:t>constant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number</a:t>
            </a:r>
            <a:r>
              <a:rPr lang="it-IT" dirty="0">
                <a:solidFill>
                  <a:srgbClr val="002060"/>
                </a:solidFill>
              </a:rPr>
              <a:t> of stations </a:t>
            </a:r>
          </a:p>
        </p:txBody>
      </p:sp>
    </p:spTree>
    <p:extLst>
      <p:ext uri="{BB962C8B-B14F-4D97-AF65-F5344CB8AC3E}">
        <p14:creationId xmlns:p14="http://schemas.microsoft.com/office/powerpoint/2010/main" val="62292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222EA617-0625-A0DB-E0B7-21F44C9AE5E0}"/>
              </a:ext>
            </a:extLst>
          </p:cNvPr>
          <p:cNvSpPr txBox="1"/>
          <p:nvPr/>
        </p:nvSpPr>
        <p:spPr>
          <a:xfrm>
            <a:off x="482354" y="517098"/>
            <a:ext cx="483537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 err="1">
                <a:solidFill>
                  <a:srgbClr val="C00000"/>
                </a:solidFill>
              </a:rPr>
              <a:t>Potential</a:t>
            </a:r>
            <a:r>
              <a:rPr lang="it-IT" sz="2400" dirty="0">
                <a:solidFill>
                  <a:srgbClr val="C00000"/>
                </a:solidFill>
              </a:rPr>
              <a:t> of the EEE network</a:t>
            </a:r>
          </a:p>
          <a:p>
            <a:endParaRPr lang="it-IT" dirty="0"/>
          </a:p>
          <a:p>
            <a:r>
              <a:rPr lang="it-IT" dirty="0" err="1">
                <a:solidFill>
                  <a:srgbClr val="002060"/>
                </a:solidFill>
              </a:rPr>
              <a:t>Many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cosmic</a:t>
            </a:r>
            <a:r>
              <a:rPr lang="it-IT" dirty="0">
                <a:solidFill>
                  <a:srgbClr val="002060"/>
                </a:solidFill>
              </a:rPr>
              <a:t> ray </a:t>
            </a:r>
            <a:r>
              <a:rPr lang="it-IT" dirty="0" err="1">
                <a:solidFill>
                  <a:srgbClr val="002060"/>
                </a:solidFill>
              </a:rPr>
              <a:t>telescopes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distributed</a:t>
            </a:r>
            <a:r>
              <a:rPr lang="it-IT" dirty="0">
                <a:solidFill>
                  <a:srgbClr val="002060"/>
                </a:solidFill>
              </a:rPr>
              <a:t> over a large </a:t>
            </a:r>
            <a:r>
              <a:rPr lang="it-IT" dirty="0" err="1">
                <a:solidFill>
                  <a:srgbClr val="002060"/>
                </a:solidFill>
              </a:rPr>
              <a:t>territory</a:t>
            </a:r>
            <a:r>
              <a:rPr lang="it-IT" dirty="0">
                <a:solidFill>
                  <a:srgbClr val="002060"/>
                </a:solidFill>
              </a:rPr>
              <a:t> and GPS </a:t>
            </a:r>
            <a:r>
              <a:rPr lang="it-IT" dirty="0" err="1">
                <a:solidFill>
                  <a:srgbClr val="002060"/>
                </a:solidFill>
              </a:rPr>
              <a:t>synchronized</a:t>
            </a:r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Broad </a:t>
            </a:r>
            <a:r>
              <a:rPr lang="it-IT" dirty="0" err="1">
                <a:solidFill>
                  <a:srgbClr val="002060"/>
                </a:solidFill>
              </a:rPr>
              <a:t>distribution</a:t>
            </a:r>
            <a:r>
              <a:rPr lang="it-IT" dirty="0">
                <a:solidFill>
                  <a:srgbClr val="002060"/>
                </a:solidFill>
              </a:rPr>
              <a:t> of locations and of relative </a:t>
            </a:r>
            <a:r>
              <a:rPr lang="it-IT" dirty="0" err="1">
                <a:solidFill>
                  <a:srgbClr val="002060"/>
                </a:solidFill>
              </a:rPr>
              <a:t>distances</a:t>
            </a:r>
            <a:r>
              <a:rPr lang="it-IT" dirty="0">
                <a:solidFill>
                  <a:srgbClr val="002060"/>
                </a:solidFill>
              </a:rPr>
              <a:t>, from 20 to 1200 km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b="1" dirty="0">
                <a:solidFill>
                  <a:srgbClr val="002060"/>
                </a:solidFill>
              </a:rPr>
              <a:t>Long data </a:t>
            </a:r>
            <a:r>
              <a:rPr lang="it-IT" b="1" dirty="0" err="1">
                <a:solidFill>
                  <a:srgbClr val="002060"/>
                </a:solidFill>
              </a:rPr>
              <a:t>taking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periods</a:t>
            </a:r>
            <a:r>
              <a:rPr lang="it-IT" b="1" dirty="0">
                <a:solidFill>
                  <a:srgbClr val="002060"/>
                </a:solidFill>
              </a:rPr>
              <a:t>, </a:t>
            </a:r>
            <a:r>
              <a:rPr lang="it-IT" b="1" dirty="0" err="1">
                <a:solidFill>
                  <a:srgbClr val="002060"/>
                </a:solidFill>
              </a:rPr>
              <a:t>although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not</a:t>
            </a:r>
            <a:r>
              <a:rPr lang="it-IT" b="1" dirty="0">
                <a:solidFill>
                  <a:srgbClr val="002060"/>
                </a:solidFill>
              </a:rPr>
              <a:t> with a </a:t>
            </a:r>
            <a:r>
              <a:rPr lang="it-IT" b="1" dirty="0" err="1">
                <a:solidFill>
                  <a:srgbClr val="002060"/>
                </a:solidFill>
              </a:rPr>
              <a:t>constant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number</a:t>
            </a:r>
            <a:r>
              <a:rPr lang="it-IT" b="1" dirty="0">
                <a:solidFill>
                  <a:srgbClr val="002060"/>
                </a:solidFill>
              </a:rPr>
              <a:t> of stations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DA11DD3-5187-26B3-832F-44F3A0306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586" y="290492"/>
            <a:ext cx="6408179" cy="431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7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6C45984-7E49-3E7A-0BB1-ECC6604B8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218" y="219341"/>
            <a:ext cx="6825472" cy="468419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72AC40-0DFB-E52E-7EFA-E82D1DB0D8D9}"/>
              </a:ext>
            </a:extLst>
          </p:cNvPr>
          <p:cNvSpPr txBox="1"/>
          <p:nvPr/>
        </p:nvSpPr>
        <p:spPr>
          <a:xfrm>
            <a:off x="304801" y="508220"/>
            <a:ext cx="469686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err="1">
                <a:solidFill>
                  <a:srgbClr val="C00000"/>
                </a:solidFill>
              </a:rPr>
              <a:t>Comparing</a:t>
            </a:r>
            <a:r>
              <a:rPr lang="it-IT" sz="2400" b="1" dirty="0">
                <a:solidFill>
                  <a:srgbClr val="C00000"/>
                </a:solidFill>
              </a:rPr>
              <a:t> to </a:t>
            </a:r>
            <a:r>
              <a:rPr lang="it-IT" sz="2400" b="1" dirty="0" err="1">
                <a:solidFill>
                  <a:srgbClr val="C00000"/>
                </a:solidFill>
              </a:rPr>
              <a:t>spurious</a:t>
            </a:r>
            <a:r>
              <a:rPr lang="it-IT" sz="2400" b="1" dirty="0">
                <a:solidFill>
                  <a:srgbClr val="C00000"/>
                </a:solidFill>
              </a:rPr>
              <a:t> rates</a:t>
            </a:r>
          </a:p>
          <a:p>
            <a:endParaRPr lang="it-IT" dirty="0"/>
          </a:p>
          <a:p>
            <a:r>
              <a:rPr lang="it-IT" dirty="0" err="1">
                <a:solidFill>
                  <a:srgbClr val="002060"/>
                </a:solidFill>
              </a:rPr>
              <a:t>Searching</a:t>
            </a:r>
            <a:r>
              <a:rPr lang="it-IT" dirty="0">
                <a:solidFill>
                  <a:srgbClr val="002060"/>
                </a:solidFill>
              </a:rPr>
              <a:t> for multi-</a:t>
            </a:r>
            <a:r>
              <a:rPr lang="it-IT" dirty="0" err="1">
                <a:solidFill>
                  <a:srgbClr val="002060"/>
                </a:solidFill>
              </a:rPr>
              <a:t>coincident</a:t>
            </a:r>
            <a:r>
              <a:rPr lang="it-IT" dirty="0">
                <a:solidFill>
                  <a:srgbClr val="002060"/>
                </a:solidFill>
              </a:rPr>
              <a:t> events benefits from a large </a:t>
            </a:r>
            <a:r>
              <a:rPr lang="it-IT" dirty="0" err="1">
                <a:solidFill>
                  <a:srgbClr val="002060"/>
                </a:solidFill>
              </a:rPr>
              <a:t>number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combinations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between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several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telescopes</a:t>
            </a:r>
            <a:r>
              <a:rPr lang="it-IT" dirty="0">
                <a:solidFill>
                  <a:srgbClr val="002060"/>
                </a:solidFill>
              </a:rPr>
              <a:t>… </a:t>
            </a:r>
            <a:r>
              <a:rPr lang="it-IT" dirty="0" err="1">
                <a:solidFill>
                  <a:srgbClr val="002060"/>
                </a:solidFill>
              </a:rPr>
              <a:t>but</a:t>
            </a:r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 err="1">
                <a:solidFill>
                  <a:srgbClr val="002060"/>
                </a:solidFill>
              </a:rPr>
              <a:t>even</a:t>
            </a:r>
            <a:r>
              <a:rPr lang="it-IT" dirty="0">
                <a:solidFill>
                  <a:srgbClr val="002060"/>
                </a:solidFill>
              </a:rPr>
              <a:t> the overall </a:t>
            </a:r>
            <a:r>
              <a:rPr lang="it-IT" dirty="0" err="1">
                <a:solidFill>
                  <a:srgbClr val="002060"/>
                </a:solidFill>
              </a:rPr>
              <a:t>spurious</a:t>
            </a:r>
            <a:r>
              <a:rPr lang="it-IT" dirty="0">
                <a:solidFill>
                  <a:srgbClr val="002060"/>
                </a:solidFill>
              </a:rPr>
              <a:t> rate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very</a:t>
            </a:r>
            <a:r>
              <a:rPr lang="it-IT" dirty="0">
                <a:solidFill>
                  <a:srgbClr val="002060"/>
                </a:solidFill>
              </a:rPr>
              <a:t> high!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In </a:t>
            </a:r>
            <a:r>
              <a:rPr lang="it-IT" dirty="0" err="1">
                <a:solidFill>
                  <a:srgbClr val="002060"/>
                </a:solidFill>
              </a:rPr>
              <a:t>other</a:t>
            </a:r>
            <a:r>
              <a:rPr lang="it-IT" dirty="0">
                <a:solidFill>
                  <a:srgbClr val="002060"/>
                </a:solidFill>
              </a:rPr>
              <a:t> words, </a:t>
            </a:r>
            <a:r>
              <a:rPr lang="it-IT" dirty="0" err="1">
                <a:solidFill>
                  <a:srgbClr val="002060"/>
                </a:solidFill>
              </a:rPr>
              <a:t>although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spurious</a:t>
            </a:r>
            <a:r>
              <a:rPr lang="it-IT" dirty="0">
                <a:solidFill>
                  <a:srgbClr val="002060"/>
                </a:solidFill>
              </a:rPr>
              <a:t> rate for a </a:t>
            </a:r>
            <a:r>
              <a:rPr lang="it-IT" dirty="0" err="1">
                <a:solidFill>
                  <a:srgbClr val="002060"/>
                </a:solidFill>
              </a:rPr>
              <a:t>specific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combinations</a:t>
            </a:r>
            <a:r>
              <a:rPr lang="it-IT" dirty="0">
                <a:solidFill>
                  <a:srgbClr val="002060"/>
                </a:solidFill>
              </a:rPr>
              <a:t> of k </a:t>
            </a:r>
            <a:r>
              <a:rPr lang="it-IT" dirty="0" err="1">
                <a:solidFill>
                  <a:srgbClr val="002060"/>
                </a:solidFill>
              </a:rPr>
              <a:t>telescopes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very</a:t>
            </a:r>
            <a:r>
              <a:rPr lang="it-IT" dirty="0">
                <a:solidFill>
                  <a:srgbClr val="002060"/>
                </a:solidFill>
              </a:rPr>
              <a:t> low, the </a:t>
            </a:r>
            <a:r>
              <a:rPr lang="it-IT" dirty="0" err="1">
                <a:solidFill>
                  <a:srgbClr val="002060"/>
                </a:solidFill>
              </a:rPr>
              <a:t>number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possible</a:t>
            </a:r>
            <a:r>
              <a:rPr lang="it-IT" dirty="0">
                <a:solidFill>
                  <a:srgbClr val="002060"/>
                </a:solidFill>
              </a:rPr>
              <a:t> k-</a:t>
            </a:r>
            <a:r>
              <a:rPr lang="it-IT" dirty="0" err="1">
                <a:solidFill>
                  <a:srgbClr val="002060"/>
                </a:solidFill>
              </a:rPr>
              <a:t>fold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combinations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very</a:t>
            </a:r>
            <a:r>
              <a:rPr lang="it-IT" dirty="0">
                <a:solidFill>
                  <a:srgbClr val="002060"/>
                </a:solidFill>
              </a:rPr>
              <a:t> high, and </a:t>
            </a:r>
            <a:r>
              <a:rPr lang="it-IT" dirty="0" err="1">
                <a:solidFill>
                  <a:srgbClr val="002060"/>
                </a:solidFill>
              </a:rPr>
              <a:t>we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have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consider</a:t>
            </a:r>
            <a:r>
              <a:rPr lang="it-IT" dirty="0">
                <a:solidFill>
                  <a:srgbClr val="002060"/>
                </a:solidFill>
              </a:rPr>
              <a:t> the product of the </a:t>
            </a:r>
            <a:r>
              <a:rPr lang="it-IT" dirty="0" err="1">
                <a:solidFill>
                  <a:srgbClr val="002060"/>
                </a:solidFill>
              </a:rPr>
              <a:t>two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quantities</a:t>
            </a:r>
            <a:r>
              <a:rPr lang="it-IT" dirty="0">
                <a:solidFill>
                  <a:srgbClr val="002060"/>
                </a:solidFill>
              </a:rPr>
              <a:t>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586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DEC3DB9-ACB1-23E4-EF21-C054294DF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001" y="239672"/>
            <a:ext cx="5689290" cy="383630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BF51618-E6AB-20C9-694D-3BFD3F30E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001" y="4381499"/>
            <a:ext cx="4916832" cy="223682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74FC335-8A49-4105-1BD0-2583DBAEFF36}"/>
              </a:ext>
            </a:extLst>
          </p:cNvPr>
          <p:cNvSpPr txBox="1"/>
          <p:nvPr/>
        </p:nvSpPr>
        <p:spPr>
          <a:xfrm>
            <a:off x="304801" y="508220"/>
            <a:ext cx="469686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err="1">
                <a:solidFill>
                  <a:srgbClr val="C00000"/>
                </a:solidFill>
              </a:rPr>
              <a:t>What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has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been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already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done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</a:p>
          <a:p>
            <a:endParaRPr lang="it-IT" dirty="0"/>
          </a:p>
          <a:p>
            <a:r>
              <a:rPr lang="it-IT" dirty="0">
                <a:solidFill>
                  <a:srgbClr val="002060"/>
                </a:solidFill>
              </a:rPr>
              <a:t>With </a:t>
            </a:r>
            <a:r>
              <a:rPr lang="it-IT" dirty="0" err="1">
                <a:solidFill>
                  <a:srgbClr val="002060"/>
                </a:solidFill>
              </a:rPr>
              <a:t>these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considerations</a:t>
            </a:r>
            <a:r>
              <a:rPr lang="it-IT" dirty="0">
                <a:solidFill>
                  <a:srgbClr val="002060"/>
                </a:solidFill>
              </a:rPr>
              <a:t> in mind, </a:t>
            </a:r>
            <a:r>
              <a:rPr lang="it-IT" dirty="0" err="1">
                <a:solidFill>
                  <a:srgbClr val="002060"/>
                </a:solidFill>
              </a:rPr>
              <a:t>we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have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already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analyzed</a:t>
            </a:r>
            <a:r>
              <a:rPr lang="it-IT" dirty="0">
                <a:solidFill>
                  <a:srgbClr val="002060"/>
                </a:solidFill>
              </a:rPr>
              <a:t> (and </a:t>
            </a:r>
            <a:r>
              <a:rPr lang="it-IT" dirty="0" err="1">
                <a:solidFill>
                  <a:srgbClr val="002060"/>
                </a:solidFill>
              </a:rPr>
              <a:t>published</a:t>
            </a:r>
            <a:r>
              <a:rPr lang="it-IT" dirty="0">
                <a:solidFill>
                  <a:srgbClr val="002060"/>
                </a:solidFill>
              </a:rPr>
              <a:t>) a </a:t>
            </a:r>
            <a:r>
              <a:rPr lang="it-IT" dirty="0" err="1">
                <a:solidFill>
                  <a:srgbClr val="002060"/>
                </a:solidFill>
              </a:rPr>
              <a:t>relatively</a:t>
            </a:r>
            <a:r>
              <a:rPr lang="it-IT" dirty="0">
                <a:solidFill>
                  <a:srgbClr val="002060"/>
                </a:solidFill>
              </a:rPr>
              <a:t> large set of data, </a:t>
            </a:r>
            <a:r>
              <a:rPr lang="it-IT" dirty="0" err="1">
                <a:solidFill>
                  <a:srgbClr val="002060"/>
                </a:solidFill>
              </a:rPr>
              <a:t>about</a:t>
            </a:r>
            <a:r>
              <a:rPr lang="it-IT" dirty="0">
                <a:solidFill>
                  <a:srgbClr val="002060"/>
                </a:solidFill>
              </a:rPr>
              <a:t> 5-6 </a:t>
            </a:r>
            <a:r>
              <a:rPr lang="it-IT" dirty="0" err="1">
                <a:solidFill>
                  <a:srgbClr val="002060"/>
                </a:solidFill>
              </a:rPr>
              <a:t>months</a:t>
            </a:r>
            <a:r>
              <a:rPr lang="it-IT" dirty="0">
                <a:solidFill>
                  <a:srgbClr val="002060"/>
                </a:solidFill>
              </a:rPr>
              <a:t> (</a:t>
            </a:r>
            <a:r>
              <a:rPr lang="it-IT" dirty="0" err="1">
                <a:solidFill>
                  <a:srgbClr val="002060"/>
                </a:solidFill>
              </a:rPr>
              <a:t>October</a:t>
            </a:r>
            <a:r>
              <a:rPr lang="it-IT" dirty="0">
                <a:solidFill>
                  <a:srgbClr val="002060"/>
                </a:solidFill>
              </a:rPr>
              <a:t> 2018 to June 2019) on a </a:t>
            </a:r>
            <a:r>
              <a:rPr lang="it-IT" dirty="0" err="1">
                <a:solidFill>
                  <a:srgbClr val="002060"/>
                </a:solidFill>
              </a:rPr>
              <a:t>daily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basis</a:t>
            </a:r>
            <a:r>
              <a:rPr lang="it-IT" dirty="0">
                <a:solidFill>
                  <a:srgbClr val="002060"/>
                </a:solidFill>
              </a:rPr>
              <a:t>, with the following </a:t>
            </a:r>
            <a:r>
              <a:rPr lang="it-IT" dirty="0" err="1">
                <a:solidFill>
                  <a:srgbClr val="002060"/>
                </a:solidFill>
              </a:rPr>
              <a:t>result</a:t>
            </a:r>
            <a:r>
              <a:rPr lang="it-IT" dirty="0">
                <a:solidFill>
                  <a:srgbClr val="002060"/>
                </a:solidFill>
              </a:rPr>
              <a:t>: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2060"/>
                </a:solidFill>
              </a:rPr>
              <a:t>The </a:t>
            </a:r>
            <a:r>
              <a:rPr lang="it-IT" dirty="0" err="1">
                <a:solidFill>
                  <a:srgbClr val="002060"/>
                </a:solidFill>
              </a:rPr>
              <a:t>number</a:t>
            </a:r>
            <a:r>
              <a:rPr lang="it-IT" dirty="0">
                <a:solidFill>
                  <a:srgbClr val="002060"/>
                </a:solidFill>
              </a:rPr>
              <a:t> N of </a:t>
            </a:r>
            <a:r>
              <a:rPr lang="it-IT" dirty="0" err="1">
                <a:solidFill>
                  <a:srgbClr val="002060"/>
                </a:solidFill>
              </a:rPr>
              <a:t>observed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coincidences</a:t>
            </a:r>
            <a:r>
              <a:rPr lang="it-IT" dirty="0">
                <a:solidFill>
                  <a:srgbClr val="002060"/>
                </a:solidFill>
              </a:rPr>
              <a:t> (</a:t>
            </a:r>
            <a:r>
              <a:rPr lang="it-IT" dirty="0" err="1">
                <a:solidFill>
                  <a:srgbClr val="002060"/>
                </a:solidFill>
              </a:rPr>
              <a:t>within</a:t>
            </a:r>
            <a:r>
              <a:rPr lang="it-IT" dirty="0">
                <a:solidFill>
                  <a:srgbClr val="002060"/>
                </a:solidFill>
              </a:rPr>
              <a:t> 1 </a:t>
            </a:r>
            <a:r>
              <a:rPr lang="it-IT" dirty="0" err="1">
                <a:solidFill>
                  <a:srgbClr val="002060"/>
                </a:solidFill>
              </a:rPr>
              <a:t>ms</a:t>
            </a:r>
            <a:r>
              <a:rPr lang="it-IT">
                <a:solidFill>
                  <a:srgbClr val="002060"/>
                </a:solidFill>
              </a:rPr>
              <a:t>) </a:t>
            </a:r>
            <a:r>
              <a:rPr lang="it-IT" dirty="0" err="1">
                <a:solidFill>
                  <a:srgbClr val="002060"/>
                </a:solidFill>
              </a:rPr>
              <a:t>between</a:t>
            </a:r>
            <a:r>
              <a:rPr lang="it-IT" dirty="0">
                <a:solidFill>
                  <a:srgbClr val="002060"/>
                </a:solidFill>
              </a:rPr>
              <a:t> k </a:t>
            </a:r>
            <a:r>
              <a:rPr lang="it-IT" dirty="0" err="1">
                <a:solidFill>
                  <a:srgbClr val="002060"/>
                </a:solidFill>
              </a:rPr>
              <a:t>telescopes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varies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between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about</a:t>
            </a:r>
            <a:r>
              <a:rPr lang="it-IT" dirty="0">
                <a:solidFill>
                  <a:srgbClr val="002060"/>
                </a:solidFill>
              </a:rPr>
              <a:t> 10</a:t>
            </a:r>
            <a:r>
              <a:rPr lang="it-IT" baseline="30000" dirty="0">
                <a:solidFill>
                  <a:srgbClr val="002060"/>
                </a:solidFill>
              </a:rPr>
              <a:t>9</a:t>
            </a:r>
            <a:r>
              <a:rPr lang="it-IT" dirty="0">
                <a:solidFill>
                  <a:srgbClr val="002060"/>
                </a:solidFill>
              </a:rPr>
              <a:t> for k=3 to a </a:t>
            </a:r>
            <a:r>
              <a:rPr lang="it-IT" dirty="0" err="1">
                <a:solidFill>
                  <a:srgbClr val="002060"/>
                </a:solidFill>
              </a:rPr>
              <a:t>few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units</a:t>
            </a:r>
            <a:r>
              <a:rPr lang="it-IT" dirty="0">
                <a:solidFill>
                  <a:srgbClr val="002060"/>
                </a:solidFill>
              </a:rPr>
              <a:t> for k=12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2060"/>
                </a:solidFill>
              </a:rPr>
              <a:t>Log(N) </a:t>
            </a:r>
            <a:r>
              <a:rPr lang="it-IT" dirty="0" err="1">
                <a:solidFill>
                  <a:srgbClr val="002060"/>
                </a:solidFill>
              </a:rPr>
              <a:t>approximately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scales</a:t>
            </a:r>
            <a:r>
              <a:rPr lang="it-IT" dirty="0">
                <a:solidFill>
                  <a:srgbClr val="002060"/>
                </a:solidFill>
              </a:rPr>
              <a:t> with k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rgbClr val="002060"/>
                </a:solidFill>
              </a:rPr>
              <a:t>Experimental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distribution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in fair agreement with the </a:t>
            </a:r>
            <a:r>
              <a:rPr lang="it-IT" dirty="0" err="1">
                <a:solidFill>
                  <a:srgbClr val="002060"/>
                </a:solidFill>
              </a:rPr>
              <a:t>expected</a:t>
            </a:r>
            <a:r>
              <a:rPr lang="it-IT" dirty="0">
                <a:solidFill>
                  <a:srgbClr val="002060"/>
                </a:solidFill>
              </a:rPr>
              <a:t> random rate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2060"/>
                </a:solidFill>
              </a:rPr>
              <a:t>A </a:t>
            </a:r>
            <a:r>
              <a:rPr lang="it-IT" dirty="0" err="1">
                <a:solidFill>
                  <a:srgbClr val="002060"/>
                </a:solidFill>
              </a:rPr>
              <a:t>very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slight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excess</a:t>
            </a:r>
            <a:r>
              <a:rPr lang="it-IT" dirty="0">
                <a:solidFill>
                  <a:srgbClr val="002060"/>
                </a:solidFill>
              </a:rPr>
              <a:t> in the </a:t>
            </a:r>
            <a:r>
              <a:rPr lang="it-IT" dirty="0" err="1">
                <a:solidFill>
                  <a:srgbClr val="002060"/>
                </a:solidFill>
              </a:rPr>
              <a:t>exp</a:t>
            </a:r>
            <a:r>
              <a:rPr lang="it-IT" dirty="0">
                <a:solidFill>
                  <a:srgbClr val="002060"/>
                </a:solidFill>
              </a:rPr>
              <a:t>/</a:t>
            </a:r>
            <a:r>
              <a:rPr lang="it-IT" dirty="0" err="1">
                <a:solidFill>
                  <a:srgbClr val="002060"/>
                </a:solidFill>
              </a:rPr>
              <a:t>spurious</a:t>
            </a:r>
            <a:r>
              <a:rPr lang="it-IT" dirty="0">
                <a:solidFill>
                  <a:srgbClr val="002060"/>
                </a:solidFill>
              </a:rPr>
              <a:t> rate </a:t>
            </a:r>
            <a:r>
              <a:rPr lang="it-IT" dirty="0" err="1">
                <a:solidFill>
                  <a:srgbClr val="002060"/>
                </a:solidFill>
              </a:rPr>
              <a:t>observed</a:t>
            </a:r>
            <a:r>
              <a:rPr lang="it-IT" dirty="0">
                <a:solidFill>
                  <a:srgbClr val="002060"/>
                </a:solidFill>
              </a:rPr>
              <a:t> for the </a:t>
            </a:r>
            <a:r>
              <a:rPr lang="it-IT" dirty="0" err="1">
                <a:solidFill>
                  <a:srgbClr val="002060"/>
                </a:solidFill>
              </a:rPr>
              <a:t>largest</a:t>
            </a:r>
            <a:r>
              <a:rPr lang="it-IT" dirty="0">
                <a:solidFill>
                  <a:srgbClr val="002060"/>
                </a:solidFill>
              </a:rPr>
              <a:t> k (11,12), </a:t>
            </a:r>
            <a:r>
              <a:rPr lang="it-IT" dirty="0" err="1">
                <a:solidFill>
                  <a:srgbClr val="002060"/>
                </a:solidFill>
              </a:rPr>
              <a:t>but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within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errors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still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compatible</a:t>
            </a:r>
            <a:r>
              <a:rPr lang="it-IT" dirty="0">
                <a:solidFill>
                  <a:srgbClr val="002060"/>
                </a:solidFill>
              </a:rPr>
              <a:t> with 1</a:t>
            </a:r>
          </a:p>
        </p:txBody>
      </p:sp>
    </p:spTree>
    <p:extLst>
      <p:ext uri="{BB962C8B-B14F-4D97-AF65-F5344CB8AC3E}">
        <p14:creationId xmlns:p14="http://schemas.microsoft.com/office/powerpoint/2010/main" val="7778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77AA02EB-08EA-9795-D9C6-D69AEA3A7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703" y="1466090"/>
            <a:ext cx="8977138" cy="472480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990A41-D108-7BB6-1972-32C9DA99270A}"/>
              </a:ext>
            </a:extLst>
          </p:cNvPr>
          <p:cNvSpPr txBox="1"/>
          <p:nvPr/>
        </p:nvSpPr>
        <p:spPr>
          <a:xfrm>
            <a:off x="544496" y="430113"/>
            <a:ext cx="6761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 err="1">
                <a:solidFill>
                  <a:srgbClr val="C00000"/>
                </a:solidFill>
              </a:rPr>
              <a:t>Previous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considerations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already</a:t>
            </a:r>
            <a:r>
              <a:rPr lang="it-IT" sz="2400" b="1" dirty="0">
                <a:solidFill>
                  <a:srgbClr val="C00000"/>
                </a:solidFill>
              </a:rPr>
              <a:t> </a:t>
            </a:r>
            <a:r>
              <a:rPr lang="it-IT" sz="2400" b="1" dirty="0" err="1">
                <a:solidFill>
                  <a:srgbClr val="C00000"/>
                </a:solidFill>
              </a:rPr>
              <a:t>published</a:t>
            </a:r>
            <a:r>
              <a:rPr lang="it-IT" sz="2400" b="1" dirty="0">
                <a:solidFill>
                  <a:srgbClr val="C00000"/>
                </a:solidFill>
              </a:rPr>
              <a:t> (2021) </a:t>
            </a:r>
          </a:p>
        </p:txBody>
      </p:sp>
    </p:spTree>
    <p:extLst>
      <p:ext uri="{BB962C8B-B14F-4D97-AF65-F5344CB8AC3E}">
        <p14:creationId xmlns:p14="http://schemas.microsoft.com/office/powerpoint/2010/main" val="15869712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836</Words>
  <Application>Microsoft Office PowerPoint</Application>
  <PresentationFormat>Widescreen</PresentationFormat>
  <Paragraphs>110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Riggi</dc:creator>
  <cp:lastModifiedBy>Francesco Riggi</cp:lastModifiedBy>
  <cp:revision>14</cp:revision>
  <dcterms:created xsi:type="dcterms:W3CDTF">2023-02-19T18:32:42Z</dcterms:created>
  <dcterms:modified xsi:type="dcterms:W3CDTF">2023-02-21T07:58:25Z</dcterms:modified>
</cp:coreProperties>
</file>