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31"/>
  </p:notesMasterIdLst>
  <p:handoutMasterIdLst>
    <p:handoutMasterId r:id="rId32"/>
  </p:handoutMasterIdLst>
  <p:sldIdLst>
    <p:sldId id="290" r:id="rId2"/>
    <p:sldId id="291" r:id="rId3"/>
    <p:sldId id="352" r:id="rId4"/>
    <p:sldId id="318" r:id="rId5"/>
    <p:sldId id="334" r:id="rId6"/>
    <p:sldId id="336" r:id="rId7"/>
    <p:sldId id="348" r:id="rId8"/>
    <p:sldId id="379" r:id="rId9"/>
    <p:sldId id="354" r:id="rId10"/>
    <p:sldId id="355" r:id="rId11"/>
    <p:sldId id="356" r:id="rId12"/>
    <p:sldId id="358" r:id="rId13"/>
    <p:sldId id="360" r:id="rId14"/>
    <p:sldId id="361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4" r:id="rId26"/>
    <p:sldId id="375" r:id="rId27"/>
    <p:sldId id="377" r:id="rId28"/>
    <p:sldId id="378" r:id="rId29"/>
    <p:sldId id="353" r:id="rId30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173" autoAdjust="0"/>
    <p:restoredTop sz="98641" autoAdjust="0"/>
  </p:normalViewPr>
  <p:slideViewPr>
    <p:cSldViewPr snapToGrid="0">
      <p:cViewPr varScale="1">
        <p:scale>
          <a:sx n="87" d="100"/>
          <a:sy n="87" d="100"/>
        </p:scale>
        <p:origin x="-1400" y="-10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30B28-BECC-F446-9085-CCEE189A5491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4DF9B-58B0-E14C-8F7A-B0747883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493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D9AB7-261C-4E98-979B-37130BB09AB2}" type="datetimeFigureOut">
              <a:rPr lang="it-IT" smtClean="0"/>
              <a:t>08/02/17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66D51-4791-4190-941E-01452862E9C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659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6D51-4791-4190-941E-01452862E9C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540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4A843-198C-4442-A061-17733D2F4F56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27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4A843-198C-4442-A061-17733D2F4F56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55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4A843-198C-4442-A061-17733D2F4F56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44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4A843-198C-4442-A061-17733D2F4F56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98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4A843-198C-4442-A061-17733D2F4F56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90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4A843-198C-4442-A061-17733D2F4F56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12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4A843-198C-4442-A061-17733D2F4F56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81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4A843-198C-4442-A061-17733D2F4F56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20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4A843-198C-4442-A061-17733D2F4F56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25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4A843-198C-4442-A061-17733D2F4F56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2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4A843-198C-4442-A061-17733D2F4F56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23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4A843-198C-4442-A061-17733D2F4F56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88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4A843-198C-4442-A061-17733D2F4F56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41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4A843-198C-4442-A061-17733D2F4F56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1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4A843-198C-4442-A061-17733D2F4F56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14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4A843-198C-4442-A061-17733D2F4F56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95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4A843-198C-4442-A061-17733D2F4F56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91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4A843-198C-4442-A061-17733D2F4F56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27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4A843-198C-4442-A061-17733D2F4F56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77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4A843-198C-4442-A061-17733D2F4F56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26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4A843-198C-4442-A061-17733D2F4F56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2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Picture 69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fld id="{E39C8ADB-8EFF-483F-9B5F-31124681A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4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Performance of MRPC telescopes of the </a:t>
            </a:r>
            <a:r>
              <a:rPr lang="en-US" dirty="0" smtClean="0"/>
              <a:t>EEE Project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E. </a:t>
            </a:r>
            <a:r>
              <a:rPr lang="it-IT" dirty="0" err="1" smtClean="0">
                <a:solidFill>
                  <a:schemeClr val="tx1"/>
                </a:solidFill>
              </a:rPr>
              <a:t>Bossini</a:t>
            </a:r>
            <a:r>
              <a:rPr lang="it-IT" dirty="0" smtClean="0">
                <a:solidFill>
                  <a:schemeClr val="tx1"/>
                </a:solidFill>
              </a:rPr>
              <a:t>, C. Cicalò, </a:t>
            </a:r>
            <a:r>
              <a:rPr lang="it-IT" u="sng" dirty="0">
                <a:solidFill>
                  <a:schemeClr val="tx1"/>
                </a:solidFill>
              </a:rPr>
              <a:t>D. De </a:t>
            </a:r>
            <a:r>
              <a:rPr lang="it-IT" u="sng" dirty="0" smtClean="0">
                <a:solidFill>
                  <a:schemeClr val="tx1"/>
                </a:solidFill>
              </a:rPr>
              <a:t>Gruttola</a:t>
            </a:r>
            <a:r>
              <a:rPr lang="it-IT" dirty="0" smtClean="0">
                <a:solidFill>
                  <a:schemeClr val="tx1"/>
                </a:solidFill>
              </a:rPr>
              <a:t>,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I. </a:t>
            </a:r>
            <a:r>
              <a:rPr lang="it-IT" dirty="0" err="1" smtClean="0">
                <a:solidFill>
                  <a:schemeClr val="tx1"/>
                </a:solidFill>
              </a:rPr>
              <a:t>Gnesi</a:t>
            </a:r>
            <a:r>
              <a:rPr lang="it-IT" dirty="0" smtClean="0">
                <a:solidFill>
                  <a:schemeClr val="tx1"/>
                </a:solidFill>
              </a:rPr>
              <a:t>, M. Garbini, S. </a:t>
            </a:r>
            <a:r>
              <a:rPr lang="it-IT" dirty="0" err="1" smtClean="0">
                <a:solidFill>
                  <a:schemeClr val="tx1"/>
                </a:solidFill>
              </a:rPr>
              <a:t>Grazzi</a:t>
            </a:r>
            <a:r>
              <a:rPr lang="it-IT" dirty="0" smtClean="0">
                <a:solidFill>
                  <a:schemeClr val="tx1"/>
                </a:solidFill>
              </a:rPr>
              <a:t>, M.P. </a:t>
            </a:r>
            <a:r>
              <a:rPr lang="it-IT" dirty="0" err="1" smtClean="0">
                <a:solidFill>
                  <a:schemeClr val="tx1"/>
                </a:solidFill>
              </a:rPr>
              <a:t>Panetta</a:t>
            </a:r>
            <a:endParaRPr lang="it-IT" dirty="0" smtClean="0">
              <a:solidFill>
                <a:schemeClr val="tx1"/>
              </a:solidFill>
            </a:endParaRPr>
          </a:p>
          <a:p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6315909" y="6176927"/>
            <a:ext cx="3363606" cy="7272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_centroferm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52" y="6237335"/>
            <a:ext cx="1518107" cy="6244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logo_inf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903" y="6237335"/>
            <a:ext cx="981117" cy="6244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LogoUniversitàDiSalern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78" y="6237335"/>
            <a:ext cx="624493" cy="6244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08/02/2017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5" name="Picture 14" descr="Schermata 2016-05-26 alle 13.34.5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92369"/>
            <a:ext cx="1317008" cy="15584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5972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anTIME_TORI-02-2016-01-21_10_61run_chi5_LEFT_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530" y="540103"/>
            <a:ext cx="6312741" cy="68366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35246" y="0"/>
            <a:ext cx="6967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TORI-02-2016-01-21</a:t>
            </a:r>
            <a:r>
              <a:rPr lang="it-IT" sz="3000" dirty="0" smtClean="0"/>
              <a:t>(3M </a:t>
            </a:r>
            <a:r>
              <a:rPr lang="it-IT" sz="3000" dirty="0" err="1" smtClean="0"/>
              <a:t>events</a:t>
            </a:r>
            <a:r>
              <a:rPr lang="it-IT" sz="3000" dirty="0" smtClean="0"/>
              <a:t>)</a:t>
            </a:r>
            <a:r>
              <a:rPr lang="it-IT" sz="4000" dirty="0" smtClean="0"/>
              <a:t>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9089018" y="558895"/>
            <a:ext cx="630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Symbol" charset="2"/>
                <a:cs typeface="Symbol" charset="2"/>
              </a:rPr>
              <a:t>c</a:t>
            </a:r>
            <a:r>
              <a:rPr lang="it-IT" baseline="30000" dirty="0" smtClean="0">
                <a:latin typeface="Symbol" charset="2"/>
                <a:cs typeface="Symbol" charset="2"/>
              </a:rPr>
              <a:t>2</a:t>
            </a:r>
            <a:r>
              <a:rPr lang="it-IT" dirty="0" smtClean="0">
                <a:latin typeface="Symbol" charset="2"/>
                <a:cs typeface="Symbol" charset="2"/>
              </a:rPr>
              <a:t>&lt;5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08/02/2017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29152" y="1828872"/>
            <a:ext cx="12367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  <a:sym typeface="Wingdings"/>
              </a:rPr>
              <a:t>signal</a:t>
            </a:r>
            <a:r>
              <a:rPr lang="it-IT" dirty="0">
                <a:solidFill>
                  <a:srgbClr val="FF0000"/>
                </a:solidFill>
                <a:sym typeface="Wingdings"/>
              </a:rPr>
              <a:t> </a:t>
            </a:r>
            <a:endParaRPr lang="it-IT" dirty="0" smtClean="0">
              <a:solidFill>
                <a:srgbClr val="FF0000"/>
              </a:solidFill>
              <a:sym typeface="Wingdings"/>
            </a:endParaRPr>
          </a:p>
          <a:p>
            <a:r>
              <a:rPr lang="it-IT" dirty="0" err="1" smtClean="0">
                <a:solidFill>
                  <a:srgbClr val="FF0000"/>
                </a:solidFill>
                <a:sym typeface="Wingdings"/>
              </a:rPr>
              <a:t>reflections</a:t>
            </a:r>
            <a:endParaRPr lang="it-IT" dirty="0" smtClean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12" name="Right Arrow 11"/>
          <p:cNvSpPr/>
          <p:nvPr/>
        </p:nvSpPr>
        <p:spPr>
          <a:xfrm rot="17982017">
            <a:off x="5649522" y="4315641"/>
            <a:ext cx="4362472" cy="186667"/>
          </a:xfrm>
          <a:prstGeom prst="rightArrow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8969777">
            <a:off x="6245515" y="6252864"/>
            <a:ext cx="781710" cy="105484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96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file_TORI-02-2016-01-21_10_61run_chi5_LEFT_D.png"/>
          <p:cNvPicPr>
            <a:picLocks noChangeAspect="1"/>
          </p:cNvPicPr>
          <p:nvPr/>
        </p:nvPicPr>
        <p:blipFill rotWithShape="1">
          <a:blip r:embed="rId3"/>
          <a:srcRect b="51016"/>
          <a:stretch/>
        </p:blipFill>
        <p:spPr>
          <a:xfrm>
            <a:off x="218945" y="3861386"/>
            <a:ext cx="8552391" cy="3130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12512" y="5120306"/>
            <a:ext cx="1693443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</a:rPr>
              <a:t>2D histogram 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profile</a:t>
            </a:r>
            <a:r>
              <a:rPr lang="en-US" dirty="0">
                <a:latin typeface="Calibri"/>
              </a:rPr>
              <a:t/>
            </a:r>
            <a:br>
              <a:rPr lang="en-US" dirty="0">
                <a:latin typeface="Calibri"/>
              </a:rPr>
            </a:br>
            <a:r>
              <a:rPr lang="en-US" dirty="0">
                <a:solidFill>
                  <a:srgbClr val="000000"/>
                </a:solidFill>
                <a:latin typeface="Calibri"/>
              </a:rPr>
              <a:t>mean(RMS)</a:t>
            </a:r>
          </a:p>
        </p:txBody>
      </p:sp>
      <p:sp>
        <p:nvSpPr>
          <p:cNvPr id="7" name="Rectangle 6"/>
          <p:cNvSpPr/>
          <p:nvPr/>
        </p:nvSpPr>
        <p:spPr>
          <a:xfrm>
            <a:off x="1435246" y="0"/>
            <a:ext cx="6967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TORI-02-2016-01-21</a:t>
            </a:r>
            <a:r>
              <a:rPr lang="it-IT" sz="3000" dirty="0" smtClean="0"/>
              <a:t>(3M </a:t>
            </a:r>
            <a:r>
              <a:rPr lang="it-IT" sz="3000" dirty="0" err="1" smtClean="0"/>
              <a:t>events</a:t>
            </a:r>
            <a:r>
              <a:rPr lang="it-IT" sz="3000" dirty="0" smtClean="0"/>
              <a:t>)</a:t>
            </a:r>
            <a:r>
              <a:rPr lang="it-IT" sz="4000" dirty="0" smtClean="0"/>
              <a:t> 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9089018" y="558895"/>
            <a:ext cx="630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Symbol" charset="2"/>
                <a:cs typeface="Symbol" charset="2"/>
              </a:rPr>
              <a:t>c</a:t>
            </a:r>
            <a:r>
              <a:rPr lang="it-IT" baseline="30000" dirty="0" smtClean="0">
                <a:latin typeface="Symbol" charset="2"/>
                <a:cs typeface="Symbol" charset="2"/>
              </a:rPr>
              <a:t>2</a:t>
            </a:r>
            <a:r>
              <a:rPr lang="it-IT" dirty="0" smtClean="0">
                <a:latin typeface="Symbol" charset="2"/>
                <a:cs typeface="Symbol" charset="2"/>
              </a:rPr>
              <a:t>&lt;5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08/02/2017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3" name="Picture 12" descr="Profile_TORI-02-2016-01-21_10_61run_chi5_LEFT_D.png"/>
          <p:cNvPicPr>
            <a:picLocks noChangeAspect="1"/>
          </p:cNvPicPr>
          <p:nvPr/>
        </p:nvPicPr>
        <p:blipFill rotWithShape="1">
          <a:blip r:embed="rId3"/>
          <a:srcRect t="50025"/>
          <a:stretch/>
        </p:blipFill>
        <p:spPr>
          <a:xfrm>
            <a:off x="215818" y="759069"/>
            <a:ext cx="8552391" cy="319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53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zCorr_thitALL.png"/>
          <p:cNvPicPr>
            <a:picLocks noChangeAspect="1"/>
          </p:cNvPicPr>
          <p:nvPr/>
        </p:nvPicPr>
        <p:blipFill rotWithShape="1">
          <a:blip r:embed="rId3"/>
          <a:srcRect b="51064"/>
          <a:stretch/>
        </p:blipFill>
        <p:spPr>
          <a:xfrm>
            <a:off x="2786037" y="4181923"/>
            <a:ext cx="6710733" cy="29562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33263"/>
            <a:ext cx="3289613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latin typeface="Calibri"/>
              </a:rPr>
              <a:t>c</a:t>
            </a:r>
            <a:r>
              <a:rPr lang="en-US" dirty="0" smtClean="0">
                <a:latin typeface="Calibri"/>
              </a:rPr>
              <a:t>orrected time</a:t>
            </a:r>
            <a:endParaRPr lang="en-US" dirty="0"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887" y="2299402"/>
            <a:ext cx="3289613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orrected time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5246" y="0"/>
            <a:ext cx="6967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TORI-02-2016-01-21</a:t>
            </a:r>
            <a:r>
              <a:rPr lang="it-IT" sz="3000" dirty="0" smtClean="0"/>
              <a:t>(3M </a:t>
            </a:r>
            <a:r>
              <a:rPr lang="it-IT" sz="3000" dirty="0" err="1" smtClean="0"/>
              <a:t>events</a:t>
            </a:r>
            <a:r>
              <a:rPr lang="it-IT" sz="3000" dirty="0" smtClean="0"/>
              <a:t>)</a:t>
            </a:r>
            <a:r>
              <a:rPr lang="it-IT" sz="4000" dirty="0" smtClean="0"/>
              <a:t> 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9089018" y="558895"/>
            <a:ext cx="630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Symbol" charset="2"/>
                <a:cs typeface="Symbol" charset="2"/>
              </a:rPr>
              <a:t>c</a:t>
            </a:r>
            <a:r>
              <a:rPr lang="it-IT" baseline="30000" dirty="0" smtClean="0">
                <a:latin typeface="Symbol" charset="2"/>
                <a:cs typeface="Symbol" charset="2"/>
              </a:rPr>
              <a:t>2</a:t>
            </a:r>
            <a:r>
              <a:rPr lang="it-IT" dirty="0" smtClean="0">
                <a:latin typeface="Symbol" charset="2"/>
                <a:cs typeface="Symbol" charset="2"/>
              </a:rPr>
              <a:t>&lt;5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08/02/2017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3" name="Picture 12" descr="LogzCorr_thitALL.png"/>
          <p:cNvPicPr>
            <a:picLocks noChangeAspect="1"/>
          </p:cNvPicPr>
          <p:nvPr/>
        </p:nvPicPr>
        <p:blipFill rotWithShape="1">
          <a:blip r:embed="rId3"/>
          <a:srcRect t="50279"/>
          <a:stretch/>
        </p:blipFill>
        <p:spPr>
          <a:xfrm>
            <a:off x="2792463" y="1138605"/>
            <a:ext cx="6710733" cy="300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59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ol_theta_TORI-02-2016-01-21-run10_dst_61chi5_corr_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8" y="826628"/>
            <a:ext cx="9647403" cy="61928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35246" y="0"/>
            <a:ext cx="6967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TORI-02-2016-01-21</a:t>
            </a:r>
            <a:r>
              <a:rPr lang="it-IT" sz="3000" dirty="0" smtClean="0"/>
              <a:t>(3M </a:t>
            </a:r>
            <a:r>
              <a:rPr lang="it-IT" sz="3000" dirty="0" err="1" smtClean="0"/>
              <a:t>events</a:t>
            </a:r>
            <a:r>
              <a:rPr lang="it-IT" sz="3000" dirty="0" smtClean="0"/>
              <a:t>)</a:t>
            </a:r>
            <a:r>
              <a:rPr lang="it-IT" sz="4000" dirty="0" smtClean="0"/>
              <a:t>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9089018" y="558895"/>
            <a:ext cx="630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Symbol" charset="2"/>
                <a:cs typeface="Symbol" charset="2"/>
              </a:rPr>
              <a:t>c</a:t>
            </a:r>
            <a:r>
              <a:rPr lang="it-IT" baseline="30000" dirty="0" smtClean="0">
                <a:latin typeface="Symbol" charset="2"/>
                <a:cs typeface="Symbol" charset="2"/>
              </a:rPr>
              <a:t>2</a:t>
            </a:r>
            <a:r>
              <a:rPr lang="it-IT" dirty="0" smtClean="0">
                <a:latin typeface="Symbol" charset="2"/>
                <a:cs typeface="Symbol" charset="2"/>
              </a:rPr>
              <a:t>&lt;5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08/02/2017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9968" y="1435180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s-IS" dirty="0" smtClean="0">
                <a:solidFill>
                  <a:srgbClr val="254061"/>
                </a:solidFill>
                <a:latin typeface="Symbol"/>
              </a:rPr>
              <a:t></a:t>
            </a:r>
            <a:r>
              <a:rPr lang="is-IS" sz="2000" baseline="-25000" dirty="0" smtClean="0">
                <a:solidFill>
                  <a:srgbClr val="254061"/>
                </a:solidFill>
                <a:latin typeface="Arial (body)"/>
                <a:cs typeface="Arial (body)"/>
              </a:rPr>
              <a:t>t</a:t>
            </a:r>
            <a:r>
              <a:rPr lang="is-IS" dirty="0" smtClean="0">
                <a:solidFill>
                  <a:srgbClr val="254061"/>
                </a:solidFill>
                <a:latin typeface="Calibri"/>
              </a:rPr>
              <a:t> </a:t>
            </a:r>
            <a:r>
              <a:rPr lang="is-IS" dirty="0">
                <a:solidFill>
                  <a:srgbClr val="254061"/>
                </a:solidFill>
                <a:latin typeface="Calibri"/>
              </a:rPr>
              <a:t>= </a:t>
            </a:r>
            <a:r>
              <a:rPr lang="is-IS" dirty="0" smtClean="0">
                <a:solidFill>
                  <a:srgbClr val="254061"/>
                </a:solidFill>
                <a:latin typeface="Calibri"/>
              </a:rPr>
              <a:t>339 ps</a:t>
            </a:r>
            <a:endParaRPr lang="is-IS" dirty="0"/>
          </a:p>
        </p:txBody>
      </p:sp>
      <p:sp>
        <p:nvSpPr>
          <p:cNvPr id="12" name="Rectangle 11"/>
          <p:cNvSpPr/>
          <p:nvPr/>
        </p:nvSpPr>
        <p:spPr>
          <a:xfrm>
            <a:off x="6986801" y="1441606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s-IS" dirty="0" smtClean="0">
                <a:solidFill>
                  <a:srgbClr val="254061"/>
                </a:solidFill>
                <a:latin typeface="Symbol"/>
              </a:rPr>
              <a:t></a:t>
            </a:r>
            <a:r>
              <a:rPr lang="is-IS" sz="2000" baseline="-25000" dirty="0" smtClean="0">
                <a:solidFill>
                  <a:srgbClr val="254061"/>
                </a:solidFill>
                <a:latin typeface="Arial (body)"/>
                <a:cs typeface="Arial (body)"/>
              </a:rPr>
              <a:t>t</a:t>
            </a:r>
            <a:r>
              <a:rPr lang="is-IS" dirty="0" smtClean="0">
                <a:solidFill>
                  <a:srgbClr val="254061"/>
                </a:solidFill>
                <a:latin typeface="Calibri"/>
              </a:rPr>
              <a:t> </a:t>
            </a:r>
            <a:r>
              <a:rPr lang="is-IS" dirty="0">
                <a:solidFill>
                  <a:srgbClr val="254061"/>
                </a:solidFill>
                <a:latin typeface="Calibri"/>
              </a:rPr>
              <a:t>= </a:t>
            </a:r>
            <a:r>
              <a:rPr lang="is-IS" dirty="0" smtClean="0">
                <a:solidFill>
                  <a:srgbClr val="254061"/>
                </a:solidFill>
                <a:latin typeface="Calibri"/>
              </a:rPr>
              <a:t>236</a:t>
            </a:r>
            <a:r>
              <a:rPr lang="is-IS" dirty="0" smtClean="0">
                <a:solidFill>
                  <a:srgbClr val="254061"/>
                </a:solidFill>
                <a:latin typeface="Calibri"/>
              </a:rPr>
              <a:t> ps</a:t>
            </a:r>
            <a:endParaRPr lang="is-IS" dirty="0"/>
          </a:p>
        </p:txBody>
      </p:sp>
      <p:sp>
        <p:nvSpPr>
          <p:cNvPr id="13" name="Rectangle 12"/>
          <p:cNvSpPr/>
          <p:nvPr/>
        </p:nvSpPr>
        <p:spPr>
          <a:xfrm>
            <a:off x="2800394" y="6596278"/>
            <a:ext cx="4983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  <a:sym typeface="Wingdings"/>
              </a:rPr>
              <a:t>bad</a:t>
            </a:r>
            <a:r>
              <a:rPr lang="it-IT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sym typeface="Wingdings"/>
              </a:rPr>
              <a:t>correction</a:t>
            </a:r>
            <a:r>
              <a:rPr lang="it-IT" dirty="0" smtClean="0">
                <a:solidFill>
                  <a:srgbClr val="FF0000"/>
                </a:solidFill>
                <a:sym typeface="Wingdings"/>
              </a:rPr>
              <a:t>!</a:t>
            </a:r>
          </a:p>
        </p:txBody>
      </p:sp>
      <p:sp>
        <p:nvSpPr>
          <p:cNvPr id="14" name="Right Arrow 13"/>
          <p:cNvSpPr/>
          <p:nvPr/>
        </p:nvSpPr>
        <p:spPr>
          <a:xfrm rot="1453230">
            <a:off x="1519871" y="6552119"/>
            <a:ext cx="1326631" cy="191058"/>
          </a:xfrm>
          <a:prstGeom prst="rightArrow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18969777">
            <a:off x="993502" y="5609034"/>
            <a:ext cx="1087578" cy="65688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31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ToT_LECC-01-2016-11-19-run10_dst_36run_chi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73" y="744694"/>
            <a:ext cx="8828682" cy="66708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35246" y="0"/>
            <a:ext cx="75098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LECC-01-2016-11-19</a:t>
            </a:r>
            <a:r>
              <a:rPr lang="it-IT" sz="3000" dirty="0" smtClean="0"/>
              <a:t>(2.5 M </a:t>
            </a:r>
            <a:r>
              <a:rPr lang="it-IT" sz="3000" dirty="0" err="1" smtClean="0"/>
              <a:t>events</a:t>
            </a:r>
            <a:r>
              <a:rPr lang="it-IT" sz="3000" dirty="0" smtClean="0"/>
              <a:t>)</a:t>
            </a:r>
            <a:r>
              <a:rPr lang="it-IT" sz="4000" dirty="0" smtClean="0"/>
              <a:t>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9089018" y="558895"/>
            <a:ext cx="630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Symbol" charset="2"/>
                <a:cs typeface="Symbol" charset="2"/>
              </a:rPr>
              <a:t>c</a:t>
            </a:r>
            <a:r>
              <a:rPr lang="it-IT" baseline="30000" dirty="0" smtClean="0">
                <a:latin typeface="Symbol" charset="2"/>
                <a:cs typeface="Symbol" charset="2"/>
              </a:rPr>
              <a:t>2</a:t>
            </a:r>
            <a:r>
              <a:rPr lang="it-IT" dirty="0" smtClean="0">
                <a:latin typeface="Symbol" charset="2"/>
                <a:cs typeface="Symbol" charset="2"/>
              </a:rPr>
              <a:t>&lt;5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08/02/2017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4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anTIME_LECC-01-2016-11-19_10_61run_chi5_LEF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443" y="695008"/>
            <a:ext cx="5971886" cy="64939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35246" y="0"/>
            <a:ext cx="75098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LECC-01-2016-11-19</a:t>
            </a:r>
            <a:r>
              <a:rPr lang="it-IT" sz="3000" dirty="0" smtClean="0"/>
              <a:t>(2.5 M </a:t>
            </a:r>
            <a:r>
              <a:rPr lang="it-IT" sz="3000" dirty="0" err="1" smtClean="0"/>
              <a:t>events</a:t>
            </a:r>
            <a:r>
              <a:rPr lang="it-IT" sz="3000" dirty="0" smtClean="0"/>
              <a:t>)</a:t>
            </a:r>
            <a:r>
              <a:rPr lang="it-IT" sz="4000" dirty="0" smtClean="0"/>
              <a:t>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9089018" y="558895"/>
            <a:ext cx="630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Symbol" charset="2"/>
                <a:cs typeface="Symbol" charset="2"/>
              </a:rPr>
              <a:t>c</a:t>
            </a:r>
            <a:r>
              <a:rPr lang="it-IT" baseline="30000" dirty="0" smtClean="0">
                <a:latin typeface="Symbol" charset="2"/>
                <a:cs typeface="Symbol" charset="2"/>
              </a:rPr>
              <a:t>2</a:t>
            </a:r>
            <a:r>
              <a:rPr lang="it-IT" dirty="0" smtClean="0">
                <a:latin typeface="Symbol" charset="2"/>
                <a:cs typeface="Symbol" charset="2"/>
              </a:rPr>
              <a:t>&lt;5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08/02/2017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771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file_LECC-01-2016-11-19_10_35chi5_corr_40.png"/>
          <p:cNvPicPr>
            <a:picLocks noChangeAspect="1"/>
          </p:cNvPicPr>
          <p:nvPr/>
        </p:nvPicPr>
        <p:blipFill rotWithShape="1">
          <a:blip r:embed="rId3"/>
          <a:srcRect b="50933"/>
          <a:stretch/>
        </p:blipFill>
        <p:spPr>
          <a:xfrm>
            <a:off x="197179" y="3994272"/>
            <a:ext cx="8908384" cy="3289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35246" y="0"/>
            <a:ext cx="75098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LECC-01-2016-11-19</a:t>
            </a:r>
            <a:r>
              <a:rPr lang="it-IT" sz="3000" dirty="0" smtClean="0"/>
              <a:t>(2.5 M </a:t>
            </a:r>
            <a:r>
              <a:rPr lang="it-IT" sz="3000" dirty="0" err="1" smtClean="0"/>
              <a:t>events</a:t>
            </a:r>
            <a:r>
              <a:rPr lang="it-IT" sz="3000" dirty="0" smtClean="0"/>
              <a:t>)</a:t>
            </a:r>
            <a:r>
              <a:rPr lang="it-IT" sz="4000" dirty="0" smtClean="0"/>
              <a:t>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9089018" y="558895"/>
            <a:ext cx="630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Symbol" charset="2"/>
                <a:cs typeface="Symbol" charset="2"/>
              </a:rPr>
              <a:t>c</a:t>
            </a:r>
            <a:r>
              <a:rPr lang="it-IT" baseline="30000" dirty="0" smtClean="0">
                <a:latin typeface="Symbol" charset="2"/>
                <a:cs typeface="Symbol" charset="2"/>
              </a:rPr>
              <a:t>2</a:t>
            </a:r>
            <a:r>
              <a:rPr lang="it-IT" dirty="0" smtClean="0">
                <a:latin typeface="Symbol" charset="2"/>
                <a:cs typeface="Symbol" charset="2"/>
              </a:rPr>
              <a:t>&lt;5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08/02/2017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1" name="Picture 10" descr="Profile_LECC-01-2016-11-19_10_35chi5_corr_40.png"/>
          <p:cNvPicPr>
            <a:picLocks noChangeAspect="1"/>
          </p:cNvPicPr>
          <p:nvPr/>
        </p:nvPicPr>
        <p:blipFill rotWithShape="1">
          <a:blip r:embed="rId3"/>
          <a:srcRect t="49842"/>
          <a:stretch/>
        </p:blipFill>
        <p:spPr>
          <a:xfrm>
            <a:off x="203615" y="671484"/>
            <a:ext cx="8908384" cy="336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43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rProfile_LECC-01-2016-11-19_10_35chi5_corr_8ns.png"/>
          <p:cNvPicPr>
            <a:picLocks noChangeAspect="1"/>
          </p:cNvPicPr>
          <p:nvPr/>
        </p:nvPicPr>
        <p:blipFill rotWithShape="1">
          <a:blip r:embed="rId3"/>
          <a:srcRect b="50173"/>
          <a:stretch/>
        </p:blipFill>
        <p:spPr>
          <a:xfrm>
            <a:off x="1699332" y="3967416"/>
            <a:ext cx="7336144" cy="32729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35246" y="0"/>
            <a:ext cx="75098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LECC-01-2016-11-19</a:t>
            </a:r>
            <a:r>
              <a:rPr lang="it-IT" sz="3000" dirty="0" smtClean="0"/>
              <a:t>(2.5 M </a:t>
            </a:r>
            <a:r>
              <a:rPr lang="it-IT" sz="3000" dirty="0" err="1" smtClean="0"/>
              <a:t>events</a:t>
            </a:r>
            <a:r>
              <a:rPr lang="it-IT" sz="3000" dirty="0" smtClean="0"/>
              <a:t>)</a:t>
            </a:r>
            <a:r>
              <a:rPr lang="it-IT" sz="4000" dirty="0" smtClean="0"/>
              <a:t>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9089018" y="558895"/>
            <a:ext cx="630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Symbol" charset="2"/>
                <a:cs typeface="Symbol" charset="2"/>
              </a:rPr>
              <a:t>c</a:t>
            </a:r>
            <a:r>
              <a:rPr lang="it-IT" baseline="30000" dirty="0" smtClean="0">
                <a:latin typeface="Symbol" charset="2"/>
                <a:cs typeface="Symbol" charset="2"/>
              </a:rPr>
              <a:t>2</a:t>
            </a:r>
            <a:r>
              <a:rPr lang="it-IT" dirty="0" smtClean="0">
                <a:latin typeface="Symbol" charset="2"/>
                <a:cs typeface="Symbol" charset="2"/>
              </a:rPr>
              <a:t>&lt;5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08/02/2017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1" name="Picture 10" descr="corrProfile_LECC-01-2016-11-19_10_35chi5_corr_8ns.png"/>
          <p:cNvPicPr>
            <a:picLocks noChangeAspect="1"/>
          </p:cNvPicPr>
          <p:nvPr/>
        </p:nvPicPr>
        <p:blipFill rotWithShape="1">
          <a:blip r:embed="rId3"/>
          <a:srcRect t="49951"/>
          <a:stretch/>
        </p:blipFill>
        <p:spPr>
          <a:xfrm>
            <a:off x="1676575" y="598497"/>
            <a:ext cx="7336144" cy="32874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715217" y="5533263"/>
            <a:ext cx="3289613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latin typeface="Calibri"/>
              </a:rPr>
              <a:t>c</a:t>
            </a:r>
            <a:r>
              <a:rPr lang="en-US" dirty="0" smtClean="0">
                <a:latin typeface="Calibri"/>
              </a:rPr>
              <a:t>orrected time</a:t>
            </a:r>
            <a:endParaRPr lang="en-US" dirty="0"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727104" y="2299402"/>
            <a:ext cx="3289613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orrected time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931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rTIME_LECC-01-2016-11-19_10_35run_chi5_8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1074"/>
            <a:ext cx="9946824" cy="63546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35246" y="0"/>
            <a:ext cx="75098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LECC-01-2016-11-19</a:t>
            </a:r>
            <a:r>
              <a:rPr lang="it-IT" sz="3000" dirty="0" smtClean="0"/>
              <a:t>(2.5 M </a:t>
            </a:r>
            <a:r>
              <a:rPr lang="it-IT" sz="3000" dirty="0" err="1" smtClean="0"/>
              <a:t>events</a:t>
            </a:r>
            <a:r>
              <a:rPr lang="it-IT" sz="3000" dirty="0" smtClean="0"/>
              <a:t>)</a:t>
            </a:r>
            <a:r>
              <a:rPr lang="it-IT" sz="4000" dirty="0" smtClean="0"/>
              <a:t>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9089018" y="558895"/>
            <a:ext cx="630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Symbol" charset="2"/>
                <a:cs typeface="Symbol" charset="2"/>
              </a:rPr>
              <a:t>c</a:t>
            </a:r>
            <a:r>
              <a:rPr lang="it-IT" baseline="30000" dirty="0" smtClean="0">
                <a:latin typeface="Symbol" charset="2"/>
                <a:cs typeface="Symbol" charset="2"/>
              </a:rPr>
              <a:t>2</a:t>
            </a:r>
            <a:r>
              <a:rPr lang="it-IT" dirty="0" smtClean="0">
                <a:latin typeface="Symbol" charset="2"/>
                <a:cs typeface="Symbol" charset="2"/>
              </a:rPr>
              <a:t>&lt;5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08/02/2017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9968" y="1435180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s-IS" dirty="0" smtClean="0">
                <a:solidFill>
                  <a:srgbClr val="254061"/>
                </a:solidFill>
                <a:latin typeface="Symbol"/>
              </a:rPr>
              <a:t></a:t>
            </a:r>
            <a:r>
              <a:rPr lang="is-IS" sz="2000" baseline="-25000" dirty="0" smtClean="0">
                <a:solidFill>
                  <a:srgbClr val="254061"/>
                </a:solidFill>
                <a:latin typeface="Arial (body)"/>
                <a:cs typeface="Arial (body)"/>
              </a:rPr>
              <a:t>t</a:t>
            </a:r>
            <a:r>
              <a:rPr lang="is-IS" dirty="0" smtClean="0">
                <a:solidFill>
                  <a:srgbClr val="254061"/>
                </a:solidFill>
                <a:latin typeface="Calibri"/>
              </a:rPr>
              <a:t> </a:t>
            </a:r>
            <a:r>
              <a:rPr lang="is-IS" dirty="0">
                <a:solidFill>
                  <a:srgbClr val="254061"/>
                </a:solidFill>
                <a:latin typeface="Calibri"/>
              </a:rPr>
              <a:t>= </a:t>
            </a:r>
            <a:r>
              <a:rPr lang="is-IS" dirty="0" smtClean="0">
                <a:solidFill>
                  <a:srgbClr val="254061"/>
                </a:solidFill>
                <a:latin typeface="Calibri"/>
              </a:rPr>
              <a:t>413</a:t>
            </a:r>
            <a:r>
              <a:rPr lang="is-IS" dirty="0" smtClean="0">
                <a:solidFill>
                  <a:srgbClr val="254061"/>
                </a:solidFill>
                <a:latin typeface="Calibri"/>
              </a:rPr>
              <a:t> ps</a:t>
            </a:r>
            <a:endParaRPr lang="is-IS" dirty="0"/>
          </a:p>
        </p:txBody>
      </p:sp>
      <p:sp>
        <p:nvSpPr>
          <p:cNvPr id="12" name="Rectangle 11"/>
          <p:cNvSpPr/>
          <p:nvPr/>
        </p:nvSpPr>
        <p:spPr>
          <a:xfrm>
            <a:off x="6986801" y="1441606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s-IS" dirty="0" smtClean="0">
                <a:solidFill>
                  <a:srgbClr val="254061"/>
                </a:solidFill>
                <a:latin typeface="Symbol"/>
              </a:rPr>
              <a:t></a:t>
            </a:r>
            <a:r>
              <a:rPr lang="is-IS" sz="2000" baseline="-25000" dirty="0" smtClean="0">
                <a:solidFill>
                  <a:srgbClr val="254061"/>
                </a:solidFill>
                <a:latin typeface="Arial (body)"/>
                <a:cs typeface="Arial (body)"/>
              </a:rPr>
              <a:t>t</a:t>
            </a:r>
            <a:r>
              <a:rPr lang="is-IS" dirty="0" smtClean="0">
                <a:solidFill>
                  <a:srgbClr val="254061"/>
                </a:solidFill>
                <a:latin typeface="Calibri"/>
              </a:rPr>
              <a:t> </a:t>
            </a:r>
            <a:r>
              <a:rPr lang="is-IS" dirty="0">
                <a:solidFill>
                  <a:srgbClr val="254061"/>
                </a:solidFill>
                <a:latin typeface="Calibri"/>
              </a:rPr>
              <a:t>= </a:t>
            </a:r>
            <a:r>
              <a:rPr lang="is-IS" dirty="0" smtClean="0">
                <a:solidFill>
                  <a:srgbClr val="254061"/>
                </a:solidFill>
                <a:latin typeface="Calibri"/>
              </a:rPr>
              <a:t>216</a:t>
            </a:r>
            <a:r>
              <a:rPr lang="is-IS" dirty="0" smtClean="0">
                <a:solidFill>
                  <a:srgbClr val="254061"/>
                </a:solidFill>
                <a:latin typeface="Calibri"/>
              </a:rPr>
              <a:t> ps</a:t>
            </a:r>
            <a:endParaRPr lang="is-IS" dirty="0"/>
          </a:p>
        </p:txBody>
      </p:sp>
      <p:sp>
        <p:nvSpPr>
          <p:cNvPr id="15" name="Rectangle 14"/>
          <p:cNvSpPr/>
          <p:nvPr/>
        </p:nvSpPr>
        <p:spPr>
          <a:xfrm>
            <a:off x="3953508" y="6756850"/>
            <a:ext cx="4983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  <a:sym typeface="Wingdings"/>
              </a:rPr>
              <a:t>bad</a:t>
            </a:r>
            <a:r>
              <a:rPr lang="it-IT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sym typeface="Wingdings"/>
              </a:rPr>
              <a:t>correction</a:t>
            </a:r>
            <a:r>
              <a:rPr lang="it-IT" dirty="0" smtClean="0">
                <a:solidFill>
                  <a:srgbClr val="FF0000"/>
                </a:solidFill>
                <a:sym typeface="Wingdings"/>
              </a:rPr>
              <a:t>!</a:t>
            </a:r>
          </a:p>
        </p:txBody>
      </p:sp>
      <p:sp>
        <p:nvSpPr>
          <p:cNvPr id="16" name="Right Arrow 15"/>
          <p:cNvSpPr/>
          <p:nvPr/>
        </p:nvSpPr>
        <p:spPr>
          <a:xfrm rot="1453230">
            <a:off x="2672985" y="6712691"/>
            <a:ext cx="1326631" cy="191058"/>
          </a:xfrm>
          <a:prstGeom prst="rightArrow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18969777">
            <a:off x="1902593" y="5475658"/>
            <a:ext cx="1087578" cy="109026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7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08/02/2017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2707" y="3065472"/>
            <a:ext cx="9383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TOT</a:t>
            </a:r>
            <a:r>
              <a:rPr lang="it-IT" sz="4000" baseline="-25000" dirty="0" smtClean="0"/>
              <a:t>L</a:t>
            </a:r>
            <a:r>
              <a:rPr lang="it-IT" sz="4000" dirty="0"/>
              <a:t> and </a:t>
            </a:r>
            <a:r>
              <a:rPr lang="it-IT" sz="4000" dirty="0" smtClean="0"/>
              <a:t>TOT</a:t>
            </a:r>
            <a:r>
              <a:rPr lang="it-IT" sz="4000" baseline="-25000" dirty="0" smtClean="0"/>
              <a:t>R</a:t>
            </a:r>
            <a:r>
              <a:rPr lang="it-IT" sz="4000" dirty="0"/>
              <a:t> for </a:t>
            </a:r>
            <a:r>
              <a:rPr lang="it-IT" sz="4000" dirty="0" err="1" smtClean="0"/>
              <a:t>t</a:t>
            </a:r>
            <a:r>
              <a:rPr lang="it-IT" sz="4000" baseline="-25000" dirty="0" err="1" smtClean="0"/>
              <a:t>L</a:t>
            </a:r>
            <a:r>
              <a:rPr lang="it-IT" sz="4000" dirty="0"/>
              <a:t> and </a:t>
            </a:r>
            <a:r>
              <a:rPr lang="it-IT" sz="4000" dirty="0" err="1" smtClean="0"/>
              <a:t>t</a:t>
            </a:r>
            <a:r>
              <a:rPr lang="it-IT" sz="4000" baseline="-25000" dirty="0" err="1" smtClean="0"/>
              <a:t>R</a:t>
            </a:r>
            <a:r>
              <a:rPr lang="it-IT" sz="4000" dirty="0" smtClean="0"/>
              <a:t> </a:t>
            </a:r>
            <a:r>
              <a:rPr lang="it-IT" sz="4000" dirty="0" err="1" smtClean="0"/>
              <a:t>respectively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33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62982"/>
            <a:ext cx="10040039" cy="6799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800" dirty="0" smtClean="0">
                <a:solidFill>
                  <a:srgbClr val="FF0000"/>
                </a:solidFill>
              </a:rPr>
              <a:t>time</a:t>
            </a:r>
            <a:r>
              <a:rPr lang="it-IT" sz="2800" dirty="0" smtClean="0"/>
              <a:t> </a:t>
            </a:r>
            <a:r>
              <a:rPr lang="it-IT" sz="2800" dirty="0" err="1" smtClean="0"/>
              <a:t>resolution</a:t>
            </a:r>
            <a:endParaRPr lang="it-IT" sz="2800" dirty="0" smtClean="0"/>
          </a:p>
          <a:p>
            <a:pPr>
              <a:lnSpc>
                <a:spcPct val="120000"/>
              </a:lnSpc>
              <a:buClr>
                <a:schemeClr val="tx1"/>
              </a:buClr>
            </a:pPr>
            <a:endParaRPr lang="it-IT" sz="2800" dirty="0" smtClean="0"/>
          </a:p>
          <a:p>
            <a:pPr>
              <a:lnSpc>
                <a:spcPct val="120000"/>
              </a:lnSpc>
              <a:buClr>
                <a:schemeClr val="tx1"/>
              </a:buClr>
            </a:pPr>
            <a:endParaRPr lang="it-IT" sz="2800" dirty="0"/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800" dirty="0" err="1" smtClean="0">
                <a:solidFill>
                  <a:srgbClr val="FF0000"/>
                </a:solidFill>
              </a:rPr>
              <a:t>spatial</a:t>
            </a:r>
            <a:r>
              <a:rPr lang="it-IT" sz="2800" dirty="0" smtClean="0"/>
              <a:t> </a:t>
            </a:r>
            <a:r>
              <a:rPr lang="it-IT" sz="2800" dirty="0" err="1" smtClean="0"/>
              <a:t>resolution</a:t>
            </a:r>
            <a:endParaRPr lang="it-IT" sz="2800" dirty="0" smtClean="0"/>
          </a:p>
          <a:p>
            <a:pPr>
              <a:lnSpc>
                <a:spcPct val="120000"/>
              </a:lnSpc>
              <a:buClr>
                <a:schemeClr val="tx1"/>
              </a:buClr>
            </a:pPr>
            <a:endParaRPr lang="it-IT" sz="28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endParaRPr lang="it-IT" sz="28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800" dirty="0" smtClean="0">
                <a:solidFill>
                  <a:srgbClr val="FF0000"/>
                </a:solidFill>
              </a:rPr>
              <a:t>beta </a:t>
            </a:r>
            <a:r>
              <a:rPr lang="it-IT" sz="2800" dirty="0" err="1" smtClean="0">
                <a:solidFill>
                  <a:srgbClr val="FF0000"/>
                </a:solidFill>
              </a:rPr>
              <a:t>ditributions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for </a:t>
            </a:r>
            <a:r>
              <a:rPr lang="it-IT" sz="2800" dirty="0" err="1" smtClean="0"/>
              <a:t>all</a:t>
            </a:r>
            <a:r>
              <a:rPr lang="it-IT" sz="2800" dirty="0" smtClean="0"/>
              <a:t> </a:t>
            </a:r>
            <a:r>
              <a:rPr lang="it-IT" sz="2800" dirty="0" err="1" smtClean="0"/>
              <a:t>telescopes</a:t>
            </a:r>
            <a:r>
              <a:rPr lang="it-IT" sz="2800" dirty="0" smtClean="0"/>
              <a:t> </a:t>
            </a:r>
            <a:r>
              <a:rPr lang="it-IT" sz="2800" dirty="0" smtClean="0">
                <a:solidFill>
                  <a:srgbClr val="000000"/>
                </a:solidFill>
              </a:rPr>
              <a:t>(</a:t>
            </a:r>
            <a:r>
              <a:rPr lang="it-IT" sz="2800" dirty="0" err="1" smtClean="0">
                <a:solidFill>
                  <a:srgbClr val="000000"/>
                </a:solidFill>
              </a:rPr>
              <a:t>ongoing</a:t>
            </a:r>
            <a:r>
              <a:rPr lang="it-IT" sz="2800" dirty="0" smtClean="0">
                <a:solidFill>
                  <a:srgbClr val="000000"/>
                </a:solidFill>
              </a:rPr>
              <a:t>, </a:t>
            </a:r>
            <a:r>
              <a:rPr lang="it-IT" sz="2800" dirty="0" err="1" smtClean="0">
                <a:solidFill>
                  <a:srgbClr val="000000"/>
                </a:solidFill>
              </a:rPr>
              <a:t>not</a:t>
            </a:r>
            <a:r>
              <a:rPr lang="it-IT" sz="2800" dirty="0" smtClean="0">
                <a:solidFill>
                  <a:srgbClr val="000000"/>
                </a:solidFill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</a:rPr>
              <a:t>shown</a:t>
            </a:r>
            <a:r>
              <a:rPr lang="it-IT" sz="2800" dirty="0" smtClean="0">
                <a:solidFill>
                  <a:srgbClr val="000000"/>
                </a:solidFill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</a:rPr>
              <a:t>here</a:t>
            </a:r>
            <a:r>
              <a:rPr lang="it-IT" sz="2800" dirty="0" smtClean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endParaRPr lang="it-IT" sz="2800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800" dirty="0" err="1">
                <a:solidFill>
                  <a:srgbClr val="000000"/>
                </a:solidFill>
              </a:rPr>
              <a:t>t</a:t>
            </a:r>
            <a:r>
              <a:rPr lang="it-IT" sz="2800" dirty="0" err="1" smtClean="0">
                <a:solidFill>
                  <a:srgbClr val="000000"/>
                </a:solidFill>
              </a:rPr>
              <a:t>rending</a:t>
            </a:r>
            <a:r>
              <a:rPr lang="it-IT" sz="2800" dirty="0" smtClean="0">
                <a:solidFill>
                  <a:srgbClr val="000000"/>
                </a:solidFill>
              </a:rPr>
              <a:t> for </a:t>
            </a:r>
            <a:r>
              <a:rPr lang="it-IT" sz="2800" dirty="0" smtClean="0">
                <a:solidFill>
                  <a:srgbClr val="FF0000"/>
                </a:solidFill>
              </a:rPr>
              <a:t>HV</a:t>
            </a:r>
            <a:r>
              <a:rPr lang="it-IT" sz="2800" dirty="0" smtClean="0">
                <a:solidFill>
                  <a:srgbClr val="000000"/>
                </a:solidFill>
              </a:rPr>
              <a:t> and </a:t>
            </a:r>
            <a:r>
              <a:rPr lang="it-IT" sz="2800" dirty="0" err="1" smtClean="0">
                <a:solidFill>
                  <a:srgbClr val="FF0000"/>
                </a:solidFill>
              </a:rPr>
              <a:t>currents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>
                <a:solidFill>
                  <a:srgbClr val="000000"/>
                </a:solidFill>
              </a:rPr>
              <a:t>(</a:t>
            </a:r>
            <a:r>
              <a:rPr lang="it-IT" sz="2800" dirty="0" err="1">
                <a:solidFill>
                  <a:srgbClr val="000000"/>
                </a:solidFill>
              </a:rPr>
              <a:t>ongoing</a:t>
            </a:r>
            <a:r>
              <a:rPr lang="it-IT" sz="2800" dirty="0">
                <a:solidFill>
                  <a:srgbClr val="000000"/>
                </a:solidFill>
              </a:rPr>
              <a:t>, </a:t>
            </a:r>
            <a:r>
              <a:rPr lang="it-IT" sz="2800" dirty="0" err="1">
                <a:solidFill>
                  <a:srgbClr val="000000"/>
                </a:solidFill>
              </a:rPr>
              <a:t>not</a:t>
            </a:r>
            <a:r>
              <a:rPr lang="it-IT" sz="2800" dirty="0">
                <a:solidFill>
                  <a:srgbClr val="000000"/>
                </a:solidFill>
              </a:rPr>
              <a:t> </a:t>
            </a:r>
            <a:r>
              <a:rPr lang="it-IT" sz="2800" dirty="0" err="1">
                <a:solidFill>
                  <a:srgbClr val="000000"/>
                </a:solidFill>
              </a:rPr>
              <a:t>shown</a:t>
            </a:r>
            <a:r>
              <a:rPr lang="it-IT" sz="2800" dirty="0">
                <a:solidFill>
                  <a:srgbClr val="000000"/>
                </a:solidFill>
              </a:rPr>
              <a:t> </a:t>
            </a:r>
            <a:r>
              <a:rPr lang="it-IT" sz="2800" dirty="0" err="1">
                <a:solidFill>
                  <a:srgbClr val="000000"/>
                </a:solidFill>
              </a:rPr>
              <a:t>here</a:t>
            </a:r>
            <a:r>
              <a:rPr lang="it-IT" sz="2800" dirty="0" smtClean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endParaRPr lang="it-IT" sz="2800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800" dirty="0" smtClean="0">
                <a:solidFill>
                  <a:srgbClr val="000000"/>
                </a:solidFill>
              </a:rPr>
              <a:t>duty </a:t>
            </a:r>
            <a:r>
              <a:rPr lang="it-IT" sz="2800" dirty="0" err="1" smtClean="0">
                <a:solidFill>
                  <a:srgbClr val="000000"/>
                </a:solidFill>
              </a:rPr>
              <a:t>cycle</a:t>
            </a:r>
            <a:r>
              <a:rPr lang="it-IT" sz="2800" dirty="0" smtClean="0">
                <a:solidFill>
                  <a:srgbClr val="000000"/>
                </a:solidFill>
              </a:rPr>
              <a:t> by </a:t>
            </a:r>
            <a:r>
              <a:rPr lang="it-IT" sz="2800" dirty="0" err="1" smtClean="0">
                <a:solidFill>
                  <a:srgbClr val="000000"/>
                </a:solidFill>
              </a:rPr>
              <a:t>trending</a:t>
            </a:r>
            <a:r>
              <a:rPr lang="it-IT" sz="2800" dirty="0" smtClean="0">
                <a:solidFill>
                  <a:srgbClr val="000000"/>
                </a:solidFill>
              </a:rPr>
              <a:t> the </a:t>
            </a:r>
            <a:r>
              <a:rPr lang="it-IT" sz="2800" dirty="0" smtClean="0">
                <a:solidFill>
                  <a:srgbClr val="FF0000"/>
                </a:solidFill>
              </a:rPr>
              <a:t>rate</a:t>
            </a:r>
            <a:r>
              <a:rPr lang="it-IT" sz="2800" dirty="0" smtClean="0">
                <a:solidFill>
                  <a:srgbClr val="000000"/>
                </a:solidFill>
              </a:rPr>
              <a:t> (</a:t>
            </a:r>
            <a:r>
              <a:rPr lang="it-IT" sz="2800" dirty="0" err="1">
                <a:solidFill>
                  <a:srgbClr val="000000"/>
                </a:solidFill>
              </a:rPr>
              <a:t>ongoing</a:t>
            </a:r>
            <a:r>
              <a:rPr lang="it-IT" sz="2800" dirty="0">
                <a:solidFill>
                  <a:srgbClr val="000000"/>
                </a:solidFill>
              </a:rPr>
              <a:t>, </a:t>
            </a:r>
            <a:r>
              <a:rPr lang="it-IT" sz="2800" dirty="0" err="1">
                <a:solidFill>
                  <a:srgbClr val="000000"/>
                </a:solidFill>
              </a:rPr>
              <a:t>not</a:t>
            </a:r>
            <a:r>
              <a:rPr lang="it-IT" sz="2800" dirty="0">
                <a:solidFill>
                  <a:srgbClr val="000000"/>
                </a:solidFill>
              </a:rPr>
              <a:t> </a:t>
            </a:r>
            <a:r>
              <a:rPr lang="it-IT" sz="2800" dirty="0" err="1">
                <a:solidFill>
                  <a:srgbClr val="000000"/>
                </a:solidFill>
              </a:rPr>
              <a:t>shown</a:t>
            </a:r>
            <a:r>
              <a:rPr lang="it-IT" sz="2800" dirty="0">
                <a:solidFill>
                  <a:srgbClr val="000000"/>
                </a:solidFill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</a:rPr>
              <a:t>here</a:t>
            </a:r>
            <a:r>
              <a:rPr lang="it-IT" sz="2800" dirty="0" smtClean="0">
                <a:solidFill>
                  <a:srgbClr val="000000"/>
                </a:solidFill>
              </a:rPr>
              <a:t>)</a:t>
            </a:r>
            <a:endParaRPr lang="it-IT" sz="28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it-IT" sz="2800" dirty="0" smtClean="0"/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it-IT" sz="2800" dirty="0" err="1" smtClean="0"/>
              <a:t>writing</a:t>
            </a:r>
            <a:r>
              <a:rPr lang="it-IT" sz="2800" dirty="0" smtClean="0"/>
              <a:t> (</a:t>
            </a:r>
            <a:r>
              <a:rPr lang="it-IT" sz="2800" dirty="0" err="1" smtClean="0"/>
              <a:t>well</a:t>
            </a:r>
            <a:r>
              <a:rPr lang="it-IT" sz="2800" dirty="0" smtClean="0"/>
              <a:t> </a:t>
            </a:r>
            <a:r>
              <a:rPr lang="it-IT" sz="2800" dirty="0" err="1" smtClean="0"/>
              <a:t>advanced</a:t>
            </a:r>
            <a:r>
              <a:rPr lang="it-IT" sz="2800" dirty="0">
                <a:solidFill>
                  <a:srgbClr val="000000"/>
                </a:solidFill>
              </a:rPr>
              <a:t>, </a:t>
            </a:r>
            <a:r>
              <a:rPr lang="it-IT" sz="2800" dirty="0" err="1">
                <a:solidFill>
                  <a:srgbClr val="000000"/>
                </a:solidFill>
              </a:rPr>
              <a:t>not</a:t>
            </a:r>
            <a:r>
              <a:rPr lang="it-IT" sz="2800" dirty="0">
                <a:solidFill>
                  <a:srgbClr val="000000"/>
                </a:solidFill>
              </a:rPr>
              <a:t> </a:t>
            </a:r>
            <a:r>
              <a:rPr lang="it-IT" sz="2800" dirty="0" err="1">
                <a:solidFill>
                  <a:srgbClr val="000000"/>
                </a:solidFill>
              </a:rPr>
              <a:t>shown</a:t>
            </a:r>
            <a:r>
              <a:rPr lang="it-IT" sz="2800" dirty="0">
                <a:solidFill>
                  <a:srgbClr val="000000"/>
                </a:solidFill>
              </a:rPr>
              <a:t> </a:t>
            </a:r>
            <a:r>
              <a:rPr lang="it-IT" sz="2800" dirty="0" err="1">
                <a:solidFill>
                  <a:srgbClr val="000000"/>
                </a:solidFill>
              </a:rPr>
              <a:t>here</a:t>
            </a:r>
            <a:r>
              <a:rPr lang="it-IT" sz="2800" dirty="0" smtClean="0">
                <a:solidFill>
                  <a:srgbClr val="000000"/>
                </a:solidFill>
              </a:rPr>
              <a:t>)</a:t>
            </a:r>
            <a:endParaRPr lang="it-IT" sz="28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04209" y="-119520"/>
            <a:ext cx="1638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Status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>
                <a:solidFill>
                  <a:srgbClr val="FFFFFF"/>
                </a:solidFill>
              </a:rPr>
              <a:t>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2728" y="957579"/>
            <a:ext cx="5391219" cy="820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²"/>
            </a:pPr>
            <a:r>
              <a:rPr lang="it-IT" sz="2000" dirty="0" smtClean="0"/>
              <a:t>time </a:t>
            </a:r>
            <a:r>
              <a:rPr lang="it-IT" sz="2000" dirty="0" err="1"/>
              <a:t>slewing</a:t>
            </a:r>
            <a:r>
              <a:rPr lang="it-IT" sz="2000" dirty="0"/>
              <a:t> </a:t>
            </a:r>
            <a:r>
              <a:rPr lang="it-IT" sz="2000" dirty="0" err="1" smtClean="0"/>
              <a:t>correction</a:t>
            </a:r>
            <a:endParaRPr lang="it-IT" sz="2000" dirty="0" smtClean="0"/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²"/>
            </a:pPr>
            <a:r>
              <a:rPr lang="it-IT" sz="2000" dirty="0" err="1" smtClean="0"/>
              <a:t>comparison</a:t>
            </a:r>
            <a:r>
              <a:rPr lang="it-IT" sz="2000" dirty="0" smtClean="0"/>
              <a:t> </a:t>
            </a:r>
            <a:r>
              <a:rPr lang="it-IT" sz="2000" dirty="0" err="1" smtClean="0"/>
              <a:t>between</a:t>
            </a:r>
            <a:r>
              <a:rPr lang="it-IT" sz="2000" dirty="0" smtClean="0"/>
              <a:t> </a:t>
            </a:r>
            <a:r>
              <a:rPr lang="it-IT" sz="2000" dirty="0" err="1" smtClean="0"/>
              <a:t>old</a:t>
            </a:r>
            <a:r>
              <a:rPr lang="it-IT" sz="2000" dirty="0" smtClean="0"/>
              <a:t> and new </a:t>
            </a:r>
            <a:r>
              <a:rPr lang="it-IT" sz="2000" dirty="0" err="1" smtClean="0"/>
              <a:t>analyzer</a:t>
            </a:r>
            <a:endParaRPr lang="it-IT" sz="2000" dirty="0"/>
          </a:p>
        </p:txBody>
      </p:sp>
      <p:sp>
        <p:nvSpPr>
          <p:cNvPr id="9" name="Rectangle 8"/>
          <p:cNvSpPr/>
          <p:nvPr/>
        </p:nvSpPr>
        <p:spPr>
          <a:xfrm>
            <a:off x="1830790" y="2544224"/>
            <a:ext cx="5391219" cy="820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²"/>
            </a:pPr>
            <a:r>
              <a:rPr lang="it-IT" sz="2000" dirty="0" smtClean="0"/>
              <a:t>time </a:t>
            </a:r>
            <a:r>
              <a:rPr lang="it-IT" sz="2000" dirty="0" err="1"/>
              <a:t>slewing</a:t>
            </a:r>
            <a:r>
              <a:rPr lang="it-IT" sz="2000" dirty="0"/>
              <a:t> </a:t>
            </a:r>
            <a:r>
              <a:rPr lang="it-IT" sz="2000" dirty="0" err="1" smtClean="0"/>
              <a:t>correction</a:t>
            </a:r>
            <a:endParaRPr lang="it-IT" sz="2000" dirty="0" smtClean="0"/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²"/>
            </a:pPr>
            <a:r>
              <a:rPr lang="it-IT" sz="2000" dirty="0" err="1" smtClean="0"/>
              <a:t>comparison</a:t>
            </a:r>
            <a:r>
              <a:rPr lang="it-IT" sz="2000" dirty="0" smtClean="0"/>
              <a:t> </a:t>
            </a:r>
            <a:r>
              <a:rPr lang="it-IT" sz="2000" dirty="0" err="1" smtClean="0"/>
              <a:t>between</a:t>
            </a:r>
            <a:r>
              <a:rPr lang="it-IT" sz="2000" dirty="0" smtClean="0"/>
              <a:t> </a:t>
            </a:r>
            <a:r>
              <a:rPr lang="it-IT" sz="2000" dirty="0" err="1" smtClean="0"/>
              <a:t>old</a:t>
            </a:r>
            <a:r>
              <a:rPr lang="it-IT" sz="2000" dirty="0" smtClean="0"/>
              <a:t> and new </a:t>
            </a:r>
            <a:r>
              <a:rPr lang="it-IT" sz="2000" dirty="0" err="1" smtClean="0"/>
              <a:t>analyzer</a:t>
            </a:r>
            <a:endParaRPr lang="it-IT" sz="2000" dirty="0"/>
          </a:p>
        </p:txBody>
      </p:sp>
      <p:sp>
        <p:nvSpPr>
          <p:cNvPr id="18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08/02/2017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942444">
            <a:off x="6974417" y="661077"/>
            <a:ext cx="2379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meeting 30 </a:t>
            </a:r>
            <a:r>
              <a:rPr lang="it-IT" dirty="0" err="1" smtClean="0">
                <a:solidFill>
                  <a:srgbClr val="FF0000"/>
                </a:solidFill>
              </a:rPr>
              <a:t>Nov</a:t>
            </a:r>
            <a:r>
              <a:rPr lang="it-IT" dirty="0" smtClean="0">
                <a:solidFill>
                  <a:srgbClr val="FF0000"/>
                </a:solidFill>
              </a:rPr>
              <a:t> 2016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21044988">
            <a:off x="5200031" y="904166"/>
            <a:ext cx="2153242" cy="2667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24548" y="1051019"/>
            <a:ext cx="3371763" cy="364938"/>
          </a:xfrm>
          <a:prstGeom prst="ellipse">
            <a:avLst/>
          </a:prstGeom>
          <a:noFill/>
          <a:ln w="28575" cmpd="sng">
            <a:solidFill>
              <a:srgbClr val="4472C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filerright_TORI-02-2016-01-21_10_61run_chi5_LEFTcnaf.png"/>
          <p:cNvPicPr>
            <a:picLocks noChangeAspect="1"/>
          </p:cNvPicPr>
          <p:nvPr/>
        </p:nvPicPr>
        <p:blipFill rotWithShape="1">
          <a:blip r:embed="rId3"/>
          <a:srcRect t="50152"/>
          <a:stretch/>
        </p:blipFill>
        <p:spPr>
          <a:xfrm>
            <a:off x="191543" y="744472"/>
            <a:ext cx="8595187" cy="32149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35246" y="0"/>
            <a:ext cx="6967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TORI-02-2016-01-21</a:t>
            </a:r>
            <a:r>
              <a:rPr lang="it-IT" sz="3000" dirty="0" smtClean="0"/>
              <a:t>(3M </a:t>
            </a:r>
            <a:r>
              <a:rPr lang="it-IT" sz="3000" dirty="0" err="1" smtClean="0"/>
              <a:t>events</a:t>
            </a:r>
            <a:r>
              <a:rPr lang="it-IT" sz="3000" dirty="0" smtClean="0"/>
              <a:t>)</a:t>
            </a:r>
            <a:r>
              <a:rPr lang="it-IT" sz="4000" dirty="0" smtClean="0"/>
              <a:t>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9089018" y="558895"/>
            <a:ext cx="630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Symbol" charset="2"/>
                <a:cs typeface="Symbol" charset="2"/>
              </a:rPr>
              <a:t>c</a:t>
            </a:r>
            <a:r>
              <a:rPr lang="it-IT" baseline="30000" dirty="0" smtClean="0">
                <a:latin typeface="Symbol" charset="2"/>
                <a:cs typeface="Symbol" charset="2"/>
              </a:rPr>
              <a:t>2</a:t>
            </a:r>
            <a:r>
              <a:rPr lang="it-IT" dirty="0" smtClean="0">
                <a:latin typeface="Symbol" charset="2"/>
                <a:cs typeface="Symbol" charset="2"/>
              </a:rPr>
              <a:t>&lt;5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08/02/2017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1" name="Picture 10" descr="profilerright_TORI-02-2016-01-21_10_61run_chi5_LEFTcnaf.png"/>
          <p:cNvPicPr>
            <a:picLocks noChangeAspect="1"/>
          </p:cNvPicPr>
          <p:nvPr/>
        </p:nvPicPr>
        <p:blipFill rotWithShape="1">
          <a:blip r:embed="rId3"/>
          <a:srcRect b="51080"/>
          <a:stretch/>
        </p:blipFill>
        <p:spPr>
          <a:xfrm>
            <a:off x="183382" y="3895471"/>
            <a:ext cx="8595187" cy="31551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84199" y="3551379"/>
            <a:ext cx="633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r</a:t>
            </a:r>
            <a:r>
              <a:rPr lang="it-IT" dirty="0" smtClean="0"/>
              <a:t>ight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08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tLeft_TORI-02-2016-01-21_10_61run_chi5_LEFTcnaf.png"/>
          <p:cNvPicPr>
            <a:picLocks noChangeAspect="1"/>
          </p:cNvPicPr>
          <p:nvPr/>
        </p:nvPicPr>
        <p:blipFill rotWithShape="1">
          <a:blip r:embed="rId3"/>
          <a:srcRect b="50796"/>
          <a:stretch/>
        </p:blipFill>
        <p:spPr>
          <a:xfrm>
            <a:off x="0" y="3966398"/>
            <a:ext cx="8902051" cy="32739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35246" y="0"/>
            <a:ext cx="6967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TORI-02-2016-01-21</a:t>
            </a:r>
            <a:r>
              <a:rPr lang="it-IT" sz="3000" dirty="0" smtClean="0"/>
              <a:t>(3M </a:t>
            </a:r>
            <a:r>
              <a:rPr lang="it-IT" sz="3000" dirty="0" err="1" smtClean="0"/>
              <a:t>events</a:t>
            </a:r>
            <a:r>
              <a:rPr lang="it-IT" sz="3000" dirty="0" smtClean="0"/>
              <a:t>)</a:t>
            </a:r>
            <a:r>
              <a:rPr lang="it-IT" sz="4000" dirty="0" smtClean="0"/>
              <a:t>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9089018" y="558895"/>
            <a:ext cx="630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Symbol" charset="2"/>
                <a:cs typeface="Symbol" charset="2"/>
              </a:rPr>
              <a:t>c</a:t>
            </a:r>
            <a:r>
              <a:rPr lang="it-IT" baseline="30000" dirty="0" smtClean="0">
                <a:latin typeface="Symbol" charset="2"/>
                <a:cs typeface="Symbol" charset="2"/>
              </a:rPr>
              <a:t>2</a:t>
            </a:r>
            <a:r>
              <a:rPr lang="it-IT" dirty="0" smtClean="0">
                <a:latin typeface="Symbol" charset="2"/>
                <a:cs typeface="Symbol" charset="2"/>
              </a:rPr>
              <a:t>&lt;5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08/02/2017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1" name="Picture 10" descr="THitLeft_TORI-02-2016-01-21_10_61run_chi5_LEFTcnaf.png"/>
          <p:cNvPicPr>
            <a:picLocks noChangeAspect="1"/>
          </p:cNvPicPr>
          <p:nvPr/>
        </p:nvPicPr>
        <p:blipFill rotWithShape="1">
          <a:blip r:embed="rId3"/>
          <a:srcRect t="49766"/>
          <a:stretch/>
        </p:blipFill>
        <p:spPr>
          <a:xfrm>
            <a:off x="0" y="700681"/>
            <a:ext cx="8902051" cy="33425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984199" y="3551379"/>
            <a:ext cx="49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left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89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corrright_TORI-02-2016-01-21_10_61run_chi5_LEFTcnaf.png"/>
          <p:cNvPicPr>
            <a:picLocks noChangeAspect="1"/>
          </p:cNvPicPr>
          <p:nvPr/>
        </p:nvPicPr>
        <p:blipFill rotWithShape="1">
          <a:blip r:embed="rId3"/>
          <a:srcRect b="51522"/>
          <a:stretch/>
        </p:blipFill>
        <p:spPr>
          <a:xfrm>
            <a:off x="104580" y="3961439"/>
            <a:ext cx="7517136" cy="32626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35246" y="0"/>
            <a:ext cx="6967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TORI-02-2016-01-21</a:t>
            </a:r>
            <a:r>
              <a:rPr lang="it-IT" sz="3000" dirty="0" smtClean="0"/>
              <a:t>(3M </a:t>
            </a:r>
            <a:r>
              <a:rPr lang="it-IT" sz="3000" dirty="0" err="1" smtClean="0"/>
              <a:t>events</a:t>
            </a:r>
            <a:r>
              <a:rPr lang="it-IT" sz="3000" dirty="0" smtClean="0"/>
              <a:t>)</a:t>
            </a:r>
            <a:r>
              <a:rPr lang="it-IT" sz="4000" dirty="0" smtClean="0"/>
              <a:t>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9089018" y="558895"/>
            <a:ext cx="630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Symbol" charset="2"/>
                <a:cs typeface="Symbol" charset="2"/>
              </a:rPr>
              <a:t>c</a:t>
            </a:r>
            <a:r>
              <a:rPr lang="it-IT" baseline="30000" dirty="0" smtClean="0">
                <a:latin typeface="Symbol" charset="2"/>
                <a:cs typeface="Symbol" charset="2"/>
              </a:rPr>
              <a:t>2</a:t>
            </a:r>
            <a:r>
              <a:rPr lang="it-IT" dirty="0" smtClean="0">
                <a:latin typeface="Symbol" charset="2"/>
                <a:cs typeface="Symbol" charset="2"/>
              </a:rPr>
              <a:t>&lt;5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08/02/2017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1" name="Picture 10" descr="THcorrright_TORI-02-2016-01-21_10_61run_chi5_LEFTcnaf.png"/>
          <p:cNvPicPr>
            <a:picLocks noChangeAspect="1"/>
          </p:cNvPicPr>
          <p:nvPr/>
        </p:nvPicPr>
        <p:blipFill rotWithShape="1">
          <a:blip r:embed="rId3"/>
          <a:srcRect t="49684"/>
          <a:stretch/>
        </p:blipFill>
        <p:spPr>
          <a:xfrm>
            <a:off x="125097" y="664994"/>
            <a:ext cx="7517136" cy="338635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225187" y="3551379"/>
            <a:ext cx="16470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r</a:t>
            </a:r>
            <a:r>
              <a:rPr lang="it-IT" dirty="0" smtClean="0"/>
              <a:t>ight</a:t>
            </a:r>
          </a:p>
          <a:p>
            <a:endParaRPr lang="it-IT" dirty="0" err="1"/>
          </a:p>
          <a:p>
            <a:r>
              <a:rPr lang="it-IT" dirty="0" err="1" smtClean="0"/>
              <a:t>corrected</a:t>
            </a:r>
            <a:r>
              <a:rPr lang="it-IT" dirty="0" smtClean="0"/>
              <a:t> 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44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corrLeft_TORI-02-2016-01-21_10_61run_chi5_LEFTcnaf.png"/>
          <p:cNvPicPr>
            <a:picLocks noChangeAspect="1"/>
          </p:cNvPicPr>
          <p:nvPr/>
        </p:nvPicPr>
        <p:blipFill rotWithShape="1">
          <a:blip r:embed="rId3"/>
          <a:srcRect b="50625"/>
          <a:stretch/>
        </p:blipFill>
        <p:spPr>
          <a:xfrm>
            <a:off x="109364" y="3868335"/>
            <a:ext cx="7422367" cy="32990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35246" y="0"/>
            <a:ext cx="6967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TORI-02-2016-01-21</a:t>
            </a:r>
            <a:r>
              <a:rPr lang="it-IT" sz="3000" dirty="0" smtClean="0"/>
              <a:t>(3M </a:t>
            </a:r>
            <a:r>
              <a:rPr lang="it-IT" sz="3000" dirty="0" err="1" smtClean="0"/>
              <a:t>events</a:t>
            </a:r>
            <a:r>
              <a:rPr lang="it-IT" sz="3000" dirty="0" smtClean="0"/>
              <a:t>)</a:t>
            </a:r>
            <a:r>
              <a:rPr lang="it-IT" sz="4000" dirty="0" smtClean="0"/>
              <a:t>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9089018" y="558895"/>
            <a:ext cx="630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Symbol" charset="2"/>
                <a:cs typeface="Symbol" charset="2"/>
              </a:rPr>
              <a:t>c</a:t>
            </a:r>
            <a:r>
              <a:rPr lang="it-IT" baseline="30000" dirty="0" smtClean="0">
                <a:latin typeface="Symbol" charset="2"/>
                <a:cs typeface="Symbol" charset="2"/>
              </a:rPr>
              <a:t>2</a:t>
            </a:r>
            <a:r>
              <a:rPr lang="it-IT" dirty="0" smtClean="0">
                <a:latin typeface="Symbol" charset="2"/>
                <a:cs typeface="Symbol" charset="2"/>
              </a:rPr>
              <a:t>&lt;5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08/02/2017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1" name="Picture 10" descr="THcorrLeft_TORI-02-2016-01-21_10_61run_chi5_LEFTcnaf.png"/>
          <p:cNvPicPr>
            <a:picLocks noChangeAspect="1"/>
          </p:cNvPicPr>
          <p:nvPr/>
        </p:nvPicPr>
        <p:blipFill rotWithShape="1">
          <a:blip r:embed="rId3"/>
          <a:srcRect t="50590"/>
          <a:stretch/>
        </p:blipFill>
        <p:spPr>
          <a:xfrm>
            <a:off x="115800" y="700678"/>
            <a:ext cx="7422367" cy="33013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225187" y="3551379"/>
            <a:ext cx="16470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left</a:t>
            </a:r>
            <a:endParaRPr lang="it-IT" dirty="0" smtClean="0"/>
          </a:p>
          <a:p>
            <a:endParaRPr lang="it-IT" dirty="0" err="1"/>
          </a:p>
          <a:p>
            <a:r>
              <a:rPr lang="it-IT" dirty="0" err="1" smtClean="0"/>
              <a:t>corrected</a:t>
            </a:r>
            <a:r>
              <a:rPr lang="it-IT" dirty="0" smtClean="0"/>
              <a:t> 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49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ol_theta_TORI-02-2016-01-21-run10_dst_61leftr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13" y="772357"/>
            <a:ext cx="9732271" cy="62691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35246" y="0"/>
            <a:ext cx="6967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TORI-02-2016-01-21</a:t>
            </a:r>
            <a:r>
              <a:rPr lang="it-IT" sz="3000" dirty="0" smtClean="0"/>
              <a:t>(3M </a:t>
            </a:r>
            <a:r>
              <a:rPr lang="it-IT" sz="3000" dirty="0" err="1" smtClean="0"/>
              <a:t>events</a:t>
            </a:r>
            <a:r>
              <a:rPr lang="it-IT" sz="3000" dirty="0" smtClean="0"/>
              <a:t>)</a:t>
            </a:r>
            <a:r>
              <a:rPr lang="it-IT" sz="4000" dirty="0" smtClean="0"/>
              <a:t> 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9089018" y="558895"/>
            <a:ext cx="630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Symbol" charset="2"/>
                <a:cs typeface="Symbol" charset="2"/>
              </a:rPr>
              <a:t>c</a:t>
            </a:r>
            <a:r>
              <a:rPr lang="it-IT" baseline="30000" dirty="0" smtClean="0">
                <a:latin typeface="Symbol" charset="2"/>
                <a:cs typeface="Symbol" charset="2"/>
              </a:rPr>
              <a:t>2</a:t>
            </a:r>
            <a:r>
              <a:rPr lang="it-IT" dirty="0" smtClean="0">
                <a:latin typeface="Symbol" charset="2"/>
                <a:cs typeface="Symbol" charset="2"/>
              </a:rPr>
              <a:t>&lt;5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08/02/2017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17299" y="1420582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s-IS" dirty="0" smtClean="0">
                <a:solidFill>
                  <a:srgbClr val="254061"/>
                </a:solidFill>
                <a:latin typeface="Symbol"/>
              </a:rPr>
              <a:t></a:t>
            </a:r>
            <a:r>
              <a:rPr lang="is-IS" sz="2000" baseline="-25000" dirty="0" smtClean="0">
                <a:solidFill>
                  <a:srgbClr val="254061"/>
                </a:solidFill>
                <a:latin typeface="Arial (body)"/>
                <a:cs typeface="Arial (body)"/>
              </a:rPr>
              <a:t>t</a:t>
            </a:r>
            <a:r>
              <a:rPr lang="is-IS" dirty="0" smtClean="0">
                <a:solidFill>
                  <a:srgbClr val="254061"/>
                </a:solidFill>
                <a:latin typeface="Calibri"/>
              </a:rPr>
              <a:t> </a:t>
            </a:r>
            <a:r>
              <a:rPr lang="is-IS" dirty="0">
                <a:solidFill>
                  <a:srgbClr val="254061"/>
                </a:solidFill>
                <a:latin typeface="Calibri"/>
              </a:rPr>
              <a:t>= </a:t>
            </a:r>
            <a:r>
              <a:rPr lang="is-IS" dirty="0" smtClean="0">
                <a:solidFill>
                  <a:srgbClr val="254061"/>
                </a:solidFill>
                <a:latin typeface="Calibri"/>
              </a:rPr>
              <a:t>429</a:t>
            </a:r>
            <a:r>
              <a:rPr lang="is-IS" dirty="0" smtClean="0">
                <a:solidFill>
                  <a:srgbClr val="254061"/>
                </a:solidFill>
                <a:latin typeface="Calibri"/>
              </a:rPr>
              <a:t> ps</a:t>
            </a:r>
            <a:endParaRPr lang="is-IS" dirty="0"/>
          </a:p>
        </p:txBody>
      </p:sp>
      <p:sp>
        <p:nvSpPr>
          <p:cNvPr id="13" name="Rectangle 12"/>
          <p:cNvSpPr/>
          <p:nvPr/>
        </p:nvSpPr>
        <p:spPr>
          <a:xfrm>
            <a:off x="7264132" y="1427008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s-IS" dirty="0" smtClean="0">
                <a:solidFill>
                  <a:srgbClr val="254061"/>
                </a:solidFill>
                <a:latin typeface="Symbol"/>
              </a:rPr>
              <a:t></a:t>
            </a:r>
            <a:r>
              <a:rPr lang="is-IS" sz="2000" baseline="-25000" dirty="0" smtClean="0">
                <a:solidFill>
                  <a:srgbClr val="254061"/>
                </a:solidFill>
                <a:latin typeface="Arial (body)"/>
                <a:cs typeface="Arial (body)"/>
              </a:rPr>
              <a:t>t</a:t>
            </a:r>
            <a:r>
              <a:rPr lang="is-IS" dirty="0" smtClean="0">
                <a:solidFill>
                  <a:srgbClr val="254061"/>
                </a:solidFill>
                <a:latin typeface="Calibri"/>
              </a:rPr>
              <a:t> </a:t>
            </a:r>
            <a:r>
              <a:rPr lang="is-IS" dirty="0">
                <a:solidFill>
                  <a:srgbClr val="254061"/>
                </a:solidFill>
                <a:latin typeface="Calibri"/>
              </a:rPr>
              <a:t>= </a:t>
            </a:r>
            <a:r>
              <a:rPr lang="is-IS" dirty="0" smtClean="0">
                <a:solidFill>
                  <a:srgbClr val="254061"/>
                </a:solidFill>
                <a:latin typeface="Calibri"/>
              </a:rPr>
              <a:t>216</a:t>
            </a:r>
            <a:r>
              <a:rPr lang="is-IS" dirty="0" smtClean="0">
                <a:solidFill>
                  <a:srgbClr val="254061"/>
                </a:solidFill>
                <a:latin typeface="Calibri"/>
              </a:rPr>
              <a:t> ps</a:t>
            </a:r>
            <a:endParaRPr lang="is-IS" dirty="0"/>
          </a:p>
        </p:txBody>
      </p:sp>
      <p:sp>
        <p:nvSpPr>
          <p:cNvPr id="14" name="Rectangle 13"/>
          <p:cNvSpPr/>
          <p:nvPr/>
        </p:nvSpPr>
        <p:spPr>
          <a:xfrm>
            <a:off x="3457231" y="6756850"/>
            <a:ext cx="4983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  <a:sym typeface="Wingdings"/>
              </a:rPr>
              <a:t>bad</a:t>
            </a:r>
            <a:r>
              <a:rPr lang="it-IT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sym typeface="Wingdings"/>
              </a:rPr>
              <a:t>correction</a:t>
            </a:r>
            <a:r>
              <a:rPr lang="it-IT" dirty="0" smtClean="0">
                <a:solidFill>
                  <a:srgbClr val="FF0000"/>
                </a:solidFill>
                <a:sym typeface="Wingdings"/>
              </a:rPr>
              <a:t>!</a:t>
            </a:r>
          </a:p>
        </p:txBody>
      </p:sp>
      <p:sp>
        <p:nvSpPr>
          <p:cNvPr id="15" name="Right Arrow 14"/>
          <p:cNvSpPr/>
          <p:nvPr/>
        </p:nvSpPr>
        <p:spPr>
          <a:xfrm rot="1453230">
            <a:off x="2176708" y="6712691"/>
            <a:ext cx="1326631" cy="191058"/>
          </a:xfrm>
          <a:prstGeom prst="rightArrow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18969777">
            <a:off x="1335702" y="5554966"/>
            <a:ext cx="961089" cy="83545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52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08/02/2017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0660" y="3065472"/>
            <a:ext cx="81365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/>
              <a:t>m</a:t>
            </a:r>
            <a:r>
              <a:rPr lang="it-IT" sz="4000" dirty="0" err="1" smtClean="0"/>
              <a:t>in</a:t>
            </a:r>
            <a:r>
              <a:rPr lang="it-IT" sz="4000" dirty="0" smtClean="0"/>
              <a:t> </a:t>
            </a:r>
            <a:r>
              <a:rPr lang="it-IT" sz="4000" dirty="0" err="1" smtClean="0"/>
              <a:t>value</a:t>
            </a:r>
            <a:r>
              <a:rPr lang="it-IT" sz="4000" dirty="0" smtClean="0"/>
              <a:t> </a:t>
            </a:r>
            <a:r>
              <a:rPr lang="it-IT" sz="4000" dirty="0" err="1" smtClean="0"/>
              <a:t>between</a:t>
            </a:r>
            <a:r>
              <a:rPr lang="it-IT" sz="4000" dirty="0"/>
              <a:t> </a:t>
            </a:r>
            <a:r>
              <a:rPr lang="it-IT" sz="4000" dirty="0" smtClean="0"/>
              <a:t>TOT</a:t>
            </a:r>
            <a:r>
              <a:rPr lang="it-IT" sz="4000" baseline="-25000" dirty="0" smtClean="0"/>
              <a:t>L </a:t>
            </a:r>
            <a:r>
              <a:rPr lang="it-IT" sz="4000" dirty="0" smtClean="0"/>
              <a:t>and TOT</a:t>
            </a:r>
            <a:r>
              <a:rPr lang="it-IT" sz="4000" baseline="-25000" dirty="0" smtClean="0"/>
              <a:t>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34540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08/02/2017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1" name="Picture 10" descr="Profile_TORI-02-2016-01-21-run10_dst_61chi5_ToTMin_48ns.png"/>
          <p:cNvPicPr>
            <a:picLocks noChangeAspect="1"/>
          </p:cNvPicPr>
          <p:nvPr/>
        </p:nvPicPr>
        <p:blipFill rotWithShape="1">
          <a:blip r:embed="rId3"/>
          <a:srcRect t="49482"/>
          <a:stretch/>
        </p:blipFill>
        <p:spPr>
          <a:xfrm>
            <a:off x="0" y="729874"/>
            <a:ext cx="8742995" cy="3300797"/>
          </a:xfrm>
          <a:prstGeom prst="rect">
            <a:avLst/>
          </a:prstGeom>
        </p:spPr>
      </p:pic>
      <p:pic>
        <p:nvPicPr>
          <p:cNvPr id="12" name="Picture 11" descr="Profile_TORI-02-2016-01-21-run10_dst_61chi5_ToTMin_48ns.png"/>
          <p:cNvPicPr>
            <a:picLocks noChangeAspect="1"/>
          </p:cNvPicPr>
          <p:nvPr/>
        </p:nvPicPr>
        <p:blipFill rotWithShape="1">
          <a:blip r:embed="rId3"/>
          <a:srcRect b="50742"/>
          <a:stretch/>
        </p:blipFill>
        <p:spPr>
          <a:xfrm>
            <a:off x="72980" y="3874107"/>
            <a:ext cx="8742995" cy="321844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35246" y="0"/>
            <a:ext cx="6967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TORI-02-2016-01-21</a:t>
            </a:r>
            <a:r>
              <a:rPr lang="it-IT" sz="3000" dirty="0" smtClean="0"/>
              <a:t>(3M </a:t>
            </a:r>
            <a:r>
              <a:rPr lang="it-IT" sz="3000" dirty="0" err="1" smtClean="0"/>
              <a:t>events</a:t>
            </a:r>
            <a:r>
              <a:rPr lang="it-IT" sz="3000" dirty="0" smtClean="0"/>
              <a:t>)</a:t>
            </a:r>
            <a:r>
              <a:rPr lang="it-IT" sz="4000" dirty="0" smtClean="0"/>
              <a:t> 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9089018" y="558895"/>
            <a:ext cx="630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Symbol" charset="2"/>
                <a:cs typeface="Symbol" charset="2"/>
              </a:rPr>
              <a:t>c</a:t>
            </a:r>
            <a:r>
              <a:rPr lang="it-IT" baseline="30000" dirty="0" smtClean="0">
                <a:latin typeface="Symbol" charset="2"/>
                <a:cs typeface="Symbol" charset="2"/>
              </a:rPr>
              <a:t>2</a:t>
            </a:r>
            <a:r>
              <a:rPr lang="it-IT" dirty="0" smtClean="0">
                <a:latin typeface="Symbol" charset="2"/>
                <a:cs typeface="Symbol" charset="2"/>
              </a:rPr>
              <a:t>&lt;5</a:t>
            </a:r>
            <a:endParaRPr lang="en-US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71580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rThit_TORI-02-2016-01-21-run10_dst_61chi5_ToTMin_48ns.png"/>
          <p:cNvPicPr>
            <a:picLocks noChangeAspect="1"/>
          </p:cNvPicPr>
          <p:nvPr/>
        </p:nvPicPr>
        <p:blipFill rotWithShape="1">
          <a:blip r:embed="rId3"/>
          <a:srcRect b="51435"/>
          <a:stretch/>
        </p:blipFill>
        <p:spPr>
          <a:xfrm>
            <a:off x="1894570" y="3766152"/>
            <a:ext cx="7279114" cy="31822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35246" y="0"/>
            <a:ext cx="6967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TORI-02-2016-01-21</a:t>
            </a:r>
            <a:r>
              <a:rPr lang="it-IT" sz="3000" dirty="0" smtClean="0"/>
              <a:t>(3M </a:t>
            </a:r>
            <a:r>
              <a:rPr lang="it-IT" sz="3000" dirty="0" err="1" smtClean="0"/>
              <a:t>events</a:t>
            </a:r>
            <a:r>
              <a:rPr lang="it-IT" sz="3000" dirty="0" smtClean="0"/>
              <a:t>)</a:t>
            </a:r>
            <a:r>
              <a:rPr lang="it-IT" sz="4000" dirty="0" smtClean="0"/>
              <a:t> 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9089018" y="558895"/>
            <a:ext cx="630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Symbol" charset="2"/>
                <a:cs typeface="Symbol" charset="2"/>
              </a:rPr>
              <a:t>c</a:t>
            </a:r>
            <a:r>
              <a:rPr lang="it-IT" baseline="30000" dirty="0" smtClean="0">
                <a:latin typeface="Symbol" charset="2"/>
                <a:cs typeface="Symbol" charset="2"/>
              </a:rPr>
              <a:t>2</a:t>
            </a:r>
            <a:r>
              <a:rPr lang="it-IT" dirty="0" smtClean="0">
                <a:latin typeface="Symbol" charset="2"/>
                <a:cs typeface="Symbol" charset="2"/>
              </a:rPr>
              <a:t>&lt;5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08/02/2017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3" name="Picture 12" descr="corrThit_TORI-02-2016-01-21-run10_dst_61chi5_ToTMin_48ns.png"/>
          <p:cNvPicPr>
            <a:picLocks noChangeAspect="1"/>
          </p:cNvPicPr>
          <p:nvPr/>
        </p:nvPicPr>
        <p:blipFill rotWithShape="1">
          <a:blip r:embed="rId3"/>
          <a:srcRect t="50610"/>
          <a:stretch/>
        </p:blipFill>
        <p:spPr>
          <a:xfrm>
            <a:off x="1926722" y="707108"/>
            <a:ext cx="7238801" cy="32183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715217" y="5533263"/>
            <a:ext cx="3289613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latin typeface="Calibri"/>
              </a:rPr>
              <a:t>c</a:t>
            </a:r>
            <a:r>
              <a:rPr lang="en-US" dirty="0" smtClean="0">
                <a:latin typeface="Calibri"/>
              </a:rPr>
              <a:t>orrected time</a:t>
            </a:r>
            <a:endParaRPr lang="en-US" dirty="0"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727104" y="2299402"/>
            <a:ext cx="3289613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orrected time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8762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ue_Strip_TORI-02-2016-01-21-run10_dst_61chi5_ToTMin_48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34" y="865822"/>
            <a:ext cx="9798070" cy="62861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35246" y="0"/>
            <a:ext cx="6967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TORI-02-2016-01-21</a:t>
            </a:r>
            <a:r>
              <a:rPr lang="it-IT" sz="3000" dirty="0" smtClean="0"/>
              <a:t>(3M </a:t>
            </a:r>
            <a:r>
              <a:rPr lang="it-IT" sz="3000" dirty="0" err="1" smtClean="0"/>
              <a:t>events</a:t>
            </a:r>
            <a:r>
              <a:rPr lang="it-IT" sz="3000" dirty="0" smtClean="0"/>
              <a:t>)</a:t>
            </a:r>
            <a:r>
              <a:rPr lang="it-IT" sz="4000" dirty="0" smtClean="0"/>
              <a:t>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9089018" y="558895"/>
            <a:ext cx="630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Symbol" charset="2"/>
                <a:cs typeface="Symbol" charset="2"/>
              </a:rPr>
              <a:t>c</a:t>
            </a:r>
            <a:r>
              <a:rPr lang="it-IT" baseline="30000" dirty="0" smtClean="0">
                <a:latin typeface="Symbol" charset="2"/>
                <a:cs typeface="Symbol" charset="2"/>
              </a:rPr>
              <a:t>2</a:t>
            </a:r>
            <a:r>
              <a:rPr lang="it-IT" dirty="0" smtClean="0">
                <a:latin typeface="Symbol" charset="2"/>
                <a:cs typeface="Symbol" charset="2"/>
              </a:rPr>
              <a:t>&lt;5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08/02/2017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7545" y="1522769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s-IS" dirty="0" smtClean="0">
                <a:solidFill>
                  <a:srgbClr val="254061"/>
                </a:solidFill>
                <a:latin typeface="Symbol"/>
              </a:rPr>
              <a:t></a:t>
            </a:r>
            <a:r>
              <a:rPr lang="is-IS" sz="2000" baseline="-25000" dirty="0" smtClean="0">
                <a:solidFill>
                  <a:srgbClr val="254061"/>
                </a:solidFill>
                <a:latin typeface="Arial (body)"/>
                <a:cs typeface="Arial (body)"/>
              </a:rPr>
              <a:t>t</a:t>
            </a:r>
            <a:r>
              <a:rPr lang="is-IS" dirty="0" smtClean="0">
                <a:solidFill>
                  <a:srgbClr val="254061"/>
                </a:solidFill>
                <a:latin typeface="Calibri"/>
              </a:rPr>
              <a:t> </a:t>
            </a:r>
            <a:r>
              <a:rPr lang="is-IS" dirty="0">
                <a:solidFill>
                  <a:srgbClr val="254061"/>
                </a:solidFill>
                <a:latin typeface="Calibri"/>
              </a:rPr>
              <a:t>= </a:t>
            </a:r>
            <a:r>
              <a:rPr lang="is-IS" dirty="0" smtClean="0">
                <a:solidFill>
                  <a:srgbClr val="254061"/>
                </a:solidFill>
                <a:latin typeface="Calibri"/>
              </a:rPr>
              <a:t>239 </a:t>
            </a:r>
            <a:r>
              <a:rPr lang="is-IS" dirty="0" smtClean="0">
                <a:solidFill>
                  <a:srgbClr val="254061"/>
                </a:solidFill>
                <a:latin typeface="Calibri"/>
              </a:rPr>
              <a:t>ps</a:t>
            </a:r>
            <a:endParaRPr lang="is-IS" dirty="0"/>
          </a:p>
        </p:txBody>
      </p:sp>
      <p:sp>
        <p:nvSpPr>
          <p:cNvPr id="12" name="Rectangle 11"/>
          <p:cNvSpPr/>
          <p:nvPr/>
        </p:nvSpPr>
        <p:spPr>
          <a:xfrm>
            <a:off x="7074378" y="1529195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s-IS" dirty="0" smtClean="0">
                <a:solidFill>
                  <a:srgbClr val="254061"/>
                </a:solidFill>
                <a:latin typeface="Symbol"/>
              </a:rPr>
              <a:t></a:t>
            </a:r>
            <a:r>
              <a:rPr lang="is-IS" sz="2000" baseline="-25000" dirty="0" smtClean="0">
                <a:solidFill>
                  <a:srgbClr val="254061"/>
                </a:solidFill>
                <a:latin typeface="Arial (body)"/>
                <a:cs typeface="Arial (body)"/>
              </a:rPr>
              <a:t>t</a:t>
            </a:r>
            <a:r>
              <a:rPr lang="is-IS" dirty="0" smtClean="0">
                <a:solidFill>
                  <a:srgbClr val="254061"/>
                </a:solidFill>
                <a:latin typeface="Calibri"/>
              </a:rPr>
              <a:t> </a:t>
            </a:r>
            <a:r>
              <a:rPr lang="is-IS" dirty="0">
                <a:solidFill>
                  <a:srgbClr val="254061"/>
                </a:solidFill>
                <a:latin typeface="Calibri"/>
              </a:rPr>
              <a:t>= </a:t>
            </a:r>
            <a:r>
              <a:rPr lang="is-IS" dirty="0" smtClean="0">
                <a:solidFill>
                  <a:srgbClr val="254061"/>
                </a:solidFill>
                <a:latin typeface="Calibri"/>
              </a:rPr>
              <a:t>236</a:t>
            </a:r>
            <a:r>
              <a:rPr lang="is-IS" dirty="0" smtClean="0">
                <a:solidFill>
                  <a:srgbClr val="254061"/>
                </a:solidFill>
                <a:latin typeface="Calibri"/>
              </a:rPr>
              <a:t> ps</a:t>
            </a:r>
            <a:endParaRPr lang="is-IS" dirty="0"/>
          </a:p>
        </p:txBody>
      </p:sp>
      <p:sp>
        <p:nvSpPr>
          <p:cNvPr id="13" name="Rectangle 12"/>
          <p:cNvSpPr/>
          <p:nvPr/>
        </p:nvSpPr>
        <p:spPr>
          <a:xfrm>
            <a:off x="0" y="6859032"/>
            <a:ext cx="9969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  <a:sym typeface="Wingdings"/>
              </a:rPr>
              <a:t>no </a:t>
            </a:r>
            <a:r>
              <a:rPr lang="it-IT" dirty="0" err="1" smtClean="0">
                <a:solidFill>
                  <a:srgbClr val="000000"/>
                </a:solidFill>
                <a:sym typeface="Wingdings"/>
              </a:rPr>
              <a:t>bad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sym typeface="Wingdings"/>
              </a:rPr>
              <a:t>correction</a:t>
            </a:r>
            <a:r>
              <a:rPr lang="it-IT" dirty="0">
                <a:solidFill>
                  <a:srgbClr val="000000"/>
                </a:solidFill>
                <a:sym typeface="Wingdings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sym typeface="Wingdings"/>
              </a:rPr>
              <a:t>here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, </a:t>
            </a:r>
            <a:r>
              <a:rPr lang="it-IT" dirty="0" err="1" smtClean="0">
                <a:solidFill>
                  <a:srgbClr val="000000"/>
                </a:solidFill>
                <a:sym typeface="Wingdings"/>
              </a:rPr>
              <a:t>but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 the </a:t>
            </a:r>
            <a:r>
              <a:rPr lang="it-IT" dirty="0" err="1" smtClean="0">
                <a:solidFill>
                  <a:srgbClr val="000000"/>
                </a:solidFill>
                <a:sym typeface="Wingdings"/>
              </a:rPr>
              <a:t>resolution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sym typeface="Wingdings"/>
              </a:rPr>
              <a:t>still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sym typeface="Wingdings"/>
              </a:rPr>
              <a:t>does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sym typeface="Wingdings"/>
              </a:rPr>
              <a:t>not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sym typeface="Wingdings"/>
              </a:rPr>
              <a:t>improve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sym typeface="Wingdings"/>
              </a:rPr>
              <a:t>after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 time </a:t>
            </a:r>
            <a:r>
              <a:rPr lang="it-IT" dirty="0" err="1" smtClean="0">
                <a:solidFill>
                  <a:srgbClr val="000000"/>
                </a:solidFill>
                <a:sym typeface="Wingdings"/>
              </a:rPr>
              <a:t>slewing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sym typeface="Wingdings"/>
              </a:rPr>
              <a:t>correction</a:t>
            </a:r>
            <a:endParaRPr lang="it-IT" dirty="0" smtClean="0">
              <a:solidFill>
                <a:srgbClr val="000000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30718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3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08/02/2017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04209" y="-119520"/>
            <a:ext cx="2379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Summary</a:t>
            </a:r>
            <a:endParaRPr lang="en-US" sz="4000" dirty="0"/>
          </a:p>
        </p:txBody>
      </p:sp>
      <p:sp>
        <p:nvSpPr>
          <p:cNvPr id="25" name="Rectangle 24"/>
          <p:cNvSpPr/>
          <p:nvPr/>
        </p:nvSpPr>
        <p:spPr>
          <a:xfrm>
            <a:off x="0" y="462982"/>
            <a:ext cx="10040039" cy="5248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800" dirty="0">
                <a:solidFill>
                  <a:srgbClr val="000000"/>
                </a:solidFill>
              </a:rPr>
              <a:t>m</a:t>
            </a:r>
            <a:r>
              <a:rPr lang="it-IT" sz="2800" dirty="0" smtClean="0">
                <a:solidFill>
                  <a:srgbClr val="000000"/>
                </a:solidFill>
              </a:rPr>
              <a:t>eeting in Rome in </a:t>
            </a:r>
            <a:r>
              <a:rPr lang="it-IT" sz="2800" dirty="0" err="1" smtClean="0">
                <a:solidFill>
                  <a:srgbClr val="000000"/>
                </a:solidFill>
              </a:rPr>
              <a:t>person</a:t>
            </a:r>
            <a:endParaRPr lang="it-IT" sz="2800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endParaRPr lang="it-IT" sz="28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endParaRPr lang="it-IT" sz="28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endParaRPr lang="it-IT" sz="28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endParaRPr lang="it-IT" sz="28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800" dirty="0" smtClean="0">
                <a:solidFill>
                  <a:srgbClr val="000000"/>
                </a:solidFill>
              </a:rPr>
              <a:t>3 </a:t>
            </a:r>
            <a:r>
              <a:rPr lang="it-IT" sz="2800" dirty="0" err="1" smtClean="0">
                <a:solidFill>
                  <a:srgbClr val="000000"/>
                </a:solidFill>
              </a:rPr>
              <a:t>different</a:t>
            </a:r>
            <a:r>
              <a:rPr lang="it-IT" sz="2800" dirty="0" smtClean="0">
                <a:solidFill>
                  <a:srgbClr val="000000"/>
                </a:solidFill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</a:rPr>
              <a:t>approach</a:t>
            </a:r>
            <a:r>
              <a:rPr lang="it-IT" sz="2800" dirty="0" smtClean="0">
                <a:solidFill>
                  <a:srgbClr val="000000"/>
                </a:solidFill>
              </a:rPr>
              <a:t> to </a:t>
            </a:r>
            <a:r>
              <a:rPr lang="it-IT" sz="2800" dirty="0" err="1" smtClean="0">
                <a:solidFill>
                  <a:srgbClr val="000000"/>
                </a:solidFill>
              </a:rPr>
              <a:t>apply</a:t>
            </a:r>
            <a:r>
              <a:rPr lang="it-IT" sz="2800" dirty="0" smtClean="0">
                <a:solidFill>
                  <a:srgbClr val="000000"/>
                </a:solidFill>
              </a:rPr>
              <a:t> time </a:t>
            </a:r>
            <a:r>
              <a:rPr lang="it-IT" sz="2800" dirty="0" err="1" smtClean="0">
                <a:solidFill>
                  <a:srgbClr val="000000"/>
                </a:solidFill>
              </a:rPr>
              <a:t>slewing</a:t>
            </a:r>
            <a:r>
              <a:rPr lang="it-IT" sz="2800" dirty="0" smtClean="0">
                <a:solidFill>
                  <a:srgbClr val="000000"/>
                </a:solidFill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</a:rPr>
              <a:t>correction</a:t>
            </a:r>
            <a:endParaRPr lang="it-IT" sz="2800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endParaRPr lang="it-IT" sz="28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800" dirty="0" smtClean="0">
                <a:solidFill>
                  <a:srgbClr val="000000"/>
                </a:solidFill>
              </a:rPr>
              <a:t>no </a:t>
            </a:r>
            <a:r>
              <a:rPr lang="it-IT" sz="2800" dirty="0" err="1" smtClean="0">
                <a:solidFill>
                  <a:srgbClr val="000000"/>
                </a:solidFill>
              </a:rPr>
              <a:t>improvement</a:t>
            </a:r>
            <a:r>
              <a:rPr lang="it-IT" sz="2800" dirty="0" smtClean="0">
                <a:solidFill>
                  <a:srgbClr val="000000"/>
                </a:solidFill>
              </a:rPr>
              <a:t> on the time </a:t>
            </a:r>
            <a:r>
              <a:rPr lang="it-IT" sz="2800" dirty="0" err="1" smtClean="0">
                <a:solidFill>
                  <a:srgbClr val="000000"/>
                </a:solidFill>
              </a:rPr>
              <a:t>resolution</a:t>
            </a:r>
            <a:r>
              <a:rPr lang="it-IT" sz="2800" dirty="0" smtClean="0">
                <a:solidFill>
                  <a:srgbClr val="000000"/>
                </a:solidFill>
              </a:rPr>
              <a:t> (to be </a:t>
            </a:r>
            <a:r>
              <a:rPr lang="it-IT" sz="2800" dirty="0" err="1" smtClean="0">
                <a:solidFill>
                  <a:srgbClr val="000000"/>
                </a:solidFill>
              </a:rPr>
              <a:t>understood</a:t>
            </a:r>
            <a:r>
              <a:rPr lang="it-IT" sz="2800" dirty="0" smtClean="0">
                <a:solidFill>
                  <a:srgbClr val="000000"/>
                </a:solidFill>
              </a:rPr>
              <a:t>)</a:t>
            </a:r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endParaRPr lang="it-IT" sz="28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800" dirty="0" smtClean="0">
                <a:solidFill>
                  <a:srgbClr val="000000"/>
                </a:solidFill>
              </a:rPr>
              <a:t>to be </a:t>
            </a:r>
            <a:r>
              <a:rPr lang="it-IT" sz="2800" dirty="0" err="1" smtClean="0">
                <a:solidFill>
                  <a:srgbClr val="000000"/>
                </a:solidFill>
              </a:rPr>
              <a:t>done</a:t>
            </a:r>
            <a:r>
              <a:rPr lang="it-IT" sz="2800" dirty="0" smtClean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3611" y="5624294"/>
            <a:ext cx="9190246" cy="929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²"/>
            </a:pPr>
            <a:r>
              <a:rPr lang="it-IT" sz="2300" dirty="0" err="1" smtClean="0"/>
              <a:t>select</a:t>
            </a:r>
            <a:r>
              <a:rPr lang="it-IT" sz="2300" dirty="0" smtClean="0"/>
              <a:t> </a:t>
            </a:r>
            <a:r>
              <a:rPr lang="it-IT" sz="2300" dirty="0" err="1" smtClean="0"/>
              <a:t>only</a:t>
            </a:r>
            <a:r>
              <a:rPr lang="it-IT" sz="2300" dirty="0" smtClean="0"/>
              <a:t> </a:t>
            </a:r>
            <a:r>
              <a:rPr lang="it-IT" sz="2300" dirty="0" err="1" smtClean="0"/>
              <a:t>events</a:t>
            </a:r>
            <a:r>
              <a:rPr lang="it-IT" sz="2300" dirty="0" smtClean="0"/>
              <a:t> </a:t>
            </a:r>
            <a:r>
              <a:rPr lang="it-IT" sz="2300" dirty="0" err="1" smtClean="0"/>
              <a:t>without</a:t>
            </a:r>
            <a:r>
              <a:rPr lang="it-IT" sz="2300" dirty="0" smtClean="0"/>
              <a:t> </a:t>
            </a:r>
            <a:r>
              <a:rPr lang="it-IT" sz="2300" dirty="0" err="1" smtClean="0"/>
              <a:t>reflections</a:t>
            </a:r>
            <a:endParaRPr lang="it-IT" sz="2300" dirty="0" smtClean="0"/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²"/>
            </a:pPr>
            <a:r>
              <a:rPr lang="it-IT" sz="2300" dirty="0" err="1" smtClean="0"/>
              <a:t>select</a:t>
            </a:r>
            <a:r>
              <a:rPr lang="it-IT" sz="2300" dirty="0" smtClean="0"/>
              <a:t> </a:t>
            </a:r>
            <a:r>
              <a:rPr lang="it-IT" sz="2300" dirty="0" err="1" smtClean="0"/>
              <a:t>only</a:t>
            </a:r>
            <a:r>
              <a:rPr lang="it-IT" sz="2300" dirty="0" smtClean="0"/>
              <a:t> </a:t>
            </a:r>
            <a:r>
              <a:rPr lang="it-IT" sz="2300" dirty="0" err="1" smtClean="0"/>
              <a:t>vertical</a:t>
            </a:r>
            <a:r>
              <a:rPr lang="it-IT" sz="2300" dirty="0" smtClean="0"/>
              <a:t> </a:t>
            </a:r>
            <a:r>
              <a:rPr lang="it-IT" sz="2300" dirty="0" err="1" smtClean="0"/>
              <a:t>tracks</a:t>
            </a:r>
            <a:r>
              <a:rPr lang="it-IT" sz="2300" dirty="0" smtClean="0"/>
              <a:t> </a:t>
            </a:r>
            <a:r>
              <a:rPr lang="it-IT" sz="2300" dirty="0" err="1" smtClean="0"/>
              <a:t>crossing</a:t>
            </a:r>
            <a:r>
              <a:rPr lang="it-IT" sz="2300" dirty="0" smtClean="0"/>
              <a:t> the </a:t>
            </a:r>
            <a:r>
              <a:rPr lang="it-IT" sz="2300" dirty="0" err="1" smtClean="0"/>
              <a:t>telescope</a:t>
            </a:r>
            <a:r>
              <a:rPr lang="it-IT" sz="2300" dirty="0" smtClean="0"/>
              <a:t> in the center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0048" y="901141"/>
            <a:ext cx="9190246" cy="2204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²"/>
            </a:pPr>
            <a:r>
              <a:rPr lang="it-IT" sz="2300" dirty="0" err="1"/>
              <a:t>m</a:t>
            </a:r>
            <a:r>
              <a:rPr lang="it-IT" sz="2300" dirty="0" err="1" smtClean="0"/>
              <a:t>any</a:t>
            </a:r>
            <a:r>
              <a:rPr lang="it-IT" sz="2300" dirty="0" smtClean="0"/>
              <a:t> </a:t>
            </a:r>
            <a:r>
              <a:rPr lang="it-IT" sz="2300" dirty="0" err="1" smtClean="0"/>
              <a:t>things</a:t>
            </a:r>
            <a:r>
              <a:rPr lang="it-IT" sz="2300" dirty="0" smtClean="0"/>
              <a:t> </a:t>
            </a:r>
            <a:r>
              <a:rPr lang="it-IT" sz="2300" dirty="0" err="1" smtClean="0"/>
              <a:t>were</a:t>
            </a:r>
            <a:r>
              <a:rPr lang="it-IT" sz="2300" dirty="0" smtClean="0"/>
              <a:t> </a:t>
            </a:r>
            <a:r>
              <a:rPr lang="it-IT" sz="2300" dirty="0" err="1" smtClean="0"/>
              <a:t>understood</a:t>
            </a:r>
            <a:endParaRPr lang="it-IT" sz="2300" dirty="0" smtClean="0"/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²"/>
            </a:pPr>
            <a:r>
              <a:rPr lang="it-IT" sz="2300" dirty="0"/>
              <a:t>t</a:t>
            </a:r>
            <a:r>
              <a:rPr lang="it-IT" sz="2300" dirty="0" smtClean="0"/>
              <a:t>ime </a:t>
            </a:r>
            <a:r>
              <a:rPr lang="it-IT" sz="2300" dirty="0" err="1" smtClean="0"/>
              <a:t>slewing</a:t>
            </a:r>
            <a:r>
              <a:rPr lang="it-IT" sz="2300" dirty="0" smtClean="0"/>
              <a:t> </a:t>
            </a:r>
            <a:r>
              <a:rPr lang="it-IT" sz="2300" dirty="0" err="1" smtClean="0"/>
              <a:t>correction</a:t>
            </a:r>
            <a:r>
              <a:rPr lang="it-IT" sz="2300" dirty="0" smtClean="0"/>
              <a:t> </a:t>
            </a:r>
            <a:r>
              <a:rPr lang="it-IT" sz="2300" dirty="0" err="1" smtClean="0"/>
              <a:t>still</a:t>
            </a:r>
            <a:r>
              <a:rPr lang="it-IT" sz="2300" dirty="0" smtClean="0"/>
              <a:t> </a:t>
            </a:r>
            <a:r>
              <a:rPr lang="it-IT" sz="2300" dirty="0" err="1" smtClean="0"/>
              <a:t>not</a:t>
            </a:r>
            <a:r>
              <a:rPr lang="it-IT" sz="2300" dirty="0" smtClean="0"/>
              <a:t> </a:t>
            </a:r>
            <a:r>
              <a:rPr lang="it-IT" sz="2300" dirty="0" err="1" smtClean="0"/>
              <a:t>working</a:t>
            </a:r>
            <a:endParaRPr lang="it-IT" sz="2300" dirty="0" smtClean="0"/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²"/>
            </a:pPr>
            <a:r>
              <a:rPr lang="it-IT" sz="2300" dirty="0" err="1"/>
              <a:t>o</a:t>
            </a:r>
            <a:r>
              <a:rPr lang="it-IT" sz="2300" dirty="0" err="1" smtClean="0"/>
              <a:t>ther</a:t>
            </a:r>
            <a:r>
              <a:rPr lang="it-IT" sz="2300" dirty="0" smtClean="0"/>
              <a:t> </a:t>
            </a:r>
            <a:r>
              <a:rPr lang="it-IT" sz="2300" dirty="0" err="1" smtClean="0"/>
              <a:t>items</a:t>
            </a:r>
            <a:r>
              <a:rPr lang="it-IT" sz="2300" dirty="0" smtClean="0"/>
              <a:t> </a:t>
            </a:r>
            <a:r>
              <a:rPr lang="it-IT" sz="2300" dirty="0" smtClean="0"/>
              <a:t>to be </a:t>
            </a:r>
            <a:r>
              <a:rPr lang="it-IT" sz="2300" dirty="0" err="1" smtClean="0"/>
              <a:t>completed</a:t>
            </a:r>
            <a:r>
              <a:rPr lang="it-IT" sz="2300" dirty="0" smtClean="0"/>
              <a:t> (</a:t>
            </a:r>
            <a:r>
              <a:rPr lang="it-IT" sz="2300" dirty="0" err="1" smtClean="0"/>
              <a:t>including</a:t>
            </a:r>
            <a:r>
              <a:rPr lang="it-IT" sz="2300" dirty="0" smtClean="0"/>
              <a:t> </a:t>
            </a:r>
            <a:r>
              <a:rPr lang="it-IT" sz="2300" dirty="0" err="1" smtClean="0"/>
              <a:t>writing</a:t>
            </a:r>
            <a:r>
              <a:rPr lang="it-IT" sz="2300" dirty="0" smtClean="0"/>
              <a:t> of the </a:t>
            </a:r>
            <a:r>
              <a:rPr lang="it-IT" sz="2300" dirty="0" err="1" smtClean="0"/>
              <a:t>paper</a:t>
            </a:r>
            <a:r>
              <a:rPr lang="it-IT" sz="2300" dirty="0" smtClean="0"/>
              <a:t>)</a:t>
            </a:r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²"/>
            </a:pPr>
            <a:r>
              <a:rPr lang="it-IT" sz="2300" dirty="0" err="1"/>
              <a:t>a</a:t>
            </a:r>
            <a:r>
              <a:rPr lang="it-IT" sz="2300" dirty="0" err="1" smtClean="0"/>
              <a:t>nother</a:t>
            </a:r>
            <a:r>
              <a:rPr lang="it-IT" sz="2300" dirty="0" smtClean="0"/>
              <a:t> meeting in </a:t>
            </a:r>
            <a:r>
              <a:rPr lang="it-IT" sz="2300" dirty="0" err="1" smtClean="0"/>
              <a:t>person</a:t>
            </a:r>
            <a:r>
              <a:rPr lang="it-IT" sz="2300" dirty="0" smtClean="0"/>
              <a:t> </a:t>
            </a:r>
            <a:r>
              <a:rPr lang="it-IT" sz="2300" dirty="0" err="1" smtClean="0"/>
              <a:t>soon</a:t>
            </a:r>
            <a:endParaRPr lang="it-IT" sz="2300" dirty="0" smtClean="0"/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²"/>
            </a:pPr>
            <a:r>
              <a:rPr lang="it-IT" sz="2300" dirty="0"/>
              <a:t>t</a:t>
            </a:r>
            <a:r>
              <a:rPr lang="it-IT" sz="2300" dirty="0" smtClean="0"/>
              <a:t>he work </a:t>
            </a:r>
            <a:r>
              <a:rPr lang="it-IT" sz="2300" dirty="0" err="1" smtClean="0"/>
              <a:t>should</a:t>
            </a:r>
            <a:r>
              <a:rPr lang="it-IT" sz="2300" dirty="0" smtClean="0"/>
              <a:t> </a:t>
            </a:r>
            <a:r>
              <a:rPr lang="it-IT" sz="2300" dirty="0" err="1" smtClean="0"/>
              <a:t>finish</a:t>
            </a:r>
            <a:r>
              <a:rPr lang="it-IT" sz="2300" dirty="0" smtClean="0"/>
              <a:t> in the </a:t>
            </a:r>
            <a:r>
              <a:rPr lang="it-IT" sz="2300" dirty="0" err="1" smtClean="0"/>
              <a:t>next</a:t>
            </a:r>
            <a:r>
              <a:rPr lang="it-IT" sz="2300" dirty="0" smtClean="0"/>
              <a:t> weeks</a:t>
            </a:r>
            <a:endParaRPr lang="it-IT" sz="2300" dirty="0" smtClean="0"/>
          </a:p>
        </p:txBody>
      </p:sp>
    </p:spTree>
    <p:extLst>
      <p:ext uri="{BB962C8B-B14F-4D97-AF65-F5344CB8AC3E}">
        <p14:creationId xmlns:p14="http://schemas.microsoft.com/office/powerpoint/2010/main" val="251553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93683" y="2869258"/>
            <a:ext cx="5877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it-IT" sz="2000" dirty="0" err="1"/>
              <a:t>s</a:t>
            </a:r>
            <a:r>
              <a:rPr lang="it-IT" sz="2000" dirty="0" err="1" smtClean="0"/>
              <a:t>trategy</a:t>
            </a:r>
            <a:r>
              <a:rPr lang="it-IT" sz="2000" dirty="0" smtClean="0"/>
              <a:t> for the time </a:t>
            </a:r>
            <a:r>
              <a:rPr lang="it-IT" sz="2000" dirty="0" err="1" smtClean="0"/>
              <a:t>slewing</a:t>
            </a:r>
            <a:r>
              <a:rPr lang="it-IT" sz="2000" dirty="0" smtClean="0"/>
              <a:t> </a:t>
            </a:r>
            <a:r>
              <a:rPr lang="it-IT" sz="2000" dirty="0" err="1" smtClean="0"/>
              <a:t>correction</a:t>
            </a:r>
            <a:endParaRPr lang="it-IT" sz="2000" dirty="0" smtClean="0"/>
          </a:p>
          <a:p>
            <a:pPr marL="342900" indent="-342900">
              <a:buFont typeface="Wingdings" charset="2"/>
              <a:buChar char="ü"/>
            </a:pPr>
            <a:r>
              <a:rPr lang="it-IT" sz="2000" dirty="0" err="1" smtClean="0"/>
              <a:t>understand</a:t>
            </a:r>
            <a:r>
              <a:rPr lang="it-IT" sz="2000" dirty="0" smtClean="0"/>
              <a:t> </a:t>
            </a:r>
            <a:r>
              <a:rPr lang="it-IT" sz="2000" dirty="0" err="1" smtClean="0"/>
              <a:t>all</a:t>
            </a:r>
            <a:r>
              <a:rPr lang="it-IT" sz="2000" dirty="0" smtClean="0"/>
              <a:t> </a:t>
            </a:r>
            <a:r>
              <a:rPr lang="it-IT" sz="2000" dirty="0" err="1" smtClean="0"/>
              <a:t>contributions</a:t>
            </a:r>
            <a:endParaRPr lang="it-IT" sz="2000" dirty="0" smtClean="0"/>
          </a:p>
          <a:p>
            <a:pPr marL="342900" indent="-342900">
              <a:buFont typeface="Wingdings" charset="2"/>
              <a:buChar char="ü"/>
            </a:pPr>
            <a:endParaRPr lang="it-IT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>
                <a:solidFill>
                  <a:srgbClr val="FFFFFF"/>
                </a:solidFill>
              </a:rPr>
              <a:t>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77543" y="2175928"/>
            <a:ext cx="51164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Time Over </a:t>
            </a:r>
            <a:r>
              <a:rPr lang="it-IT" sz="4000" dirty="0" err="1" smtClean="0"/>
              <a:t>Threshold</a:t>
            </a:r>
            <a:endParaRPr lang="en-US" sz="4000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08/02/2017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4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32984" y="481993"/>
            <a:ext cx="11193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it-IT" sz="2400" dirty="0" smtClean="0"/>
              <a:t>TOT vs time to </a:t>
            </a:r>
            <a:r>
              <a:rPr lang="it-IT" sz="2400" dirty="0" err="1" smtClean="0"/>
              <a:t>get</a:t>
            </a:r>
            <a:r>
              <a:rPr lang="it-IT" sz="2400" dirty="0" smtClean="0"/>
              <a:t> </a:t>
            </a:r>
            <a:r>
              <a:rPr lang="it-IT" sz="2400" dirty="0" smtClean="0">
                <a:solidFill>
                  <a:srgbClr val="FF0000"/>
                </a:solidFill>
              </a:rPr>
              <a:t>time</a:t>
            </a:r>
            <a:r>
              <a:rPr lang="it-IT" sz="2400" dirty="0" smtClean="0"/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slewing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/>
              <a:t>corrections</a:t>
            </a:r>
            <a:endParaRPr lang="it-IT" sz="2400" dirty="0" smtClean="0"/>
          </a:p>
          <a:p>
            <a:pPr marL="285750" indent="-285750">
              <a:buFont typeface="Wingdings" charset="2"/>
              <a:buChar char="ü"/>
            </a:pPr>
            <a:r>
              <a:rPr lang="it-IT" sz="2400" dirty="0" err="1" smtClean="0"/>
              <a:t>next</a:t>
            </a:r>
            <a:r>
              <a:rPr lang="it-IT" sz="2400" dirty="0" smtClean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4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8644"/>
            <a:ext cx="4431600" cy="119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337088" y="2210402"/>
            <a:ext cx="6570587" cy="3784843"/>
          </a:xfrm>
          <a:prstGeom prst="rect">
            <a:avLst/>
          </a:prstGeom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4004209" y="-119520"/>
            <a:ext cx="11918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TOT</a:t>
            </a:r>
            <a:endParaRPr lang="en-US" sz="4000" dirty="0"/>
          </a:p>
        </p:txBody>
      </p:sp>
      <p:sp>
        <p:nvSpPr>
          <p:cNvPr id="25" name="Rectangle 24"/>
          <p:cNvSpPr/>
          <p:nvPr/>
        </p:nvSpPr>
        <p:spPr>
          <a:xfrm>
            <a:off x="977361" y="992159"/>
            <a:ext cx="92794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it-IT" dirty="0" smtClean="0"/>
              <a:t>use the </a:t>
            </a:r>
            <a:r>
              <a:rPr lang="it-IT" dirty="0" err="1" smtClean="0">
                <a:solidFill>
                  <a:srgbClr val="3366FF"/>
                </a:solidFill>
              </a:rPr>
              <a:t>mean</a:t>
            </a:r>
            <a:r>
              <a:rPr lang="it-IT" dirty="0" smtClean="0">
                <a:solidFill>
                  <a:srgbClr val="3366FF"/>
                </a:solidFill>
              </a:rPr>
              <a:t> </a:t>
            </a:r>
            <a:r>
              <a:rPr lang="it-IT" dirty="0"/>
              <a:t>of </a:t>
            </a:r>
            <a:r>
              <a:rPr lang="it-IT" dirty="0" err="1"/>
              <a:t>distribution</a:t>
            </a:r>
            <a:r>
              <a:rPr lang="it-IT" dirty="0"/>
              <a:t> bin by bin </a:t>
            </a:r>
            <a:r>
              <a:rPr lang="it-IT" dirty="0" smtClean="0"/>
              <a:t>(</a:t>
            </a:r>
            <a:r>
              <a:rPr lang="it-IT" dirty="0" err="1" smtClean="0"/>
              <a:t>at</a:t>
            </a:r>
            <a:r>
              <a:rPr lang="it-IT" dirty="0" smtClean="0"/>
              <a:t> the moment </a:t>
            </a:r>
            <a:r>
              <a:rPr lang="it-IT" dirty="0" err="1" smtClean="0"/>
              <a:t>we</a:t>
            </a:r>
            <a:r>
              <a:rPr lang="it-IT" dirty="0" smtClean="0"/>
              <a:t> use the </a:t>
            </a:r>
            <a:r>
              <a:rPr lang="it-IT" dirty="0" err="1" smtClean="0"/>
              <a:t>mean</a:t>
            </a:r>
            <a:r>
              <a:rPr lang="it-IT" dirty="0" smtClean="0"/>
              <a:t> of the </a:t>
            </a:r>
            <a:r>
              <a:rPr lang="it-IT" dirty="0" err="1" smtClean="0"/>
              <a:t>profile</a:t>
            </a:r>
            <a:r>
              <a:rPr lang="it-IT" dirty="0" smtClean="0"/>
              <a:t>)</a:t>
            </a:r>
          </a:p>
          <a:p>
            <a:pPr marL="285750" indent="-285750">
              <a:buFont typeface="Wingdings" charset="2"/>
              <a:buChar char="²"/>
            </a:pPr>
            <a:r>
              <a:rPr lang="it-IT" dirty="0" err="1"/>
              <a:t>clarify</a:t>
            </a:r>
            <a:r>
              <a:rPr lang="it-IT" dirty="0"/>
              <a:t> </a:t>
            </a:r>
            <a:r>
              <a:rPr lang="it-IT" dirty="0" err="1"/>
              <a:t>possible</a:t>
            </a:r>
            <a:r>
              <a:rPr lang="it-IT" dirty="0"/>
              <a:t> </a:t>
            </a:r>
            <a:r>
              <a:rPr lang="it-IT" dirty="0" err="1">
                <a:solidFill>
                  <a:srgbClr val="3366FF"/>
                </a:solidFill>
              </a:rPr>
              <a:t>reflections</a:t>
            </a:r>
            <a:r>
              <a:rPr lang="it-IT" dirty="0">
                <a:solidFill>
                  <a:srgbClr val="3366FF"/>
                </a:solidFill>
              </a:rPr>
              <a:t> </a:t>
            </a:r>
            <a:r>
              <a:rPr lang="it-IT" dirty="0"/>
              <a:t>(</a:t>
            </a:r>
            <a:r>
              <a:rPr lang="it-IT" dirty="0" err="1"/>
              <a:t>peaks</a:t>
            </a:r>
            <a:r>
              <a:rPr lang="it-IT" dirty="0"/>
              <a:t> in the TOT </a:t>
            </a:r>
            <a:r>
              <a:rPr lang="it-IT" dirty="0" err="1" smtClean="0"/>
              <a:t>distribution</a:t>
            </a:r>
            <a:r>
              <a:rPr lang="it-IT" dirty="0" smtClean="0"/>
              <a:t>)</a:t>
            </a:r>
          </a:p>
          <a:p>
            <a:pPr marL="285750" indent="-285750">
              <a:buFont typeface="Wingdings" charset="2"/>
              <a:buChar char="²"/>
            </a:pPr>
            <a:r>
              <a:rPr lang="it-IT" dirty="0" err="1"/>
              <a:t>a</a:t>
            </a:r>
            <a:r>
              <a:rPr lang="it-IT" dirty="0" err="1" smtClean="0"/>
              <a:t>pply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3366FF"/>
                </a:solidFill>
              </a:rPr>
              <a:t>time </a:t>
            </a:r>
            <a:r>
              <a:rPr lang="it-IT" dirty="0" err="1" smtClean="0">
                <a:solidFill>
                  <a:srgbClr val="3366FF"/>
                </a:solidFill>
              </a:rPr>
              <a:t>slewing</a:t>
            </a:r>
            <a:r>
              <a:rPr lang="it-IT" dirty="0" smtClean="0">
                <a:solidFill>
                  <a:srgbClr val="3366FF"/>
                </a:solidFill>
              </a:rPr>
              <a:t> </a:t>
            </a:r>
            <a:r>
              <a:rPr lang="it-IT" dirty="0" err="1" smtClean="0"/>
              <a:t>correction</a:t>
            </a:r>
            <a:r>
              <a:rPr lang="it-IT" dirty="0" smtClean="0"/>
              <a:t> and </a:t>
            </a:r>
            <a:r>
              <a:rPr lang="it-IT" dirty="0" err="1" smtClean="0"/>
              <a:t>measure</a:t>
            </a:r>
            <a:r>
              <a:rPr lang="it-IT" dirty="0" smtClean="0"/>
              <a:t> </a:t>
            </a:r>
            <a:r>
              <a:rPr lang="it-IT" dirty="0" err="1" smtClean="0"/>
              <a:t>again</a:t>
            </a:r>
            <a:r>
              <a:rPr lang="it-IT" dirty="0" smtClean="0"/>
              <a:t> the time </a:t>
            </a:r>
            <a:r>
              <a:rPr lang="it-IT" dirty="0" err="1" smtClean="0"/>
              <a:t>resolution</a:t>
            </a:r>
            <a:r>
              <a:rPr lang="it-IT" dirty="0" smtClean="0"/>
              <a:t> </a:t>
            </a:r>
          </a:p>
          <a:p>
            <a:pPr marL="285750" indent="-285750">
              <a:buFont typeface="Wingdings" charset="2"/>
              <a:buChar char="²"/>
            </a:pPr>
            <a:r>
              <a:rPr lang="it-IT" dirty="0" err="1" smtClean="0"/>
              <a:t>apply</a:t>
            </a:r>
            <a:r>
              <a:rPr lang="it-IT" dirty="0" smtClean="0"/>
              <a:t> </a:t>
            </a:r>
            <a:r>
              <a:rPr lang="it-IT" dirty="0" err="1" smtClean="0"/>
              <a:t>correction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3366FF"/>
                </a:solidFill>
              </a:rPr>
              <a:t>on single </a:t>
            </a:r>
            <a:r>
              <a:rPr lang="it-IT" dirty="0" err="1" smtClean="0">
                <a:solidFill>
                  <a:srgbClr val="3366FF"/>
                </a:solidFill>
              </a:rPr>
              <a:t>signals</a:t>
            </a:r>
            <a:r>
              <a:rPr lang="it-IT" dirty="0" smtClean="0">
                <a:solidFill>
                  <a:srgbClr val="3366FF"/>
                </a:solidFill>
              </a:rPr>
              <a:t> </a:t>
            </a:r>
            <a:r>
              <a:rPr lang="it-IT" dirty="0" smtClean="0"/>
              <a:t>(</a:t>
            </a:r>
            <a:r>
              <a:rPr lang="it-IT" dirty="0" err="1" smtClean="0"/>
              <a:t>left</a:t>
            </a:r>
            <a:r>
              <a:rPr lang="it-IT" dirty="0" smtClean="0"/>
              <a:t> and right)</a:t>
            </a:r>
            <a:r>
              <a:rPr lang="it-IT" dirty="0" smtClean="0">
                <a:solidFill>
                  <a:srgbClr val="3366FF"/>
                </a:solidFill>
              </a:rPr>
              <a:t> </a:t>
            </a:r>
            <a:r>
              <a:rPr lang="it-IT" dirty="0" err="1" smtClean="0"/>
              <a:t>rather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to the </a:t>
            </a:r>
            <a:r>
              <a:rPr lang="it-IT" dirty="0" err="1" smtClean="0"/>
              <a:t>mean</a:t>
            </a:r>
            <a:r>
              <a:rPr lang="it-IT" dirty="0" smtClean="0"/>
              <a:t> of TOT in a </a:t>
            </a:r>
            <a:r>
              <a:rPr lang="it-IT" dirty="0" err="1" smtClean="0"/>
              <a:t>chamber</a:t>
            </a:r>
            <a:endParaRPr lang="it-IT" dirty="0" smtClean="0"/>
          </a:p>
        </p:txBody>
      </p:sp>
      <p:sp>
        <p:nvSpPr>
          <p:cNvPr id="11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08/02/2017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45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32984" y="481993"/>
            <a:ext cx="11193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it-IT" sz="2400" dirty="0" smtClean="0"/>
              <a:t>TOT vs time to </a:t>
            </a:r>
            <a:r>
              <a:rPr lang="it-IT" sz="2400" dirty="0" err="1" smtClean="0"/>
              <a:t>get</a:t>
            </a:r>
            <a:r>
              <a:rPr lang="it-IT" sz="2400" dirty="0" smtClean="0"/>
              <a:t> </a:t>
            </a:r>
            <a:r>
              <a:rPr lang="it-IT" sz="2400" dirty="0" smtClean="0">
                <a:solidFill>
                  <a:srgbClr val="FF0000"/>
                </a:solidFill>
              </a:rPr>
              <a:t>time</a:t>
            </a:r>
            <a:r>
              <a:rPr lang="it-IT" sz="2400" dirty="0" smtClean="0"/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slewing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/>
              <a:t>corrections</a:t>
            </a:r>
            <a:endParaRPr lang="it-IT" sz="2400" dirty="0" smtClean="0"/>
          </a:p>
          <a:p>
            <a:pPr marL="285750" indent="-285750">
              <a:buFont typeface="Wingdings" charset="2"/>
              <a:buChar char="ü"/>
            </a:pPr>
            <a:r>
              <a:rPr lang="it-IT" sz="2400" dirty="0" err="1" smtClean="0"/>
              <a:t>next</a:t>
            </a:r>
            <a:r>
              <a:rPr lang="it-IT" sz="2400" dirty="0" smtClean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>
                <a:solidFill>
                  <a:srgbClr val="FFFFFF"/>
                </a:solidFill>
              </a:rPr>
              <a:t>5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48" y="6038644"/>
            <a:ext cx="4431600" cy="119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004209" y="-119520"/>
            <a:ext cx="11918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TOT</a:t>
            </a:r>
            <a:endParaRPr lang="en-US" sz="4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2249070" y="2111811"/>
            <a:ext cx="7319063" cy="3951255"/>
            <a:chOff x="-1004566" y="-111429"/>
            <a:chExt cx="10073019" cy="5654194"/>
          </a:xfrm>
        </p:grpSpPr>
        <p:pic>
          <p:nvPicPr>
            <p:cNvPr id="23" name="Picture 3"/>
            <p:cNvPicPr/>
            <p:nvPr/>
          </p:nvPicPr>
          <p:blipFill rotWithShape="1">
            <a:blip r:embed="rId3"/>
            <a:srcRect r="34043"/>
            <a:stretch/>
          </p:blipFill>
          <p:spPr>
            <a:xfrm>
              <a:off x="-1004566" y="-111429"/>
              <a:ext cx="6636868" cy="5653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3"/>
            <p:cNvPicPr/>
            <p:nvPr/>
          </p:nvPicPr>
          <p:blipFill rotWithShape="1">
            <a:blip r:embed="rId3"/>
            <a:srcRect l="67591" b="52050"/>
            <a:stretch/>
          </p:blipFill>
          <p:spPr>
            <a:xfrm>
              <a:off x="5632301" y="2772003"/>
              <a:ext cx="3436152" cy="277076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3"/>
            <p:cNvPicPr/>
            <p:nvPr/>
          </p:nvPicPr>
          <p:blipFill rotWithShape="1">
            <a:blip r:embed="rId3"/>
            <a:srcRect l="67293" t="55023"/>
            <a:stretch/>
          </p:blipFill>
          <p:spPr>
            <a:xfrm>
              <a:off x="5379896" y="137726"/>
              <a:ext cx="3466031" cy="26707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3"/>
            <p:cNvPicPr/>
            <p:nvPr/>
          </p:nvPicPr>
          <p:blipFill rotWithShape="1">
            <a:blip r:embed="rId3"/>
            <a:srcRect l="67293" t="47422" b="47534"/>
            <a:stretch/>
          </p:blipFill>
          <p:spPr>
            <a:xfrm>
              <a:off x="5375086" y="-107121"/>
              <a:ext cx="3466031" cy="29952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7" name="Rectangle 26"/>
          <p:cNvSpPr/>
          <p:nvPr/>
        </p:nvSpPr>
        <p:spPr>
          <a:xfrm>
            <a:off x="977361" y="992159"/>
            <a:ext cx="92794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it-IT" dirty="0" smtClean="0"/>
              <a:t>use the </a:t>
            </a:r>
            <a:r>
              <a:rPr lang="it-IT" dirty="0" err="1" smtClean="0">
                <a:solidFill>
                  <a:srgbClr val="3366FF"/>
                </a:solidFill>
              </a:rPr>
              <a:t>mean</a:t>
            </a:r>
            <a:r>
              <a:rPr lang="it-IT" dirty="0" smtClean="0">
                <a:solidFill>
                  <a:srgbClr val="3366FF"/>
                </a:solidFill>
              </a:rPr>
              <a:t> </a:t>
            </a:r>
            <a:r>
              <a:rPr lang="it-IT" dirty="0"/>
              <a:t>of </a:t>
            </a:r>
            <a:r>
              <a:rPr lang="it-IT" dirty="0" err="1"/>
              <a:t>distribution</a:t>
            </a:r>
            <a:r>
              <a:rPr lang="it-IT" dirty="0"/>
              <a:t> bin by bin </a:t>
            </a:r>
            <a:r>
              <a:rPr lang="it-IT" dirty="0" smtClean="0"/>
              <a:t>(</a:t>
            </a:r>
            <a:r>
              <a:rPr lang="it-IT" dirty="0" err="1" smtClean="0"/>
              <a:t>at</a:t>
            </a:r>
            <a:r>
              <a:rPr lang="it-IT" dirty="0" smtClean="0"/>
              <a:t> the moment </a:t>
            </a:r>
            <a:r>
              <a:rPr lang="it-IT" dirty="0" err="1" smtClean="0"/>
              <a:t>we</a:t>
            </a:r>
            <a:r>
              <a:rPr lang="it-IT" dirty="0" smtClean="0"/>
              <a:t> use the </a:t>
            </a:r>
            <a:r>
              <a:rPr lang="it-IT" dirty="0" err="1" smtClean="0"/>
              <a:t>mean</a:t>
            </a:r>
            <a:r>
              <a:rPr lang="it-IT" dirty="0" smtClean="0"/>
              <a:t> of the </a:t>
            </a:r>
            <a:r>
              <a:rPr lang="it-IT" dirty="0" err="1" smtClean="0"/>
              <a:t>profile</a:t>
            </a:r>
            <a:r>
              <a:rPr lang="it-IT" dirty="0" smtClean="0"/>
              <a:t>)</a:t>
            </a:r>
          </a:p>
          <a:p>
            <a:pPr marL="285750" indent="-285750">
              <a:buFont typeface="Wingdings" charset="2"/>
              <a:buChar char="²"/>
            </a:pPr>
            <a:r>
              <a:rPr lang="it-IT" dirty="0" err="1"/>
              <a:t>clarify</a:t>
            </a:r>
            <a:r>
              <a:rPr lang="it-IT" dirty="0"/>
              <a:t> </a:t>
            </a:r>
            <a:r>
              <a:rPr lang="it-IT" dirty="0" err="1"/>
              <a:t>possible</a:t>
            </a:r>
            <a:r>
              <a:rPr lang="it-IT" dirty="0"/>
              <a:t> </a:t>
            </a:r>
            <a:r>
              <a:rPr lang="it-IT" dirty="0" err="1">
                <a:solidFill>
                  <a:srgbClr val="3366FF"/>
                </a:solidFill>
              </a:rPr>
              <a:t>reflections</a:t>
            </a:r>
            <a:r>
              <a:rPr lang="it-IT" dirty="0">
                <a:solidFill>
                  <a:srgbClr val="3366FF"/>
                </a:solidFill>
              </a:rPr>
              <a:t> </a:t>
            </a:r>
            <a:r>
              <a:rPr lang="it-IT" dirty="0"/>
              <a:t>(</a:t>
            </a:r>
            <a:r>
              <a:rPr lang="it-IT" dirty="0" err="1"/>
              <a:t>peaks</a:t>
            </a:r>
            <a:r>
              <a:rPr lang="it-IT" dirty="0"/>
              <a:t> in the TOT </a:t>
            </a:r>
            <a:r>
              <a:rPr lang="it-IT" dirty="0" err="1" smtClean="0"/>
              <a:t>distribution</a:t>
            </a:r>
            <a:r>
              <a:rPr lang="it-IT" dirty="0" smtClean="0"/>
              <a:t>)</a:t>
            </a:r>
          </a:p>
          <a:p>
            <a:pPr marL="285750" indent="-285750">
              <a:buFont typeface="Wingdings" charset="2"/>
              <a:buChar char="²"/>
            </a:pPr>
            <a:r>
              <a:rPr lang="it-IT" dirty="0" err="1"/>
              <a:t>a</a:t>
            </a:r>
            <a:r>
              <a:rPr lang="it-IT" dirty="0" err="1" smtClean="0"/>
              <a:t>pply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3366FF"/>
                </a:solidFill>
              </a:rPr>
              <a:t>time </a:t>
            </a:r>
            <a:r>
              <a:rPr lang="it-IT" dirty="0" err="1" smtClean="0">
                <a:solidFill>
                  <a:srgbClr val="3366FF"/>
                </a:solidFill>
              </a:rPr>
              <a:t>slewing</a:t>
            </a:r>
            <a:r>
              <a:rPr lang="it-IT" dirty="0" smtClean="0">
                <a:solidFill>
                  <a:srgbClr val="3366FF"/>
                </a:solidFill>
              </a:rPr>
              <a:t> </a:t>
            </a:r>
            <a:r>
              <a:rPr lang="it-IT" dirty="0" err="1" smtClean="0"/>
              <a:t>correction</a:t>
            </a:r>
            <a:r>
              <a:rPr lang="it-IT" dirty="0" smtClean="0"/>
              <a:t> and </a:t>
            </a:r>
            <a:r>
              <a:rPr lang="it-IT" dirty="0" err="1" smtClean="0"/>
              <a:t>measure</a:t>
            </a:r>
            <a:r>
              <a:rPr lang="it-IT" dirty="0" smtClean="0"/>
              <a:t> </a:t>
            </a:r>
            <a:r>
              <a:rPr lang="it-IT" dirty="0" err="1" smtClean="0"/>
              <a:t>again</a:t>
            </a:r>
            <a:r>
              <a:rPr lang="it-IT" dirty="0" smtClean="0"/>
              <a:t> the time </a:t>
            </a:r>
            <a:r>
              <a:rPr lang="it-IT" dirty="0" err="1" smtClean="0"/>
              <a:t>resolution</a:t>
            </a:r>
            <a:r>
              <a:rPr lang="it-IT" dirty="0" smtClean="0"/>
              <a:t> </a:t>
            </a:r>
          </a:p>
          <a:p>
            <a:pPr marL="285750" indent="-285750">
              <a:buFont typeface="Wingdings" charset="2"/>
              <a:buChar char="²"/>
            </a:pPr>
            <a:r>
              <a:rPr lang="it-IT" dirty="0" err="1" smtClean="0"/>
              <a:t>apply</a:t>
            </a:r>
            <a:r>
              <a:rPr lang="it-IT" dirty="0" smtClean="0"/>
              <a:t> </a:t>
            </a:r>
            <a:r>
              <a:rPr lang="it-IT" dirty="0" err="1" smtClean="0"/>
              <a:t>correction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3366FF"/>
                </a:solidFill>
              </a:rPr>
              <a:t>on single </a:t>
            </a:r>
            <a:r>
              <a:rPr lang="it-IT" dirty="0" err="1" smtClean="0">
                <a:solidFill>
                  <a:srgbClr val="3366FF"/>
                </a:solidFill>
              </a:rPr>
              <a:t>signals</a:t>
            </a:r>
            <a:r>
              <a:rPr lang="it-IT" dirty="0" smtClean="0">
                <a:solidFill>
                  <a:srgbClr val="3366FF"/>
                </a:solidFill>
              </a:rPr>
              <a:t> </a:t>
            </a:r>
            <a:r>
              <a:rPr lang="it-IT" dirty="0" smtClean="0"/>
              <a:t>(</a:t>
            </a:r>
            <a:r>
              <a:rPr lang="it-IT" dirty="0" err="1" smtClean="0"/>
              <a:t>left</a:t>
            </a:r>
            <a:r>
              <a:rPr lang="it-IT" dirty="0" smtClean="0"/>
              <a:t> and right)</a:t>
            </a:r>
            <a:r>
              <a:rPr lang="it-IT" dirty="0" smtClean="0">
                <a:solidFill>
                  <a:srgbClr val="3366FF"/>
                </a:solidFill>
              </a:rPr>
              <a:t> </a:t>
            </a:r>
            <a:r>
              <a:rPr lang="it-IT" dirty="0" err="1" smtClean="0"/>
              <a:t>rather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to the </a:t>
            </a:r>
            <a:r>
              <a:rPr lang="it-IT" dirty="0" err="1" smtClean="0"/>
              <a:t>mean</a:t>
            </a:r>
            <a:r>
              <a:rPr lang="it-IT" dirty="0" smtClean="0"/>
              <a:t> of TOT in a </a:t>
            </a:r>
            <a:r>
              <a:rPr lang="it-IT" dirty="0" err="1" smtClean="0"/>
              <a:t>chamber</a:t>
            </a:r>
            <a:endParaRPr lang="it-IT" dirty="0" smtClean="0"/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08/02/2017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94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32984" y="481993"/>
            <a:ext cx="11193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it-IT" sz="2400" dirty="0" smtClean="0"/>
              <a:t>TOT </a:t>
            </a:r>
            <a:r>
              <a:rPr lang="it-IT" sz="2400" dirty="0" err="1" smtClean="0"/>
              <a:t>distributions</a:t>
            </a:r>
            <a:r>
              <a:rPr lang="it-IT" sz="2400" dirty="0" smtClean="0"/>
              <a:t> (</a:t>
            </a:r>
            <a:r>
              <a:rPr lang="it-IT" sz="2400" dirty="0" err="1" smtClean="0"/>
              <a:t>secondary</a:t>
            </a:r>
            <a:r>
              <a:rPr lang="it-IT" sz="2400" dirty="0" smtClean="0"/>
              <a:t> </a:t>
            </a:r>
            <a:r>
              <a:rPr lang="it-IT" sz="2400" dirty="0" err="1" smtClean="0"/>
              <a:t>peaks</a:t>
            </a:r>
            <a:r>
              <a:rPr lang="it-IT" sz="2400" dirty="0" smtClean="0"/>
              <a:t> are </a:t>
            </a:r>
            <a:r>
              <a:rPr lang="it-IT" sz="2400" dirty="0" err="1" smtClean="0"/>
              <a:t>visible</a:t>
            </a:r>
            <a:r>
              <a:rPr lang="it-IT" sz="2400" dirty="0" smtClean="0"/>
              <a:t> </a:t>
            </a:r>
            <a:r>
              <a:rPr lang="it-IT" sz="2000" dirty="0" smtClean="0">
                <a:sym typeface="Wingdings"/>
              </a:rPr>
              <a:t></a:t>
            </a:r>
            <a:r>
              <a:rPr lang="it-IT" sz="2400" dirty="0" smtClean="0">
                <a:sym typeface="Wingdings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sym typeface="Wingdings"/>
              </a:rPr>
              <a:t>signal</a:t>
            </a:r>
            <a:r>
              <a:rPr lang="it-IT" sz="24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sym typeface="Wingdings"/>
              </a:rPr>
              <a:t>reflections</a:t>
            </a:r>
            <a:r>
              <a:rPr lang="it-IT" sz="2400" dirty="0" smtClean="0">
                <a:sym typeface="Wingdings"/>
              </a:rPr>
              <a:t>)</a:t>
            </a:r>
            <a:endParaRPr lang="it-IT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04209" y="-119520"/>
            <a:ext cx="11918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TOT</a:t>
            </a:r>
            <a:endParaRPr lang="en-US" sz="4000" dirty="0"/>
          </a:p>
        </p:txBody>
      </p:sp>
      <p:pic>
        <p:nvPicPr>
          <p:cNvPr id="15" name="Immagine 95"/>
          <p:cNvPicPr/>
          <p:nvPr/>
        </p:nvPicPr>
        <p:blipFill>
          <a:blip r:embed="rId2"/>
          <a:stretch>
            <a:fillRect/>
          </a:stretch>
        </p:blipFill>
        <p:spPr>
          <a:xfrm>
            <a:off x="1635289" y="939900"/>
            <a:ext cx="7869600" cy="6313320"/>
          </a:xfrm>
          <a:prstGeom prst="rect">
            <a:avLst/>
          </a:prstGeom>
          <a:ln>
            <a:noFill/>
          </a:ln>
        </p:spPr>
      </p:pic>
      <p:sp>
        <p:nvSpPr>
          <p:cNvPr id="10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08/02/2017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5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32984" y="481993"/>
            <a:ext cx="11193974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it-IT" sz="2400" dirty="0" smtClean="0"/>
              <a:t>TOT </a:t>
            </a:r>
            <a:r>
              <a:rPr lang="it-IT" sz="2400" dirty="0" err="1" smtClean="0"/>
              <a:t>distributions</a:t>
            </a:r>
            <a:r>
              <a:rPr lang="it-IT" sz="2400" dirty="0" smtClean="0"/>
              <a:t> (</a:t>
            </a:r>
            <a:r>
              <a:rPr lang="it-IT" sz="2400" dirty="0" err="1" smtClean="0"/>
              <a:t>secondary</a:t>
            </a:r>
            <a:r>
              <a:rPr lang="it-IT" sz="2400" dirty="0" smtClean="0"/>
              <a:t> </a:t>
            </a:r>
            <a:r>
              <a:rPr lang="it-IT" sz="2400" dirty="0" err="1" smtClean="0"/>
              <a:t>peaks</a:t>
            </a:r>
            <a:r>
              <a:rPr lang="it-IT" sz="2400" dirty="0" smtClean="0"/>
              <a:t> are </a:t>
            </a:r>
            <a:r>
              <a:rPr lang="it-IT" sz="2400" dirty="0" err="1" smtClean="0"/>
              <a:t>visible</a:t>
            </a:r>
            <a:r>
              <a:rPr lang="it-IT" sz="2400" dirty="0" smtClean="0"/>
              <a:t> </a:t>
            </a:r>
            <a:r>
              <a:rPr lang="it-IT" sz="2000" dirty="0" smtClean="0">
                <a:sym typeface="Wingdings"/>
              </a:rPr>
              <a:t></a:t>
            </a:r>
            <a:r>
              <a:rPr lang="it-IT" sz="2400" dirty="0" smtClean="0">
                <a:sym typeface="Wingdings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sym typeface="Wingdings"/>
              </a:rPr>
              <a:t>signal</a:t>
            </a:r>
            <a:r>
              <a:rPr lang="it-IT" sz="24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sym typeface="Wingdings"/>
              </a:rPr>
              <a:t>reflections</a:t>
            </a:r>
            <a:r>
              <a:rPr lang="it-IT" sz="2400" dirty="0" smtClean="0">
                <a:sym typeface="Wingdings"/>
              </a:rPr>
              <a:t>)</a:t>
            </a:r>
          </a:p>
          <a:p>
            <a:pPr marL="285750" indent="-285750">
              <a:buFont typeface="Wingdings" charset="2"/>
              <a:buChar char="ü"/>
            </a:pPr>
            <a:endParaRPr lang="it-IT" sz="2400" dirty="0">
              <a:sym typeface="Wingdings"/>
            </a:endParaRPr>
          </a:p>
          <a:p>
            <a:pPr marL="285750" indent="-285750">
              <a:buFont typeface="Wingdings" charset="2"/>
              <a:buChar char="ü"/>
            </a:pPr>
            <a:r>
              <a:rPr lang="it-IT" sz="2400" dirty="0" smtClean="0">
                <a:sym typeface="Wingdings"/>
              </a:rPr>
              <a:t>TOT vs strip show </a:t>
            </a:r>
            <a:r>
              <a:rPr lang="it-IT" sz="2400" dirty="0" smtClean="0">
                <a:solidFill>
                  <a:srgbClr val="3366FF"/>
                </a:solidFill>
                <a:sym typeface="Wingdings"/>
              </a:rPr>
              <a:t>no </a:t>
            </a:r>
            <a:r>
              <a:rPr lang="it-IT" sz="2400" dirty="0" err="1" smtClean="0">
                <a:solidFill>
                  <a:srgbClr val="3366FF"/>
                </a:solidFill>
                <a:sym typeface="Wingdings"/>
              </a:rPr>
              <a:t>dependence</a:t>
            </a:r>
            <a:r>
              <a:rPr lang="it-IT" sz="2400" dirty="0" smtClean="0">
                <a:solidFill>
                  <a:srgbClr val="3366FF"/>
                </a:solidFill>
                <a:sym typeface="Wingdings"/>
              </a:rPr>
              <a:t> </a:t>
            </a:r>
            <a:r>
              <a:rPr lang="it-IT" sz="2400" dirty="0" smtClean="0">
                <a:sym typeface="Wingdings"/>
              </a:rPr>
              <a:t>on the strip</a:t>
            </a:r>
          </a:p>
          <a:p>
            <a:endParaRPr lang="it-IT" sz="2400" dirty="0">
              <a:sym typeface="Wingdings"/>
            </a:endParaRPr>
          </a:p>
          <a:p>
            <a:pPr marL="285750" indent="-285750">
              <a:buFont typeface="Wingdings" charset="2"/>
              <a:buChar char="ü"/>
            </a:pPr>
            <a:r>
              <a:rPr lang="it-IT" sz="2400" dirty="0" err="1" smtClean="0">
                <a:sym typeface="Wingdings"/>
              </a:rPr>
              <a:t>is</a:t>
            </a:r>
            <a:r>
              <a:rPr lang="it-IT" sz="2400" dirty="0" smtClean="0">
                <a:sym typeface="Wingdings"/>
              </a:rPr>
              <a:t> </a:t>
            </a:r>
            <a:r>
              <a:rPr lang="it-IT" sz="2400" dirty="0" err="1">
                <a:sym typeface="Wingdings"/>
              </a:rPr>
              <a:t>it</a:t>
            </a:r>
            <a:r>
              <a:rPr lang="it-IT" sz="2400" dirty="0">
                <a:sym typeface="Wingdings"/>
              </a:rPr>
              <a:t> </a:t>
            </a:r>
            <a:r>
              <a:rPr lang="it-IT" sz="2400" dirty="0" err="1" smtClean="0">
                <a:sym typeface="Wingdings"/>
              </a:rPr>
              <a:t>correct</a:t>
            </a:r>
            <a:r>
              <a:rPr lang="it-IT" sz="2400" dirty="0" smtClean="0">
                <a:sym typeface="Wingdings"/>
              </a:rPr>
              <a:t> to use the </a:t>
            </a:r>
            <a:r>
              <a:rPr lang="it-IT" sz="2400" dirty="0" err="1" smtClean="0">
                <a:sym typeface="Wingdings"/>
              </a:rPr>
              <a:t>mean</a:t>
            </a:r>
            <a:r>
              <a:rPr lang="it-IT" sz="2400" dirty="0" smtClean="0">
                <a:sym typeface="Wingdings"/>
              </a:rPr>
              <a:t> of TOT</a:t>
            </a:r>
            <a:r>
              <a:rPr lang="it-IT" sz="2400" baseline="-25000" dirty="0" smtClean="0">
                <a:sym typeface="Wingdings"/>
              </a:rPr>
              <a:t>L</a:t>
            </a:r>
            <a:r>
              <a:rPr lang="it-IT" sz="2400" dirty="0" smtClean="0">
                <a:sym typeface="Wingdings"/>
              </a:rPr>
              <a:t> and TOT</a:t>
            </a:r>
            <a:r>
              <a:rPr lang="it-IT" sz="2400" baseline="-25000" dirty="0" smtClean="0">
                <a:sym typeface="Wingdings"/>
              </a:rPr>
              <a:t>R</a:t>
            </a:r>
            <a:r>
              <a:rPr lang="it-IT" sz="2400" dirty="0" smtClean="0">
                <a:sym typeface="Wingdings"/>
              </a:rPr>
              <a:t>?</a:t>
            </a:r>
            <a:endParaRPr lang="it-IT" sz="2400" dirty="0">
              <a:sym typeface="Wingdings"/>
            </a:endParaRPr>
          </a:p>
          <a:p>
            <a:pPr marL="285750" indent="-285750">
              <a:buFont typeface="Wingdings" charset="2"/>
              <a:buChar char="ü"/>
            </a:pPr>
            <a:endParaRPr lang="it-IT" sz="2400" dirty="0" smtClean="0">
              <a:sym typeface="Wingdings"/>
            </a:endParaRPr>
          </a:p>
          <a:p>
            <a:pPr marL="285750" indent="-285750">
              <a:buFont typeface="Wingdings" charset="2"/>
              <a:buChar char="ü"/>
            </a:pPr>
            <a:endParaRPr lang="it-IT" sz="2400" dirty="0" smtClean="0">
              <a:sym typeface="Wingdings"/>
            </a:endParaRPr>
          </a:p>
          <a:p>
            <a:pPr marL="285750" indent="-285750">
              <a:buFont typeface="Wingdings" charset="2"/>
              <a:buChar char="ü"/>
            </a:pPr>
            <a:endParaRPr lang="it-IT" sz="2400" dirty="0">
              <a:sym typeface="Wingdings"/>
            </a:endParaRPr>
          </a:p>
          <a:p>
            <a:pPr marL="285750" indent="-285750">
              <a:buFont typeface="Wingdings" charset="2"/>
              <a:buChar char="ü"/>
            </a:pPr>
            <a:endParaRPr lang="it-IT" sz="2400" dirty="0" smtClean="0">
              <a:sym typeface="Wingdings"/>
            </a:endParaRPr>
          </a:p>
          <a:p>
            <a:endParaRPr lang="it-IT" sz="2400" dirty="0" smtClean="0">
              <a:sym typeface="Wingdings"/>
            </a:endParaRPr>
          </a:p>
          <a:p>
            <a:endParaRPr lang="it-IT" sz="2400" dirty="0">
              <a:sym typeface="Wingdings"/>
            </a:endParaRPr>
          </a:p>
          <a:p>
            <a:pPr marL="285750" indent="-285750">
              <a:buFont typeface="Wingdings" charset="2"/>
              <a:buChar char="ü"/>
            </a:pPr>
            <a:r>
              <a:rPr lang="it-IT" sz="2400" dirty="0" err="1">
                <a:sym typeface="Wingdings"/>
              </a:rPr>
              <a:t>i</a:t>
            </a:r>
            <a:r>
              <a:rPr lang="it-IT" sz="2400" dirty="0" err="1" smtClean="0">
                <a:sym typeface="Wingdings"/>
              </a:rPr>
              <a:t>t</a:t>
            </a:r>
            <a:r>
              <a:rPr lang="it-IT" sz="2400" dirty="0" smtClean="0">
                <a:sym typeface="Wingdings"/>
              </a:rPr>
              <a:t> </a:t>
            </a:r>
            <a:r>
              <a:rPr lang="it-IT" sz="2400" dirty="0" err="1" smtClean="0">
                <a:sym typeface="Wingdings"/>
              </a:rPr>
              <a:t>should</a:t>
            </a:r>
            <a:r>
              <a:rPr lang="it-IT" sz="2400" dirty="0" smtClean="0">
                <a:sym typeface="Wingdings"/>
              </a:rPr>
              <a:t> work, </a:t>
            </a:r>
            <a:r>
              <a:rPr lang="it-IT" sz="2400" dirty="0" err="1" smtClean="0">
                <a:sym typeface="Wingdings"/>
              </a:rPr>
              <a:t>but</a:t>
            </a:r>
            <a:r>
              <a:rPr lang="it-IT" sz="2400" dirty="0" smtClean="0">
                <a:sym typeface="Wingdings"/>
              </a:rPr>
              <a:t> </a:t>
            </a:r>
            <a:r>
              <a:rPr lang="it-IT" sz="2400" dirty="0" err="1" smtClean="0">
                <a:sym typeface="Wingdings"/>
              </a:rPr>
              <a:t>taking</a:t>
            </a:r>
            <a:r>
              <a:rPr lang="it-IT" sz="2400" dirty="0" smtClean="0">
                <a:sym typeface="Wingdings"/>
              </a:rPr>
              <a:t> </a:t>
            </a:r>
            <a:r>
              <a:rPr lang="it-IT" sz="2400" dirty="0" err="1" smtClean="0">
                <a:sym typeface="Wingdings"/>
              </a:rPr>
              <a:t>reflections</a:t>
            </a:r>
            <a:r>
              <a:rPr lang="it-IT" sz="2400" dirty="0" smtClean="0">
                <a:sym typeface="Wingdings"/>
              </a:rPr>
              <a:t> </a:t>
            </a:r>
            <a:r>
              <a:rPr lang="it-IT" sz="2400" dirty="0" err="1" smtClean="0">
                <a:sym typeface="Wingdings"/>
              </a:rPr>
              <a:t>into</a:t>
            </a:r>
            <a:r>
              <a:rPr lang="it-IT" sz="2400" dirty="0" smtClean="0">
                <a:sym typeface="Wingdings"/>
              </a:rPr>
              <a:t> account (NINO and </a:t>
            </a:r>
            <a:r>
              <a:rPr lang="it-IT" sz="2400" dirty="0" err="1" smtClean="0">
                <a:sym typeface="Wingdings"/>
              </a:rPr>
              <a:t>electronic</a:t>
            </a:r>
            <a:r>
              <a:rPr lang="it-IT" sz="2400" dirty="0" smtClean="0">
                <a:sym typeface="Wingdings"/>
              </a:rPr>
              <a:t> </a:t>
            </a:r>
          </a:p>
          <a:p>
            <a:r>
              <a:rPr lang="it-IT" sz="2400" dirty="0">
                <a:sym typeface="Wingdings"/>
              </a:rPr>
              <a:t> </a:t>
            </a:r>
            <a:r>
              <a:rPr lang="it-IT" sz="2400" dirty="0" smtClean="0">
                <a:sym typeface="Wingdings"/>
              </a:rPr>
              <a:t>    </a:t>
            </a:r>
            <a:r>
              <a:rPr lang="it-IT" sz="2400" dirty="0" err="1" smtClean="0">
                <a:sym typeface="Wingdings"/>
              </a:rPr>
              <a:t>chain</a:t>
            </a:r>
            <a:r>
              <a:rPr lang="it-IT" sz="2400" dirty="0" smtClean="0">
                <a:sym typeface="Wingdings"/>
              </a:rPr>
              <a:t>) the </a:t>
            </a:r>
            <a:r>
              <a:rPr lang="it-IT" sz="2400" dirty="0" err="1" smtClean="0"/>
              <a:t>correction</a:t>
            </a:r>
            <a:r>
              <a:rPr lang="it-IT" sz="2400" dirty="0" smtClean="0"/>
              <a:t> </a:t>
            </a:r>
            <a:r>
              <a:rPr lang="it-IT" sz="2400" dirty="0" err="1" smtClean="0"/>
              <a:t>should</a:t>
            </a:r>
            <a:r>
              <a:rPr lang="it-IT" sz="2400" dirty="0" smtClean="0"/>
              <a:t> be </a:t>
            </a:r>
            <a:r>
              <a:rPr lang="it-IT" sz="2400" dirty="0" err="1" smtClean="0"/>
              <a:t>done</a:t>
            </a:r>
            <a:r>
              <a:rPr lang="it-IT" sz="2400" dirty="0" smtClean="0"/>
              <a:t> </a:t>
            </a:r>
            <a:r>
              <a:rPr lang="it-IT" sz="2400" dirty="0" smtClean="0">
                <a:solidFill>
                  <a:srgbClr val="3366FF"/>
                </a:solidFill>
              </a:rPr>
              <a:t>on </a:t>
            </a:r>
            <a:r>
              <a:rPr lang="it-IT" sz="2400" dirty="0">
                <a:solidFill>
                  <a:srgbClr val="3366FF"/>
                </a:solidFill>
              </a:rPr>
              <a:t>single </a:t>
            </a:r>
            <a:r>
              <a:rPr lang="it-IT" sz="2400" dirty="0" err="1" smtClean="0">
                <a:solidFill>
                  <a:srgbClr val="3366FF"/>
                </a:solidFill>
              </a:rPr>
              <a:t>signals</a:t>
            </a:r>
            <a:r>
              <a:rPr lang="it-IT" sz="2400" dirty="0" smtClean="0">
                <a:solidFill>
                  <a:srgbClr val="3366FF"/>
                </a:solidFill>
              </a:rPr>
              <a:t> </a:t>
            </a:r>
            <a:r>
              <a:rPr lang="it-IT" sz="2400" dirty="0" smtClean="0"/>
              <a:t>(</a:t>
            </a:r>
            <a:r>
              <a:rPr lang="it-IT" sz="2400" dirty="0" err="1" smtClean="0"/>
              <a:t>left</a:t>
            </a:r>
            <a:r>
              <a:rPr lang="it-IT" sz="2400" dirty="0" smtClean="0"/>
              <a:t> and right) </a:t>
            </a:r>
          </a:p>
          <a:p>
            <a:r>
              <a:rPr lang="it-IT" sz="2400" dirty="0" smtClean="0">
                <a:sym typeface="Wingdings"/>
              </a:rPr>
              <a:t>      </a:t>
            </a:r>
            <a:r>
              <a:rPr lang="it-IT" sz="2400" dirty="0" err="1" smtClean="0">
                <a:sym typeface="Wingdings"/>
              </a:rPr>
              <a:t>check</a:t>
            </a:r>
            <a:r>
              <a:rPr lang="it-IT" sz="2400" dirty="0" smtClean="0">
                <a:sym typeface="Wingdings"/>
              </a:rPr>
              <a:t> </a:t>
            </a:r>
            <a:r>
              <a:rPr lang="it-IT" sz="2400" dirty="0" err="1" smtClean="0">
                <a:sym typeface="Wingdings"/>
              </a:rPr>
              <a:t>has</a:t>
            </a:r>
            <a:r>
              <a:rPr lang="it-IT" sz="2400" dirty="0" smtClean="0">
                <a:sym typeface="Wingdings"/>
              </a:rPr>
              <a:t> </a:t>
            </a:r>
            <a:r>
              <a:rPr lang="it-IT" sz="2400" dirty="0" err="1" smtClean="0">
                <a:sym typeface="Wingdings"/>
              </a:rPr>
              <a:t>been</a:t>
            </a:r>
            <a:r>
              <a:rPr lang="it-IT" sz="2400" dirty="0" smtClean="0">
                <a:sym typeface="Wingdings"/>
              </a:rPr>
              <a:t> </a:t>
            </a:r>
            <a:r>
              <a:rPr lang="it-IT" sz="2400" dirty="0" err="1" smtClean="0">
                <a:sym typeface="Wingdings"/>
              </a:rPr>
              <a:t>done</a:t>
            </a:r>
            <a:r>
              <a:rPr lang="it-IT" sz="2400" dirty="0" smtClean="0">
                <a:sym typeface="Wingdings"/>
              </a:rPr>
              <a:t> (</a:t>
            </a:r>
            <a:r>
              <a:rPr lang="it-IT" sz="2400" dirty="0" err="1" smtClean="0">
                <a:sym typeface="Wingdings"/>
              </a:rPr>
              <a:t>see</a:t>
            </a:r>
            <a:r>
              <a:rPr lang="it-IT" sz="2400" dirty="0" smtClean="0">
                <a:sym typeface="Wingdings"/>
              </a:rPr>
              <a:t> </a:t>
            </a:r>
            <a:r>
              <a:rPr lang="it-IT" sz="2400" dirty="0" err="1" smtClean="0">
                <a:sym typeface="Wingdings"/>
              </a:rPr>
              <a:t>next</a:t>
            </a:r>
            <a:r>
              <a:rPr lang="it-IT" sz="2400" dirty="0" smtClean="0">
                <a:sym typeface="Wingdings"/>
              </a:rPr>
              <a:t> </a:t>
            </a:r>
            <a:r>
              <a:rPr lang="it-IT" sz="2400" dirty="0" err="1" smtClean="0">
                <a:sym typeface="Wingdings"/>
              </a:rPr>
              <a:t>slides</a:t>
            </a:r>
            <a:r>
              <a:rPr lang="it-IT" sz="2400" dirty="0" smtClean="0">
                <a:sym typeface="Wingdings"/>
              </a:rPr>
              <a:t>)</a:t>
            </a:r>
            <a:endParaRPr lang="it-IT" sz="2400" dirty="0" smtClean="0"/>
          </a:p>
          <a:p>
            <a:r>
              <a:rPr lang="it-IT" sz="2400" dirty="0">
                <a:sym typeface="Wingdings"/>
              </a:rPr>
              <a:t> </a:t>
            </a:r>
            <a:r>
              <a:rPr lang="it-IT" sz="2400" dirty="0" smtClean="0">
                <a:sym typeface="Wingdings"/>
              </a:rPr>
              <a:t>     </a:t>
            </a:r>
            <a:endParaRPr lang="it-IT" sz="2400" dirty="0"/>
          </a:p>
          <a:p>
            <a:pPr marL="285750" indent="-285750">
              <a:buFont typeface="Wingdings" charset="2"/>
              <a:buChar char="ü"/>
            </a:pPr>
            <a:r>
              <a:rPr lang="it-IT" sz="2400" dirty="0">
                <a:sym typeface="Wingdings"/>
              </a:rPr>
              <a:t>t</a:t>
            </a:r>
            <a:r>
              <a:rPr lang="it-IT" sz="2400" dirty="0" smtClean="0">
                <a:sym typeface="Wingdings"/>
              </a:rPr>
              <a:t>ime </a:t>
            </a:r>
            <a:r>
              <a:rPr lang="it-IT" sz="2400" dirty="0" err="1" smtClean="0">
                <a:sym typeface="Wingdings"/>
              </a:rPr>
              <a:t>slewing</a:t>
            </a:r>
            <a:r>
              <a:rPr lang="it-IT" sz="2400" dirty="0" smtClean="0">
                <a:sym typeface="Wingdings"/>
              </a:rPr>
              <a:t> </a:t>
            </a:r>
            <a:r>
              <a:rPr lang="it-IT" sz="2400" dirty="0" err="1" smtClean="0">
                <a:sym typeface="Wingdings"/>
              </a:rPr>
              <a:t>correction</a:t>
            </a:r>
            <a:r>
              <a:rPr lang="it-IT" sz="2400" dirty="0" smtClean="0">
                <a:sym typeface="Wingdings"/>
              </a:rPr>
              <a:t> </a:t>
            </a:r>
            <a:r>
              <a:rPr lang="it-IT" sz="2400" dirty="0" err="1" smtClean="0">
                <a:sym typeface="Wingdings"/>
              </a:rPr>
              <a:t>has</a:t>
            </a:r>
            <a:r>
              <a:rPr lang="it-IT" sz="2400" dirty="0" smtClean="0">
                <a:sym typeface="Wingdings"/>
              </a:rPr>
              <a:t> </a:t>
            </a:r>
            <a:r>
              <a:rPr lang="it-IT" sz="2400" dirty="0" err="1" smtClean="0">
                <a:sym typeface="Wingdings"/>
              </a:rPr>
              <a:t>been</a:t>
            </a:r>
            <a:r>
              <a:rPr lang="it-IT" sz="2400" dirty="0" smtClean="0">
                <a:sym typeface="Wingdings"/>
              </a:rPr>
              <a:t> </a:t>
            </a:r>
            <a:r>
              <a:rPr lang="it-IT" sz="2400" dirty="0" err="1" smtClean="0">
                <a:sym typeface="Wingdings"/>
              </a:rPr>
              <a:t>done</a:t>
            </a:r>
            <a:r>
              <a:rPr lang="it-IT" sz="2400" dirty="0" smtClean="0">
                <a:sym typeface="Wingdings"/>
              </a:rPr>
              <a:t> by </a:t>
            </a:r>
            <a:r>
              <a:rPr lang="it-IT" sz="2400" dirty="0" err="1" smtClean="0">
                <a:sym typeface="Wingdings"/>
              </a:rPr>
              <a:t>using</a:t>
            </a:r>
            <a:r>
              <a:rPr lang="it-IT" sz="2400" dirty="0" smtClean="0">
                <a:sym typeface="Wingdings"/>
              </a:rPr>
              <a:t>:</a:t>
            </a:r>
            <a:endParaRPr lang="it-IT" sz="2400" dirty="0"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04209" y="-119520"/>
            <a:ext cx="11918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TOT</a:t>
            </a:r>
            <a:endParaRPr lang="en-US" sz="4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931712"/>
              </p:ext>
            </p:extLst>
          </p:nvPr>
        </p:nvGraphicFramePr>
        <p:xfrm>
          <a:off x="2177254" y="2513841"/>
          <a:ext cx="4060825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3" imgW="1803400" imgH="939800" progId="Equation.3">
                  <p:embed/>
                </p:oleObj>
              </mc:Choice>
              <mc:Fallback>
                <p:oleObj name="Equation" r:id="rId3" imgW="1803400" imgH="93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7254" y="2513841"/>
                        <a:ext cx="4060825" cy="189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08/02/2017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942444">
            <a:off x="7470694" y="2690127"/>
            <a:ext cx="2379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meeting 30 </a:t>
            </a:r>
            <a:r>
              <a:rPr lang="it-IT" dirty="0" err="1" smtClean="0">
                <a:solidFill>
                  <a:srgbClr val="FF0000"/>
                </a:solidFill>
              </a:rPr>
              <a:t>Nov</a:t>
            </a:r>
            <a:r>
              <a:rPr lang="it-IT" dirty="0" smtClean="0">
                <a:solidFill>
                  <a:srgbClr val="FF0000"/>
                </a:solidFill>
              </a:rPr>
              <a:t> 2016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21044988">
            <a:off x="5696308" y="2933216"/>
            <a:ext cx="2153242" cy="2667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3505" y="6324906"/>
            <a:ext cx="100719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it-IT" dirty="0">
                <a:sym typeface="Wingdings"/>
              </a:rPr>
              <a:t>the </a:t>
            </a:r>
            <a:r>
              <a:rPr lang="it-IT" dirty="0" err="1" smtClean="0">
                <a:sym typeface="Wingdings"/>
              </a:rPr>
              <a:t>mean</a:t>
            </a:r>
            <a:r>
              <a:rPr lang="it-IT" dirty="0" smtClean="0">
                <a:sym typeface="Wingdings"/>
              </a:rPr>
              <a:t> of TOT</a:t>
            </a:r>
            <a:r>
              <a:rPr lang="it-IT" baseline="-25000" dirty="0" smtClean="0">
                <a:sym typeface="Wingdings"/>
              </a:rPr>
              <a:t>L</a:t>
            </a:r>
            <a:r>
              <a:rPr lang="it-IT" dirty="0" smtClean="0">
                <a:sym typeface="Wingdings"/>
              </a:rPr>
              <a:t> </a:t>
            </a:r>
            <a:r>
              <a:rPr lang="it-IT" dirty="0">
                <a:sym typeface="Wingdings"/>
              </a:rPr>
              <a:t>and </a:t>
            </a:r>
            <a:r>
              <a:rPr lang="it-IT" dirty="0" smtClean="0">
                <a:sym typeface="Wingdings"/>
              </a:rPr>
              <a:t>TOT</a:t>
            </a:r>
            <a:r>
              <a:rPr lang="it-IT" baseline="-25000" dirty="0" smtClean="0">
                <a:sym typeface="Wingdings"/>
              </a:rPr>
              <a:t>R</a:t>
            </a:r>
            <a:r>
              <a:rPr lang="it-IT" dirty="0" smtClean="0">
                <a:sym typeface="Wingdings"/>
              </a:rPr>
              <a:t> </a:t>
            </a:r>
          </a:p>
          <a:p>
            <a:pPr marL="285750" indent="-285750">
              <a:buFont typeface="Wingdings" charset="2"/>
              <a:buChar char="²"/>
            </a:pPr>
            <a:r>
              <a:rPr lang="it-IT" dirty="0">
                <a:sym typeface="Wingdings"/>
              </a:rPr>
              <a:t>TOT</a:t>
            </a:r>
            <a:r>
              <a:rPr lang="it-IT" baseline="-25000" dirty="0">
                <a:sym typeface="Wingdings"/>
              </a:rPr>
              <a:t>L</a:t>
            </a:r>
            <a:r>
              <a:rPr lang="it-IT" dirty="0">
                <a:sym typeface="Wingdings"/>
              </a:rPr>
              <a:t> and TOT</a:t>
            </a:r>
            <a:r>
              <a:rPr lang="it-IT" baseline="-25000" dirty="0">
                <a:sym typeface="Wingdings"/>
              </a:rPr>
              <a:t>R </a:t>
            </a:r>
            <a:r>
              <a:rPr lang="it-IT" dirty="0">
                <a:sym typeface="Wingdings"/>
              </a:rPr>
              <a:t> for </a:t>
            </a:r>
            <a:r>
              <a:rPr lang="it-IT" dirty="0" err="1">
                <a:sym typeface="Wingdings"/>
              </a:rPr>
              <a:t>t</a:t>
            </a:r>
            <a:r>
              <a:rPr lang="it-IT" baseline="-25000" dirty="0" err="1">
                <a:sym typeface="Wingdings"/>
              </a:rPr>
              <a:t>L</a:t>
            </a:r>
            <a:r>
              <a:rPr lang="it-IT" dirty="0">
                <a:sym typeface="Wingdings"/>
              </a:rPr>
              <a:t> and </a:t>
            </a:r>
            <a:r>
              <a:rPr lang="it-IT" dirty="0" err="1">
                <a:sym typeface="Wingdings"/>
              </a:rPr>
              <a:t>t</a:t>
            </a:r>
            <a:r>
              <a:rPr lang="it-IT" baseline="-25000" dirty="0" err="1">
                <a:sym typeface="Wingdings"/>
              </a:rPr>
              <a:t>R</a:t>
            </a:r>
            <a:r>
              <a:rPr lang="it-IT" baseline="-25000" dirty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respectively</a:t>
            </a:r>
            <a:endParaRPr lang="it-IT" dirty="0" smtClean="0">
              <a:sym typeface="Wingdings"/>
            </a:endParaRPr>
          </a:p>
          <a:p>
            <a:pPr marL="285750" indent="-285750">
              <a:buFont typeface="Wingdings" charset="2"/>
              <a:buChar char="²"/>
            </a:pPr>
            <a:r>
              <a:rPr lang="it-IT" dirty="0" smtClean="0">
                <a:sym typeface="Wingdings"/>
              </a:rPr>
              <a:t>the </a:t>
            </a:r>
            <a:r>
              <a:rPr lang="it-IT" dirty="0" err="1" smtClean="0">
                <a:sym typeface="Wingdings"/>
              </a:rPr>
              <a:t>min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value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between</a:t>
            </a:r>
            <a:r>
              <a:rPr lang="it-IT" dirty="0" smtClean="0">
                <a:sym typeface="Wingdings"/>
              </a:rPr>
              <a:t> TOT</a:t>
            </a:r>
            <a:r>
              <a:rPr lang="it-IT" baseline="-25000" dirty="0" smtClean="0">
                <a:sym typeface="Wingdings"/>
              </a:rPr>
              <a:t>L</a:t>
            </a:r>
            <a:r>
              <a:rPr lang="it-IT" dirty="0" smtClean="0">
                <a:sym typeface="Wingdings"/>
              </a:rPr>
              <a:t> and TOT</a:t>
            </a:r>
            <a:r>
              <a:rPr lang="it-IT" baseline="-25000" dirty="0" smtClean="0">
                <a:sym typeface="Wingdings"/>
              </a:rPr>
              <a:t>R </a:t>
            </a:r>
            <a:r>
              <a:rPr lang="it-IT" dirty="0" smtClean="0">
                <a:sym typeface="Wingdings"/>
              </a:rPr>
              <a:t>(in </a:t>
            </a:r>
            <a:r>
              <a:rPr lang="it-IT" dirty="0" err="1" smtClean="0">
                <a:sym typeface="Wingdings"/>
              </a:rPr>
              <a:t>order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not</a:t>
            </a:r>
            <a:r>
              <a:rPr lang="it-IT" dirty="0" smtClean="0">
                <a:sym typeface="Wingdings"/>
              </a:rPr>
              <a:t> to </a:t>
            </a:r>
            <a:r>
              <a:rPr lang="it-IT" dirty="0" err="1" smtClean="0">
                <a:sym typeface="Wingdings"/>
              </a:rPr>
              <a:t>assign</a:t>
            </a:r>
            <a:r>
              <a:rPr lang="it-IT" dirty="0" smtClean="0">
                <a:sym typeface="Wingdings"/>
              </a:rPr>
              <a:t> a </a:t>
            </a:r>
            <a:r>
              <a:rPr lang="it-IT" dirty="0" err="1" smtClean="0">
                <a:sym typeface="Wingdings"/>
              </a:rPr>
              <a:t>wrong</a:t>
            </a:r>
            <a:r>
              <a:rPr lang="it-IT" dirty="0" smtClean="0">
                <a:sym typeface="Wingdings"/>
              </a:rPr>
              <a:t> </a:t>
            </a:r>
            <a:r>
              <a:rPr lang="it-IT" dirty="0" smtClean="0">
                <a:sym typeface="Wingdings"/>
              </a:rPr>
              <a:t>TOT, </a:t>
            </a:r>
            <a:r>
              <a:rPr lang="it-IT" dirty="0" smtClean="0">
                <a:sym typeface="Wingdings"/>
              </a:rPr>
              <a:t>due to </a:t>
            </a:r>
            <a:r>
              <a:rPr lang="it-IT" dirty="0" err="1" smtClean="0">
                <a:sym typeface="Wingdings"/>
              </a:rPr>
              <a:t>reflections</a:t>
            </a:r>
            <a:r>
              <a:rPr lang="it-IT" dirty="0" smtClean="0">
                <a:sym typeface="Wingdings"/>
              </a:rPr>
              <a:t>)</a:t>
            </a:r>
            <a:endParaRPr lang="it-IT" dirty="0">
              <a:sym typeface="Wingdings"/>
            </a:endParaRPr>
          </a:p>
        </p:txBody>
      </p:sp>
      <p:sp>
        <p:nvSpPr>
          <p:cNvPr id="12" name="Right Arrow 11"/>
          <p:cNvSpPr/>
          <p:nvPr/>
        </p:nvSpPr>
        <p:spPr>
          <a:xfrm rot="19185365">
            <a:off x="6549336" y="3669516"/>
            <a:ext cx="2153242" cy="2667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91980">
            <a:off x="6497387" y="1938840"/>
            <a:ext cx="2153242" cy="2667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2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1457" y="3065472"/>
            <a:ext cx="75692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/>
              <a:t>m</a:t>
            </a:r>
            <a:r>
              <a:rPr lang="it-IT" sz="4000" dirty="0" err="1" smtClean="0"/>
              <a:t>ean</a:t>
            </a:r>
            <a:r>
              <a:rPr lang="it-IT" sz="4000" dirty="0" smtClean="0"/>
              <a:t> TOT </a:t>
            </a:r>
            <a:r>
              <a:rPr lang="it-IT" sz="4000" dirty="0" err="1" smtClean="0"/>
              <a:t>associated</a:t>
            </a:r>
            <a:r>
              <a:rPr lang="it-IT" sz="4000" dirty="0" smtClean="0"/>
              <a:t> to hit time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08/02/2017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77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TOT_TORI-02-2016-01-21-run10_dst_90run_chi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0" y="910387"/>
            <a:ext cx="8513900" cy="64064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35246" y="0"/>
            <a:ext cx="6967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TORI-02-2016-01-21</a:t>
            </a:r>
            <a:r>
              <a:rPr lang="it-IT" sz="3000" dirty="0" smtClean="0"/>
              <a:t>(3M </a:t>
            </a:r>
            <a:r>
              <a:rPr lang="it-IT" sz="3000" dirty="0" err="1" smtClean="0"/>
              <a:t>events</a:t>
            </a:r>
            <a:r>
              <a:rPr lang="it-IT" sz="3000" dirty="0" smtClean="0"/>
              <a:t>)</a:t>
            </a:r>
            <a:r>
              <a:rPr lang="it-IT" sz="4000" dirty="0" smtClean="0"/>
              <a:t>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9089018" y="558895"/>
            <a:ext cx="630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Symbol" charset="2"/>
                <a:cs typeface="Symbol" charset="2"/>
              </a:rPr>
              <a:t>c</a:t>
            </a:r>
            <a:r>
              <a:rPr lang="it-IT" baseline="30000" dirty="0" smtClean="0">
                <a:latin typeface="Symbol" charset="2"/>
                <a:cs typeface="Symbol" charset="2"/>
              </a:rPr>
              <a:t>2</a:t>
            </a:r>
            <a:r>
              <a:rPr lang="it-IT" dirty="0" smtClean="0">
                <a:latin typeface="Symbol" charset="2"/>
                <a:cs typeface="Symbol" charset="2"/>
              </a:rPr>
              <a:t>&lt;5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89709" y="1522328"/>
            <a:ext cx="12367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  <a:sym typeface="Wingdings"/>
              </a:rPr>
              <a:t>signal</a:t>
            </a:r>
            <a:r>
              <a:rPr lang="it-IT" dirty="0">
                <a:solidFill>
                  <a:srgbClr val="FF0000"/>
                </a:solidFill>
                <a:sym typeface="Wingdings"/>
              </a:rPr>
              <a:t> </a:t>
            </a:r>
            <a:endParaRPr lang="it-IT" dirty="0" smtClean="0">
              <a:solidFill>
                <a:srgbClr val="FF0000"/>
              </a:solidFill>
              <a:sym typeface="Wingdings"/>
            </a:endParaRPr>
          </a:p>
          <a:p>
            <a:r>
              <a:rPr lang="it-IT" dirty="0" err="1" smtClean="0">
                <a:solidFill>
                  <a:srgbClr val="FF0000"/>
                </a:solidFill>
                <a:sym typeface="Wingdings"/>
              </a:rPr>
              <a:t>reflections</a:t>
            </a:r>
            <a:endParaRPr lang="it-IT" dirty="0" smtClean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9" name="Right Arrow 8"/>
          <p:cNvSpPr/>
          <p:nvPr/>
        </p:nvSpPr>
        <p:spPr>
          <a:xfrm rot="20746607">
            <a:off x="3970480" y="2330715"/>
            <a:ext cx="4975703" cy="199557"/>
          </a:xfrm>
          <a:prstGeom prst="rightArrow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8969777">
            <a:off x="3488533" y="2496175"/>
            <a:ext cx="408699" cy="65688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18969777">
            <a:off x="4020439" y="3042708"/>
            <a:ext cx="408699" cy="65688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18969777">
            <a:off x="3086270" y="2867537"/>
            <a:ext cx="408699" cy="65688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18969777">
            <a:off x="3597144" y="3378448"/>
            <a:ext cx="408699" cy="65688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724412" y="2040714"/>
            <a:ext cx="1604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ym typeface="Wingdings"/>
              </a:rPr>
              <a:t>(entries out </a:t>
            </a:r>
          </a:p>
          <a:p>
            <a:r>
              <a:rPr lang="it-IT" dirty="0">
                <a:sym typeface="Wingdings"/>
              </a:rPr>
              <a:t>of the </a:t>
            </a:r>
            <a:r>
              <a:rPr lang="it-IT" dirty="0" err="1">
                <a:sym typeface="Wingdings"/>
              </a:rPr>
              <a:t>diagonal</a:t>
            </a:r>
            <a:r>
              <a:rPr lang="it-IT" dirty="0">
                <a:sym typeface="Wingdings"/>
              </a:rPr>
              <a:t>)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08/02/2017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7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10794</TotalTime>
  <Words>1138</Words>
  <Application>Microsoft Macintosh PowerPoint</Application>
  <PresentationFormat>Custom</PresentationFormat>
  <Paragraphs>260</Paragraphs>
  <Slides>29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Performance of MRPC telescopes of the EEE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Daniele De Gruttola</cp:lastModifiedBy>
  <cp:revision>143</cp:revision>
  <dcterms:modified xsi:type="dcterms:W3CDTF">2017-02-08T12:55:08Z</dcterms:modified>
</cp:coreProperties>
</file>