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vml" ContentType="application/vnd.openxmlformats-officedocument.vmlDrawing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315" r:id="rId2"/>
    <p:sldId id="323" r:id="rId3"/>
    <p:sldId id="318" r:id="rId4"/>
    <p:sldId id="316" r:id="rId5"/>
  </p:sldIdLst>
  <p:sldSz cx="9144000" cy="6858000" type="screen4x3"/>
  <p:notesSz cx="6858000" cy="9144000"/>
  <p:defaultTextStyle>
    <a:defPPr>
      <a:defRPr lang="it-IT"/>
    </a:defPPr>
    <a:lvl1pPr marL="0" algn="l" defTabSz="91099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5493" algn="l" defTabSz="91099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0994" algn="l" defTabSz="91099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66494" algn="l" defTabSz="91099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1987" algn="l" defTabSz="91099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77487" algn="l" defTabSz="91099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32983" algn="l" defTabSz="91099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88469" algn="l" defTabSz="91099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43972" algn="l" defTabSz="91099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00"/>
    <a:srgbClr val="FF9999"/>
    <a:srgbClr val="00FF99"/>
    <a:srgbClr val="FFCC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18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B2141F-C046-4865-B34A-E885E41ADEF4}" type="datetimeFigureOut">
              <a:rPr lang="it-IT" smtClean="0"/>
              <a:pPr/>
              <a:t>09/02/2017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7A6FFA-ACE8-4932-A3EA-1D3806692504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099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5493" algn="l" defTabSz="91099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0994" algn="l" defTabSz="91099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66494" algn="l" defTabSz="91099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1987" algn="l" defTabSz="91099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77487" algn="l" defTabSz="91099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32983" algn="l" defTabSz="91099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88469" algn="l" defTabSz="91099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43972" algn="l" defTabSz="91099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/>
          </a:p>
        </p:txBody>
      </p:sp>
      <p:sp>
        <p:nvSpPr>
          <p:cNvPr id="48132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53EE1C-B166-42CB-AA73-51FF697D7C52}" type="slidenum">
              <a:rPr lang="en-US" smtClean="0">
                <a:solidFill>
                  <a:srgbClr val="000000"/>
                </a:solidFill>
              </a:rPr>
              <a:pPr/>
              <a:t>1</a:t>
            </a:fld>
            <a:endParaRPr 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/>
          </a:p>
        </p:txBody>
      </p:sp>
      <p:sp>
        <p:nvSpPr>
          <p:cNvPr id="48132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53EE1C-B166-42CB-AA73-51FF697D7C52}" type="slidenum">
              <a:rPr lang="en-US" smtClean="0">
                <a:solidFill>
                  <a:srgbClr val="000000"/>
                </a:solidFill>
              </a:rPr>
              <a:pPr/>
              <a:t>2</a:t>
            </a:fld>
            <a:endParaRPr 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/>
          </a:p>
        </p:txBody>
      </p:sp>
      <p:sp>
        <p:nvSpPr>
          <p:cNvPr id="48132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53EE1C-B166-42CB-AA73-51FF697D7C52}" type="slidenum">
              <a:rPr lang="en-US" smtClean="0">
                <a:solidFill>
                  <a:srgbClr val="000000"/>
                </a:solidFill>
              </a:rPr>
              <a:pPr/>
              <a:t>3</a:t>
            </a:fld>
            <a:endParaRPr 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/>
          </a:p>
        </p:txBody>
      </p:sp>
      <p:sp>
        <p:nvSpPr>
          <p:cNvPr id="48132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53EE1C-B166-42CB-AA73-51FF697D7C52}" type="slidenum">
              <a:rPr lang="en-US" smtClean="0">
                <a:solidFill>
                  <a:srgbClr val="000000"/>
                </a:solidFill>
              </a:rPr>
              <a:pPr/>
              <a:t>4</a:t>
            </a:fld>
            <a:endParaRPr 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4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66"/>
          <p:cNvGraphicFramePr>
            <a:graphicFrameLocks noChangeAspect="1"/>
          </p:cNvGraphicFramePr>
          <p:nvPr/>
        </p:nvGraphicFramePr>
        <p:xfrm>
          <a:off x="0" y="6459538"/>
          <a:ext cx="9147175" cy="412750"/>
        </p:xfrm>
        <a:graphic>
          <a:graphicData uri="http://schemas.openxmlformats.org/presentationml/2006/ole">
            <p:oleObj spid="_x0000_s33794" name="Image" r:id="rId3" imgW="13003175" imgH="583921" progId="">
              <p:embed/>
            </p:oleObj>
          </a:graphicData>
        </a:graphic>
      </p:graphicFrame>
      <p:graphicFrame>
        <p:nvGraphicFramePr>
          <p:cNvPr id="3" name="Object 265"/>
          <p:cNvGraphicFramePr>
            <a:graphicFrameLocks noChangeAspect="1"/>
          </p:cNvGraphicFramePr>
          <p:nvPr/>
        </p:nvGraphicFramePr>
        <p:xfrm>
          <a:off x="0" y="-1588"/>
          <a:ext cx="9144000" cy="366713"/>
        </p:xfrm>
        <a:graphic>
          <a:graphicData uri="http://schemas.openxmlformats.org/presentationml/2006/ole">
            <p:oleObj spid="_x0000_s33795" name="Image" r:id="rId4" imgW="13003175" imgH="520635" progId="">
              <p:embed/>
            </p:oleObj>
          </a:graphicData>
        </a:graphic>
      </p:graphicFrame>
      <p:sp>
        <p:nvSpPr>
          <p:cNvPr id="4" name="Text Box 222"/>
          <p:cNvSpPr txBox="1">
            <a:spLocks noChangeArrowheads="1"/>
          </p:cNvSpPr>
          <p:nvPr/>
        </p:nvSpPr>
        <p:spPr bwMode="black">
          <a:xfrm>
            <a:off x="1447800" y="52388"/>
            <a:ext cx="20478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400">
                <a:solidFill>
                  <a:srgbClr val="FFFFFF"/>
                </a:solidFill>
              </a:rPr>
              <a:t>Extreme Energy Events</a:t>
            </a:r>
          </a:p>
        </p:txBody>
      </p:sp>
      <p:sp>
        <p:nvSpPr>
          <p:cNvPr id="5" name="Line 233"/>
          <p:cNvSpPr>
            <a:spLocks noChangeShapeType="1"/>
          </p:cNvSpPr>
          <p:nvPr/>
        </p:nvSpPr>
        <p:spPr bwMode="black">
          <a:xfrm>
            <a:off x="1447800" y="147638"/>
            <a:ext cx="0" cy="234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it-IT" sz="2000">
              <a:solidFill>
                <a:srgbClr val="FFFFFF"/>
              </a:solidFill>
            </a:endParaRPr>
          </a:p>
        </p:txBody>
      </p:sp>
      <p:sp>
        <p:nvSpPr>
          <p:cNvPr id="6" name="Line 236"/>
          <p:cNvSpPr>
            <a:spLocks noChangeShapeType="1"/>
          </p:cNvSpPr>
          <p:nvPr/>
        </p:nvSpPr>
        <p:spPr bwMode="black">
          <a:xfrm>
            <a:off x="1447800" y="6475413"/>
            <a:ext cx="0" cy="192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it-IT" sz="2000">
              <a:solidFill>
                <a:srgbClr val="FFFFFF"/>
              </a:solidFill>
            </a:endParaRP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668343" y="6502400"/>
            <a:ext cx="1512169" cy="355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M. </a:t>
            </a:r>
            <a:r>
              <a:rPr lang="en-US" altLang="en-US" dirty="0" err="1" smtClean="0"/>
              <a:t>Abrescia</a:t>
            </a:r>
            <a:r>
              <a:rPr lang="en-US" altLang="en-US" dirty="0" smtClean="0"/>
              <a:t>   pg. </a:t>
            </a:r>
            <a:fld id="{CAC25ABE-01D0-4E3E-ADD9-3B2B263440FC}" type="slidenum">
              <a:rPr lang="en-US" altLang="en-US" smtClean="0"/>
              <a:pPr>
                <a:defRPr/>
              </a:pPr>
              <a:t>‹N›</a:t>
            </a:fld>
            <a:r>
              <a:rPr lang="en-US" altLang="en-US" dirty="0" smtClean="0"/>
              <a:t> </a:t>
            </a:r>
            <a:endParaRPr lang="en-US" altLang="en-US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.vml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66"/>
          <p:cNvGraphicFramePr>
            <a:graphicFrameLocks noChangeAspect="1"/>
          </p:cNvGraphicFramePr>
          <p:nvPr/>
        </p:nvGraphicFramePr>
        <p:xfrm>
          <a:off x="36" y="6459538"/>
          <a:ext cx="9147175" cy="412750"/>
        </p:xfrm>
        <a:graphic>
          <a:graphicData uri="http://schemas.openxmlformats.org/presentationml/2006/ole">
            <p:oleObj spid="_x0000_s1026" name="Image" r:id="rId4" imgW="13003175" imgH="583921" progId="">
              <p:embed/>
            </p:oleObj>
          </a:graphicData>
        </a:graphic>
      </p:graphicFrame>
      <p:graphicFrame>
        <p:nvGraphicFramePr>
          <p:cNvPr id="1027" name="Object 265"/>
          <p:cNvGraphicFramePr>
            <a:graphicFrameLocks noChangeAspect="1"/>
          </p:cNvGraphicFramePr>
          <p:nvPr/>
        </p:nvGraphicFramePr>
        <p:xfrm>
          <a:off x="0" y="-1552"/>
          <a:ext cx="9144000" cy="366713"/>
        </p:xfrm>
        <a:graphic>
          <a:graphicData uri="http://schemas.openxmlformats.org/presentationml/2006/ole">
            <p:oleObj spid="_x0000_s1027" name="Image" r:id="rId5" imgW="13003175" imgH="520635" progId="">
              <p:embed/>
            </p:oleObj>
          </a:graphicData>
        </a:graphic>
      </p:graphicFrame>
      <p:sp>
        <p:nvSpPr>
          <p:cNvPr id="1029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53988" y="622300"/>
            <a:ext cx="8245475" cy="498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086" tIns="45545" rIns="91086" bIns="455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30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12838" y="1776449"/>
            <a:ext cx="7348537" cy="390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86" tIns="45545" rIns="91086" bIns="455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2777" name="Rectangle 9"/>
          <p:cNvSpPr>
            <a:spLocks noGrp="1" noChangeArrowheads="1"/>
          </p:cNvSpPr>
          <p:nvPr>
            <p:ph type="sldNum" sz="quarter" idx="4"/>
          </p:nvPr>
        </p:nvSpPr>
        <p:spPr bwMode="black">
          <a:xfrm>
            <a:off x="6156176" y="6502436"/>
            <a:ext cx="2808313" cy="320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086" tIns="45545" rIns="91086" bIns="45545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50000"/>
              </a:spcBef>
              <a:defRPr sz="1000" b="1">
                <a:solidFill>
                  <a:srgbClr val="FFFFFF"/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 altLang="en-US" dirty="0" smtClean="0"/>
              <a:t>RPC2012, </a:t>
            </a:r>
            <a:r>
              <a:rPr lang="en-US" altLang="en-US" dirty="0" err="1" smtClean="0"/>
              <a:t>Frascati</a:t>
            </a:r>
            <a:r>
              <a:rPr lang="en-US" altLang="en-US" dirty="0" smtClean="0"/>
              <a:t>, 7</a:t>
            </a:r>
            <a:r>
              <a:rPr lang="en-US" altLang="en-US" baseline="30000" dirty="0" smtClean="0"/>
              <a:t>th</a:t>
            </a:r>
            <a:r>
              <a:rPr lang="en-US" altLang="en-US" dirty="0" smtClean="0"/>
              <a:t> February 2012, </a:t>
            </a:r>
            <a:fld id="{731C71A6-EB7D-4845-9B5F-6292CD3D990C}" type="slidenum">
              <a:rPr lang="en-US" altLang="en-US" smtClean="0"/>
              <a:pPr fontAlgn="base">
                <a:spcAft>
                  <a:spcPct val="0"/>
                </a:spcAft>
                <a:defRPr/>
              </a:pPr>
              <a:t>‹N›</a:t>
            </a:fld>
            <a:endParaRPr lang="en-US" altLang="en-US" dirty="0"/>
          </a:p>
        </p:txBody>
      </p:sp>
      <p:sp>
        <p:nvSpPr>
          <p:cNvPr id="32990" name="Text Box 222"/>
          <p:cNvSpPr txBox="1">
            <a:spLocks noChangeArrowheads="1"/>
          </p:cNvSpPr>
          <p:nvPr/>
        </p:nvSpPr>
        <p:spPr bwMode="black">
          <a:xfrm>
            <a:off x="1447800" y="52388"/>
            <a:ext cx="20478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086" tIns="45545" rIns="91086" bIns="45545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400" dirty="0">
                <a:solidFill>
                  <a:srgbClr val="FFFFFF"/>
                </a:solidFill>
              </a:rPr>
              <a:t>Extreme Energy Events</a:t>
            </a:r>
          </a:p>
        </p:txBody>
      </p:sp>
      <p:sp>
        <p:nvSpPr>
          <p:cNvPr id="33001" name="Line 233"/>
          <p:cNvSpPr>
            <a:spLocks noChangeShapeType="1"/>
          </p:cNvSpPr>
          <p:nvPr/>
        </p:nvSpPr>
        <p:spPr bwMode="black">
          <a:xfrm>
            <a:off x="1447800" y="147638"/>
            <a:ext cx="0" cy="234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086" tIns="45545" rIns="91086" bIns="45545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it-IT" sz="2000" dirty="0">
              <a:solidFill>
                <a:srgbClr val="FFFFFF"/>
              </a:solidFill>
            </a:endParaRPr>
          </a:p>
        </p:txBody>
      </p:sp>
      <p:sp>
        <p:nvSpPr>
          <p:cNvPr id="33004" name="Line 236"/>
          <p:cNvSpPr>
            <a:spLocks noChangeShapeType="1"/>
          </p:cNvSpPr>
          <p:nvPr/>
        </p:nvSpPr>
        <p:spPr bwMode="black">
          <a:xfrm>
            <a:off x="1447800" y="6475413"/>
            <a:ext cx="0" cy="192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086" tIns="45545" rIns="91086" bIns="45545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it-IT" sz="2000" dirty="0">
              <a:solidFill>
                <a:srgbClr val="FFFFFF"/>
              </a:solidFill>
            </a:endParaRPr>
          </a:p>
        </p:txBody>
      </p:sp>
      <p:sp>
        <p:nvSpPr>
          <p:cNvPr id="10" name="Rectangle 9"/>
          <p:cNvSpPr txBox="1">
            <a:spLocks noChangeArrowheads="1"/>
          </p:cNvSpPr>
          <p:nvPr userDrawn="1"/>
        </p:nvSpPr>
        <p:spPr bwMode="black">
          <a:xfrm>
            <a:off x="35532" y="6492737"/>
            <a:ext cx="1006475" cy="320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086" tIns="45545" rIns="91086" bIns="45545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50000"/>
              </a:spcBef>
              <a:defRPr sz="1000" b="1">
                <a:solidFill>
                  <a:srgbClr val="FFFFFF"/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 altLang="en-US" dirty="0" smtClean="0"/>
              <a:t>M. </a:t>
            </a:r>
            <a:r>
              <a:rPr lang="en-US" altLang="en-US" dirty="0" err="1" smtClean="0"/>
              <a:t>Abbrescia</a:t>
            </a:r>
            <a:endParaRPr lang="en-US" altLang="en-US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9" r:id="rId1"/>
  </p:sldLayoutIdLst>
  <p:transition/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C6200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C62000"/>
          </a:solidFill>
          <a:latin typeface="Arial" charset="0"/>
          <a:cs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C62000"/>
          </a:solidFill>
          <a:latin typeface="Arial" charset="0"/>
          <a:cs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C62000"/>
          </a:solidFill>
          <a:latin typeface="Arial" charset="0"/>
          <a:cs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C62000"/>
          </a:solidFill>
          <a:latin typeface="Arial" charset="0"/>
          <a:cs typeface="Arial" charset="0"/>
        </a:defRPr>
      </a:lvl5pPr>
      <a:lvl6pPr marL="455493"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C62000"/>
          </a:solidFill>
          <a:latin typeface="Arial" charset="0"/>
          <a:cs typeface="Arial" charset="0"/>
        </a:defRPr>
      </a:lvl6pPr>
      <a:lvl7pPr marL="910994"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C62000"/>
          </a:solidFill>
          <a:latin typeface="Arial" charset="0"/>
          <a:cs typeface="Arial" charset="0"/>
        </a:defRPr>
      </a:lvl7pPr>
      <a:lvl8pPr marL="1366494"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C62000"/>
          </a:solidFill>
          <a:latin typeface="Arial" charset="0"/>
          <a:cs typeface="Arial" charset="0"/>
        </a:defRPr>
      </a:lvl8pPr>
      <a:lvl9pPr marL="1821987"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C62000"/>
          </a:solidFill>
          <a:latin typeface="Arial" charset="0"/>
          <a:cs typeface="Arial" charset="0"/>
        </a:defRPr>
      </a:lvl9pPr>
    </p:titleStyle>
    <p:bodyStyle>
      <a:lvl1pPr marL="227747" indent="-227747" algn="l" rtl="0" eaLnBrk="0" fontAlgn="base" hangingPunct="0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8084" indent="-284692" algn="l" rtl="0" eaLnBrk="0" fontAlgn="base" hangingPunct="0">
        <a:spcBef>
          <a:spcPct val="25000"/>
        </a:spcBef>
        <a:spcAft>
          <a:spcPct val="15000"/>
        </a:spcAft>
        <a:buClr>
          <a:schemeClr val="accent2"/>
        </a:buClr>
        <a:buFont typeface="Arial" charset="0"/>
        <a:buChar char="–"/>
        <a:defRPr sz="1600">
          <a:solidFill>
            <a:schemeClr val="bg1"/>
          </a:solidFill>
          <a:latin typeface="+mn-lt"/>
          <a:cs typeface="+mn-cs"/>
        </a:defRPr>
      </a:lvl2pPr>
      <a:lvl3pPr marL="1138746" indent="-227747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1600">
          <a:solidFill>
            <a:schemeClr val="bg1"/>
          </a:solidFill>
          <a:latin typeface="+mn-lt"/>
          <a:cs typeface="+mn-cs"/>
        </a:defRPr>
      </a:lvl3pPr>
      <a:lvl4pPr marL="1594226" indent="-227747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sz="1600">
          <a:solidFill>
            <a:schemeClr val="bg1"/>
          </a:solidFill>
          <a:latin typeface="+mn-lt"/>
          <a:cs typeface="+mn-cs"/>
        </a:defRPr>
      </a:lvl4pPr>
      <a:lvl5pPr marL="2049735" indent="-227747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»"/>
        <a:defRPr sz="1600">
          <a:solidFill>
            <a:schemeClr val="bg1"/>
          </a:solidFill>
          <a:latin typeface="+mn-lt"/>
          <a:cs typeface="+mn-cs"/>
        </a:defRPr>
      </a:lvl5pPr>
      <a:lvl6pPr marL="2505232" indent="-227747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defRPr sz="1600">
          <a:solidFill>
            <a:schemeClr val="bg1"/>
          </a:solidFill>
          <a:latin typeface="+mn-lt"/>
          <a:cs typeface="+mn-cs"/>
        </a:defRPr>
      </a:lvl6pPr>
      <a:lvl7pPr marL="2960730" indent="-227747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defRPr sz="1600">
          <a:solidFill>
            <a:schemeClr val="bg1"/>
          </a:solidFill>
          <a:latin typeface="+mn-lt"/>
          <a:cs typeface="+mn-cs"/>
        </a:defRPr>
      </a:lvl7pPr>
      <a:lvl8pPr marL="3416226" indent="-227747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defRPr sz="1600">
          <a:solidFill>
            <a:schemeClr val="bg1"/>
          </a:solidFill>
          <a:latin typeface="+mn-lt"/>
          <a:cs typeface="+mn-cs"/>
        </a:defRPr>
      </a:lvl8pPr>
      <a:lvl9pPr marL="3871726" indent="-227747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defRPr sz="1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09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493" algn="l" defTabSz="9109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0994" algn="l" defTabSz="9109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6494" algn="l" defTabSz="9109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1987" algn="l" defTabSz="9109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7487" algn="l" defTabSz="9109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2983" algn="l" defTabSz="9109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88469" algn="l" defTabSz="9109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3972" algn="l" defTabSz="9109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asellaDiTesto 13"/>
          <p:cNvSpPr txBox="1"/>
          <p:nvPr/>
        </p:nvSpPr>
        <p:spPr>
          <a:xfrm>
            <a:off x="35496" y="332656"/>
            <a:ext cx="9036496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400" dirty="0" smtClean="0">
                <a:solidFill>
                  <a:srgbClr val="C00000"/>
                </a:solidFill>
              </a:rPr>
              <a:t>Misura dell’angolo rispetto al Nord</a:t>
            </a:r>
            <a:endParaRPr lang="it-IT" sz="3600" dirty="0" smtClean="0">
              <a:solidFill>
                <a:srgbClr val="C0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sz="3200" u="sng" dirty="0" smtClean="0">
                <a:solidFill>
                  <a:srgbClr val="FF0000"/>
                </a:solidFill>
              </a:rPr>
              <a:t>Deadline: 28 </a:t>
            </a:r>
            <a:r>
              <a:rPr lang="en-US" sz="3200" u="sng" dirty="0" err="1" smtClean="0">
                <a:solidFill>
                  <a:srgbClr val="FF0000"/>
                </a:solidFill>
              </a:rPr>
              <a:t>febbraio</a:t>
            </a:r>
            <a:endParaRPr lang="en-US" sz="3200" dirty="0" smtClean="0">
              <a:solidFill>
                <a:srgbClr val="FF0000"/>
              </a:solidFill>
            </a:endParaRPr>
          </a:p>
          <a:p>
            <a:endParaRPr lang="en-US" sz="2800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err="1" smtClean="0">
                <a:solidFill>
                  <a:schemeClr val="bg1"/>
                </a:solidFill>
              </a:rPr>
              <a:t>Nominati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docenti</a:t>
            </a:r>
            <a:r>
              <a:rPr lang="en-US" sz="2800" dirty="0" smtClean="0">
                <a:solidFill>
                  <a:schemeClr val="bg1"/>
                </a:solidFill>
              </a:rPr>
              <a:t> “</a:t>
            </a:r>
            <a:r>
              <a:rPr lang="en-US" sz="2800" dirty="0" err="1" smtClean="0">
                <a:solidFill>
                  <a:schemeClr val="bg1"/>
                </a:solidFill>
              </a:rPr>
              <a:t>coordinatori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di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zona</a:t>
            </a:r>
            <a:r>
              <a:rPr lang="en-US" sz="2800" dirty="0" smtClean="0">
                <a:solidFill>
                  <a:schemeClr val="bg1"/>
                </a:solidFill>
              </a:rPr>
              <a:t>”</a:t>
            </a:r>
          </a:p>
          <a:p>
            <a:pPr lvl="1">
              <a:buFont typeface="Wingdings" pitchFamily="2" charset="2"/>
              <a:buChar char="Ø"/>
            </a:pPr>
            <a:r>
              <a:rPr lang="en-US" sz="2800" dirty="0" err="1" smtClean="0">
                <a:solidFill>
                  <a:schemeClr val="bg1"/>
                </a:solidFill>
              </a:rPr>
              <a:t>Sollecitano</a:t>
            </a:r>
            <a:r>
              <a:rPr lang="en-US" sz="2800" dirty="0" smtClean="0">
                <a:solidFill>
                  <a:schemeClr val="bg1"/>
                </a:solidFill>
              </a:rPr>
              <a:t> e </a:t>
            </a:r>
            <a:r>
              <a:rPr lang="en-US" sz="2800" dirty="0" err="1" smtClean="0">
                <a:solidFill>
                  <a:schemeClr val="bg1"/>
                </a:solidFill>
              </a:rPr>
              <a:t>raccolgono</a:t>
            </a:r>
            <a:r>
              <a:rPr lang="en-US" sz="2800" dirty="0" smtClean="0">
                <a:solidFill>
                  <a:schemeClr val="bg1"/>
                </a:solidFill>
              </a:rPr>
              <a:t> le </a:t>
            </a:r>
            <a:r>
              <a:rPr lang="en-US" sz="2800" dirty="0" err="1" smtClean="0">
                <a:solidFill>
                  <a:schemeClr val="bg1"/>
                </a:solidFill>
              </a:rPr>
              <a:t>misure</a:t>
            </a:r>
            <a:endParaRPr lang="en-US" sz="2800" dirty="0" smtClean="0">
              <a:solidFill>
                <a:schemeClr val="bg1"/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en-US" sz="2800" dirty="0" err="1" smtClean="0">
                <a:solidFill>
                  <a:schemeClr val="bg1"/>
                </a:solidFill>
              </a:rPr>
              <a:t>Relazionano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durante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il</a:t>
            </a:r>
            <a:r>
              <a:rPr lang="en-US" sz="2800" dirty="0" smtClean="0">
                <a:solidFill>
                  <a:schemeClr val="bg1"/>
                </a:solidFill>
              </a:rPr>
              <a:t> Run meeting</a:t>
            </a:r>
          </a:p>
          <a:p>
            <a:pPr lvl="1">
              <a:buFont typeface="Wingdings" pitchFamily="2" charset="2"/>
              <a:buChar char="Ø"/>
            </a:pPr>
            <a:r>
              <a:rPr lang="en-US" sz="2800" dirty="0" err="1" smtClean="0">
                <a:solidFill>
                  <a:schemeClr val="bg1"/>
                </a:solidFill>
              </a:rPr>
              <a:t>Trasmettono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il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materiale</a:t>
            </a:r>
            <a:r>
              <a:rPr lang="en-US" sz="2800" dirty="0" smtClean="0">
                <a:solidFill>
                  <a:schemeClr val="bg1"/>
                </a:solidFill>
              </a:rPr>
              <a:t> a:</a:t>
            </a:r>
          </a:p>
          <a:p>
            <a:pPr lvl="1"/>
            <a:r>
              <a:rPr lang="en-US" sz="2800" dirty="0" smtClean="0">
                <a:solidFill>
                  <a:schemeClr val="bg1"/>
                </a:solidFill>
              </a:rPr>
              <a:t>	</a:t>
            </a:r>
            <a:r>
              <a:rPr lang="en-US" sz="2800" dirty="0" smtClean="0">
                <a:solidFill>
                  <a:srgbClr val="002060"/>
                </a:solidFill>
              </a:rPr>
              <a:t>Edoardo.Bossini@pi.infn.it</a:t>
            </a:r>
          </a:p>
          <a:p>
            <a:pPr lvl="1"/>
            <a:r>
              <a:rPr lang="en-US" sz="2800" dirty="0" smtClean="0">
                <a:solidFill>
                  <a:srgbClr val="002060"/>
                </a:solidFill>
              </a:rPr>
              <a:t>	Stefano.Grazzi@ge.infn.it</a:t>
            </a:r>
          </a:p>
          <a:p>
            <a:pPr lvl="1"/>
            <a:endParaRPr lang="en-US" sz="2800" dirty="0" smtClean="0">
              <a:solidFill>
                <a:schemeClr val="bg1"/>
              </a:solidFill>
            </a:endParaRPr>
          </a:p>
          <a:p>
            <a:pPr lvl="1"/>
            <a:r>
              <a:rPr lang="en-US" sz="2800" dirty="0" smtClean="0">
                <a:solidFill>
                  <a:schemeClr val="bg1"/>
                </a:solidFill>
              </a:rPr>
              <a:t>Nota: al </a:t>
            </a:r>
            <a:r>
              <a:rPr lang="en-US" sz="2800" dirty="0" err="1" smtClean="0">
                <a:solidFill>
                  <a:schemeClr val="bg1"/>
                </a:solidFill>
              </a:rPr>
              <a:t>termine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della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misura</a:t>
            </a:r>
            <a:r>
              <a:rPr lang="en-US" sz="2800" dirty="0" smtClean="0">
                <a:solidFill>
                  <a:schemeClr val="bg1"/>
                </a:solidFill>
              </a:rPr>
              <a:t> è </a:t>
            </a:r>
            <a:r>
              <a:rPr lang="en-US" sz="2800" dirty="0" err="1" smtClean="0">
                <a:solidFill>
                  <a:schemeClr val="bg1"/>
                </a:solidFill>
              </a:rPr>
              <a:t>previsto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l’aggiornamento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dell’angolo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nel</a:t>
            </a:r>
            <a:r>
              <a:rPr lang="en-US" sz="2800" dirty="0" smtClean="0">
                <a:solidFill>
                  <a:schemeClr val="bg1"/>
                </a:solidFill>
              </a:rPr>
              <a:t> DAQ, </a:t>
            </a:r>
            <a:r>
              <a:rPr lang="en-US" sz="2800" dirty="0" err="1" smtClean="0">
                <a:solidFill>
                  <a:schemeClr val="bg1"/>
                </a:solidFill>
              </a:rPr>
              <a:t>dietro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approvazione</a:t>
            </a:r>
            <a:r>
              <a:rPr lang="en-US" sz="2800" dirty="0" smtClean="0">
                <a:solidFill>
                  <a:schemeClr val="bg1"/>
                </a:solidFill>
              </a:rPr>
              <a:t> del </a:t>
            </a:r>
            <a:r>
              <a:rPr lang="en-US" sz="2800" dirty="0" err="1" smtClean="0">
                <a:solidFill>
                  <a:schemeClr val="bg1"/>
                </a:solidFill>
              </a:rPr>
              <a:t>referente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locae</a:t>
            </a:r>
            <a:endParaRPr lang="en-US" sz="28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asellaDiTesto 13"/>
          <p:cNvSpPr txBox="1"/>
          <p:nvPr/>
        </p:nvSpPr>
        <p:spPr>
          <a:xfrm>
            <a:off x="35496" y="260648"/>
            <a:ext cx="903649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400" dirty="0" smtClean="0">
                <a:solidFill>
                  <a:srgbClr val="C00000"/>
                </a:solidFill>
              </a:rPr>
              <a:t>Sondaggio sulle scuole EEE</a:t>
            </a:r>
          </a:p>
          <a:p>
            <a:endParaRPr lang="it-IT" sz="3600" dirty="0" smtClean="0">
              <a:solidFill>
                <a:srgbClr val="C0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sz="3200" u="sng" dirty="0" err="1" smtClean="0">
                <a:solidFill>
                  <a:srgbClr val="FF0000"/>
                </a:solidFill>
              </a:rPr>
              <a:t>Proposto</a:t>
            </a:r>
            <a:r>
              <a:rPr lang="en-US" sz="3200" u="sng" dirty="0" smtClean="0">
                <a:solidFill>
                  <a:srgbClr val="FF0000"/>
                </a:solidFill>
              </a:rPr>
              <a:t> </a:t>
            </a:r>
            <a:r>
              <a:rPr lang="en-US" sz="3200" u="sng" dirty="0" err="1" smtClean="0">
                <a:solidFill>
                  <a:srgbClr val="FF0000"/>
                </a:solidFill>
              </a:rPr>
              <a:t>dalla</a:t>
            </a:r>
            <a:r>
              <a:rPr lang="en-US" sz="3200" u="sng" dirty="0" smtClean="0">
                <a:solidFill>
                  <a:srgbClr val="FF0000"/>
                </a:solidFill>
              </a:rPr>
              <a:t> prof.ssa </a:t>
            </a:r>
            <a:r>
              <a:rPr lang="en-US" sz="3200" u="sng" dirty="0" err="1" smtClean="0">
                <a:solidFill>
                  <a:srgbClr val="FF0000"/>
                </a:solidFill>
              </a:rPr>
              <a:t>Pi</a:t>
            </a:r>
            <a:r>
              <a:rPr lang="en-US" sz="3200" u="sng" dirty="0" err="1" smtClean="0">
                <a:solidFill>
                  <a:srgbClr val="FF0000"/>
                </a:solidFill>
              </a:rPr>
              <a:t>cchi</a:t>
            </a:r>
            <a:endParaRPr lang="en-US" sz="3200" dirty="0" smtClean="0">
              <a:solidFill>
                <a:srgbClr val="FF0000"/>
              </a:solidFill>
            </a:endParaRPr>
          </a:p>
          <a:p>
            <a:endParaRPr lang="en-US" sz="2800" i="1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err="1" smtClean="0">
                <a:solidFill>
                  <a:schemeClr val="bg1"/>
                </a:solidFill>
              </a:rPr>
              <a:t>Inviato</a:t>
            </a:r>
            <a:r>
              <a:rPr lang="en-US" sz="2800" dirty="0" smtClean="0">
                <a:solidFill>
                  <a:schemeClr val="bg1"/>
                </a:solidFill>
              </a:rPr>
              <a:t> due </a:t>
            </a:r>
            <a:r>
              <a:rPr lang="en-US" sz="2800" dirty="0" err="1" smtClean="0">
                <a:solidFill>
                  <a:schemeClr val="bg1"/>
                </a:solidFill>
              </a:rPr>
              <a:t>settimane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fa</a:t>
            </a:r>
            <a:endParaRPr lang="en-US" sz="2800" dirty="0" smtClean="0">
              <a:solidFill>
                <a:schemeClr val="bg1"/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maggiori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dettagli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più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tardi</a:t>
            </a:r>
            <a:endParaRPr lang="en-US" sz="2800" dirty="0" smtClean="0">
              <a:solidFill>
                <a:srgbClr val="FF0000"/>
              </a:solidFill>
            </a:endParaRPr>
          </a:p>
        </p:txBody>
      </p:sp>
      <p:sp>
        <p:nvSpPr>
          <p:cNvPr id="35842" name="AutoShape 2" descr="Risultati immagini per task force"/>
          <p:cNvSpPr>
            <a:spLocks noChangeAspect="1" noChangeArrowheads="1"/>
          </p:cNvSpPr>
          <p:nvPr/>
        </p:nvSpPr>
        <p:spPr bwMode="auto">
          <a:xfrm>
            <a:off x="155575" y="-2193925"/>
            <a:ext cx="7915275" cy="45720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35844" name="AutoShape 4" descr="Risultati immagini per task force"/>
          <p:cNvSpPr>
            <a:spLocks noChangeAspect="1" noChangeArrowheads="1"/>
          </p:cNvSpPr>
          <p:nvPr/>
        </p:nvSpPr>
        <p:spPr bwMode="auto">
          <a:xfrm>
            <a:off x="155575" y="-2193925"/>
            <a:ext cx="7915275" cy="45720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35846" name="AutoShape 6" descr="Risultati immagini per task force"/>
          <p:cNvSpPr>
            <a:spLocks noChangeAspect="1" noChangeArrowheads="1"/>
          </p:cNvSpPr>
          <p:nvPr/>
        </p:nvSpPr>
        <p:spPr bwMode="auto">
          <a:xfrm>
            <a:off x="155575" y="-2193925"/>
            <a:ext cx="7915275" cy="45720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35848" name="AutoShape 8" descr="Risultati immagini per task force"/>
          <p:cNvSpPr>
            <a:spLocks noChangeAspect="1" noChangeArrowheads="1"/>
          </p:cNvSpPr>
          <p:nvPr/>
        </p:nvSpPr>
        <p:spPr bwMode="auto">
          <a:xfrm>
            <a:off x="155575" y="-2193925"/>
            <a:ext cx="7915275" cy="45720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35850" name="AutoShape 10" descr="Risultati immagini per task force"/>
          <p:cNvSpPr>
            <a:spLocks noChangeAspect="1" noChangeArrowheads="1"/>
          </p:cNvSpPr>
          <p:nvPr/>
        </p:nvSpPr>
        <p:spPr bwMode="auto">
          <a:xfrm>
            <a:off x="155575" y="-2193925"/>
            <a:ext cx="7915275" cy="45720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asellaDiTesto 13"/>
          <p:cNvSpPr txBox="1"/>
          <p:nvPr/>
        </p:nvSpPr>
        <p:spPr>
          <a:xfrm>
            <a:off x="35496" y="332656"/>
            <a:ext cx="9036496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400" dirty="0" smtClean="0">
                <a:solidFill>
                  <a:srgbClr val="C00000"/>
                </a:solidFill>
              </a:rPr>
              <a:t>Costruzione nuove </a:t>
            </a:r>
          </a:p>
          <a:p>
            <a:r>
              <a:rPr lang="it-IT" sz="4400" dirty="0" smtClean="0">
                <a:solidFill>
                  <a:srgbClr val="C00000"/>
                </a:solidFill>
              </a:rPr>
              <a:t>stazioni</a:t>
            </a:r>
            <a:endParaRPr lang="it-IT" sz="3600" dirty="0" smtClean="0">
              <a:solidFill>
                <a:srgbClr val="C0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</a:rPr>
              <a:t> 20-27 February </a:t>
            </a:r>
            <a:r>
              <a:rPr lang="en-US" sz="2800" dirty="0" smtClean="0">
                <a:solidFill>
                  <a:schemeClr val="bg1"/>
                </a:solidFill>
                <a:sym typeface="Wingdings" pitchFamily="2" charset="2"/>
              </a:rPr>
              <a:t>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Lampedusa</a:t>
            </a:r>
            <a:endParaRPr lang="en-US" sz="2800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</a:rPr>
              <a:t> 12-18 March </a:t>
            </a:r>
            <a:r>
              <a:rPr lang="en-US" sz="2800" dirty="0" smtClean="0">
                <a:solidFill>
                  <a:schemeClr val="bg1"/>
                </a:solidFill>
                <a:sym typeface="Wingdings" pitchFamily="2" charset="2"/>
              </a:rPr>
              <a:t> INFN </a:t>
            </a:r>
            <a:r>
              <a:rPr lang="en-US" sz="2800" dirty="0" err="1" smtClean="0">
                <a:solidFill>
                  <a:schemeClr val="bg1"/>
                </a:solidFill>
                <a:sym typeface="Wingdings" pitchFamily="2" charset="2"/>
              </a:rPr>
              <a:t>Genova</a:t>
            </a:r>
            <a:endParaRPr lang="en-US" sz="2800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</a:rPr>
              <a:t> 2-8 April </a:t>
            </a:r>
            <a:r>
              <a:rPr lang="en-US" sz="2800" dirty="0" smtClean="0">
                <a:solidFill>
                  <a:schemeClr val="bg1"/>
                </a:solidFill>
                <a:sym typeface="Wingdings" pitchFamily="2" charset="2"/>
              </a:rPr>
              <a:t> SIEN-02</a:t>
            </a:r>
            <a:endParaRPr lang="en-US" sz="2800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</a:rPr>
              <a:t> 23-29 April </a:t>
            </a:r>
            <a:r>
              <a:rPr lang="en-US" sz="2800" dirty="0" smtClean="0">
                <a:solidFill>
                  <a:schemeClr val="bg1"/>
                </a:solidFill>
                <a:sym typeface="Wingdings" pitchFamily="2" charset="2"/>
              </a:rPr>
              <a:t> </a:t>
            </a:r>
            <a:r>
              <a:rPr lang="en-US" sz="2800" dirty="0" err="1" smtClean="0">
                <a:solidFill>
                  <a:schemeClr val="bg1"/>
                </a:solidFill>
                <a:sym typeface="Wingdings" pitchFamily="2" charset="2"/>
              </a:rPr>
              <a:t>Cariati</a:t>
            </a:r>
            <a:endParaRPr lang="en-US" sz="2800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</a:rPr>
              <a:t> 7-13 May </a:t>
            </a:r>
            <a:r>
              <a:rPr lang="en-US" sz="2800" dirty="0" smtClean="0">
                <a:solidFill>
                  <a:schemeClr val="bg1"/>
                </a:solidFill>
                <a:sym typeface="Wingdings" pitchFamily="2" charset="2"/>
              </a:rPr>
              <a:t> TORI-05</a:t>
            </a:r>
            <a:r>
              <a:rPr lang="en-US" sz="2800" dirty="0" smtClean="0">
                <a:solidFill>
                  <a:schemeClr val="bg1"/>
                </a:solidFill>
              </a:rPr>
              <a:t>  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</a:rPr>
              <a:t> 21-27 May </a:t>
            </a:r>
            <a:r>
              <a:rPr lang="en-US" sz="2800" dirty="0" smtClean="0">
                <a:solidFill>
                  <a:schemeClr val="bg1"/>
                </a:solidFill>
                <a:sym typeface="Wingdings" pitchFamily="2" charset="2"/>
              </a:rPr>
              <a:t> LODI-03</a:t>
            </a:r>
            <a:endParaRPr lang="en-US" sz="2800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</a:rPr>
              <a:t> 9-15 July </a:t>
            </a:r>
            <a:r>
              <a:rPr lang="en-US" sz="2800" dirty="0" smtClean="0">
                <a:solidFill>
                  <a:schemeClr val="bg1"/>
                </a:solidFill>
                <a:sym typeface="Wingdings" pitchFamily="2" charset="2"/>
              </a:rPr>
              <a:t></a:t>
            </a:r>
            <a:r>
              <a:rPr lang="en-US" sz="2800" dirty="0" smtClean="0">
                <a:solidFill>
                  <a:schemeClr val="bg1"/>
                </a:solidFill>
              </a:rPr>
              <a:t> CAGL-04</a:t>
            </a:r>
          </a:p>
          <a:p>
            <a:pPr>
              <a:buFont typeface="Wingdings" pitchFamily="2" charset="2"/>
              <a:buChar char="Ø"/>
            </a:pPr>
            <a:endParaRPr lang="en-US" sz="2800" dirty="0" smtClean="0">
              <a:solidFill>
                <a:schemeClr val="bg1"/>
              </a:solidFill>
            </a:endParaRPr>
          </a:p>
          <a:p>
            <a:r>
              <a:rPr lang="en-US" sz="2800" dirty="0" err="1" smtClean="0">
                <a:solidFill>
                  <a:srgbClr val="FF0000"/>
                </a:solidFill>
              </a:rPr>
              <a:t>Assegnate</a:t>
            </a:r>
            <a:r>
              <a:rPr lang="en-US" sz="2800" dirty="0" smtClean="0">
                <a:solidFill>
                  <a:srgbClr val="FF0000"/>
                </a:solidFill>
              </a:rPr>
              <a:t> in </a:t>
            </a:r>
            <a:r>
              <a:rPr lang="en-US" sz="2800" dirty="0" err="1" smtClean="0">
                <a:solidFill>
                  <a:srgbClr val="FF0000"/>
                </a:solidFill>
              </a:rPr>
              <a:t>maniera</a:t>
            </a:r>
            <a:r>
              <a:rPr lang="en-US" sz="2800" dirty="0" smtClean="0">
                <a:solidFill>
                  <a:srgbClr val="FF0000"/>
                </a:solidFill>
              </a:rPr>
              <a:t> “</a:t>
            </a:r>
            <a:r>
              <a:rPr lang="en-US" sz="2800" dirty="0" err="1" smtClean="0">
                <a:solidFill>
                  <a:srgbClr val="FF0000"/>
                </a:solidFill>
              </a:rPr>
              <a:t>definitiva</a:t>
            </a:r>
            <a:r>
              <a:rPr lang="en-US" sz="2800" dirty="0" smtClean="0">
                <a:solidFill>
                  <a:srgbClr val="FF0000"/>
                </a:solidFill>
              </a:rPr>
              <a:t>”</a:t>
            </a:r>
          </a:p>
          <a:p>
            <a:r>
              <a:rPr lang="en-US" sz="2800" dirty="0" err="1" smtClean="0">
                <a:solidFill>
                  <a:schemeClr val="bg1"/>
                </a:solidFill>
              </a:rPr>
              <a:t>Secondo</a:t>
            </a:r>
            <a:r>
              <a:rPr lang="en-US" sz="2800" dirty="0" smtClean="0">
                <a:solidFill>
                  <a:schemeClr val="bg1"/>
                </a:solidFill>
              </a:rPr>
              <a:t> bunch </a:t>
            </a:r>
            <a:r>
              <a:rPr lang="en-US" sz="2800" dirty="0" err="1" smtClean="0">
                <a:solidFill>
                  <a:schemeClr val="bg1"/>
                </a:solidFill>
              </a:rPr>
              <a:t>previsto</a:t>
            </a:r>
            <a:r>
              <a:rPr lang="en-US" sz="2800" dirty="0" smtClean="0">
                <a:solidFill>
                  <a:schemeClr val="bg1"/>
                </a:solidFill>
              </a:rPr>
              <a:t> in </a:t>
            </a:r>
            <a:r>
              <a:rPr lang="en-US" sz="2800" dirty="0" err="1" smtClean="0">
                <a:solidFill>
                  <a:schemeClr val="bg1"/>
                </a:solidFill>
              </a:rPr>
              <a:t>autunno</a:t>
            </a:r>
            <a:r>
              <a:rPr lang="en-US" sz="2800" dirty="0" smtClean="0">
                <a:solidFill>
                  <a:schemeClr val="bg1"/>
                </a:solidFill>
              </a:rPr>
              <a:t>: </a:t>
            </a:r>
            <a:r>
              <a:rPr lang="en-US" sz="2800" dirty="0" err="1" smtClean="0">
                <a:solidFill>
                  <a:schemeClr val="bg1"/>
                </a:solidFill>
              </a:rPr>
              <a:t>discuteremo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delle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proposte</a:t>
            </a:r>
            <a:r>
              <a:rPr lang="en-US" sz="2800" dirty="0" smtClean="0">
                <a:solidFill>
                  <a:schemeClr val="bg1"/>
                </a:solidFill>
              </a:rPr>
              <a:t> ad </a:t>
            </a:r>
            <a:r>
              <a:rPr lang="en-US" sz="2800" dirty="0" err="1" smtClean="0">
                <a:solidFill>
                  <a:schemeClr val="bg1"/>
                </a:solidFill>
              </a:rPr>
              <a:t>aprile-maggio</a:t>
            </a:r>
            <a:endParaRPr lang="en-US" sz="2800" dirty="0" smtClean="0">
              <a:solidFill>
                <a:schemeClr val="bg1"/>
              </a:solidFill>
            </a:endParaRPr>
          </a:p>
        </p:txBody>
      </p:sp>
      <p:pic>
        <p:nvPicPr>
          <p:cNvPr id="46082" name="Picture 2" descr="Risultati immagini per lavoro di costruzion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692696"/>
            <a:ext cx="3384376" cy="28840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asellaDiTesto 13"/>
          <p:cNvSpPr txBox="1"/>
          <p:nvPr/>
        </p:nvSpPr>
        <p:spPr>
          <a:xfrm>
            <a:off x="35496" y="404664"/>
            <a:ext cx="9036496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400" dirty="0" smtClean="0">
                <a:solidFill>
                  <a:srgbClr val="C00000"/>
                </a:solidFill>
              </a:rPr>
              <a:t>Agenda di oggi</a:t>
            </a:r>
          </a:p>
          <a:p>
            <a:endParaRPr lang="en-US" sz="2800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err="1" smtClean="0">
                <a:solidFill>
                  <a:schemeClr val="bg1"/>
                </a:solidFill>
              </a:rPr>
              <a:t>Sondaggio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scuole</a:t>
            </a:r>
            <a:r>
              <a:rPr lang="en-US" sz="2800" dirty="0" smtClean="0">
                <a:solidFill>
                  <a:schemeClr val="bg1"/>
                </a:solidFill>
              </a:rPr>
              <a:t> EEE (prof.ssa </a:t>
            </a:r>
            <a:r>
              <a:rPr lang="en-US" sz="2800" dirty="0" err="1" smtClean="0">
                <a:solidFill>
                  <a:schemeClr val="bg1"/>
                </a:solidFill>
              </a:rPr>
              <a:t>Necchi</a:t>
            </a:r>
            <a:r>
              <a:rPr lang="en-US" sz="2800" dirty="0" smtClean="0">
                <a:solidFill>
                  <a:schemeClr val="bg1"/>
                </a:solidFill>
              </a:rPr>
              <a:t>)</a:t>
            </a:r>
          </a:p>
          <a:p>
            <a:pPr>
              <a:buFont typeface="Wingdings" pitchFamily="2" charset="2"/>
              <a:buChar char="Ø"/>
            </a:pPr>
            <a:endParaRPr lang="en-US" sz="2800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</a:rPr>
              <a:t>Il </a:t>
            </a:r>
            <a:r>
              <a:rPr lang="en-US" sz="2800" dirty="0" err="1" smtClean="0">
                <a:solidFill>
                  <a:schemeClr val="bg1"/>
                </a:solidFill>
              </a:rPr>
              <a:t>sistema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di</a:t>
            </a:r>
            <a:r>
              <a:rPr lang="en-US" sz="2800" dirty="0" smtClean="0">
                <a:solidFill>
                  <a:schemeClr val="bg1"/>
                </a:solidFill>
              </a:rPr>
              <a:t> gas </a:t>
            </a:r>
            <a:r>
              <a:rPr lang="en-US" sz="2800" dirty="0" err="1" smtClean="0">
                <a:solidFill>
                  <a:schemeClr val="bg1"/>
                </a:solidFill>
              </a:rPr>
              <a:t>dei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telescopi</a:t>
            </a:r>
            <a:r>
              <a:rPr lang="en-US" sz="2800" dirty="0" smtClean="0">
                <a:solidFill>
                  <a:schemeClr val="bg1"/>
                </a:solidFill>
              </a:rPr>
              <a:t> EEE (Ivan </a:t>
            </a:r>
            <a:r>
              <a:rPr lang="en-US" sz="2800" dirty="0" err="1" smtClean="0">
                <a:solidFill>
                  <a:schemeClr val="bg1"/>
                </a:solidFill>
              </a:rPr>
              <a:t>Gnesi</a:t>
            </a:r>
            <a:r>
              <a:rPr lang="en-US" sz="2800" dirty="0" smtClean="0">
                <a:solidFill>
                  <a:schemeClr val="bg1"/>
                </a:solidFill>
              </a:rPr>
              <a:t>)</a:t>
            </a:r>
          </a:p>
          <a:p>
            <a:pPr>
              <a:buFont typeface="Wingdings" pitchFamily="2" charset="2"/>
              <a:buChar char="Ø"/>
            </a:pPr>
            <a:endParaRPr lang="en-US" sz="2800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err="1" smtClean="0">
                <a:solidFill>
                  <a:schemeClr val="bg1"/>
                </a:solidFill>
              </a:rPr>
              <a:t>Masterclass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simulazione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sciame</a:t>
            </a:r>
            <a:r>
              <a:rPr lang="en-US" sz="2800" dirty="0" smtClean="0">
                <a:solidFill>
                  <a:schemeClr val="bg1"/>
                </a:solidFill>
              </a:rPr>
              <a:t> (</a:t>
            </a:r>
            <a:r>
              <a:rPr lang="en-US" sz="2800" dirty="0" err="1" smtClean="0">
                <a:solidFill>
                  <a:schemeClr val="bg1"/>
                </a:solidFill>
              </a:rPr>
              <a:t>Voghera</a:t>
            </a:r>
            <a:r>
              <a:rPr lang="en-US" sz="2800" dirty="0" smtClean="0">
                <a:solidFill>
                  <a:schemeClr val="bg1"/>
                </a:solidFill>
              </a:rPr>
              <a:t>)</a:t>
            </a:r>
          </a:p>
          <a:p>
            <a:pPr>
              <a:buFont typeface="Wingdings" pitchFamily="2" charset="2"/>
              <a:buChar char="Ø"/>
            </a:pPr>
            <a:endParaRPr lang="en-US" sz="2800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err="1" smtClean="0">
                <a:solidFill>
                  <a:schemeClr val="bg1"/>
                </a:solidFill>
              </a:rPr>
              <a:t>Discussione</a:t>
            </a:r>
            <a:r>
              <a:rPr lang="en-US" sz="2800" dirty="0" smtClean="0">
                <a:solidFill>
                  <a:schemeClr val="bg1"/>
                </a:solidFill>
              </a:rPr>
              <a:t> e </a:t>
            </a:r>
            <a:r>
              <a:rPr lang="en-US" sz="2800" dirty="0" err="1" smtClean="0">
                <a:solidFill>
                  <a:schemeClr val="bg1"/>
                </a:solidFill>
              </a:rPr>
              <a:t>commenti</a:t>
            </a:r>
            <a:r>
              <a:rPr lang="en-US" sz="2800" dirty="0" smtClean="0">
                <a:solidFill>
                  <a:schemeClr val="bg1"/>
                </a:solidFill>
              </a:rPr>
              <a:t> (TUTTI)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b2sm">
  <a:themeElements>
    <a:clrScheme name="eb2sm 1">
      <a:dk1>
        <a:srgbClr val="CCCCFF"/>
      </a:dk1>
      <a:lt1>
        <a:srgbClr val="FFFFFF"/>
      </a:lt1>
      <a:dk2>
        <a:srgbClr val="000000"/>
      </a:dk2>
      <a:lt2>
        <a:srgbClr val="808080"/>
      </a:lt2>
      <a:accent1>
        <a:srgbClr val="7889FB"/>
      </a:accent1>
      <a:accent2>
        <a:srgbClr val="2DB6B3"/>
      </a:accent2>
      <a:accent3>
        <a:srgbClr val="AAAAAA"/>
      </a:accent3>
      <a:accent4>
        <a:srgbClr val="DADADA"/>
      </a:accent4>
      <a:accent5>
        <a:srgbClr val="BEC4FD"/>
      </a:accent5>
      <a:accent6>
        <a:srgbClr val="28A5A2"/>
      </a:accent6>
      <a:hlink>
        <a:srgbClr val="C0C0C0"/>
      </a:hlink>
      <a:folHlink>
        <a:srgbClr val="D18213"/>
      </a:folHlink>
    </a:clrScheme>
    <a:fontScheme name="eb2sm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solidFill>
              <a:schemeClr val="bg1"/>
            </a:solidFill>
          </a:defRPr>
        </a:defPPr>
      </a:lstStyle>
    </a:txDef>
  </a:objectDefaults>
  <a:extraClrSchemeLst>
    <a:extraClrScheme>
      <a:clrScheme name="eb2sm 1">
        <a:dk1>
          <a:srgbClr val="CCCCFF"/>
        </a:dk1>
        <a:lt1>
          <a:srgbClr val="FFFFFF"/>
        </a:lt1>
        <a:dk2>
          <a:srgbClr val="000000"/>
        </a:dk2>
        <a:lt2>
          <a:srgbClr val="808080"/>
        </a:lt2>
        <a:accent1>
          <a:srgbClr val="7889FB"/>
        </a:accent1>
        <a:accent2>
          <a:srgbClr val="2DB6B3"/>
        </a:accent2>
        <a:accent3>
          <a:srgbClr val="AAAAAA"/>
        </a:accent3>
        <a:accent4>
          <a:srgbClr val="DADADA"/>
        </a:accent4>
        <a:accent5>
          <a:srgbClr val="BEC4FD"/>
        </a:accent5>
        <a:accent6>
          <a:srgbClr val="28A5A2"/>
        </a:accent6>
        <a:hlink>
          <a:srgbClr val="C0C0C0"/>
        </a:hlink>
        <a:folHlink>
          <a:srgbClr val="D1821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1153</TotalTime>
  <Words>141</Words>
  <Application>Microsoft Office PowerPoint</Application>
  <PresentationFormat>Presentazione su schermo (4:3)</PresentationFormat>
  <Paragraphs>42</Paragraphs>
  <Slides>4</Slides>
  <Notes>4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6" baseType="lpstr">
      <vt:lpstr>eb2sm</vt:lpstr>
      <vt:lpstr>Image</vt:lpstr>
      <vt:lpstr>Diapositiva 1</vt:lpstr>
      <vt:lpstr>Diapositiva 2</vt:lpstr>
      <vt:lpstr>Diapositiva 3</vt:lpstr>
      <vt:lpstr>Diapositiva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Summary sulle analisi in corso</dc:title>
  <dc:creator>Marcello</dc:creator>
  <cp:lastModifiedBy>Marcello</cp:lastModifiedBy>
  <cp:revision>167</cp:revision>
  <dcterms:created xsi:type="dcterms:W3CDTF">2013-12-04T15:03:56Z</dcterms:created>
  <dcterms:modified xsi:type="dcterms:W3CDTF">2017-02-09T07:59:06Z</dcterms:modified>
</cp:coreProperties>
</file>