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90" r:id="rId2"/>
    <p:sldId id="291" r:id="rId3"/>
    <p:sldId id="293" r:id="rId4"/>
    <p:sldId id="307" r:id="rId5"/>
    <p:sldId id="316" r:id="rId6"/>
    <p:sldId id="314" r:id="rId7"/>
    <p:sldId id="318" r:id="rId8"/>
    <p:sldId id="310" r:id="rId9"/>
    <p:sldId id="319" r:id="rId10"/>
    <p:sldId id="325" r:id="rId11"/>
    <p:sldId id="327" r:id="rId12"/>
    <p:sldId id="326" r:id="rId13"/>
    <p:sldId id="320" r:id="rId14"/>
    <p:sldId id="321" r:id="rId15"/>
    <p:sldId id="322" r:id="rId16"/>
    <p:sldId id="323" r:id="rId17"/>
    <p:sldId id="324" r:id="rId18"/>
    <p:sldId id="317" r:id="rId19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664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30B28-BECC-F446-9085-CCEE189A5491}" type="datetimeFigureOut">
              <a:rPr lang="en-US" smtClean="0"/>
              <a:t>31/05/16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4DF9B-58B0-E14C-8F7A-B0747883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49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D9AB7-261C-4E98-979B-37130BB09AB2}" type="datetimeFigureOut">
              <a:rPr lang="it-IT" smtClean="0"/>
              <a:t>31/05/16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6D51-4791-4190-941E-01452862E9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659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6D51-4791-4190-941E-01452862E9C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540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5FB6-BCEB-4525-B3B1-537274FF07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4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5FB6-BCEB-4525-B3B1-537274FF07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4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5FB6-BCEB-4525-B3B1-537274FF07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6D51-4791-4190-941E-01452862E9C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74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5FB6-BCEB-4525-B3B1-537274FF07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5FB6-BCEB-4525-B3B1-537274FF07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4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5FB6-BCEB-4525-B3B1-537274FF07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4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5FB6-BCEB-4525-B3B1-537274FF07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5FB6-BCEB-4525-B3B1-537274FF07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5FB6-BCEB-4525-B3B1-537274FF07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5FB6-BCEB-4525-B3B1-537274FF07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E39C8ADB-8EFF-483F-9B5F-31124681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0" Type="http://schemas.openxmlformats.org/officeDocument/2006/relationships/image" Target="../media/image13.PNG"/><Relationship Id="rId8" Type="http://schemas.openxmlformats.org/officeDocument/2006/relationships/image" Target="../media/image110.png"/><Relationship Id="rId9" Type="http://schemas.openxmlformats.org/officeDocument/2006/relationships/image" Target="../media/image12.PNG"/><Relationship Id="rId11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Performance of MRPC telescopes of the </a:t>
            </a:r>
            <a:r>
              <a:rPr lang="en-US" dirty="0" smtClean="0"/>
              <a:t>EEE Project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E. </a:t>
            </a:r>
            <a:r>
              <a:rPr lang="it-IT" dirty="0" err="1" smtClean="0">
                <a:solidFill>
                  <a:schemeClr val="tx1"/>
                </a:solidFill>
              </a:rPr>
              <a:t>Bossini</a:t>
            </a:r>
            <a:r>
              <a:rPr lang="it-IT" dirty="0" smtClean="0">
                <a:solidFill>
                  <a:schemeClr val="tx1"/>
                </a:solidFill>
              </a:rPr>
              <a:t>, C. Cicalò, </a:t>
            </a:r>
            <a:r>
              <a:rPr lang="it-IT" u="sng" dirty="0">
                <a:solidFill>
                  <a:schemeClr val="tx1"/>
                </a:solidFill>
              </a:rPr>
              <a:t>D. De </a:t>
            </a:r>
            <a:r>
              <a:rPr lang="it-IT" u="sng" dirty="0" smtClean="0">
                <a:solidFill>
                  <a:schemeClr val="tx1"/>
                </a:solidFill>
              </a:rPr>
              <a:t>Gruttola</a:t>
            </a:r>
            <a:r>
              <a:rPr lang="it-IT" dirty="0" smtClean="0">
                <a:solidFill>
                  <a:schemeClr val="tx1"/>
                </a:solidFill>
              </a:rPr>
              <a:t>,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I. </a:t>
            </a:r>
            <a:r>
              <a:rPr lang="it-IT" dirty="0" err="1" smtClean="0">
                <a:solidFill>
                  <a:schemeClr val="tx1"/>
                </a:solidFill>
              </a:rPr>
              <a:t>Gnesi</a:t>
            </a:r>
            <a:r>
              <a:rPr lang="it-IT" dirty="0" smtClean="0">
                <a:solidFill>
                  <a:schemeClr val="tx1"/>
                </a:solidFill>
              </a:rPr>
              <a:t>, M. Garbini, </a:t>
            </a:r>
            <a:r>
              <a:rPr lang="it-IT" dirty="0" smtClean="0">
                <a:solidFill>
                  <a:schemeClr val="tx1"/>
                </a:solidFill>
              </a:rPr>
              <a:t>S. </a:t>
            </a:r>
            <a:r>
              <a:rPr lang="it-IT" dirty="0" err="1" smtClean="0">
                <a:solidFill>
                  <a:schemeClr val="tx1"/>
                </a:solidFill>
              </a:rPr>
              <a:t>Grazzi</a:t>
            </a:r>
            <a:r>
              <a:rPr lang="it-IT" dirty="0" smtClean="0">
                <a:solidFill>
                  <a:schemeClr val="tx1"/>
                </a:solidFill>
              </a:rPr>
              <a:t>, S.M</a:t>
            </a:r>
            <a:r>
              <a:rPr lang="it-IT" dirty="0" smtClean="0">
                <a:solidFill>
                  <a:schemeClr val="tx1"/>
                </a:solidFill>
              </a:rPr>
              <a:t>. </a:t>
            </a:r>
            <a:r>
              <a:rPr lang="it-IT" dirty="0" err="1" smtClean="0">
                <a:solidFill>
                  <a:schemeClr val="tx1"/>
                </a:solidFill>
              </a:rPr>
              <a:t>Panetta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6315909" y="6176927"/>
            <a:ext cx="3363606" cy="7272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_centrofer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52" y="6237335"/>
            <a:ext cx="1518107" cy="624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logo_inf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03" y="6237335"/>
            <a:ext cx="981117" cy="624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LogoUniversitàDiSalern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78" y="6237335"/>
            <a:ext cx="624493" cy="6244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01/06/2016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5" name="Picture 14" descr="Schermata 2016-05-26 alle 13.34.5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92369"/>
            <a:ext cx="1317008" cy="15584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972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CasellaDiTesto 2062"/>
          <p:cNvSpPr txBox="1"/>
          <p:nvPr/>
        </p:nvSpPr>
        <p:spPr>
          <a:xfrm>
            <a:off x="847149" y="4335466"/>
            <a:ext cx="252627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sp>
        <p:nvSpPr>
          <p:cNvPr id="2064" name="CasellaDiTesto 2063"/>
          <p:cNvSpPr txBox="1"/>
          <p:nvPr/>
        </p:nvSpPr>
        <p:spPr>
          <a:xfrm>
            <a:off x="4154320" y="5996287"/>
            <a:ext cx="1230923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sp>
        <p:nvSpPr>
          <p:cNvPr id="23" name="Rectangle 22"/>
          <p:cNvSpPr/>
          <p:nvPr/>
        </p:nvSpPr>
        <p:spPr>
          <a:xfrm>
            <a:off x="3595584" y="0"/>
            <a:ext cx="2067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Bologna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01/06/2016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10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" name="Picture 2" descr="Schermata 2016-05-31 alle 12.52.3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r="4118"/>
          <a:stretch/>
        </p:blipFill>
        <p:spPr>
          <a:xfrm>
            <a:off x="0" y="1208424"/>
            <a:ext cx="5165811" cy="2588600"/>
          </a:xfrm>
          <a:prstGeom prst="rect">
            <a:avLst/>
          </a:prstGeom>
        </p:spPr>
      </p:pic>
      <p:pic>
        <p:nvPicPr>
          <p:cNvPr id="4" name="Picture 3" descr="Schermata 2016-05-31 alle 12.52.4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t="6730" r="3066"/>
          <a:stretch/>
        </p:blipFill>
        <p:spPr>
          <a:xfrm>
            <a:off x="5285946" y="882758"/>
            <a:ext cx="4502922" cy="3041962"/>
          </a:xfrm>
          <a:prstGeom prst="rect">
            <a:avLst/>
          </a:prstGeom>
        </p:spPr>
      </p:pic>
      <p:pic>
        <p:nvPicPr>
          <p:cNvPr id="6" name="Picture 5" descr="Schermata 2016-05-31 alle 12.52.4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7327" r="2814"/>
          <a:stretch/>
        </p:blipFill>
        <p:spPr>
          <a:xfrm>
            <a:off x="0" y="3912842"/>
            <a:ext cx="5009925" cy="3336761"/>
          </a:xfrm>
          <a:prstGeom prst="rect">
            <a:avLst/>
          </a:prstGeom>
        </p:spPr>
      </p:pic>
      <p:pic>
        <p:nvPicPr>
          <p:cNvPr id="7" name="Picture 6" descr="Schermata 2016-05-31 alle 12.52.53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8942" r="6066"/>
          <a:stretch/>
        </p:blipFill>
        <p:spPr>
          <a:xfrm>
            <a:off x="5000626" y="3918943"/>
            <a:ext cx="5061655" cy="33575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46350"/>
            <a:ext cx="5050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analysis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done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in Bologna in 2008 (graduate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student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125613" y="2170761"/>
            <a:ext cx="1179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it-IT" baseline="-25000" dirty="0" err="1" smtClean="0">
                <a:latin typeface="+mj-lt"/>
                <a:cs typeface="Symbol" charset="2"/>
                <a:sym typeface="Wingdings"/>
              </a:rPr>
              <a:t>x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=0.9 cm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180851" y="5377921"/>
            <a:ext cx="114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it-IT" baseline="-25000" dirty="0" err="1" smtClean="0">
                <a:cs typeface="Symbol" charset="2"/>
                <a:sym typeface="Wingdings"/>
              </a:rPr>
              <a:t>y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=2.1 cm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329499" y="5377922"/>
            <a:ext cx="114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it-IT" baseline="-25000" dirty="0" err="1" smtClean="0">
                <a:cs typeface="Symbol" charset="2"/>
                <a:sym typeface="Wingdings"/>
              </a:rPr>
              <a:t>y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=1.3 cm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153244" y="5955067"/>
            <a:ext cx="2642972" cy="4805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0568" y="5980629"/>
            <a:ext cx="2009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/>
              </a:rPr>
              <a:t>         </a:t>
            </a:r>
            <a:r>
              <a:rPr lang="it-IT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/>
              </a:rPr>
              <a:t>vertical</a:t>
            </a:r>
            <a:r>
              <a:rPr lang="it-IT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/>
              </a:rPr>
              <a:t>tracks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0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44750"/>
            <a:ext cx="4582297" cy="332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/>
              <p:cNvSpPr txBox="1"/>
              <p:nvPr/>
            </p:nvSpPr>
            <p:spPr>
              <a:xfrm>
                <a:off x="843706" y="5110937"/>
                <a:ext cx="1255127" cy="378777"/>
              </a:xfrm>
              <a:prstGeom prst="rect">
                <a:avLst/>
              </a:prstGeom>
              <a:noFill/>
            </p:spPr>
            <p:txBody>
              <a:bodyPr wrap="none" lIns="100794" tIns="50397" rIns="100794" bIns="50397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it-IT" b="0" i="1" smtClean="0">
                          <a:latin typeface="Cambria Math"/>
                        </a:rPr>
                        <m:t>~ 192 </m:t>
                      </m:r>
                      <m:r>
                        <a:rPr lang="it-IT" b="0" i="1" smtClean="0">
                          <a:latin typeface="Cambria Math"/>
                        </a:rPr>
                        <m:t>𝑝𝑠</m:t>
                      </m:r>
                    </m:oMath>
                  </m:oMathPara>
                </a14:m>
                <a:endParaRPr lang="it-IT" b="0" dirty="0" smtClean="0"/>
              </a:p>
            </p:txBody>
          </p:sp>
        </mc:Choice>
        <mc:Fallback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06" y="5110937"/>
                <a:ext cx="1255127" cy="378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01/06/2016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95584" y="0"/>
            <a:ext cx="1182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Pisa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0" y="718715"/>
            <a:ext cx="100806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raw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alignment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 with the box </a:t>
            </a:r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distribution</a:t>
            </a:r>
            <a:endParaRPr lang="it-IT" sz="2400" dirty="0" smtClean="0">
              <a:latin typeface="Calibri" pitchFamily="34" charset="0"/>
              <a:cs typeface="Calibri" pitchFamily="34" charset="0"/>
              <a:sym typeface="Wingdings"/>
            </a:endParaRPr>
          </a:p>
          <a:p>
            <a:endParaRPr lang="it-IT" sz="2400" dirty="0" smtClean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endParaRPr lang="it-IT" sz="2400" dirty="0">
              <a:latin typeface="Calibri" pitchFamily="34" charset="0"/>
              <a:cs typeface="Calibri" pitchFamily="34" charset="0"/>
              <a:sym typeface="Wingdings"/>
            </a:endParaRPr>
          </a:p>
          <a:p>
            <a:endParaRPr lang="it-IT" sz="2400" dirty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track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cuts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applied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after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 the </a:t>
            </a:r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alignment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 (1 hit/</a:t>
            </a:r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chamber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, </a:t>
            </a:r>
            <a:r>
              <a:rPr lang="it-IT" sz="2400" dirty="0" smtClean="0">
                <a:latin typeface="Symbol" charset="2"/>
                <a:cs typeface="Symbol" charset="2"/>
                <a:sym typeface="Wingdings"/>
              </a:rPr>
              <a:t>c</a:t>
            </a:r>
            <a:r>
              <a:rPr lang="it-IT" sz="2400" baseline="30000" dirty="0" smtClean="0">
                <a:latin typeface="Calibri" pitchFamily="34" charset="0"/>
                <a:cs typeface="Calibri" pitchFamily="34" charset="0"/>
                <a:sym typeface="Wingdings"/>
              </a:rPr>
              <a:t>2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/</a:t>
            </a:r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d.o.f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. &lt; 4)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align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 the middle </a:t>
            </a:r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chamber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 with the </a:t>
            </a:r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residual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distribution</a:t>
            </a:r>
            <a:endParaRPr lang="it-IT" sz="2400" dirty="0" smtClean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r>
              <a:rPr lang="it-IT" sz="2400" dirty="0">
                <a:latin typeface="Calibri" pitchFamily="34" charset="0"/>
                <a:cs typeface="Calibri" pitchFamily="34" charset="0"/>
                <a:sym typeface="Wingdings"/>
              </a:rPr>
              <a:t>i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terate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re-</a:t>
            </a:r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scan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all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events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 with the new </a:t>
            </a:r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calibration</a:t>
            </a:r>
            <a:endParaRPr lang="it-IT" sz="2400" dirty="0" smtClean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endParaRPr lang="it-IT" sz="2400" dirty="0" smtClean="0">
              <a:latin typeface="Calibri" pitchFamily="34" charset="0"/>
              <a:cs typeface="Calibri" pitchFamily="34" charset="0"/>
              <a:sym typeface="Wingding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085" y="1225664"/>
            <a:ext cx="96985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it-IT" sz="2200" dirty="0" smtClean="0">
                <a:latin typeface="Calibri" pitchFamily="34" charset="0"/>
                <a:cs typeface="Calibri" pitchFamily="34" charset="0"/>
                <a:sym typeface="Wingdings"/>
              </a:rPr>
              <a:t>hit position </a:t>
            </a:r>
            <a:r>
              <a:rPr lang="it-IT" sz="2200" dirty="0" err="1" smtClean="0">
                <a:latin typeface="Calibri" pitchFamily="34" charset="0"/>
                <a:cs typeface="Calibri" pitchFamily="34" charset="0"/>
                <a:sym typeface="Wingdings"/>
              </a:rPr>
              <a:t>obtained</a:t>
            </a:r>
            <a:r>
              <a:rPr lang="it-IT" sz="2200" dirty="0" smtClean="0">
                <a:latin typeface="Calibri" pitchFamily="34" charset="0"/>
                <a:cs typeface="Calibri" pitchFamily="34" charset="0"/>
                <a:sym typeface="Wingdings"/>
              </a:rPr>
              <a:t> by </a:t>
            </a:r>
            <a:r>
              <a:rPr lang="it-IT" sz="2200" dirty="0" err="1" smtClean="0">
                <a:latin typeface="Calibri" pitchFamily="34" charset="0"/>
                <a:cs typeface="Calibri" pitchFamily="34" charset="0"/>
                <a:sym typeface="Wingdings"/>
              </a:rPr>
              <a:t>correcting</a:t>
            </a:r>
            <a:r>
              <a:rPr lang="it-IT" sz="2200" dirty="0" smtClean="0">
                <a:latin typeface="Calibri" pitchFamily="34" charset="0"/>
                <a:cs typeface="Calibri" pitchFamily="34" charset="0"/>
                <a:sym typeface="Wingdings"/>
              </a:rPr>
              <a:t> the offset of the box </a:t>
            </a:r>
            <a:r>
              <a:rPr lang="it-IT" sz="2200" dirty="0" err="1" smtClean="0">
                <a:latin typeface="Calibri" pitchFamily="34" charset="0"/>
                <a:cs typeface="Calibri" pitchFamily="34" charset="0"/>
                <a:sym typeface="Wingdings"/>
              </a:rPr>
              <a:t>distribution</a:t>
            </a:r>
            <a:endParaRPr lang="it-IT" sz="2200" dirty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²"/>
            </a:pPr>
            <a:r>
              <a:rPr lang="it-IT" sz="2200" dirty="0" smtClean="0">
                <a:latin typeface="Calibri" pitchFamily="34" charset="0"/>
                <a:cs typeface="Calibri" pitchFamily="34" charset="0"/>
                <a:sym typeface="Wingdings"/>
              </a:rPr>
              <a:t>hit </a:t>
            </a:r>
            <a:r>
              <a:rPr lang="it-IT" sz="2200" dirty="0" err="1" smtClean="0">
                <a:latin typeface="Calibri" pitchFamily="34" charset="0"/>
                <a:cs typeface="Calibri" pitchFamily="34" charset="0"/>
                <a:sym typeface="Wingdings"/>
              </a:rPr>
              <a:t>raw</a:t>
            </a:r>
            <a:r>
              <a:rPr lang="it-IT" sz="2200" dirty="0" smtClean="0">
                <a:latin typeface="Calibri" pitchFamily="34" charset="0"/>
                <a:cs typeface="Calibri" pitchFamily="34" charset="0"/>
                <a:sym typeface="Wingdings"/>
              </a:rPr>
              <a:t> time of the middle </a:t>
            </a:r>
            <a:r>
              <a:rPr lang="it-IT" sz="2200" dirty="0" err="1" smtClean="0">
                <a:latin typeface="Calibri" pitchFamily="34" charset="0"/>
                <a:cs typeface="Calibri" pitchFamily="34" charset="0"/>
                <a:sym typeface="Wingdings"/>
              </a:rPr>
              <a:t>chamber</a:t>
            </a:r>
            <a:r>
              <a:rPr lang="it-IT" sz="22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200" dirty="0" err="1" smtClean="0">
                <a:latin typeface="Calibri" pitchFamily="34" charset="0"/>
                <a:cs typeface="Calibri" pitchFamily="34" charset="0"/>
                <a:sym typeface="Wingdings"/>
              </a:rPr>
              <a:t>centered</a:t>
            </a:r>
            <a:r>
              <a:rPr lang="it-IT" sz="22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200" dirty="0" err="1" smtClean="0">
                <a:latin typeface="Calibri" pitchFamily="34" charset="0"/>
                <a:cs typeface="Calibri" pitchFamily="34" charset="0"/>
                <a:sym typeface="Wingdings"/>
              </a:rPr>
              <a:t>wrt</a:t>
            </a:r>
            <a:r>
              <a:rPr lang="it-IT" sz="2200" dirty="0" smtClean="0">
                <a:latin typeface="Calibri" pitchFamily="34" charset="0"/>
                <a:cs typeface="Calibri" pitchFamily="34" charset="0"/>
                <a:sym typeface="Wingdings"/>
              </a:rPr>
              <a:t> the </a:t>
            </a:r>
            <a:r>
              <a:rPr lang="it-IT" sz="2200" dirty="0" err="1" smtClean="0">
                <a:latin typeface="Calibri" pitchFamily="34" charset="0"/>
                <a:cs typeface="Calibri" pitchFamily="34" charset="0"/>
                <a:sym typeface="Wingdings"/>
              </a:rPr>
              <a:t>external</a:t>
            </a:r>
            <a:r>
              <a:rPr lang="it-IT" sz="22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200" dirty="0" err="1" smtClean="0">
                <a:latin typeface="Calibri" pitchFamily="34" charset="0"/>
                <a:cs typeface="Calibri" pitchFamily="34" charset="0"/>
                <a:sym typeface="Wingdings"/>
              </a:rPr>
              <a:t>chambers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4563248" y="4313544"/>
            <a:ext cx="59056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sz="2000" dirty="0" err="1" smtClean="0">
                <a:latin typeface="Calibri" pitchFamily="34" charset="0"/>
                <a:cs typeface="Calibri" pitchFamily="34" charset="0"/>
                <a:sym typeface="Wingdings"/>
              </a:rPr>
              <a:t>similar</a:t>
            </a:r>
            <a:r>
              <a:rPr lang="it-IT" sz="20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  <a:sym typeface="Wingdings"/>
              </a:rPr>
              <a:t>results</a:t>
            </a:r>
            <a:r>
              <a:rPr lang="it-IT" sz="2000" dirty="0" smtClean="0">
                <a:latin typeface="Calibri" pitchFamily="34" charset="0"/>
                <a:cs typeface="Calibri" pitchFamily="34" charset="0"/>
                <a:sym typeface="Wingdings"/>
              </a:rPr>
              <a:t> for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  <a:sym typeface="Wingdings"/>
              </a:rPr>
              <a:t>spatial</a:t>
            </a:r>
            <a:r>
              <a:rPr lang="it-IT" sz="20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  <a:sym typeface="Wingdings"/>
              </a:rPr>
              <a:t>resolution</a:t>
            </a:r>
            <a:r>
              <a:rPr lang="it-IT" sz="20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</a:p>
          <a:p>
            <a:r>
              <a:rPr lang="it-IT" sz="2000" dirty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000" dirty="0" smtClean="0">
                <a:latin typeface="Calibri" pitchFamily="34" charset="0"/>
                <a:cs typeface="Calibri" pitchFamily="34" charset="0"/>
                <a:sym typeface="Wingdings"/>
              </a:rPr>
              <a:t>    (</a:t>
            </a:r>
            <a:r>
              <a:rPr lang="it-IT" sz="2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it-IT" sz="2000" baseline="-25000" dirty="0" err="1" smtClean="0">
                <a:solidFill>
                  <a:srgbClr val="0000FF"/>
                </a:solidFill>
              </a:rPr>
              <a:t>x</a:t>
            </a:r>
            <a:r>
              <a:rPr lang="it-IT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~ </a:t>
            </a:r>
            <a:r>
              <a:rPr lang="it-IT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1.4 cm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it-IT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it-IT" sz="2000" baseline="-25000" dirty="0" err="1" smtClean="0">
                <a:solidFill>
                  <a:srgbClr val="0000FF"/>
                </a:solidFill>
              </a:rPr>
              <a:t>y</a:t>
            </a:r>
            <a:r>
              <a:rPr lang="it-IT" sz="2000" baseline="-25000" dirty="0" smtClean="0">
                <a:solidFill>
                  <a:srgbClr val="0000FF"/>
                </a:solidFill>
              </a:rPr>
              <a:t> </a:t>
            </a:r>
            <a:r>
              <a:rPr lang="it-IT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~ 1.2 cm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endParaRPr lang="it-IT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very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good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time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resolution</a:t>
            </a:r>
            <a:endParaRPr lang="en-US" sz="2000" dirty="0" smtClean="0"/>
          </a:p>
          <a:p>
            <a:pPr marL="285750" indent="-285750">
              <a:buFont typeface="Wingdings" charset="2"/>
              <a:buChar char="ü"/>
            </a:pP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5030557" y="334472"/>
            <a:ext cx="347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analysis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done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by graduate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4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CasellaDiTesto 2062"/>
          <p:cNvSpPr txBox="1"/>
          <p:nvPr/>
        </p:nvSpPr>
        <p:spPr>
          <a:xfrm>
            <a:off x="847149" y="4798840"/>
            <a:ext cx="252627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sp>
        <p:nvSpPr>
          <p:cNvPr id="2064" name="CasellaDiTesto 2063"/>
          <p:cNvSpPr txBox="1"/>
          <p:nvPr/>
        </p:nvSpPr>
        <p:spPr>
          <a:xfrm>
            <a:off x="4154320" y="5996287"/>
            <a:ext cx="1230923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sp>
        <p:nvSpPr>
          <p:cNvPr id="23" name="Rectangle 22"/>
          <p:cNvSpPr/>
          <p:nvPr/>
        </p:nvSpPr>
        <p:spPr>
          <a:xfrm>
            <a:off x="3029233" y="0"/>
            <a:ext cx="4033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Multitrack</a:t>
            </a:r>
            <a:r>
              <a:rPr lang="it-IT" sz="4000" dirty="0" smtClean="0"/>
              <a:t> </a:t>
            </a:r>
            <a:r>
              <a:rPr lang="it-IT" sz="4000" dirty="0" err="1" smtClean="0"/>
              <a:t>events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01/06/2016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12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5" name="Picture 4" descr="Schermata 2016-06-01 alle 01.14.5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9" t="15554" r="1247" b="4510"/>
          <a:stretch/>
        </p:blipFill>
        <p:spPr>
          <a:xfrm>
            <a:off x="0" y="1623045"/>
            <a:ext cx="3165705" cy="4002483"/>
          </a:xfrm>
          <a:prstGeom prst="rect">
            <a:avLst/>
          </a:prstGeom>
        </p:spPr>
      </p:pic>
      <p:pic>
        <p:nvPicPr>
          <p:cNvPr id="11" name="Picture 10" descr="Schermata 2016-06-01 alle 01.15.3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1" t="15559" r="3533" b="4906"/>
          <a:stretch/>
        </p:blipFill>
        <p:spPr>
          <a:xfrm>
            <a:off x="3380329" y="1608160"/>
            <a:ext cx="3112049" cy="4021236"/>
          </a:xfrm>
          <a:prstGeom prst="rect">
            <a:avLst/>
          </a:prstGeom>
        </p:spPr>
      </p:pic>
      <p:pic>
        <p:nvPicPr>
          <p:cNvPr id="12" name="Picture 11" descr="Schermata 2016-06-01 alle 01.15.5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9" t="16462" r="4451" b="2766"/>
          <a:stretch/>
        </p:blipFill>
        <p:spPr>
          <a:xfrm>
            <a:off x="6523084" y="1608158"/>
            <a:ext cx="3134999" cy="4029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62547" y="5561083"/>
            <a:ext cx="11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residual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x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319685" y="5570384"/>
            <a:ext cx="108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residual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y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395963" y="5570384"/>
            <a:ext cx="1446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time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residual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6813" y="6135188"/>
            <a:ext cx="513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similar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400" dirty="0" err="1" smtClean="0">
                <a:latin typeface="Calibri" pitchFamily="34" charset="0"/>
                <a:cs typeface="Calibri" pitchFamily="34" charset="0"/>
                <a:sym typeface="Wingdings"/>
              </a:rPr>
              <a:t>results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"/>
              </a:rPr>
              <a:t> on SAVO-02 and FRAS-02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4304804" y="1294547"/>
            <a:ext cx="1012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SAVO-01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729189"/>
            <a:ext cx="7163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analysis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by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F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.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Nozzoli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and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recently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presented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at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the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reco&amp;analysis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6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CasellaDiTesto 2062"/>
          <p:cNvSpPr txBox="1"/>
          <p:nvPr/>
        </p:nvSpPr>
        <p:spPr>
          <a:xfrm>
            <a:off x="847149" y="4335466"/>
            <a:ext cx="252627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sp>
        <p:nvSpPr>
          <p:cNvPr id="2064" name="CasellaDiTesto 2063"/>
          <p:cNvSpPr txBox="1"/>
          <p:nvPr/>
        </p:nvSpPr>
        <p:spPr>
          <a:xfrm>
            <a:off x="4154320" y="5996287"/>
            <a:ext cx="1230923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sp>
        <p:nvSpPr>
          <p:cNvPr id="23" name="Rectangle 22"/>
          <p:cNvSpPr/>
          <p:nvPr/>
        </p:nvSpPr>
        <p:spPr>
          <a:xfrm>
            <a:off x="3774070" y="0"/>
            <a:ext cx="1553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Paper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308100"/>
            <a:ext cx="10080625" cy="4941240"/>
            <a:chOff x="0" y="1308100"/>
            <a:chExt cx="10080625" cy="4941240"/>
          </a:xfrm>
        </p:grpSpPr>
        <p:pic>
          <p:nvPicPr>
            <p:cNvPr id="2" name="Picture 1" descr="Schermata 2016-05-26 alle 12.39.5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08100"/>
              <a:ext cx="10080625" cy="494124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016375" y="2952440"/>
              <a:ext cx="2143125" cy="634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01/06/2016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5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CasellaDiTesto 2062"/>
          <p:cNvSpPr txBox="1"/>
          <p:nvPr/>
        </p:nvSpPr>
        <p:spPr>
          <a:xfrm>
            <a:off x="847149" y="4335466"/>
            <a:ext cx="252627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sp>
        <p:nvSpPr>
          <p:cNvPr id="2064" name="CasellaDiTesto 2063"/>
          <p:cNvSpPr txBox="1"/>
          <p:nvPr/>
        </p:nvSpPr>
        <p:spPr>
          <a:xfrm>
            <a:off x="4154320" y="5996287"/>
            <a:ext cx="1230923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sp>
        <p:nvSpPr>
          <p:cNvPr id="23" name="Rectangle 22"/>
          <p:cNvSpPr/>
          <p:nvPr/>
        </p:nvSpPr>
        <p:spPr>
          <a:xfrm>
            <a:off x="3774070" y="0"/>
            <a:ext cx="1553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Paper</a:t>
            </a:r>
            <a:endParaRPr lang="en-US" sz="4000" dirty="0"/>
          </a:p>
        </p:txBody>
      </p:sp>
      <p:pic>
        <p:nvPicPr>
          <p:cNvPr id="3" name="Picture 2" descr="Schermata 2016-05-26 alle 12.42.5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7" r="17567" b="5716"/>
          <a:stretch/>
        </p:blipFill>
        <p:spPr>
          <a:xfrm>
            <a:off x="127001" y="638213"/>
            <a:ext cx="5651500" cy="4568240"/>
          </a:xfrm>
          <a:prstGeom prst="rect">
            <a:avLst/>
          </a:prstGeom>
        </p:spPr>
      </p:pic>
      <p:pic>
        <p:nvPicPr>
          <p:cNvPr id="4" name="Picture 3" descr="Schermata 2016-05-26 alle 12.43.0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r="8376"/>
          <a:stretch/>
        </p:blipFill>
        <p:spPr>
          <a:xfrm>
            <a:off x="5727392" y="269852"/>
            <a:ext cx="4353233" cy="70993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591" y="5595213"/>
            <a:ext cx="4576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Calibri" pitchFamily="34" charset="0"/>
                <a:cs typeface="Calibri" pitchFamily="34" charset="0"/>
                <a:sym typeface="Wingdings"/>
              </a:rPr>
              <a:t>i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ntroduction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and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description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of the setup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done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</a:p>
          <a:p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(to be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revised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460376" y="5555667"/>
            <a:ext cx="4540249" cy="7143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01/06/2016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14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7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ermata 2016-05-26 alle 12.43.1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2100" r="7746" b="2783"/>
          <a:stretch/>
        </p:blipFill>
        <p:spPr>
          <a:xfrm>
            <a:off x="4114228" y="679707"/>
            <a:ext cx="4315398" cy="6626000"/>
          </a:xfrm>
          <a:prstGeom prst="rect">
            <a:avLst/>
          </a:prstGeom>
        </p:spPr>
      </p:pic>
      <p:sp>
        <p:nvSpPr>
          <p:cNvPr id="2063" name="CasellaDiTesto 2062"/>
          <p:cNvSpPr txBox="1"/>
          <p:nvPr/>
        </p:nvSpPr>
        <p:spPr>
          <a:xfrm>
            <a:off x="847149" y="4335466"/>
            <a:ext cx="252627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sp>
        <p:nvSpPr>
          <p:cNvPr id="2064" name="CasellaDiTesto 2063"/>
          <p:cNvSpPr txBox="1"/>
          <p:nvPr/>
        </p:nvSpPr>
        <p:spPr>
          <a:xfrm>
            <a:off x="4154320" y="5996287"/>
            <a:ext cx="1230923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sp>
        <p:nvSpPr>
          <p:cNvPr id="23" name="Rectangle 22"/>
          <p:cNvSpPr/>
          <p:nvPr/>
        </p:nvSpPr>
        <p:spPr>
          <a:xfrm>
            <a:off x="3774070" y="0"/>
            <a:ext cx="1553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Paper</a:t>
            </a:r>
            <a:endParaRPr lang="en-US" sz="4000" dirty="0"/>
          </a:p>
        </p:txBody>
      </p:sp>
      <p:pic>
        <p:nvPicPr>
          <p:cNvPr id="2" name="Picture 1" descr="Schermata 2016-05-26 alle 12.43.1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r="8203"/>
          <a:stretch/>
        </p:blipFill>
        <p:spPr>
          <a:xfrm>
            <a:off x="127824" y="650807"/>
            <a:ext cx="4190176" cy="67183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35841" y="2976114"/>
            <a:ext cx="13539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section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on </a:t>
            </a:r>
          </a:p>
          <a:p>
            <a:r>
              <a:rPr lang="it-IT" dirty="0" err="1">
                <a:latin typeface="Calibri" pitchFamily="34" charset="0"/>
                <a:cs typeface="Calibri" pitchFamily="34" charset="0"/>
                <a:sym typeface="Wingdings"/>
              </a:rPr>
              <a:t>s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trategy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and </a:t>
            </a:r>
          </a:p>
          <a:p>
            <a:r>
              <a:rPr lang="it-IT" dirty="0" err="1">
                <a:latin typeface="Calibri" pitchFamily="34" charset="0"/>
                <a:cs typeface="Calibri" pitchFamily="34" charset="0"/>
                <a:sym typeface="Wingdings"/>
              </a:rPr>
              <a:t>r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esults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well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</a:p>
          <a:p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advanced</a:t>
            </a:r>
            <a:endParaRPr lang="it-IT" dirty="0" smtClean="0">
              <a:latin typeface="Calibri" pitchFamily="34" charset="0"/>
              <a:cs typeface="Calibri" pitchFamily="34" charset="0"/>
              <a:sym typeface="Wingding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24876" y="3031807"/>
            <a:ext cx="1301749" cy="115875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01/06/2016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04091" y="4753926"/>
            <a:ext cx="1418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latin typeface="Calibri" pitchFamily="34" charset="0"/>
                <a:cs typeface="Calibri" pitchFamily="34" charset="0"/>
                <a:sym typeface="Wingdings"/>
              </a:rPr>
              <a:t>f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igures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to be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changed</a:t>
            </a:r>
            <a:endParaRPr lang="it-IT" dirty="0" smtClean="0">
              <a:latin typeface="Calibri" pitchFamily="34" charset="0"/>
              <a:cs typeface="Calibri" pitchFamily="34" charset="0"/>
              <a:sym typeface="Wingding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41158" y="4763231"/>
            <a:ext cx="1276919" cy="69178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CasellaDiTesto 2062"/>
          <p:cNvSpPr txBox="1"/>
          <p:nvPr/>
        </p:nvSpPr>
        <p:spPr>
          <a:xfrm>
            <a:off x="847149" y="4335466"/>
            <a:ext cx="252627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sp>
        <p:nvSpPr>
          <p:cNvPr id="2064" name="CasellaDiTesto 2063"/>
          <p:cNvSpPr txBox="1"/>
          <p:nvPr/>
        </p:nvSpPr>
        <p:spPr>
          <a:xfrm>
            <a:off x="4154320" y="5996287"/>
            <a:ext cx="1230923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sp>
        <p:nvSpPr>
          <p:cNvPr id="23" name="Rectangle 22"/>
          <p:cNvSpPr/>
          <p:nvPr/>
        </p:nvSpPr>
        <p:spPr>
          <a:xfrm>
            <a:off x="3774070" y="0"/>
            <a:ext cx="1553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Paper</a:t>
            </a:r>
            <a:endParaRPr lang="en-US" sz="4000" dirty="0"/>
          </a:p>
        </p:txBody>
      </p:sp>
      <p:pic>
        <p:nvPicPr>
          <p:cNvPr id="3" name="Picture 2" descr="Schermata 2016-05-26 alle 12.43.2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 t="2100" r="7429" b="2783"/>
          <a:stretch/>
        </p:blipFill>
        <p:spPr>
          <a:xfrm>
            <a:off x="0" y="777793"/>
            <a:ext cx="4222688" cy="6527908"/>
          </a:xfrm>
          <a:prstGeom prst="rect">
            <a:avLst/>
          </a:prstGeom>
        </p:spPr>
      </p:pic>
      <p:pic>
        <p:nvPicPr>
          <p:cNvPr id="4" name="Picture 3" descr="Schermata 2016-05-26 alle 12.43.3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t="3779" r="6548" b="1732"/>
          <a:stretch/>
        </p:blipFill>
        <p:spPr>
          <a:xfrm>
            <a:off x="4218119" y="746048"/>
            <a:ext cx="4084505" cy="64485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35841" y="2976114"/>
            <a:ext cx="13539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section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on </a:t>
            </a:r>
          </a:p>
          <a:p>
            <a:r>
              <a:rPr lang="it-IT" dirty="0" err="1">
                <a:latin typeface="Calibri" pitchFamily="34" charset="0"/>
                <a:cs typeface="Calibri" pitchFamily="34" charset="0"/>
                <a:sym typeface="Wingdings"/>
              </a:rPr>
              <a:t>s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trategy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and </a:t>
            </a:r>
          </a:p>
          <a:p>
            <a:r>
              <a:rPr lang="it-IT" dirty="0" err="1">
                <a:latin typeface="Calibri" pitchFamily="34" charset="0"/>
                <a:cs typeface="Calibri" pitchFamily="34" charset="0"/>
                <a:sym typeface="Wingdings"/>
              </a:rPr>
              <a:t>r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esults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well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</a:p>
          <a:p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advanced</a:t>
            </a:r>
            <a:endParaRPr lang="it-IT" dirty="0" smtClean="0">
              <a:latin typeface="Calibri" pitchFamily="34" charset="0"/>
              <a:cs typeface="Calibri" pitchFamily="34" charset="0"/>
              <a:sym typeface="Wingding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24876" y="3031807"/>
            <a:ext cx="1301749" cy="115875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01/06/2016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16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4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CasellaDiTesto 2062"/>
          <p:cNvSpPr txBox="1"/>
          <p:nvPr/>
        </p:nvSpPr>
        <p:spPr>
          <a:xfrm>
            <a:off x="847149" y="4335466"/>
            <a:ext cx="252627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sp>
        <p:nvSpPr>
          <p:cNvPr id="2064" name="CasellaDiTesto 2063"/>
          <p:cNvSpPr txBox="1"/>
          <p:nvPr/>
        </p:nvSpPr>
        <p:spPr>
          <a:xfrm>
            <a:off x="4154320" y="5996287"/>
            <a:ext cx="1230923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sp>
        <p:nvSpPr>
          <p:cNvPr id="23" name="Rectangle 22"/>
          <p:cNvSpPr/>
          <p:nvPr/>
        </p:nvSpPr>
        <p:spPr>
          <a:xfrm>
            <a:off x="3774070" y="0"/>
            <a:ext cx="1553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Paper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587313"/>
            <a:ext cx="4899801" cy="6730295"/>
            <a:chOff x="0" y="587313"/>
            <a:chExt cx="4899801" cy="6730295"/>
          </a:xfrm>
        </p:grpSpPr>
        <p:pic>
          <p:nvPicPr>
            <p:cNvPr id="2" name="Picture 1" descr="Schermata 2016-05-26 alle 12.44.5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7313"/>
              <a:ext cx="4899801" cy="6258062"/>
            </a:xfrm>
            <a:prstGeom prst="rect">
              <a:avLst/>
            </a:prstGeom>
          </p:spPr>
        </p:pic>
        <p:pic>
          <p:nvPicPr>
            <p:cNvPr id="5" name="Picture 4" descr="Schermata 2016-05-26 alle 13.00.22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1" t="19415" r="14973" b="18560"/>
            <a:stretch/>
          </p:blipFill>
          <p:spPr>
            <a:xfrm>
              <a:off x="492125" y="5936628"/>
              <a:ext cx="4143376" cy="138098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757716" y="2579280"/>
            <a:ext cx="3306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comparison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with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results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from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beam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test to be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written</a:t>
            </a:r>
            <a:endParaRPr lang="it-IT" dirty="0" smtClean="0">
              <a:latin typeface="Calibri" pitchFamily="34" charset="0"/>
              <a:cs typeface="Calibri" pitchFamily="34" charset="0"/>
              <a:sym typeface="Wingding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19751" y="2555608"/>
            <a:ext cx="3175000" cy="80954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01/06/2016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1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 txBox="1">
            <a:spLocks/>
          </p:cNvSpPr>
          <p:nvPr/>
        </p:nvSpPr>
        <p:spPr>
          <a:xfrm>
            <a:off x="454556" y="1143394"/>
            <a:ext cx="8929290" cy="4975263"/>
          </a:xfrm>
          <a:prstGeom prst="rect">
            <a:avLst/>
          </a:prstGeom>
        </p:spPr>
        <p:txBody>
          <a:bodyPr lIns="100794" tIns="50397" rIns="100794" bIns="50397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it-IT" dirty="0" err="1" smtClean="0"/>
              <a:t>analysis</a:t>
            </a:r>
            <a:r>
              <a:rPr lang="it-IT" dirty="0" smtClean="0"/>
              <a:t> </a:t>
            </a:r>
            <a:r>
              <a:rPr lang="it-IT" sz="2400" dirty="0" smtClean="0">
                <a:sym typeface="Wingdings"/>
              </a:rPr>
              <a:t></a:t>
            </a:r>
            <a:r>
              <a:rPr lang="it-IT" dirty="0" smtClean="0"/>
              <a:t> </a:t>
            </a:r>
            <a:r>
              <a:rPr lang="it-IT" dirty="0" err="1" smtClean="0"/>
              <a:t>almost</a:t>
            </a:r>
            <a:r>
              <a:rPr lang="it-IT" dirty="0" smtClean="0"/>
              <a:t> </a:t>
            </a:r>
            <a:r>
              <a:rPr lang="it-IT" dirty="0" err="1" smtClean="0"/>
              <a:t>final</a:t>
            </a:r>
            <a:endParaRPr lang="it-IT" dirty="0" smtClean="0"/>
          </a:p>
          <a:p>
            <a:pPr>
              <a:buFont typeface="Wingdings" charset="2"/>
              <a:buChar char="ü"/>
            </a:pPr>
            <a:endParaRPr lang="it-IT" dirty="0"/>
          </a:p>
          <a:p>
            <a:pPr>
              <a:buFont typeface="Wingdings" charset="2"/>
              <a:buChar char="ü"/>
            </a:pPr>
            <a:r>
              <a:rPr lang="it-IT" dirty="0" err="1" smtClean="0"/>
              <a:t>paper</a:t>
            </a:r>
            <a:r>
              <a:rPr lang="it-IT" dirty="0" smtClean="0"/>
              <a:t> </a:t>
            </a:r>
            <a:r>
              <a:rPr lang="it-IT" dirty="0" err="1" smtClean="0"/>
              <a:t>writing</a:t>
            </a:r>
            <a:r>
              <a:rPr lang="it-IT" dirty="0" smtClean="0"/>
              <a:t> </a:t>
            </a:r>
            <a:r>
              <a:rPr lang="it-IT" sz="2400" dirty="0" smtClean="0">
                <a:sym typeface="Wingdings"/>
              </a:rPr>
              <a:t></a:t>
            </a:r>
            <a:r>
              <a:rPr lang="it-IT" dirty="0" smtClean="0"/>
              <a:t> </a:t>
            </a:r>
            <a:r>
              <a:rPr lang="it-IT" dirty="0" err="1" smtClean="0"/>
              <a:t>advanced</a:t>
            </a:r>
            <a:r>
              <a:rPr lang="it-IT" dirty="0" smtClean="0"/>
              <a:t> status</a:t>
            </a:r>
          </a:p>
          <a:p>
            <a:pPr>
              <a:buFont typeface="Wingdings" charset="2"/>
              <a:buChar char="ü"/>
            </a:pPr>
            <a:endParaRPr lang="it-IT" dirty="0"/>
          </a:p>
          <a:p>
            <a:pPr>
              <a:buFont typeface="Wingdings" charset="2"/>
              <a:buChar char="ü"/>
            </a:pPr>
            <a:r>
              <a:rPr lang="it-IT" dirty="0" smtClean="0"/>
              <a:t>TOT and </a:t>
            </a:r>
            <a:r>
              <a:rPr lang="it-IT" dirty="0" err="1" smtClean="0"/>
              <a:t>slewing</a:t>
            </a:r>
            <a:r>
              <a:rPr lang="it-IT" dirty="0" smtClean="0"/>
              <a:t> </a:t>
            </a:r>
            <a:r>
              <a:rPr lang="it-IT" dirty="0" err="1" smtClean="0"/>
              <a:t>correction</a:t>
            </a:r>
            <a:r>
              <a:rPr lang="it-IT" dirty="0" smtClean="0"/>
              <a:t> to be </a:t>
            </a:r>
            <a:r>
              <a:rPr lang="it-IT" dirty="0" err="1" smtClean="0"/>
              <a:t>included</a:t>
            </a:r>
            <a:r>
              <a:rPr lang="it-IT" dirty="0" smtClean="0"/>
              <a:t> (</a:t>
            </a:r>
            <a:r>
              <a:rPr lang="it-IT" dirty="0" err="1" smtClean="0"/>
              <a:t>ongoing</a:t>
            </a:r>
            <a:r>
              <a:rPr lang="it-IT" dirty="0" smtClean="0"/>
              <a:t>)</a:t>
            </a:r>
          </a:p>
          <a:p>
            <a:pPr>
              <a:buFont typeface="Wingdings" charset="2"/>
              <a:buChar char="ü"/>
            </a:pPr>
            <a:endParaRPr lang="it-IT" dirty="0"/>
          </a:p>
          <a:p>
            <a:pPr>
              <a:buFont typeface="Wingdings" charset="2"/>
              <a:buChar char="ü"/>
            </a:pPr>
            <a:endParaRPr lang="it-IT" dirty="0"/>
          </a:p>
        </p:txBody>
      </p:sp>
      <p:sp>
        <p:nvSpPr>
          <p:cNvPr id="10" name="Rectangle 9"/>
          <p:cNvSpPr/>
          <p:nvPr/>
        </p:nvSpPr>
        <p:spPr>
          <a:xfrm>
            <a:off x="3305709" y="0"/>
            <a:ext cx="2978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Conclusions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01/06/2016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3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01017"/>
            <a:ext cx="10040039" cy="5394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3200" dirty="0" smtClean="0">
                <a:solidFill>
                  <a:srgbClr val="FF0000"/>
                </a:solidFill>
              </a:rPr>
              <a:t>time</a:t>
            </a:r>
            <a:r>
              <a:rPr lang="it-IT" sz="3200" dirty="0" smtClean="0"/>
              <a:t> </a:t>
            </a:r>
            <a:r>
              <a:rPr lang="it-IT" sz="3200" dirty="0" err="1" smtClean="0"/>
              <a:t>resolution</a:t>
            </a:r>
            <a:r>
              <a:rPr lang="it-IT" sz="3200" dirty="0" smtClean="0"/>
              <a:t> (</a:t>
            </a:r>
            <a:r>
              <a:rPr lang="it-IT" sz="3200" dirty="0" err="1" smtClean="0"/>
              <a:t>almost</a:t>
            </a:r>
            <a:r>
              <a:rPr lang="it-IT" sz="3200" dirty="0" smtClean="0"/>
              <a:t> </a:t>
            </a:r>
            <a:r>
              <a:rPr lang="it-IT" sz="3200" dirty="0" err="1" smtClean="0"/>
              <a:t>final</a:t>
            </a:r>
            <a:r>
              <a:rPr lang="it-IT" sz="3200" dirty="0" smtClean="0"/>
              <a:t>)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it-IT" sz="3200" dirty="0"/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3200" dirty="0" err="1" smtClean="0">
                <a:solidFill>
                  <a:srgbClr val="FF0000"/>
                </a:solidFill>
              </a:rPr>
              <a:t>spatial</a:t>
            </a:r>
            <a:r>
              <a:rPr lang="it-IT" sz="3200" dirty="0" smtClean="0"/>
              <a:t> </a:t>
            </a:r>
            <a:r>
              <a:rPr lang="it-IT" sz="3200" dirty="0" err="1" smtClean="0"/>
              <a:t>resolution</a:t>
            </a:r>
            <a:r>
              <a:rPr lang="it-IT" sz="3200" dirty="0"/>
              <a:t> (</a:t>
            </a:r>
            <a:r>
              <a:rPr lang="it-IT" sz="3200" dirty="0" err="1"/>
              <a:t>almost</a:t>
            </a:r>
            <a:r>
              <a:rPr lang="it-IT" sz="3200" dirty="0"/>
              <a:t> </a:t>
            </a:r>
            <a:r>
              <a:rPr lang="it-IT" sz="3200" dirty="0" err="1"/>
              <a:t>final</a:t>
            </a:r>
            <a:r>
              <a:rPr lang="it-IT" sz="3200" dirty="0"/>
              <a:t>)</a:t>
            </a:r>
            <a:endParaRPr lang="it-IT" sz="3200" dirty="0" smtClean="0"/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it-IT" sz="3200" dirty="0"/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3200" dirty="0" err="1" smtClean="0">
                <a:solidFill>
                  <a:srgbClr val="FF0000"/>
                </a:solidFill>
              </a:rPr>
              <a:t>e</a:t>
            </a:r>
            <a:r>
              <a:rPr lang="it-IT" sz="3200" dirty="0" err="1" smtClean="0">
                <a:solidFill>
                  <a:srgbClr val="FF0000"/>
                </a:solidFill>
              </a:rPr>
              <a:t>fficiency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>
                <a:solidFill>
                  <a:srgbClr val="000000"/>
                </a:solidFill>
              </a:rPr>
              <a:t>(</a:t>
            </a:r>
            <a:r>
              <a:rPr lang="it-IT" sz="3200" dirty="0" err="1" smtClean="0">
                <a:solidFill>
                  <a:srgbClr val="000000"/>
                </a:solidFill>
              </a:rPr>
              <a:t>ongoing</a:t>
            </a:r>
            <a:r>
              <a:rPr lang="it-IT" sz="3200" dirty="0">
                <a:solidFill>
                  <a:srgbClr val="000000"/>
                </a:solidFill>
              </a:rPr>
              <a:t> </a:t>
            </a:r>
            <a:r>
              <a:rPr lang="it-IT" sz="3200" dirty="0" err="1" smtClean="0">
                <a:solidFill>
                  <a:srgbClr val="000000"/>
                </a:solidFill>
              </a:rPr>
              <a:t>measurement</a:t>
            </a:r>
            <a:r>
              <a:rPr lang="it-IT" sz="3200" dirty="0" smtClean="0">
                <a:solidFill>
                  <a:srgbClr val="000000"/>
                </a:solidFill>
              </a:rPr>
              <a:t>)</a:t>
            </a:r>
            <a:endParaRPr lang="it-IT" sz="32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it-IT" sz="3200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it-IT" sz="3200" dirty="0" err="1"/>
              <a:t>c</a:t>
            </a:r>
            <a:r>
              <a:rPr lang="it-IT" sz="3200" dirty="0" err="1" smtClean="0"/>
              <a:t>omparison</a:t>
            </a:r>
            <a:r>
              <a:rPr lang="it-IT" sz="3200" dirty="0" smtClean="0"/>
              <a:t> </a:t>
            </a:r>
            <a:r>
              <a:rPr lang="it-IT" sz="3200" dirty="0" smtClean="0"/>
              <a:t>with 3 </a:t>
            </a:r>
            <a:r>
              <a:rPr lang="it-IT" sz="3200" dirty="0" err="1" smtClean="0"/>
              <a:t>indipendent</a:t>
            </a:r>
            <a:r>
              <a:rPr lang="it-IT" sz="3200" dirty="0" smtClean="0"/>
              <a:t> </a:t>
            </a:r>
            <a:r>
              <a:rPr lang="it-IT" sz="3200" dirty="0" err="1" smtClean="0"/>
              <a:t>analysis</a:t>
            </a:r>
            <a:r>
              <a:rPr lang="it-IT" sz="3200" dirty="0" smtClean="0"/>
              <a:t> (</a:t>
            </a:r>
            <a:r>
              <a:rPr lang="it-IT" sz="3200" dirty="0" err="1" smtClean="0"/>
              <a:t>consistent</a:t>
            </a:r>
            <a:r>
              <a:rPr lang="it-IT" sz="3200" dirty="0" smtClean="0"/>
              <a:t>)</a:t>
            </a:r>
          </a:p>
          <a:p>
            <a:pPr>
              <a:lnSpc>
                <a:spcPct val="120000"/>
              </a:lnSpc>
            </a:pPr>
            <a:endParaRPr lang="it-IT" sz="3200" dirty="0" smtClean="0"/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it-IT" sz="3200" dirty="0" err="1" smtClean="0"/>
              <a:t>writing</a:t>
            </a:r>
            <a:r>
              <a:rPr lang="it-IT" sz="3200" dirty="0" smtClean="0"/>
              <a:t> (</a:t>
            </a:r>
            <a:r>
              <a:rPr lang="it-IT" sz="3200" dirty="0" err="1" smtClean="0"/>
              <a:t>well</a:t>
            </a:r>
            <a:r>
              <a:rPr lang="it-IT" sz="3200" dirty="0" smtClean="0"/>
              <a:t> </a:t>
            </a:r>
            <a:r>
              <a:rPr lang="it-IT" sz="3200" dirty="0" err="1" smtClean="0"/>
              <a:t>advanced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sp>
        <p:nvSpPr>
          <p:cNvPr id="10" name="Rectangle 9"/>
          <p:cNvSpPr/>
          <p:nvPr/>
        </p:nvSpPr>
        <p:spPr>
          <a:xfrm>
            <a:off x="4004209" y="0"/>
            <a:ext cx="1638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Status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01/06/2016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FFFFFF"/>
                </a:solidFill>
              </a:rPr>
              <a:t>2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3030"/>
          <a:stretch/>
        </p:blipFill>
        <p:spPr>
          <a:xfrm>
            <a:off x="1232" y="3413437"/>
            <a:ext cx="5277382" cy="3645283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035552" y="4024125"/>
            <a:ext cx="5788629" cy="174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sz="1900" dirty="0" err="1">
                <a:latin typeface="Symbol" charset="2"/>
                <a:cs typeface="Symbol" charset="2"/>
              </a:rPr>
              <a:t>D</a:t>
            </a:r>
            <a:r>
              <a:rPr lang="it-IT" sz="1900" dirty="0" err="1"/>
              <a:t>T</a:t>
            </a:r>
            <a:r>
              <a:rPr lang="it-IT" sz="1900" baseline="-25000" dirty="0" err="1"/>
              <a:t>hit</a:t>
            </a:r>
            <a:r>
              <a:rPr lang="it-IT" sz="1900" dirty="0"/>
              <a:t> = (</a:t>
            </a:r>
            <a:r>
              <a:rPr lang="it-IT" sz="1900" dirty="0" err="1"/>
              <a:t>T</a:t>
            </a:r>
            <a:r>
              <a:rPr lang="it-IT" sz="1900" baseline="-25000" dirty="0" err="1"/>
              <a:t>H_bot</a:t>
            </a:r>
            <a:r>
              <a:rPr lang="it-IT" sz="1900" baseline="-25000" dirty="0"/>
              <a:t> </a:t>
            </a:r>
            <a:r>
              <a:rPr lang="it-IT" sz="1900" dirty="0"/>
              <a:t>+</a:t>
            </a:r>
            <a:r>
              <a:rPr lang="it-IT" sz="1900" baseline="-25000" dirty="0"/>
              <a:t> </a:t>
            </a:r>
            <a:r>
              <a:rPr lang="it-IT" sz="1900" dirty="0" err="1"/>
              <a:t>T</a:t>
            </a:r>
            <a:r>
              <a:rPr lang="it-IT" sz="1900" baseline="-25000" dirty="0" err="1"/>
              <a:t>H_top</a:t>
            </a:r>
            <a:r>
              <a:rPr lang="it-IT" sz="1900" dirty="0"/>
              <a:t>)/2 - </a:t>
            </a:r>
            <a:r>
              <a:rPr lang="it-IT" sz="1900" dirty="0" err="1" smtClean="0"/>
              <a:t>T</a:t>
            </a:r>
            <a:r>
              <a:rPr lang="it-IT" sz="1900" baseline="-25000" dirty="0" err="1" smtClean="0"/>
              <a:t>H_mid</a:t>
            </a:r>
            <a:endParaRPr lang="it-IT" sz="1900" baseline="-25000" dirty="0" smtClean="0"/>
          </a:p>
          <a:p>
            <a:pPr marL="285750" indent="-285750">
              <a:buFont typeface="Wingdings" charset="2"/>
              <a:buChar char="ü"/>
            </a:pPr>
            <a:endParaRPr lang="it-IT" sz="1900" baseline="-25000" dirty="0" smtClean="0"/>
          </a:p>
          <a:p>
            <a:pPr marL="285750" indent="-285750">
              <a:buFont typeface="Wingdings" charset="2"/>
              <a:buChar char="ü"/>
            </a:pPr>
            <a:r>
              <a:rPr lang="it-IT" sz="1900" dirty="0" err="1" smtClean="0">
                <a:latin typeface="Symbol" charset="2"/>
                <a:cs typeface="Symbol" charset="2"/>
              </a:rPr>
              <a:t>s</a:t>
            </a:r>
            <a:r>
              <a:rPr lang="it-IT" sz="1900" baseline="-25000" dirty="0" err="1" smtClean="0"/>
              <a:t>T</a:t>
            </a:r>
            <a:r>
              <a:rPr lang="it-IT" sz="1900" dirty="0" smtClean="0"/>
              <a:t> </a:t>
            </a:r>
            <a:r>
              <a:rPr lang="it-IT" sz="1900" dirty="0"/>
              <a:t>= √3/2</a:t>
            </a:r>
            <a:r>
              <a:rPr lang="it-IT" sz="1900" dirty="0">
                <a:latin typeface="Symbol" charset="2"/>
                <a:cs typeface="Symbol" charset="2"/>
              </a:rPr>
              <a:t>s</a:t>
            </a:r>
            <a:r>
              <a:rPr lang="it-IT" sz="1900" baseline="-25000" dirty="0">
                <a:latin typeface="Symbol" charset="2"/>
                <a:cs typeface="Symbol" charset="2"/>
              </a:rPr>
              <a:t>D</a:t>
            </a:r>
            <a:r>
              <a:rPr lang="it-IT" sz="1900" baseline="-25000" dirty="0"/>
              <a:t>T</a:t>
            </a:r>
            <a:r>
              <a:rPr lang="it-IT" sz="1900" dirty="0"/>
              <a:t> ~ </a:t>
            </a:r>
            <a:r>
              <a:rPr lang="it-IT" sz="1900" dirty="0" smtClean="0">
                <a:solidFill>
                  <a:srgbClr val="FF0000"/>
                </a:solidFill>
              </a:rPr>
              <a:t>207 </a:t>
            </a:r>
            <a:r>
              <a:rPr lang="it-IT" sz="1900" dirty="0" err="1" smtClean="0">
                <a:solidFill>
                  <a:srgbClr val="FF0000"/>
                </a:solidFill>
              </a:rPr>
              <a:t>ps</a:t>
            </a:r>
            <a:endParaRPr lang="it-IT" sz="19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ü"/>
            </a:pPr>
            <a:endParaRPr lang="it-IT" sz="1900" dirty="0"/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it-IT" sz="1900" u="sng" dirty="0">
                <a:solidFill>
                  <a:srgbClr val="FF0000"/>
                </a:solidFill>
              </a:rPr>
              <a:t>time </a:t>
            </a:r>
            <a:r>
              <a:rPr lang="it-IT" sz="1900" u="sng" dirty="0" err="1">
                <a:solidFill>
                  <a:srgbClr val="FF0000"/>
                </a:solidFill>
              </a:rPr>
              <a:t>slewing</a:t>
            </a:r>
            <a:r>
              <a:rPr lang="it-IT" sz="1900" u="sng" dirty="0">
                <a:solidFill>
                  <a:srgbClr val="FF0000"/>
                </a:solidFill>
              </a:rPr>
              <a:t> </a:t>
            </a:r>
            <a:r>
              <a:rPr lang="it-IT" sz="1900" u="sng" dirty="0" err="1">
                <a:solidFill>
                  <a:srgbClr val="FF0000"/>
                </a:solidFill>
              </a:rPr>
              <a:t>correction</a:t>
            </a:r>
            <a:r>
              <a:rPr lang="it-IT" sz="1900" u="sng" dirty="0">
                <a:solidFill>
                  <a:srgbClr val="FF0000"/>
                </a:solidFill>
              </a:rPr>
              <a:t> </a:t>
            </a:r>
            <a:r>
              <a:rPr lang="it-IT" sz="1900" u="sng" dirty="0" smtClean="0">
                <a:solidFill>
                  <a:srgbClr val="FF0000"/>
                </a:solidFill>
              </a:rPr>
              <a:t>to be </a:t>
            </a:r>
            <a:r>
              <a:rPr lang="it-IT" sz="1900" u="sng" dirty="0" err="1" smtClean="0">
                <a:solidFill>
                  <a:srgbClr val="FF0000"/>
                </a:solidFill>
              </a:rPr>
              <a:t>applied</a:t>
            </a:r>
            <a:r>
              <a:rPr lang="it-IT" sz="1900" u="sng" dirty="0" smtClean="0">
                <a:solidFill>
                  <a:srgbClr val="FF0000"/>
                </a:solidFill>
              </a:rPr>
              <a:t> (</a:t>
            </a:r>
            <a:r>
              <a:rPr lang="it-IT" sz="1900" u="sng" dirty="0" err="1" smtClean="0">
                <a:solidFill>
                  <a:srgbClr val="FF0000"/>
                </a:solidFill>
              </a:rPr>
              <a:t>soon</a:t>
            </a:r>
            <a:r>
              <a:rPr lang="it-IT" sz="1900" u="sng" dirty="0" smtClean="0">
                <a:solidFill>
                  <a:srgbClr val="FF0000"/>
                </a:solidFill>
              </a:rPr>
              <a:t>)</a:t>
            </a:r>
            <a:endParaRPr lang="it-IT" sz="1900" u="sng" dirty="0">
              <a:solidFill>
                <a:srgbClr val="FF0000"/>
              </a:solidFill>
            </a:endParaRPr>
          </a:p>
          <a:p>
            <a:endParaRPr lang="it-IT" sz="19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305709" y="0"/>
            <a:ext cx="3672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/>
              <a:t>Time </a:t>
            </a:r>
            <a:r>
              <a:rPr lang="it-IT" sz="4000" dirty="0" err="1"/>
              <a:t>resolution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-32984" y="663658"/>
            <a:ext cx="1119397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sz="2600" dirty="0">
                <a:latin typeface="Symbol" charset="2"/>
                <a:cs typeface="Symbol" charset="2"/>
              </a:rPr>
              <a:t> </a:t>
            </a:r>
            <a:r>
              <a:rPr lang="it-IT" sz="2800" dirty="0" smtClean="0"/>
              <a:t>no </a:t>
            </a:r>
            <a:r>
              <a:rPr lang="it-IT" sz="2800" dirty="0" err="1" smtClean="0"/>
              <a:t>selection</a:t>
            </a:r>
            <a:r>
              <a:rPr lang="it-IT" sz="2800" dirty="0" smtClean="0"/>
              <a:t> on </a:t>
            </a:r>
            <a:r>
              <a:rPr lang="it-IT" sz="2800" dirty="0" err="1"/>
              <a:t>events</a:t>
            </a:r>
            <a:r>
              <a:rPr lang="it-IT" sz="2800" dirty="0"/>
              <a:t> </a:t>
            </a:r>
            <a:r>
              <a:rPr lang="it-IT" sz="2800" dirty="0" err="1"/>
              <a:t>w</a:t>
            </a:r>
            <a:r>
              <a:rPr lang="it-IT" sz="2800" dirty="0"/>
              <a:t>/o </a:t>
            </a:r>
            <a:r>
              <a:rPr lang="it-IT" sz="2800" dirty="0" smtClean="0"/>
              <a:t>clusters</a:t>
            </a:r>
            <a:endParaRPr lang="it-IT" sz="2600" dirty="0" smtClean="0"/>
          </a:p>
          <a:p>
            <a:pPr marL="285750" indent="-285750">
              <a:buFont typeface="Wingdings" charset="2"/>
              <a:buChar char="ü"/>
            </a:pPr>
            <a:r>
              <a:rPr lang="it-IT" sz="2600" dirty="0"/>
              <a:t> </a:t>
            </a:r>
            <a:r>
              <a:rPr lang="it-IT" sz="2600" dirty="0" err="1" smtClean="0"/>
              <a:t>cut</a:t>
            </a:r>
            <a:r>
              <a:rPr lang="it-IT" sz="2600" dirty="0" smtClean="0"/>
              <a:t> </a:t>
            </a:r>
            <a:r>
              <a:rPr lang="it-IT" sz="2600" dirty="0"/>
              <a:t>on </a:t>
            </a:r>
            <a:r>
              <a:rPr lang="it-IT" sz="2600" dirty="0" err="1"/>
              <a:t>reconstructed</a:t>
            </a:r>
            <a:r>
              <a:rPr lang="it-IT" sz="2600" dirty="0"/>
              <a:t> </a:t>
            </a:r>
            <a:r>
              <a:rPr lang="it-IT" sz="2600" dirty="0" err="1"/>
              <a:t>tracks</a:t>
            </a:r>
            <a:r>
              <a:rPr lang="it-IT" sz="2600" dirty="0"/>
              <a:t> </a:t>
            </a:r>
            <a:r>
              <a:rPr lang="it-IT" sz="2600" dirty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it-IT" sz="2600" baseline="30000" dirty="0">
                <a:solidFill>
                  <a:srgbClr val="FF0000"/>
                </a:solidFill>
                <a:latin typeface="Symbol" charset="2"/>
                <a:cs typeface="Symbol" charset="2"/>
              </a:rPr>
              <a:t>2</a:t>
            </a:r>
            <a:r>
              <a:rPr lang="it-IT" sz="2600" dirty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it-IT" sz="2600" dirty="0">
                <a:solidFill>
                  <a:srgbClr val="FF0000"/>
                </a:solidFill>
              </a:rPr>
              <a:t>&lt; </a:t>
            </a:r>
            <a:r>
              <a:rPr lang="it-IT" sz="2600" dirty="0" smtClean="0">
                <a:solidFill>
                  <a:srgbClr val="FF0000"/>
                </a:solidFill>
              </a:rPr>
              <a:t>10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it-IT" sz="2600" dirty="0">
                <a:solidFill>
                  <a:srgbClr val="FF0000"/>
                </a:solidFill>
              </a:rPr>
              <a:t> </a:t>
            </a:r>
            <a:r>
              <a:rPr lang="it-IT" sz="2600" dirty="0" smtClean="0">
                <a:solidFill>
                  <a:srgbClr val="FF0000"/>
                </a:solidFill>
              </a:rPr>
              <a:t>strip </a:t>
            </a:r>
            <a:r>
              <a:rPr lang="it-IT" sz="2600" dirty="0">
                <a:solidFill>
                  <a:srgbClr val="FF0000"/>
                </a:solidFill>
              </a:rPr>
              <a:t>by strip </a:t>
            </a:r>
            <a:r>
              <a:rPr lang="it-IT" sz="2600" dirty="0" err="1"/>
              <a:t>calibration</a:t>
            </a:r>
            <a:r>
              <a:rPr lang="it-IT" sz="2600" dirty="0"/>
              <a:t> </a:t>
            </a:r>
            <a:r>
              <a:rPr lang="it-IT" sz="2600" dirty="0" err="1" smtClean="0"/>
              <a:t>applied</a:t>
            </a:r>
            <a:endParaRPr lang="it-IT" sz="2600" dirty="0" smtClean="0"/>
          </a:p>
          <a:p>
            <a:pPr marL="285750" indent="-285750">
              <a:buFont typeface="Wingdings" charset="2"/>
              <a:buChar char="ü"/>
            </a:pPr>
            <a:r>
              <a:rPr lang="it-IT" sz="2600" dirty="0"/>
              <a:t> </a:t>
            </a:r>
            <a:r>
              <a:rPr lang="it-IT" sz="2600" dirty="0" err="1" smtClean="0"/>
              <a:t>result</a:t>
            </a:r>
            <a:r>
              <a:rPr lang="it-IT" sz="2600" dirty="0" smtClean="0"/>
              <a:t> </a:t>
            </a:r>
            <a:r>
              <a:rPr lang="it-IT" sz="2600" dirty="0" err="1"/>
              <a:t>obtained</a:t>
            </a:r>
            <a:r>
              <a:rPr lang="it-IT" sz="2600" dirty="0"/>
              <a:t> on TORI-03 (</a:t>
            </a:r>
            <a:r>
              <a:rPr lang="it-IT" sz="2600" u="sng" dirty="0" err="1">
                <a:solidFill>
                  <a:srgbClr val="0000FF"/>
                </a:solidFill>
              </a:rPr>
              <a:t>same</a:t>
            </a:r>
            <a:r>
              <a:rPr lang="it-IT" sz="2600" u="sng" dirty="0">
                <a:solidFill>
                  <a:srgbClr val="0000FF"/>
                </a:solidFill>
              </a:rPr>
              <a:t> clock </a:t>
            </a:r>
            <a:r>
              <a:rPr lang="it-IT" sz="2600" u="sng" dirty="0" err="1">
                <a:solidFill>
                  <a:srgbClr val="0000FF"/>
                </a:solidFill>
              </a:rPr>
              <a:t>distributed</a:t>
            </a:r>
            <a:r>
              <a:rPr lang="it-IT" sz="2600" u="sng" dirty="0">
                <a:solidFill>
                  <a:srgbClr val="0000FF"/>
                </a:solidFill>
              </a:rPr>
              <a:t> to </a:t>
            </a:r>
            <a:r>
              <a:rPr lang="it-IT" sz="2600" u="sng" dirty="0" err="1" smtClean="0">
                <a:solidFill>
                  <a:srgbClr val="0000FF"/>
                </a:solidFill>
              </a:rPr>
              <a:t>both</a:t>
            </a:r>
            <a:r>
              <a:rPr lang="it-IT" sz="2600" u="sng" dirty="0" smtClean="0">
                <a:solidFill>
                  <a:srgbClr val="0000FF"/>
                </a:solidFill>
              </a:rPr>
              <a:t> </a:t>
            </a:r>
            <a:r>
              <a:rPr lang="it-IT" sz="2600" u="sng" dirty="0" err="1" smtClean="0">
                <a:solidFill>
                  <a:srgbClr val="0000FF"/>
                </a:solidFill>
              </a:rPr>
              <a:t>TDCs</a:t>
            </a:r>
            <a:r>
              <a:rPr lang="it-IT" sz="2600" dirty="0" smtClean="0"/>
              <a:t>)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2600" dirty="0" smtClean="0"/>
              <a:t> </a:t>
            </a:r>
            <a:r>
              <a:rPr lang="it-IT" sz="2600" dirty="0" err="1" smtClean="0"/>
              <a:t>available</a:t>
            </a:r>
            <a:r>
              <a:rPr lang="it-IT" sz="2600" dirty="0" smtClean="0"/>
              <a:t> </a:t>
            </a:r>
            <a:r>
              <a:rPr lang="it-IT" sz="2600" dirty="0" err="1" smtClean="0"/>
              <a:t>results</a:t>
            </a:r>
            <a:r>
              <a:rPr lang="it-IT" sz="2600" dirty="0" smtClean="0"/>
              <a:t> from </a:t>
            </a:r>
            <a:r>
              <a:rPr lang="it-IT" sz="2600" dirty="0" err="1" smtClean="0"/>
              <a:t>telescopes</a:t>
            </a:r>
            <a:r>
              <a:rPr lang="it-IT" sz="2600" dirty="0" smtClean="0"/>
              <a:t> with </a:t>
            </a:r>
            <a:r>
              <a:rPr lang="it-IT" sz="2600" dirty="0" err="1" smtClean="0"/>
              <a:t>different</a:t>
            </a:r>
            <a:r>
              <a:rPr lang="it-IT" sz="2600" dirty="0" smtClean="0"/>
              <a:t> clocks on </a:t>
            </a:r>
            <a:r>
              <a:rPr lang="it-IT" sz="2600" dirty="0" err="1" smtClean="0"/>
              <a:t>TDCs</a:t>
            </a:r>
            <a:r>
              <a:rPr lang="it-IT" sz="2600" dirty="0" smtClean="0"/>
              <a:t> </a:t>
            </a:r>
            <a:endParaRPr lang="en-US" sz="26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600" dirty="0"/>
              <a:t> </a:t>
            </a:r>
            <a:r>
              <a:rPr lang="it-IT" sz="2600" dirty="0" err="1" smtClean="0"/>
              <a:t>results</a:t>
            </a:r>
            <a:r>
              <a:rPr lang="it-IT" sz="2600" dirty="0" smtClean="0"/>
              <a:t> </a:t>
            </a:r>
            <a:r>
              <a:rPr lang="it-IT" sz="2600" dirty="0" err="1"/>
              <a:t>recently</a:t>
            </a:r>
            <a:r>
              <a:rPr lang="it-IT" sz="2600" dirty="0"/>
              <a:t> </a:t>
            </a:r>
            <a:r>
              <a:rPr lang="it-IT" sz="2600" dirty="0" err="1"/>
              <a:t>presented</a:t>
            </a:r>
            <a:r>
              <a:rPr lang="it-IT" sz="2600" dirty="0"/>
              <a:t> </a:t>
            </a:r>
            <a:r>
              <a:rPr lang="it-IT" sz="2600" dirty="0" err="1"/>
              <a:t>at</a:t>
            </a:r>
            <a:r>
              <a:rPr lang="it-IT" sz="2600" dirty="0"/>
              <a:t> a </a:t>
            </a:r>
            <a:r>
              <a:rPr lang="it-IT" sz="2600" dirty="0" smtClean="0"/>
              <a:t>conference</a:t>
            </a:r>
            <a:r>
              <a:rPr lang="en-US" sz="2600" dirty="0" smtClean="0"/>
              <a:t> (RPC 2016)</a:t>
            </a:r>
            <a:endParaRPr lang="it-IT" sz="2600" dirty="0"/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01/06/2016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FFFFFF"/>
                </a:solidFill>
              </a:rPr>
              <a:t>3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8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l="1757" t="-240" r="1720" b="21857"/>
          <a:stretch/>
        </p:blipFill>
        <p:spPr>
          <a:xfrm>
            <a:off x="65966" y="3364436"/>
            <a:ext cx="5326858" cy="3694283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5383575" y="3427950"/>
            <a:ext cx="4989779" cy="379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sz="1900" dirty="0" smtClean="0">
                <a:latin typeface="Symbol" charset="2"/>
                <a:cs typeface="Symbol" charset="2"/>
              </a:rPr>
              <a:t>D</a:t>
            </a:r>
            <a:r>
              <a:rPr lang="it-IT" sz="1900" dirty="0" smtClean="0"/>
              <a:t>X </a:t>
            </a:r>
            <a:r>
              <a:rPr lang="it-IT" sz="1900" dirty="0"/>
              <a:t>= </a:t>
            </a:r>
            <a:r>
              <a:rPr lang="it-IT" sz="1900" dirty="0" smtClean="0"/>
              <a:t>(</a:t>
            </a:r>
            <a:r>
              <a:rPr lang="it-IT" sz="1900" dirty="0" err="1" smtClean="0"/>
              <a:t>X</a:t>
            </a:r>
            <a:r>
              <a:rPr lang="it-IT" sz="1900" baseline="-25000" dirty="0" err="1" smtClean="0"/>
              <a:t>bot</a:t>
            </a:r>
            <a:r>
              <a:rPr lang="it-IT" sz="1900" baseline="-25000" dirty="0" smtClean="0"/>
              <a:t> </a:t>
            </a:r>
            <a:r>
              <a:rPr lang="it-IT" sz="1900" dirty="0"/>
              <a:t>+</a:t>
            </a:r>
            <a:r>
              <a:rPr lang="it-IT" sz="1900" baseline="-25000" dirty="0"/>
              <a:t> </a:t>
            </a:r>
            <a:r>
              <a:rPr lang="it-IT" sz="1900" dirty="0" err="1" smtClean="0"/>
              <a:t>X</a:t>
            </a:r>
            <a:r>
              <a:rPr lang="it-IT" sz="1900" baseline="-25000" dirty="0" err="1" smtClean="0"/>
              <a:t>top</a:t>
            </a:r>
            <a:r>
              <a:rPr lang="it-IT" sz="1900" dirty="0"/>
              <a:t>)/2 </a:t>
            </a:r>
            <a:r>
              <a:rPr lang="it-IT" sz="1900" dirty="0" smtClean="0"/>
              <a:t>– </a:t>
            </a:r>
            <a:r>
              <a:rPr lang="it-IT" sz="1900" dirty="0" err="1" smtClean="0"/>
              <a:t>X</a:t>
            </a:r>
            <a:r>
              <a:rPr lang="it-IT" sz="1900" baseline="-25000" dirty="0" err="1" smtClean="0"/>
              <a:t>mid</a:t>
            </a:r>
            <a:endParaRPr lang="it-IT" sz="1900" baseline="-25000" dirty="0" smtClean="0"/>
          </a:p>
          <a:p>
            <a:pPr marL="285750" indent="-285750">
              <a:buFont typeface="Wingdings" charset="2"/>
              <a:buChar char="ü"/>
            </a:pPr>
            <a:endParaRPr lang="it-IT" sz="1900" baseline="-25000" dirty="0" smtClean="0"/>
          </a:p>
          <a:p>
            <a:pPr marL="285750" indent="-285750">
              <a:buFont typeface="Wingdings" charset="2"/>
              <a:buChar char="ü"/>
            </a:pPr>
            <a:r>
              <a:rPr lang="it-IT" sz="1900" dirty="0" err="1" smtClean="0">
                <a:latin typeface="Symbol" charset="2"/>
                <a:cs typeface="Symbol" charset="2"/>
              </a:rPr>
              <a:t>s</a:t>
            </a:r>
            <a:r>
              <a:rPr lang="it-IT" sz="1900" baseline="-25000" dirty="0" err="1" smtClean="0"/>
              <a:t>X</a:t>
            </a:r>
            <a:r>
              <a:rPr lang="it-IT" sz="1900" dirty="0" smtClean="0"/>
              <a:t> </a:t>
            </a:r>
            <a:r>
              <a:rPr lang="it-IT" sz="1900" dirty="0"/>
              <a:t>= √3/</a:t>
            </a:r>
            <a:r>
              <a:rPr lang="it-IT" sz="1900" dirty="0" smtClean="0"/>
              <a:t>2</a:t>
            </a:r>
            <a:r>
              <a:rPr lang="it-IT" sz="1900" dirty="0" smtClean="0">
                <a:latin typeface="Symbol" charset="2"/>
                <a:cs typeface="Symbol" charset="2"/>
              </a:rPr>
              <a:t>s</a:t>
            </a:r>
            <a:r>
              <a:rPr lang="it-IT" sz="1900" baseline="-25000" dirty="0" smtClean="0">
                <a:latin typeface="Symbol" charset="2"/>
                <a:cs typeface="Symbol" charset="2"/>
              </a:rPr>
              <a:t>D</a:t>
            </a:r>
            <a:r>
              <a:rPr lang="it-IT" sz="1900" baseline="-25000" dirty="0" smtClean="0"/>
              <a:t>X</a:t>
            </a:r>
            <a:r>
              <a:rPr lang="it-IT" sz="1900" dirty="0" smtClean="0"/>
              <a:t> </a:t>
            </a:r>
            <a:r>
              <a:rPr lang="it-IT" sz="1900" dirty="0"/>
              <a:t>~ </a:t>
            </a:r>
            <a:r>
              <a:rPr lang="it-IT" sz="1900" dirty="0" smtClean="0">
                <a:solidFill>
                  <a:srgbClr val="FF0000"/>
                </a:solidFill>
              </a:rPr>
              <a:t>1.9 cm</a:t>
            </a:r>
          </a:p>
          <a:p>
            <a:pPr marL="285750" indent="-285750">
              <a:buFont typeface="Wingdings" charset="2"/>
              <a:buChar char="ü"/>
            </a:pPr>
            <a:endParaRPr lang="it-IT" sz="1900" dirty="0" smtClean="0"/>
          </a:p>
          <a:p>
            <a:pPr marL="285750" indent="-285750">
              <a:buFont typeface="Wingdings" charset="2"/>
              <a:buChar char="ü"/>
            </a:pPr>
            <a:r>
              <a:rPr lang="it-IT" sz="1900" dirty="0" err="1" smtClean="0"/>
              <a:t>two</a:t>
            </a:r>
            <a:r>
              <a:rPr lang="it-IT" sz="1900" dirty="0" smtClean="0"/>
              <a:t> </a:t>
            </a:r>
            <a:r>
              <a:rPr lang="it-IT" sz="1900" dirty="0" err="1" smtClean="0"/>
              <a:t>contributions</a:t>
            </a:r>
            <a:r>
              <a:rPr lang="it-IT" sz="1900" dirty="0" smtClean="0"/>
              <a:t> are </a:t>
            </a:r>
            <a:r>
              <a:rPr lang="it-IT" sz="1900" dirty="0" err="1" smtClean="0"/>
              <a:t>visible</a:t>
            </a:r>
            <a:r>
              <a:rPr lang="it-IT" sz="1900" dirty="0" smtClean="0"/>
              <a:t> </a:t>
            </a:r>
            <a:r>
              <a:rPr lang="it-IT" sz="1900" dirty="0" smtClean="0">
                <a:sym typeface="Wingdings"/>
              </a:rPr>
              <a:t> to be</a:t>
            </a:r>
          </a:p>
          <a:p>
            <a:r>
              <a:rPr lang="it-IT" sz="1900" dirty="0">
                <a:sym typeface="Wingdings"/>
              </a:rPr>
              <a:t> </a:t>
            </a:r>
            <a:r>
              <a:rPr lang="it-IT" sz="1900" dirty="0" smtClean="0">
                <a:sym typeface="Wingdings"/>
              </a:rPr>
              <a:t>    </a:t>
            </a:r>
            <a:r>
              <a:rPr lang="it-IT" sz="1900" dirty="0" err="1" smtClean="0">
                <a:sym typeface="Wingdings"/>
              </a:rPr>
              <a:t>understood</a:t>
            </a:r>
            <a:endParaRPr lang="it-IT" sz="1900" dirty="0" smtClean="0"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endParaRPr lang="it-IT" sz="1900" dirty="0"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r>
              <a:rPr lang="it-IT" sz="1900" dirty="0" err="1" smtClean="0"/>
              <a:t>two</a:t>
            </a:r>
            <a:r>
              <a:rPr lang="it-IT" sz="1900" dirty="0" smtClean="0"/>
              <a:t> gauss </a:t>
            </a:r>
            <a:r>
              <a:rPr lang="it-IT" sz="1900" dirty="0" err="1" smtClean="0"/>
              <a:t>ditributions</a:t>
            </a:r>
            <a:r>
              <a:rPr lang="it-IT" sz="1900" dirty="0" smtClean="0"/>
              <a:t> </a:t>
            </a:r>
            <a:r>
              <a:rPr lang="it-IT" sz="1900" dirty="0" err="1" smtClean="0"/>
              <a:t>used</a:t>
            </a:r>
            <a:r>
              <a:rPr lang="it-IT" sz="1900" dirty="0" smtClean="0"/>
              <a:t> for the </a:t>
            </a:r>
            <a:r>
              <a:rPr lang="it-IT" sz="1900" dirty="0" err="1" smtClean="0"/>
              <a:t>fit</a:t>
            </a:r>
            <a:endParaRPr lang="it-IT" sz="1900" dirty="0" smtClean="0"/>
          </a:p>
          <a:p>
            <a:pPr marL="285750" indent="-285750">
              <a:buFont typeface="Wingdings" charset="2"/>
              <a:buChar char="ü"/>
            </a:pPr>
            <a:endParaRPr lang="it-IT" sz="1900" dirty="0"/>
          </a:p>
          <a:p>
            <a:pPr marL="285750" indent="-285750">
              <a:buFont typeface="Wingdings" charset="2"/>
              <a:buChar char="ü"/>
            </a:pPr>
            <a:r>
              <a:rPr lang="it-IT" sz="1900" dirty="0" err="1" smtClean="0"/>
              <a:t>using</a:t>
            </a:r>
            <a:r>
              <a:rPr lang="it-IT" sz="1900" dirty="0" smtClean="0"/>
              <a:t> </a:t>
            </a:r>
            <a:r>
              <a:rPr lang="it-IT" sz="1900" dirty="0" err="1" smtClean="0"/>
              <a:t>only</a:t>
            </a:r>
            <a:r>
              <a:rPr lang="it-IT" sz="1900" dirty="0" smtClean="0"/>
              <a:t> </a:t>
            </a:r>
            <a:r>
              <a:rPr lang="it-IT" sz="1900" dirty="0" err="1" smtClean="0"/>
              <a:t>one</a:t>
            </a:r>
            <a:r>
              <a:rPr lang="it-IT" sz="1900" dirty="0" smtClean="0"/>
              <a:t> gauss </a:t>
            </a:r>
            <a:r>
              <a:rPr lang="it-IT" sz="1900" dirty="0" err="1" smtClean="0">
                <a:latin typeface="Symbol" charset="2"/>
                <a:cs typeface="Symbol" charset="2"/>
              </a:rPr>
              <a:t>s</a:t>
            </a:r>
            <a:r>
              <a:rPr lang="it-IT" sz="1900" baseline="-25000" dirty="0" err="1" smtClean="0"/>
              <a:t>X</a:t>
            </a:r>
            <a:r>
              <a:rPr lang="it-IT" sz="1900" baseline="-25000" dirty="0" smtClean="0"/>
              <a:t> </a:t>
            </a:r>
            <a:r>
              <a:rPr lang="it-IT" sz="1900" dirty="0" smtClean="0"/>
              <a:t>= 2.05 cm</a:t>
            </a:r>
          </a:p>
          <a:p>
            <a:pPr marL="285750" indent="-285750">
              <a:buFont typeface="Wingdings" charset="2"/>
              <a:buChar char="ü"/>
            </a:pPr>
            <a:endParaRPr lang="it-IT" sz="19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it-IT" sz="1900" i="1" dirty="0" err="1" smtClean="0">
                <a:latin typeface="Symbol" charset="2"/>
                <a:cs typeface="Symbol" charset="2"/>
              </a:rPr>
              <a:t>s</a:t>
            </a:r>
            <a:r>
              <a:rPr lang="it-IT" sz="1900" i="1" baseline="-25000" dirty="0" err="1" smtClean="0">
                <a:latin typeface="Calibri" pitchFamily="34" charset="0"/>
                <a:cs typeface="Calibri" pitchFamily="34" charset="0"/>
              </a:rPr>
              <a:t>Xexp</a:t>
            </a:r>
            <a:r>
              <a:rPr lang="it-IT" sz="1900" i="1" dirty="0" smtClean="0">
                <a:latin typeface="Calibri" pitchFamily="34" charset="0"/>
                <a:cs typeface="Calibri" pitchFamily="34" charset="0"/>
              </a:rPr>
              <a:t> ~ </a:t>
            </a:r>
            <a:r>
              <a:rPr lang="it-IT" sz="1900" i="1" dirty="0" err="1" smtClean="0">
                <a:latin typeface="Calibri" pitchFamily="34" charset="0"/>
                <a:cs typeface="Calibri" pitchFamily="34" charset="0"/>
              </a:rPr>
              <a:t>v</a:t>
            </a:r>
            <a:r>
              <a:rPr lang="it-IT" sz="1900" i="1" baseline="-25000" dirty="0" err="1" smtClean="0">
                <a:latin typeface="Calibri" pitchFamily="34" charset="0"/>
                <a:cs typeface="Calibri" pitchFamily="34" charset="0"/>
              </a:rPr>
              <a:t>signal</a:t>
            </a:r>
            <a:r>
              <a:rPr lang="it-IT" sz="1900" i="1" dirty="0">
                <a:latin typeface="Calibri" pitchFamily="34" charset="0"/>
                <a:cs typeface="Calibri" pitchFamily="34" charset="0"/>
              </a:rPr>
              <a:t>*</a:t>
            </a:r>
            <a:r>
              <a:rPr lang="it-IT" sz="19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it-IT" sz="1900" i="1" dirty="0" smtClean="0">
                <a:latin typeface="Symbol" charset="2"/>
                <a:cs typeface="Symbol" charset="2"/>
              </a:rPr>
              <a:t>D</a:t>
            </a:r>
            <a:r>
              <a:rPr lang="it-IT" sz="19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it-IT" sz="1900" i="1" baseline="-25000" dirty="0" smtClean="0">
                <a:latin typeface="Calibri" pitchFamily="34" charset="0"/>
                <a:cs typeface="Calibri" pitchFamily="34" charset="0"/>
              </a:rPr>
              <a:t>lef</a:t>
            </a:r>
            <a:r>
              <a:rPr lang="it-IT" sz="1900" i="1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it-IT" sz="1900" i="1" dirty="0" smtClean="0">
                <a:latin typeface="Calibri" pitchFamily="34" charset="0"/>
                <a:cs typeface="Calibri" pitchFamily="34" charset="0"/>
              </a:rPr>
              <a:t>+</a:t>
            </a:r>
            <a:r>
              <a:rPr lang="it-IT" sz="1900" i="1" dirty="0">
                <a:latin typeface="Symbol" charset="2"/>
                <a:cs typeface="Symbol" charset="2"/>
              </a:rPr>
              <a:t>D</a:t>
            </a:r>
            <a:r>
              <a:rPr lang="it-IT" sz="19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it-IT" sz="1900" i="1" baseline="-25000" dirty="0" smtClean="0">
                <a:latin typeface="Calibri" pitchFamily="34" charset="0"/>
                <a:cs typeface="Calibri" pitchFamily="34" charset="0"/>
              </a:rPr>
              <a:t>right</a:t>
            </a:r>
            <a:r>
              <a:rPr lang="it-IT" sz="1900" i="1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it-IT" sz="19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900" i="1" dirty="0">
                <a:latin typeface="Calibri" pitchFamily="34" charset="0"/>
                <a:cs typeface="Calibri" pitchFamily="34" charset="0"/>
              </a:rPr>
              <a:t>)</a:t>
            </a:r>
            <a:r>
              <a:rPr lang="it-IT" sz="1900" i="1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it-IT" sz="1900" i="1" dirty="0">
                <a:latin typeface="Calibri" pitchFamily="34" charset="0"/>
                <a:cs typeface="Calibri" pitchFamily="34" charset="0"/>
              </a:rPr>
              <a:t>  ~ </a:t>
            </a:r>
            <a:r>
              <a:rPr lang="it-IT" sz="1900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0.68 </a:t>
            </a:r>
            <a:r>
              <a:rPr lang="it-IT" sz="1900" i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cm </a:t>
            </a:r>
            <a:endParaRPr lang="it-IT" sz="1900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it-IT" sz="1900" dirty="0" smtClean="0">
                <a:latin typeface="Calibri" pitchFamily="34" charset="0"/>
                <a:cs typeface="Calibri" pitchFamily="34" charset="0"/>
              </a:rPr>
              <a:t>(TDC </a:t>
            </a:r>
            <a:r>
              <a:rPr lang="it-IT" sz="1900" dirty="0" err="1" smtClean="0">
                <a:latin typeface="Calibri" pitchFamily="34" charset="0"/>
                <a:cs typeface="Calibri" pitchFamily="34" charset="0"/>
              </a:rPr>
              <a:t>resolution</a:t>
            </a:r>
            <a:r>
              <a:rPr lang="it-IT" sz="1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900" dirty="0">
                <a:latin typeface="Calibri" pitchFamily="34" charset="0"/>
                <a:cs typeface="Calibri" pitchFamily="34" charset="0"/>
              </a:rPr>
              <a:t>100 </a:t>
            </a:r>
            <a:r>
              <a:rPr lang="it-IT" sz="1900" dirty="0" err="1">
                <a:latin typeface="Calibri" pitchFamily="34" charset="0"/>
                <a:cs typeface="Calibri" pitchFamily="34" charset="0"/>
              </a:rPr>
              <a:t>ps</a:t>
            </a:r>
            <a:r>
              <a:rPr lang="it-IT" sz="19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900" dirty="0" smtClean="0">
                <a:latin typeface="Calibri" pitchFamily="34" charset="0"/>
                <a:cs typeface="Calibri" pitchFamily="34" charset="0"/>
                <a:sym typeface="Wingdings"/>
              </a:rPr>
              <a:t></a:t>
            </a:r>
            <a:r>
              <a:rPr lang="it-IT" sz="1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900" dirty="0" err="1" smtClean="0">
                <a:latin typeface="Calibri" pitchFamily="34" charset="0"/>
                <a:cs typeface="Calibri" pitchFamily="34" charset="0"/>
              </a:rPr>
              <a:t>v</a:t>
            </a:r>
            <a:r>
              <a:rPr lang="it-IT" sz="1900" baseline="-25000" dirty="0" err="1" smtClean="0">
                <a:latin typeface="Calibri" pitchFamily="34" charset="0"/>
                <a:cs typeface="Calibri" pitchFamily="34" charset="0"/>
              </a:rPr>
              <a:t>signal</a:t>
            </a:r>
            <a:r>
              <a:rPr lang="it-IT" sz="1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900" dirty="0">
                <a:latin typeface="Calibri" pitchFamily="34" charset="0"/>
                <a:cs typeface="Calibri" pitchFamily="34" charset="0"/>
              </a:rPr>
              <a:t>~ 15.6 cm</a:t>
            </a:r>
            <a:r>
              <a:rPr lang="it-IT" sz="1900" dirty="0" smtClean="0">
                <a:latin typeface="Calibri" pitchFamily="34" charset="0"/>
                <a:cs typeface="Calibri" pitchFamily="34" charset="0"/>
              </a:rPr>
              <a:t>/ns)</a:t>
            </a:r>
            <a:endParaRPr lang="it-IT" sz="1900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2217249" y="0"/>
            <a:ext cx="66572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Spatial</a:t>
            </a:r>
            <a:r>
              <a:rPr lang="it-IT" sz="4000" dirty="0" smtClean="0"/>
              <a:t> </a:t>
            </a:r>
            <a:r>
              <a:rPr lang="it-IT" sz="4000" dirty="0" err="1" smtClean="0"/>
              <a:t>resolution</a:t>
            </a:r>
            <a:r>
              <a:rPr lang="it-IT" sz="4000" dirty="0" smtClean="0"/>
              <a:t> (long side)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-32984" y="663658"/>
            <a:ext cx="1119397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sz="2600" dirty="0">
                <a:latin typeface="Symbol" charset="2"/>
                <a:cs typeface="Symbol" charset="2"/>
              </a:rPr>
              <a:t> </a:t>
            </a:r>
            <a:r>
              <a:rPr lang="it-IT" sz="2800" dirty="0" smtClean="0"/>
              <a:t>no </a:t>
            </a:r>
            <a:r>
              <a:rPr lang="it-IT" sz="2800" dirty="0" err="1" smtClean="0"/>
              <a:t>selection</a:t>
            </a:r>
            <a:r>
              <a:rPr lang="it-IT" sz="2800" dirty="0" smtClean="0"/>
              <a:t> on </a:t>
            </a:r>
            <a:r>
              <a:rPr lang="it-IT" sz="2800" dirty="0" err="1"/>
              <a:t>events</a:t>
            </a:r>
            <a:r>
              <a:rPr lang="it-IT" sz="2800" dirty="0"/>
              <a:t> </a:t>
            </a:r>
            <a:r>
              <a:rPr lang="it-IT" sz="2800" dirty="0" err="1"/>
              <a:t>w</a:t>
            </a:r>
            <a:r>
              <a:rPr lang="it-IT" sz="2800" dirty="0"/>
              <a:t>/o </a:t>
            </a:r>
            <a:r>
              <a:rPr lang="it-IT" sz="2800" dirty="0" smtClean="0"/>
              <a:t>clusters</a:t>
            </a:r>
            <a:endParaRPr lang="it-IT" sz="2600" dirty="0" smtClean="0"/>
          </a:p>
          <a:p>
            <a:pPr marL="285750" indent="-285750">
              <a:buFont typeface="Wingdings" charset="2"/>
              <a:buChar char="ü"/>
            </a:pPr>
            <a:r>
              <a:rPr lang="it-IT" sz="2600" dirty="0"/>
              <a:t> </a:t>
            </a:r>
            <a:r>
              <a:rPr lang="it-IT" sz="2600" dirty="0" err="1" smtClean="0"/>
              <a:t>cut</a:t>
            </a:r>
            <a:r>
              <a:rPr lang="it-IT" sz="2600" dirty="0" smtClean="0"/>
              <a:t> </a:t>
            </a:r>
            <a:r>
              <a:rPr lang="it-IT" sz="2600" dirty="0"/>
              <a:t>on </a:t>
            </a:r>
            <a:r>
              <a:rPr lang="it-IT" sz="2600" dirty="0" err="1"/>
              <a:t>reconstructed</a:t>
            </a:r>
            <a:r>
              <a:rPr lang="it-IT" sz="2600" dirty="0"/>
              <a:t> </a:t>
            </a:r>
            <a:r>
              <a:rPr lang="it-IT" sz="2600" dirty="0" err="1"/>
              <a:t>tracks</a:t>
            </a:r>
            <a:r>
              <a:rPr lang="it-IT" sz="2600" dirty="0"/>
              <a:t> </a:t>
            </a:r>
            <a:r>
              <a:rPr lang="it-IT" sz="2600" dirty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it-IT" sz="2600" baseline="30000" dirty="0">
                <a:solidFill>
                  <a:srgbClr val="FF0000"/>
                </a:solidFill>
                <a:latin typeface="Symbol" charset="2"/>
                <a:cs typeface="Symbol" charset="2"/>
              </a:rPr>
              <a:t>2</a:t>
            </a:r>
            <a:r>
              <a:rPr lang="it-IT" sz="2600" dirty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it-IT" sz="2600" dirty="0">
                <a:solidFill>
                  <a:srgbClr val="FF0000"/>
                </a:solidFill>
              </a:rPr>
              <a:t>&lt; </a:t>
            </a:r>
            <a:r>
              <a:rPr lang="it-IT" sz="2600" dirty="0" smtClean="0">
                <a:solidFill>
                  <a:srgbClr val="FF0000"/>
                </a:solidFill>
              </a:rPr>
              <a:t>10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it-IT" sz="2600" dirty="0">
                <a:solidFill>
                  <a:srgbClr val="FF0000"/>
                </a:solidFill>
              </a:rPr>
              <a:t> </a:t>
            </a:r>
            <a:r>
              <a:rPr lang="it-IT" sz="2600" dirty="0" smtClean="0">
                <a:solidFill>
                  <a:srgbClr val="FF0000"/>
                </a:solidFill>
              </a:rPr>
              <a:t>strip </a:t>
            </a:r>
            <a:r>
              <a:rPr lang="it-IT" sz="2600" dirty="0">
                <a:solidFill>
                  <a:srgbClr val="FF0000"/>
                </a:solidFill>
              </a:rPr>
              <a:t>by strip </a:t>
            </a:r>
            <a:r>
              <a:rPr lang="it-IT" sz="2600" dirty="0" err="1"/>
              <a:t>calibration</a:t>
            </a:r>
            <a:r>
              <a:rPr lang="it-IT" sz="2600" dirty="0"/>
              <a:t> </a:t>
            </a:r>
            <a:r>
              <a:rPr lang="it-IT" sz="2600" dirty="0" err="1" smtClean="0"/>
              <a:t>applied</a:t>
            </a:r>
            <a:endParaRPr lang="it-IT" sz="2600" dirty="0" smtClean="0"/>
          </a:p>
          <a:p>
            <a:pPr marL="285750" indent="-285750">
              <a:buFont typeface="Wingdings" charset="2"/>
              <a:buChar char="ü"/>
            </a:pPr>
            <a:r>
              <a:rPr lang="it-IT" sz="2600" dirty="0"/>
              <a:t> </a:t>
            </a:r>
            <a:r>
              <a:rPr lang="it-IT" sz="2600" dirty="0" err="1" smtClean="0"/>
              <a:t>result</a:t>
            </a:r>
            <a:r>
              <a:rPr lang="it-IT" sz="2600" dirty="0" smtClean="0"/>
              <a:t> </a:t>
            </a:r>
            <a:r>
              <a:rPr lang="it-IT" sz="2600" dirty="0" err="1"/>
              <a:t>obtained</a:t>
            </a:r>
            <a:r>
              <a:rPr lang="it-IT" sz="2600" dirty="0"/>
              <a:t> on TORI-03 (</a:t>
            </a:r>
            <a:r>
              <a:rPr lang="it-IT" sz="2600" u="sng" dirty="0" err="1">
                <a:solidFill>
                  <a:srgbClr val="0000FF"/>
                </a:solidFill>
              </a:rPr>
              <a:t>same</a:t>
            </a:r>
            <a:r>
              <a:rPr lang="it-IT" sz="2600" u="sng" dirty="0">
                <a:solidFill>
                  <a:srgbClr val="0000FF"/>
                </a:solidFill>
              </a:rPr>
              <a:t> clock </a:t>
            </a:r>
            <a:r>
              <a:rPr lang="it-IT" sz="2600" u="sng" dirty="0" err="1">
                <a:solidFill>
                  <a:srgbClr val="0000FF"/>
                </a:solidFill>
              </a:rPr>
              <a:t>distributed</a:t>
            </a:r>
            <a:r>
              <a:rPr lang="it-IT" sz="2600" u="sng" dirty="0">
                <a:solidFill>
                  <a:srgbClr val="0000FF"/>
                </a:solidFill>
              </a:rPr>
              <a:t> to </a:t>
            </a:r>
            <a:r>
              <a:rPr lang="it-IT" sz="2600" u="sng" dirty="0" err="1" smtClean="0">
                <a:solidFill>
                  <a:srgbClr val="0000FF"/>
                </a:solidFill>
              </a:rPr>
              <a:t>both</a:t>
            </a:r>
            <a:r>
              <a:rPr lang="it-IT" sz="2600" u="sng" dirty="0" smtClean="0">
                <a:solidFill>
                  <a:srgbClr val="0000FF"/>
                </a:solidFill>
              </a:rPr>
              <a:t> </a:t>
            </a:r>
            <a:r>
              <a:rPr lang="it-IT" sz="2600" u="sng" dirty="0" err="1" smtClean="0">
                <a:solidFill>
                  <a:srgbClr val="0000FF"/>
                </a:solidFill>
              </a:rPr>
              <a:t>TDCs</a:t>
            </a:r>
            <a:r>
              <a:rPr lang="it-IT" sz="2600" dirty="0" smtClean="0"/>
              <a:t>)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2600" dirty="0" smtClean="0"/>
              <a:t> </a:t>
            </a:r>
            <a:r>
              <a:rPr lang="it-IT" sz="2600" dirty="0" err="1" smtClean="0"/>
              <a:t>available</a:t>
            </a:r>
            <a:r>
              <a:rPr lang="it-IT" sz="2600" dirty="0" smtClean="0"/>
              <a:t> </a:t>
            </a:r>
            <a:r>
              <a:rPr lang="it-IT" sz="2600" dirty="0" err="1" smtClean="0"/>
              <a:t>results</a:t>
            </a:r>
            <a:r>
              <a:rPr lang="it-IT" sz="2600" dirty="0" smtClean="0"/>
              <a:t> from </a:t>
            </a:r>
            <a:r>
              <a:rPr lang="it-IT" sz="2600" dirty="0" err="1" smtClean="0"/>
              <a:t>telescopes</a:t>
            </a:r>
            <a:r>
              <a:rPr lang="it-IT" sz="2600" dirty="0" smtClean="0"/>
              <a:t> with </a:t>
            </a:r>
            <a:r>
              <a:rPr lang="it-IT" sz="2600" dirty="0" err="1" smtClean="0"/>
              <a:t>different</a:t>
            </a:r>
            <a:r>
              <a:rPr lang="it-IT" sz="2600" dirty="0" smtClean="0"/>
              <a:t> clocks on </a:t>
            </a:r>
            <a:r>
              <a:rPr lang="it-IT" sz="2600" dirty="0" err="1" smtClean="0"/>
              <a:t>TDCs</a:t>
            </a:r>
            <a:r>
              <a:rPr lang="it-IT" sz="2600" dirty="0" smtClean="0"/>
              <a:t> </a:t>
            </a:r>
            <a:endParaRPr lang="en-US" sz="26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600" dirty="0"/>
              <a:t> </a:t>
            </a:r>
            <a:r>
              <a:rPr lang="it-IT" sz="2600" dirty="0" err="1" smtClean="0"/>
              <a:t>results</a:t>
            </a:r>
            <a:r>
              <a:rPr lang="it-IT" sz="2600" dirty="0" smtClean="0"/>
              <a:t> </a:t>
            </a:r>
            <a:r>
              <a:rPr lang="it-IT" sz="2600" dirty="0" err="1"/>
              <a:t>recently</a:t>
            </a:r>
            <a:r>
              <a:rPr lang="it-IT" sz="2600" dirty="0"/>
              <a:t> </a:t>
            </a:r>
            <a:r>
              <a:rPr lang="it-IT" sz="2600" dirty="0" err="1"/>
              <a:t>presented</a:t>
            </a:r>
            <a:r>
              <a:rPr lang="it-IT" sz="2600" dirty="0"/>
              <a:t> </a:t>
            </a:r>
            <a:r>
              <a:rPr lang="it-IT" sz="2600" dirty="0" err="1"/>
              <a:t>at</a:t>
            </a:r>
            <a:r>
              <a:rPr lang="it-IT" sz="2600" dirty="0"/>
              <a:t> a </a:t>
            </a:r>
            <a:r>
              <a:rPr lang="it-IT" sz="2600" dirty="0" smtClean="0"/>
              <a:t>conference</a:t>
            </a:r>
            <a:r>
              <a:rPr lang="en-US" sz="2600" dirty="0" smtClean="0"/>
              <a:t> (RPC 2016)</a:t>
            </a:r>
            <a:endParaRPr lang="it-IT" sz="26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01/06/2016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4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0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17249" y="0"/>
            <a:ext cx="6827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Spatial</a:t>
            </a:r>
            <a:r>
              <a:rPr lang="it-IT" sz="4000" dirty="0" smtClean="0"/>
              <a:t> </a:t>
            </a:r>
            <a:r>
              <a:rPr lang="it-IT" sz="4000" dirty="0" err="1" smtClean="0"/>
              <a:t>resolution</a:t>
            </a:r>
            <a:r>
              <a:rPr lang="it-IT" sz="4000" dirty="0" smtClean="0"/>
              <a:t> (short side)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5383495" y="4023974"/>
            <a:ext cx="4181759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sz="1900" dirty="0" smtClean="0">
                <a:latin typeface="Symbol" charset="2"/>
                <a:cs typeface="Symbol" charset="2"/>
              </a:rPr>
              <a:t>D</a:t>
            </a:r>
            <a:r>
              <a:rPr lang="it-IT" sz="1900" dirty="0" smtClean="0"/>
              <a:t>Y </a:t>
            </a:r>
            <a:r>
              <a:rPr lang="it-IT" sz="1900" dirty="0"/>
              <a:t>= </a:t>
            </a:r>
            <a:r>
              <a:rPr lang="it-IT" sz="1900" dirty="0" smtClean="0"/>
              <a:t>(</a:t>
            </a:r>
            <a:r>
              <a:rPr lang="it-IT" sz="1900" dirty="0" err="1" smtClean="0"/>
              <a:t>Y</a:t>
            </a:r>
            <a:r>
              <a:rPr lang="it-IT" sz="1900" baseline="-25000" dirty="0" err="1" smtClean="0"/>
              <a:t>bot</a:t>
            </a:r>
            <a:r>
              <a:rPr lang="it-IT" sz="1900" baseline="-25000" dirty="0" smtClean="0"/>
              <a:t> </a:t>
            </a:r>
            <a:r>
              <a:rPr lang="it-IT" sz="1900" dirty="0"/>
              <a:t>+</a:t>
            </a:r>
            <a:r>
              <a:rPr lang="it-IT" sz="1900" baseline="-25000" dirty="0"/>
              <a:t> </a:t>
            </a:r>
            <a:r>
              <a:rPr lang="it-IT" sz="1900" dirty="0" err="1" smtClean="0"/>
              <a:t>Y</a:t>
            </a:r>
            <a:r>
              <a:rPr lang="it-IT" sz="1900" baseline="-25000" dirty="0" err="1" smtClean="0"/>
              <a:t>top</a:t>
            </a:r>
            <a:r>
              <a:rPr lang="it-IT" sz="1900" dirty="0"/>
              <a:t>)/2 – </a:t>
            </a:r>
            <a:r>
              <a:rPr lang="it-IT" sz="1900" dirty="0" err="1" smtClean="0"/>
              <a:t>Y</a:t>
            </a:r>
            <a:r>
              <a:rPr lang="it-IT" sz="1900" baseline="-25000" dirty="0" err="1" smtClean="0"/>
              <a:t>mid</a:t>
            </a:r>
            <a:endParaRPr lang="it-IT" sz="1900" baseline="-25000" dirty="0" smtClean="0"/>
          </a:p>
          <a:p>
            <a:endParaRPr lang="it-IT" sz="1900" baseline="-25000" dirty="0" smtClean="0"/>
          </a:p>
          <a:p>
            <a:pPr marL="285750" indent="-285750">
              <a:buFont typeface="Wingdings" charset="2"/>
              <a:buChar char="ü"/>
            </a:pPr>
            <a:r>
              <a:rPr lang="it-IT" sz="1900" dirty="0" err="1" smtClean="0">
                <a:latin typeface="Symbol" charset="2"/>
                <a:cs typeface="Symbol" charset="2"/>
              </a:rPr>
              <a:t>s</a:t>
            </a:r>
            <a:r>
              <a:rPr lang="it-IT" sz="1900" baseline="-25000" dirty="0" err="1" smtClean="0"/>
              <a:t>Y</a:t>
            </a:r>
            <a:r>
              <a:rPr lang="it-IT" sz="1900" dirty="0" smtClean="0"/>
              <a:t> </a:t>
            </a:r>
            <a:r>
              <a:rPr lang="it-IT" sz="1900" dirty="0"/>
              <a:t>= √3/</a:t>
            </a:r>
            <a:r>
              <a:rPr lang="it-IT" sz="1900" dirty="0" smtClean="0"/>
              <a:t>2</a:t>
            </a:r>
            <a:r>
              <a:rPr lang="it-IT" sz="1900" dirty="0" smtClean="0">
                <a:latin typeface="Symbol" charset="2"/>
                <a:cs typeface="Symbol" charset="2"/>
              </a:rPr>
              <a:t>s</a:t>
            </a:r>
            <a:r>
              <a:rPr lang="it-IT" sz="1900" baseline="-25000" dirty="0" smtClean="0">
                <a:latin typeface="Symbol" charset="2"/>
                <a:cs typeface="Symbol" charset="2"/>
              </a:rPr>
              <a:t>D</a:t>
            </a:r>
            <a:r>
              <a:rPr lang="it-IT" sz="1900" baseline="-25000" dirty="0" smtClean="0"/>
              <a:t>Y</a:t>
            </a:r>
            <a:r>
              <a:rPr lang="it-IT" sz="1900" dirty="0" smtClean="0"/>
              <a:t> </a:t>
            </a:r>
            <a:r>
              <a:rPr lang="it-IT" sz="1900" dirty="0"/>
              <a:t>~ </a:t>
            </a:r>
            <a:r>
              <a:rPr lang="it-IT" sz="1900" dirty="0" smtClean="0">
                <a:solidFill>
                  <a:srgbClr val="FF0000"/>
                </a:solidFill>
              </a:rPr>
              <a:t>1 cm</a:t>
            </a:r>
          </a:p>
          <a:p>
            <a:pPr marL="285750" indent="-285750">
              <a:buFont typeface="Wingdings" charset="2"/>
              <a:buChar char="ü"/>
            </a:pPr>
            <a:endParaRPr lang="it-IT" sz="19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it-IT" sz="1900" i="1" dirty="0" err="1" smtClean="0">
                <a:latin typeface="Symbol" charset="2"/>
                <a:cs typeface="Symbol" charset="2"/>
              </a:rPr>
              <a:t>s</a:t>
            </a:r>
            <a:r>
              <a:rPr lang="it-IT" sz="1900" i="1" baseline="-25000" dirty="0" err="1" smtClean="0">
                <a:latin typeface="Calibri" pitchFamily="34" charset="0"/>
                <a:cs typeface="Calibri" pitchFamily="34" charset="0"/>
              </a:rPr>
              <a:t>Yexp</a:t>
            </a:r>
            <a:r>
              <a:rPr lang="it-IT" sz="1900" i="1" dirty="0" smtClean="0">
                <a:latin typeface="Calibri" pitchFamily="34" charset="0"/>
                <a:cs typeface="Calibri" pitchFamily="34" charset="0"/>
              </a:rPr>
              <a:t> ~ </a:t>
            </a:r>
            <a:r>
              <a:rPr lang="it-IT" sz="1900" i="1" dirty="0" err="1">
                <a:latin typeface="Calibri" pitchFamily="34" charset="0"/>
                <a:cs typeface="Calibri" pitchFamily="34" charset="0"/>
              </a:rPr>
              <a:t>pitch</a:t>
            </a:r>
            <a:r>
              <a:rPr lang="it-IT" sz="1900" i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it-IT" sz="1900" i="1" dirty="0">
                <a:latin typeface="Calibri" pitchFamily="34" charset="0"/>
                <a:cs typeface="Calibri" pitchFamily="34" charset="0"/>
              </a:rPr>
              <a:t>√</a:t>
            </a:r>
            <a:r>
              <a:rPr lang="it-IT" sz="1900" i="1" dirty="0" smtClean="0">
                <a:latin typeface="Calibri" pitchFamily="34" charset="0"/>
                <a:cs typeface="Calibri" pitchFamily="34" charset="0"/>
              </a:rPr>
              <a:t>12 </a:t>
            </a:r>
            <a:r>
              <a:rPr lang="it-IT" sz="1900" i="1" dirty="0">
                <a:latin typeface="Calibri" pitchFamily="34" charset="0"/>
                <a:cs typeface="Calibri" pitchFamily="34" charset="0"/>
              </a:rPr>
              <a:t>~  </a:t>
            </a:r>
            <a:r>
              <a:rPr lang="it-IT" sz="1900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0.92 cm</a:t>
            </a:r>
          </a:p>
          <a:p>
            <a:r>
              <a:rPr lang="it-IT" sz="1900" dirty="0" smtClean="0">
                <a:latin typeface="Calibri" pitchFamily="34" charset="0"/>
                <a:cs typeface="Calibri" pitchFamily="34" charset="0"/>
              </a:rPr>
              <a:t>      (</a:t>
            </a:r>
            <a:r>
              <a:rPr lang="it-IT" sz="1900" dirty="0" err="1" smtClean="0">
                <a:latin typeface="Calibri" pitchFamily="34" charset="0"/>
                <a:cs typeface="Calibri" pitchFamily="34" charset="0"/>
              </a:rPr>
              <a:t>pitch</a:t>
            </a:r>
            <a:r>
              <a:rPr lang="it-IT" sz="19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it-IT" sz="1900" dirty="0">
                <a:latin typeface="Calibri" pitchFamily="34" charset="0"/>
                <a:cs typeface="Calibri" pitchFamily="34" charset="0"/>
              </a:rPr>
              <a:t>3,2 </a:t>
            </a:r>
            <a:r>
              <a:rPr lang="it-IT" sz="1900" dirty="0" smtClean="0">
                <a:latin typeface="Calibri" pitchFamily="34" charset="0"/>
                <a:cs typeface="Calibri" pitchFamily="34" charset="0"/>
              </a:rPr>
              <a:t>cm)</a:t>
            </a:r>
          </a:p>
          <a:p>
            <a:endParaRPr lang="it-IT" sz="19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it-IT" sz="1900" dirty="0" err="1" smtClean="0">
                <a:latin typeface="Calibri" pitchFamily="34" charset="0"/>
                <a:cs typeface="Calibri" pitchFamily="34" charset="0"/>
              </a:rPr>
              <a:t>study</a:t>
            </a:r>
            <a:r>
              <a:rPr lang="it-IT" sz="1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900" dirty="0" err="1" smtClean="0">
                <a:latin typeface="Calibri" pitchFamily="34" charset="0"/>
                <a:cs typeface="Calibri" pitchFamily="34" charset="0"/>
              </a:rPr>
              <a:t>fit</a:t>
            </a:r>
            <a:r>
              <a:rPr lang="it-IT" sz="1900" dirty="0" smtClean="0">
                <a:latin typeface="Calibri" pitchFamily="34" charset="0"/>
                <a:cs typeface="Calibri" pitchFamily="34" charset="0"/>
              </a:rPr>
              <a:t> procedure in </a:t>
            </a:r>
            <a:r>
              <a:rPr lang="it-IT" sz="1900" dirty="0" err="1" smtClean="0">
                <a:latin typeface="Calibri" pitchFamily="34" charset="0"/>
                <a:cs typeface="Calibri" pitchFamily="34" charset="0"/>
              </a:rPr>
              <a:t>detail</a:t>
            </a:r>
            <a:r>
              <a:rPr lang="it-IT" sz="19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it-IT" sz="1900" dirty="0" err="1" smtClean="0">
                <a:latin typeface="Calibri" pitchFamily="34" charset="0"/>
                <a:cs typeface="Calibri" pitchFamily="34" charset="0"/>
              </a:rPr>
              <a:t>triangular</a:t>
            </a:r>
            <a:r>
              <a:rPr lang="it-IT" sz="1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900" dirty="0" err="1" smtClean="0">
                <a:latin typeface="Calibri" pitchFamily="34" charset="0"/>
                <a:cs typeface="Calibri" pitchFamily="34" charset="0"/>
              </a:rPr>
              <a:t>function</a:t>
            </a:r>
            <a:r>
              <a:rPr lang="it-IT" sz="1900" dirty="0">
                <a:latin typeface="Calibri" pitchFamily="34" charset="0"/>
                <a:cs typeface="Calibri" pitchFamily="34" charset="0"/>
              </a:rPr>
              <a:t>?</a:t>
            </a:r>
            <a:r>
              <a:rPr lang="it-IT" sz="1900" dirty="0" smtClean="0">
                <a:latin typeface="Calibri" pitchFamily="34" charset="0"/>
                <a:cs typeface="Calibri" pitchFamily="34" charset="0"/>
              </a:rPr>
              <a:t>)</a:t>
            </a:r>
            <a:endParaRPr lang="it-IT" sz="1900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ü"/>
            </a:pPr>
            <a:endParaRPr lang="it-IT" sz="1900" baseline="-25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2" y="3202646"/>
            <a:ext cx="4204865" cy="41238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-32984" y="663658"/>
            <a:ext cx="1119397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sz="2600" dirty="0">
                <a:latin typeface="Symbol" charset="2"/>
                <a:cs typeface="Symbol" charset="2"/>
              </a:rPr>
              <a:t> </a:t>
            </a:r>
            <a:r>
              <a:rPr lang="it-IT" sz="2800" dirty="0" smtClean="0"/>
              <a:t>no </a:t>
            </a:r>
            <a:r>
              <a:rPr lang="it-IT" sz="2800" dirty="0" err="1" smtClean="0"/>
              <a:t>selection</a:t>
            </a:r>
            <a:r>
              <a:rPr lang="it-IT" sz="2800" dirty="0" smtClean="0"/>
              <a:t> on </a:t>
            </a:r>
            <a:r>
              <a:rPr lang="it-IT" sz="2800" dirty="0" err="1"/>
              <a:t>events</a:t>
            </a:r>
            <a:r>
              <a:rPr lang="it-IT" sz="2800" dirty="0"/>
              <a:t> </a:t>
            </a:r>
            <a:r>
              <a:rPr lang="it-IT" sz="2800" dirty="0" err="1"/>
              <a:t>w</a:t>
            </a:r>
            <a:r>
              <a:rPr lang="it-IT" sz="2800" dirty="0"/>
              <a:t>/o </a:t>
            </a:r>
            <a:r>
              <a:rPr lang="it-IT" sz="2800" dirty="0" smtClean="0"/>
              <a:t>clusters</a:t>
            </a:r>
            <a:endParaRPr lang="it-IT" sz="2600" dirty="0" smtClean="0"/>
          </a:p>
          <a:p>
            <a:pPr marL="285750" indent="-285750">
              <a:buFont typeface="Wingdings" charset="2"/>
              <a:buChar char="ü"/>
            </a:pPr>
            <a:r>
              <a:rPr lang="it-IT" sz="2600" dirty="0"/>
              <a:t> </a:t>
            </a:r>
            <a:r>
              <a:rPr lang="it-IT" sz="2600" dirty="0" err="1" smtClean="0"/>
              <a:t>cut</a:t>
            </a:r>
            <a:r>
              <a:rPr lang="it-IT" sz="2600" dirty="0" smtClean="0"/>
              <a:t> </a:t>
            </a:r>
            <a:r>
              <a:rPr lang="it-IT" sz="2600" dirty="0"/>
              <a:t>on </a:t>
            </a:r>
            <a:r>
              <a:rPr lang="it-IT" sz="2600" dirty="0" err="1"/>
              <a:t>reconstructed</a:t>
            </a:r>
            <a:r>
              <a:rPr lang="it-IT" sz="2600" dirty="0"/>
              <a:t> </a:t>
            </a:r>
            <a:r>
              <a:rPr lang="it-IT" sz="2600" dirty="0" err="1"/>
              <a:t>tracks</a:t>
            </a:r>
            <a:r>
              <a:rPr lang="it-IT" sz="2600" dirty="0"/>
              <a:t> </a:t>
            </a:r>
            <a:r>
              <a:rPr lang="it-IT" sz="2600" dirty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it-IT" sz="2600" baseline="30000" dirty="0">
                <a:solidFill>
                  <a:srgbClr val="FF0000"/>
                </a:solidFill>
                <a:latin typeface="Symbol" charset="2"/>
                <a:cs typeface="Symbol" charset="2"/>
              </a:rPr>
              <a:t>2</a:t>
            </a:r>
            <a:r>
              <a:rPr lang="it-IT" sz="2600" dirty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it-IT" sz="2600" dirty="0">
                <a:solidFill>
                  <a:srgbClr val="FF0000"/>
                </a:solidFill>
              </a:rPr>
              <a:t>&lt; </a:t>
            </a:r>
            <a:r>
              <a:rPr lang="it-IT" sz="2600" dirty="0" smtClean="0">
                <a:solidFill>
                  <a:srgbClr val="FF0000"/>
                </a:solidFill>
              </a:rPr>
              <a:t>10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it-IT" sz="2600" dirty="0">
                <a:solidFill>
                  <a:srgbClr val="FF0000"/>
                </a:solidFill>
              </a:rPr>
              <a:t> </a:t>
            </a:r>
            <a:r>
              <a:rPr lang="it-IT" sz="2600" dirty="0" smtClean="0">
                <a:solidFill>
                  <a:srgbClr val="FF0000"/>
                </a:solidFill>
              </a:rPr>
              <a:t>strip </a:t>
            </a:r>
            <a:r>
              <a:rPr lang="it-IT" sz="2600" dirty="0">
                <a:solidFill>
                  <a:srgbClr val="FF0000"/>
                </a:solidFill>
              </a:rPr>
              <a:t>by strip </a:t>
            </a:r>
            <a:r>
              <a:rPr lang="it-IT" sz="2600" dirty="0" err="1"/>
              <a:t>calibration</a:t>
            </a:r>
            <a:r>
              <a:rPr lang="it-IT" sz="2600" dirty="0"/>
              <a:t> </a:t>
            </a:r>
            <a:r>
              <a:rPr lang="it-IT" sz="2600" dirty="0" err="1" smtClean="0"/>
              <a:t>applied</a:t>
            </a:r>
            <a:endParaRPr lang="it-IT" sz="2600" dirty="0" smtClean="0"/>
          </a:p>
          <a:p>
            <a:pPr marL="285750" indent="-285750">
              <a:buFont typeface="Wingdings" charset="2"/>
              <a:buChar char="ü"/>
            </a:pPr>
            <a:r>
              <a:rPr lang="it-IT" sz="2600" dirty="0"/>
              <a:t> </a:t>
            </a:r>
            <a:r>
              <a:rPr lang="it-IT" sz="2600" dirty="0" err="1" smtClean="0"/>
              <a:t>result</a:t>
            </a:r>
            <a:r>
              <a:rPr lang="it-IT" sz="2600" dirty="0" smtClean="0"/>
              <a:t> </a:t>
            </a:r>
            <a:r>
              <a:rPr lang="it-IT" sz="2600" dirty="0" err="1"/>
              <a:t>obtained</a:t>
            </a:r>
            <a:r>
              <a:rPr lang="it-IT" sz="2600" dirty="0"/>
              <a:t> on TORI-03 (</a:t>
            </a:r>
            <a:r>
              <a:rPr lang="it-IT" sz="2600" u="sng" dirty="0" err="1">
                <a:solidFill>
                  <a:srgbClr val="0000FF"/>
                </a:solidFill>
              </a:rPr>
              <a:t>same</a:t>
            </a:r>
            <a:r>
              <a:rPr lang="it-IT" sz="2600" u="sng" dirty="0">
                <a:solidFill>
                  <a:srgbClr val="0000FF"/>
                </a:solidFill>
              </a:rPr>
              <a:t> clock </a:t>
            </a:r>
            <a:r>
              <a:rPr lang="it-IT" sz="2600" u="sng" dirty="0" err="1">
                <a:solidFill>
                  <a:srgbClr val="0000FF"/>
                </a:solidFill>
              </a:rPr>
              <a:t>distributed</a:t>
            </a:r>
            <a:r>
              <a:rPr lang="it-IT" sz="2600" u="sng" dirty="0">
                <a:solidFill>
                  <a:srgbClr val="0000FF"/>
                </a:solidFill>
              </a:rPr>
              <a:t> to </a:t>
            </a:r>
            <a:r>
              <a:rPr lang="it-IT" sz="2600" u="sng" dirty="0" err="1" smtClean="0">
                <a:solidFill>
                  <a:srgbClr val="0000FF"/>
                </a:solidFill>
              </a:rPr>
              <a:t>both</a:t>
            </a:r>
            <a:r>
              <a:rPr lang="it-IT" sz="2600" u="sng" dirty="0" smtClean="0">
                <a:solidFill>
                  <a:srgbClr val="0000FF"/>
                </a:solidFill>
              </a:rPr>
              <a:t> </a:t>
            </a:r>
            <a:r>
              <a:rPr lang="it-IT" sz="2600" u="sng" dirty="0" err="1" smtClean="0">
                <a:solidFill>
                  <a:srgbClr val="0000FF"/>
                </a:solidFill>
              </a:rPr>
              <a:t>TDCs</a:t>
            </a:r>
            <a:r>
              <a:rPr lang="it-IT" sz="2600" dirty="0" smtClean="0"/>
              <a:t>)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2600" dirty="0" smtClean="0"/>
              <a:t> </a:t>
            </a:r>
            <a:r>
              <a:rPr lang="it-IT" sz="2600" dirty="0" err="1" smtClean="0"/>
              <a:t>available</a:t>
            </a:r>
            <a:r>
              <a:rPr lang="it-IT" sz="2600" dirty="0" smtClean="0"/>
              <a:t> </a:t>
            </a:r>
            <a:r>
              <a:rPr lang="it-IT" sz="2600" dirty="0" err="1" smtClean="0"/>
              <a:t>results</a:t>
            </a:r>
            <a:r>
              <a:rPr lang="it-IT" sz="2600" dirty="0" smtClean="0"/>
              <a:t> from </a:t>
            </a:r>
            <a:r>
              <a:rPr lang="it-IT" sz="2600" dirty="0" err="1" smtClean="0"/>
              <a:t>telescopes</a:t>
            </a:r>
            <a:r>
              <a:rPr lang="it-IT" sz="2600" dirty="0" smtClean="0"/>
              <a:t> with </a:t>
            </a:r>
            <a:r>
              <a:rPr lang="it-IT" sz="2600" dirty="0" err="1" smtClean="0"/>
              <a:t>different</a:t>
            </a:r>
            <a:r>
              <a:rPr lang="it-IT" sz="2600" dirty="0" smtClean="0"/>
              <a:t> clocks on </a:t>
            </a:r>
            <a:r>
              <a:rPr lang="it-IT" sz="2600" dirty="0" err="1" smtClean="0"/>
              <a:t>TDCs</a:t>
            </a:r>
            <a:r>
              <a:rPr lang="it-IT" sz="2600" dirty="0" smtClean="0"/>
              <a:t> </a:t>
            </a:r>
            <a:endParaRPr lang="en-US" sz="26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600" dirty="0"/>
              <a:t> </a:t>
            </a:r>
            <a:r>
              <a:rPr lang="it-IT" sz="2600" dirty="0" err="1" smtClean="0"/>
              <a:t>results</a:t>
            </a:r>
            <a:r>
              <a:rPr lang="it-IT" sz="2600" dirty="0" smtClean="0"/>
              <a:t> </a:t>
            </a:r>
            <a:r>
              <a:rPr lang="it-IT" sz="2600" dirty="0" err="1"/>
              <a:t>recently</a:t>
            </a:r>
            <a:r>
              <a:rPr lang="it-IT" sz="2600" dirty="0"/>
              <a:t> </a:t>
            </a:r>
            <a:r>
              <a:rPr lang="it-IT" sz="2600" dirty="0" err="1"/>
              <a:t>presented</a:t>
            </a:r>
            <a:r>
              <a:rPr lang="it-IT" sz="2600" dirty="0"/>
              <a:t> </a:t>
            </a:r>
            <a:r>
              <a:rPr lang="it-IT" sz="2600" dirty="0" err="1"/>
              <a:t>at</a:t>
            </a:r>
            <a:r>
              <a:rPr lang="it-IT" sz="2600" dirty="0"/>
              <a:t> a </a:t>
            </a:r>
            <a:r>
              <a:rPr lang="it-IT" sz="2600" dirty="0" smtClean="0"/>
              <a:t>conference</a:t>
            </a:r>
            <a:r>
              <a:rPr lang="en-US" sz="2600" dirty="0" smtClean="0"/>
              <a:t> (RPC 2016)</a:t>
            </a:r>
            <a:endParaRPr lang="it-IT" sz="2600" dirty="0"/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01/06/2016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4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2"/>
          <p:cNvSpPr/>
          <p:nvPr/>
        </p:nvSpPr>
        <p:spPr>
          <a:xfrm>
            <a:off x="8625600" y="609120"/>
            <a:ext cx="1128960" cy="52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1" name="Picture 140"/>
          <p:cNvPicPr/>
          <p:nvPr/>
        </p:nvPicPr>
        <p:blipFill>
          <a:blip r:embed="rId3"/>
          <a:stretch>
            <a:fillRect/>
          </a:stretch>
        </p:blipFill>
        <p:spPr>
          <a:xfrm>
            <a:off x="313343" y="2592388"/>
            <a:ext cx="4172432" cy="4535394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815610" y="2598073"/>
            <a:ext cx="3842596" cy="4513217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514102" y="0"/>
            <a:ext cx="5230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MC </a:t>
            </a:r>
            <a:r>
              <a:rPr lang="it-IT" sz="4000" dirty="0" err="1" smtClean="0"/>
              <a:t>spatial</a:t>
            </a:r>
            <a:r>
              <a:rPr lang="it-IT" sz="4000" dirty="0" smtClean="0"/>
              <a:t> </a:t>
            </a:r>
            <a:r>
              <a:rPr lang="it-IT" sz="4000" dirty="0" err="1" smtClean="0"/>
              <a:t>distribution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139096" y="807967"/>
            <a:ext cx="64576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sz="2200" dirty="0" err="1" smtClean="0">
                <a:latin typeface="Calibri" pitchFamily="34" charset="0"/>
                <a:cs typeface="Calibri" pitchFamily="34" charset="0"/>
              </a:rPr>
              <a:t>simulation</a:t>
            </a:r>
            <a:r>
              <a:rPr lang="it-IT" sz="2200" dirty="0" smtClean="0">
                <a:latin typeface="Calibri" pitchFamily="34" charset="0"/>
                <a:cs typeface="Calibri" pitchFamily="34" charset="0"/>
              </a:rPr>
              <a:t> ready </a:t>
            </a:r>
            <a:r>
              <a:rPr lang="it-IT" sz="2200" dirty="0" smtClean="0">
                <a:latin typeface="Calibri" pitchFamily="34" charset="0"/>
                <a:cs typeface="Calibri" pitchFamily="34" charset="0"/>
                <a:sym typeface="Wingdings"/>
              </a:rPr>
              <a:t> to be </a:t>
            </a:r>
            <a:r>
              <a:rPr lang="it-IT" sz="2200" dirty="0" err="1" smtClean="0">
                <a:latin typeface="Calibri" pitchFamily="34" charset="0"/>
                <a:cs typeface="Calibri" pitchFamily="34" charset="0"/>
                <a:sym typeface="Wingdings"/>
              </a:rPr>
              <a:t>optimized</a:t>
            </a:r>
            <a:r>
              <a:rPr lang="it-IT" sz="22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</a:p>
          <a:p>
            <a:pPr marL="285750" indent="-285750">
              <a:buFont typeface="Wingdings" charset="2"/>
              <a:buChar char="ü"/>
            </a:pPr>
            <a:endParaRPr lang="it-IT" sz="2200" dirty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r>
              <a:rPr lang="it-IT" sz="2200" dirty="0" smtClean="0">
                <a:latin typeface="Calibri" pitchFamily="34" charset="0"/>
                <a:cs typeface="Calibri" pitchFamily="34" charset="0"/>
                <a:sym typeface="Wingdings"/>
              </a:rPr>
              <a:t>1 hit and 2 </a:t>
            </a:r>
            <a:r>
              <a:rPr lang="it-IT" sz="2200" dirty="0" err="1" smtClean="0">
                <a:latin typeface="Calibri" pitchFamily="34" charset="0"/>
                <a:cs typeface="Calibri" pitchFamily="34" charset="0"/>
                <a:sym typeface="Wingdings"/>
              </a:rPr>
              <a:t>angles</a:t>
            </a:r>
            <a:r>
              <a:rPr lang="it-IT" sz="2200" dirty="0" smtClean="0">
                <a:latin typeface="Calibri" pitchFamily="34" charset="0"/>
                <a:cs typeface="Calibri" pitchFamily="34" charset="0"/>
                <a:sym typeface="Wingdings"/>
              </a:rPr>
              <a:t> are </a:t>
            </a:r>
            <a:r>
              <a:rPr lang="it-IT" sz="2200" dirty="0" err="1" smtClean="0">
                <a:latin typeface="Calibri" pitchFamily="34" charset="0"/>
                <a:cs typeface="Calibri" pitchFamily="34" charset="0"/>
                <a:sym typeface="Wingdings"/>
              </a:rPr>
              <a:t>simulated</a:t>
            </a:r>
            <a:r>
              <a:rPr lang="it-IT" sz="22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200" dirty="0" err="1" smtClean="0">
                <a:latin typeface="Calibri" pitchFamily="34" charset="0"/>
                <a:cs typeface="Calibri" pitchFamily="34" charset="0"/>
                <a:sym typeface="Wingdings"/>
              </a:rPr>
              <a:t>at</a:t>
            </a:r>
            <a:r>
              <a:rPr lang="it-IT" sz="2200" dirty="0" smtClean="0">
                <a:latin typeface="Calibri" pitchFamily="34" charset="0"/>
                <a:cs typeface="Calibri" pitchFamily="34" charset="0"/>
                <a:sym typeface="Wingdings"/>
              </a:rPr>
              <a:t> the moment</a:t>
            </a:r>
          </a:p>
          <a:p>
            <a:pPr marL="285750" indent="-285750">
              <a:buFont typeface="Wingdings" charset="2"/>
              <a:buChar char="ü"/>
            </a:pPr>
            <a:endParaRPr lang="it-IT" sz="2200" dirty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r>
              <a:rPr lang="it-IT" sz="2200" dirty="0" err="1">
                <a:latin typeface="Calibri" pitchFamily="34" charset="0"/>
                <a:cs typeface="Calibri" pitchFamily="34" charset="0"/>
                <a:sym typeface="Wingdings"/>
              </a:rPr>
              <a:t>e</a:t>
            </a:r>
            <a:r>
              <a:rPr lang="it-IT" sz="2200" dirty="0" err="1" smtClean="0">
                <a:latin typeface="Calibri" pitchFamily="34" charset="0"/>
                <a:cs typeface="Calibri" pitchFamily="34" charset="0"/>
                <a:sym typeface="Wingdings"/>
              </a:rPr>
              <a:t>vents</a:t>
            </a:r>
            <a:r>
              <a:rPr lang="it-IT" sz="2200" dirty="0" smtClean="0">
                <a:latin typeface="Calibri" pitchFamily="34" charset="0"/>
                <a:cs typeface="Calibri" pitchFamily="34" charset="0"/>
                <a:sym typeface="Wingdings"/>
              </a:rPr>
              <a:t> with 2 </a:t>
            </a:r>
            <a:r>
              <a:rPr lang="it-IT" sz="2200" dirty="0" err="1" smtClean="0">
                <a:latin typeface="Calibri" pitchFamily="34" charset="0"/>
                <a:cs typeface="Calibri" pitchFamily="34" charset="0"/>
                <a:sym typeface="Wingdings"/>
              </a:rPr>
              <a:t>hits</a:t>
            </a:r>
            <a:r>
              <a:rPr lang="it-IT" sz="2200" dirty="0" smtClean="0">
                <a:latin typeface="Calibri" pitchFamily="34" charset="0"/>
                <a:cs typeface="Calibri" pitchFamily="34" charset="0"/>
                <a:sym typeface="Wingdings"/>
              </a:rPr>
              <a:t> to be </a:t>
            </a:r>
            <a:r>
              <a:rPr lang="it-IT" sz="2200" dirty="0" err="1" smtClean="0">
                <a:latin typeface="Calibri" pitchFamily="34" charset="0"/>
                <a:cs typeface="Calibri" pitchFamily="34" charset="0"/>
                <a:sym typeface="Wingdings"/>
              </a:rPr>
              <a:t>added</a:t>
            </a:r>
            <a:endParaRPr lang="it-IT" sz="2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335452" y="6898595"/>
            <a:ext cx="1660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bin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width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8 mm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92217" y="6902564"/>
            <a:ext cx="1660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bin </a:t>
            </a:r>
            <a:r>
              <a:rPr lang="it-IT" dirty="0" err="1" smtClean="0">
                <a:latin typeface="Calibri" pitchFamily="34" charset="0"/>
                <a:cs typeface="Calibri" pitchFamily="34" charset="0"/>
                <a:sym typeface="Wingdings"/>
              </a:rPr>
              <a:t>width</a:t>
            </a:r>
            <a:r>
              <a:rPr lang="it-IT" dirty="0" smtClean="0">
                <a:latin typeface="Calibri" pitchFamily="34" charset="0"/>
                <a:cs typeface="Calibri" pitchFamily="34" charset="0"/>
                <a:sym typeface="Wingdings"/>
              </a:rPr>
              <a:t> 4 mm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01/06/2016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6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9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CasellaDiTesto 2062"/>
          <p:cNvSpPr txBox="1"/>
          <p:nvPr/>
        </p:nvSpPr>
        <p:spPr>
          <a:xfrm>
            <a:off x="847149" y="4335466"/>
            <a:ext cx="252627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sp>
        <p:nvSpPr>
          <p:cNvPr id="2064" name="CasellaDiTesto 2063"/>
          <p:cNvSpPr txBox="1"/>
          <p:nvPr/>
        </p:nvSpPr>
        <p:spPr>
          <a:xfrm>
            <a:off x="4154320" y="5996287"/>
            <a:ext cx="1230923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sp>
        <p:nvSpPr>
          <p:cNvPr id="23" name="Rectangle 22"/>
          <p:cNvSpPr/>
          <p:nvPr/>
        </p:nvSpPr>
        <p:spPr>
          <a:xfrm>
            <a:off x="3774070" y="0"/>
            <a:ext cx="23705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Efficiency</a:t>
            </a:r>
            <a:endParaRPr lang="en-US" sz="4000" dirty="0"/>
          </a:p>
        </p:txBody>
      </p:sp>
      <p:sp>
        <p:nvSpPr>
          <p:cNvPr id="27" name="Rectangle 26"/>
          <p:cNvSpPr/>
          <p:nvPr/>
        </p:nvSpPr>
        <p:spPr>
          <a:xfrm>
            <a:off x="-1" y="1164916"/>
            <a:ext cx="10080625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measurement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ongoing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 on TORI-03</a:t>
            </a:r>
          </a:p>
          <a:p>
            <a:pPr marL="285750" indent="-285750">
              <a:buFont typeface="Wingdings" charset="2"/>
              <a:buChar char="ü"/>
            </a:pPr>
            <a:endParaRPr lang="it-IT" sz="2800" dirty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lang="it-IT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/>
              </a:rPr>
              <a:t>e</a:t>
            </a:r>
            <a:r>
              <a:rPr lang="it-IT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/>
              </a:rPr>
              <a:t>xternal</a:t>
            </a:r>
            <a:r>
              <a:rPr lang="it-IT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trigger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used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 (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two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 15x15 cm</a:t>
            </a:r>
            <a:r>
              <a:rPr lang="it-IT" sz="2800" baseline="30000" dirty="0" smtClean="0">
                <a:latin typeface="Calibri" pitchFamily="34" charset="0"/>
                <a:cs typeface="Calibri" pitchFamily="34" charset="0"/>
                <a:sym typeface="Wingdings"/>
              </a:rPr>
              <a:t>2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scintillators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)</a:t>
            </a:r>
          </a:p>
          <a:p>
            <a:endParaRPr lang="it-IT" sz="2800" dirty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5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areas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 on the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chambers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 are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scanned</a:t>
            </a:r>
            <a:endParaRPr lang="it-IT" sz="2800" dirty="0" smtClean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endParaRPr lang="it-IT" sz="2800" dirty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results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 of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eff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800" dirty="0">
                <a:latin typeface="Calibri" pitchFamily="34" charset="0"/>
                <a:cs typeface="Calibri" pitchFamily="34" charset="0"/>
                <a:sym typeface="Wingdings"/>
              </a:rPr>
              <a:t>vs HV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performed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after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/>
              </a:rPr>
              <a:t>Run</a:t>
            </a:r>
            <a:r>
              <a:rPr lang="it-IT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/>
              </a:rPr>
              <a:t>2 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can be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included</a:t>
            </a:r>
            <a:endParaRPr lang="it-IT" sz="2800" dirty="0">
              <a:latin typeface="Calibri" pitchFamily="34" charset="0"/>
              <a:cs typeface="Calibri" pitchFamily="34" charset="0"/>
              <a:sym typeface="Wingdings"/>
            </a:endParaRPr>
          </a:p>
          <a:p>
            <a:endParaRPr lang="it-IT" sz="2800" dirty="0" smtClean="0">
              <a:latin typeface="Calibri" pitchFamily="34" charset="0"/>
              <a:cs typeface="Calibri" pitchFamily="34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01/06/2016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3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20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47" y="993082"/>
            <a:ext cx="2871010" cy="2746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sellaDiTesto 62"/>
              <p:cNvSpPr txBox="1"/>
              <p:nvPr/>
            </p:nvSpPr>
            <p:spPr>
              <a:xfrm>
                <a:off x="4154320" y="1439219"/>
                <a:ext cx="5264020" cy="974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bg2">
                      <a:lumMod val="25000"/>
                    </a:schemeClr>
                  </a:buClr>
                  <a:buSzPct val="75000"/>
                </a:pPr>
                <a:r>
                  <a:rPr lang="en-US" sz="1764" dirty="0">
                    <a:solidFill>
                      <a:schemeClr val="bg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Efficiency vs HV for a single MRP Chamber (Triggered by scintillators) </a:t>
                </a:r>
                <a:br>
                  <a:rPr lang="en-US" sz="1764" dirty="0">
                    <a:solidFill>
                      <a:schemeClr val="bg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1764" dirty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Efficiency plateau</a:t>
                </a:r>
                <a14:m>
                  <m:oMath xmlns="" xmlns:m="http://schemas.openxmlformats.org/officeDocument/2006/math">
                    <m:r>
                      <a:rPr lang="en-US" sz="2205" b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US" sz="2205" b="1" dirty="0">
                    <a:solidFill>
                      <a:srgbClr val="C00000"/>
                    </a:solidFill>
                  </a:rPr>
                  <a:t>100%</a:t>
                </a:r>
              </a:p>
            </p:txBody>
          </p:sp>
        </mc:Choice>
        <mc:Fallback xmlns="">
          <p:sp>
            <p:nvSpPr>
              <p:cNvPr id="63" name="CasellaDiTes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320" y="1439219"/>
                <a:ext cx="5264020" cy="974626"/>
              </a:xfrm>
              <a:prstGeom prst="rect">
                <a:avLst/>
              </a:prstGeom>
              <a:blipFill rotWithShape="0">
                <a:blip r:embed="rId8"/>
                <a:stretch>
                  <a:fillRect l="-810" t="-2500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CasellaDiTesto 2050"/>
          <p:cNvSpPr txBox="1"/>
          <p:nvPr/>
        </p:nvSpPr>
        <p:spPr>
          <a:xfrm>
            <a:off x="4777440" y="993082"/>
            <a:ext cx="3457285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84" u="sng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BEAM  </a:t>
            </a:r>
            <a:r>
              <a:rPr lang="it-IT" sz="1984" u="sng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it-IT" sz="1984" u="sng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CERN</a:t>
            </a:r>
            <a:endParaRPr lang="en-US" sz="1984" u="sng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6" name="Immagine 20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91" y="3190664"/>
            <a:ext cx="3059895" cy="3102297"/>
          </a:xfrm>
          <a:prstGeom prst="rect">
            <a:avLst/>
          </a:prstGeom>
        </p:spPr>
      </p:pic>
      <p:sp>
        <p:nvSpPr>
          <p:cNvPr id="2063" name="CasellaDiTesto 2062"/>
          <p:cNvSpPr txBox="1"/>
          <p:nvPr/>
        </p:nvSpPr>
        <p:spPr>
          <a:xfrm>
            <a:off x="847149" y="4335466"/>
            <a:ext cx="252627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sp>
        <p:nvSpPr>
          <p:cNvPr id="74" name="Freccia in giù 73"/>
          <p:cNvSpPr/>
          <p:nvPr/>
        </p:nvSpPr>
        <p:spPr>
          <a:xfrm rot="17628518">
            <a:off x="3426966" y="5875622"/>
            <a:ext cx="470931" cy="934962"/>
          </a:xfrm>
          <a:prstGeom prst="downArrow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  <p:sp>
        <p:nvSpPr>
          <p:cNvPr id="2064" name="CasellaDiTesto 2063"/>
          <p:cNvSpPr txBox="1"/>
          <p:nvPr/>
        </p:nvSpPr>
        <p:spPr>
          <a:xfrm>
            <a:off x="4154320" y="5996287"/>
            <a:ext cx="1230923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pic>
        <p:nvPicPr>
          <p:cNvPr id="2066" name="Immagine 206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32" y="3135443"/>
            <a:ext cx="2916618" cy="3212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68" name="CasellaDiTesto 2067"/>
              <p:cNvSpPr txBox="1"/>
              <p:nvPr/>
            </p:nvSpPr>
            <p:spPr>
              <a:xfrm>
                <a:off x="4076311" y="6409646"/>
                <a:ext cx="5813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764" dirty="0" err="1">
                    <a:solidFill>
                      <a:schemeClr val="bg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it-IT" sz="1764" dirty="0" err="1" smtClean="0">
                    <a:solidFill>
                      <a:schemeClr val="bg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patial</a:t>
                </a:r>
                <a:r>
                  <a:rPr lang="it-IT" sz="1764" dirty="0" smtClean="0">
                    <a:solidFill>
                      <a:schemeClr val="bg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it-IT" sz="1764" dirty="0">
                    <a:solidFill>
                      <a:schemeClr val="bg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resolution along strips 8 mm</a:t>
                </a:r>
                <a:endParaRPr lang="en-US" sz="1764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68" name="CasellaDiTesto 20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311" y="6409646"/>
                <a:ext cx="581317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0" name="CasellaDiTesto 2069"/>
          <p:cNvSpPr txBox="1"/>
          <p:nvPr/>
        </p:nvSpPr>
        <p:spPr>
          <a:xfrm>
            <a:off x="4074657" y="2787125"/>
            <a:ext cx="6187378" cy="363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Clr>
                <a:schemeClr val="bg2">
                  <a:lumMod val="25000"/>
                </a:schemeClr>
              </a:buClr>
              <a:buSzPct val="75000"/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z="1764" dirty="0"/>
              <a:t>TDCs 25ps bins , scintillators system time resolution 30 </a:t>
            </a:r>
            <a:r>
              <a:rPr lang="en-US" sz="1764" dirty="0" err="1"/>
              <a:t>ps</a:t>
            </a:r>
            <a:endParaRPr lang="en-US" sz="1764" dirty="0"/>
          </a:p>
        </p:txBody>
      </p:sp>
      <p:sp>
        <p:nvSpPr>
          <p:cNvPr id="23" name="Rectangle 22"/>
          <p:cNvSpPr/>
          <p:nvPr/>
        </p:nvSpPr>
        <p:spPr>
          <a:xfrm>
            <a:off x="1821445" y="0"/>
            <a:ext cx="7083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Results</a:t>
            </a:r>
            <a:r>
              <a:rPr lang="it-IT" sz="4000" dirty="0" smtClean="0"/>
              <a:t> from test </a:t>
            </a:r>
            <a:r>
              <a:rPr lang="it-IT" sz="4000" dirty="0" err="1" smtClean="0"/>
              <a:t>beam</a:t>
            </a:r>
            <a:r>
              <a:rPr lang="it-IT" sz="4000" dirty="0" smtClean="0"/>
              <a:t> (2006)</a:t>
            </a:r>
            <a:endParaRPr lang="en-US" sz="4000" dirty="0"/>
          </a:p>
        </p:txBody>
      </p:sp>
      <p:sp>
        <p:nvSpPr>
          <p:cNvPr id="27" name="Rectangle 26"/>
          <p:cNvSpPr/>
          <p:nvPr/>
        </p:nvSpPr>
        <p:spPr>
          <a:xfrm>
            <a:off x="-51486" y="3974496"/>
            <a:ext cx="6457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sz="2000" dirty="0" err="1" smtClean="0">
                <a:latin typeface="Symbol" charset="2"/>
                <a:cs typeface="Symbol" charset="2"/>
              </a:rPr>
              <a:t>s</a:t>
            </a:r>
            <a:r>
              <a:rPr lang="it-IT" sz="2000" baseline="-25000" dirty="0" err="1" smtClean="0"/>
              <a:t>T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~ 141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ps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in the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center of the strip</a:t>
            </a:r>
            <a:endParaRPr lang="it-IT" sz="2000" dirty="0" smtClean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endParaRPr lang="it-IT" sz="2000" dirty="0" smtClean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r>
              <a:rPr lang="it-IT" sz="2000" dirty="0" smtClean="0">
                <a:latin typeface="Calibri" pitchFamily="34" charset="0"/>
                <a:cs typeface="Calibri" pitchFamily="34" charset="0"/>
                <a:sym typeface="Wingdings"/>
              </a:rPr>
              <a:t>with time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  <a:sym typeface="Wingdings"/>
              </a:rPr>
              <a:t>slewing</a:t>
            </a:r>
            <a:r>
              <a:rPr lang="it-IT" sz="20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  <a:sym typeface="Wingdings"/>
              </a:rPr>
              <a:t>correction</a:t>
            </a:r>
            <a:r>
              <a:rPr lang="it-IT" sz="20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</a:p>
          <a:p>
            <a:r>
              <a:rPr lang="it-IT" sz="2000" dirty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000" dirty="0" smtClean="0">
                <a:latin typeface="Calibri" pitchFamily="34" charset="0"/>
                <a:cs typeface="Calibri" pitchFamily="34" charset="0"/>
                <a:sym typeface="Wingdings"/>
              </a:rPr>
              <a:t>    and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  <a:sym typeface="Wingdings"/>
              </a:rPr>
              <a:t>scintillators</a:t>
            </a:r>
            <a:r>
              <a:rPr lang="it-IT" sz="2000" dirty="0" smtClean="0">
                <a:latin typeface="Calibri" pitchFamily="34" charset="0"/>
                <a:cs typeface="Calibri" pitchFamily="34" charset="0"/>
                <a:sym typeface="Wingdings"/>
              </a:rPr>
              <a:t> time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  <a:sym typeface="Wingdings"/>
              </a:rPr>
              <a:t>resolution</a:t>
            </a:r>
            <a:r>
              <a:rPr lang="it-IT" sz="20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</a:p>
          <a:p>
            <a:r>
              <a:rPr lang="it-IT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sym typeface="Wingdings"/>
              </a:rPr>
              <a:t>    </a:t>
            </a:r>
            <a:r>
              <a:rPr lang="it-IT" sz="2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it-IT" sz="2000" baseline="-25000" dirty="0" err="1" smtClean="0">
                <a:solidFill>
                  <a:srgbClr val="0000FF"/>
                </a:solidFill>
              </a:rPr>
              <a:t>T</a:t>
            </a:r>
            <a:r>
              <a:rPr lang="it-IT" sz="2000" baseline="-25000" dirty="0" smtClean="0">
                <a:solidFill>
                  <a:srgbClr val="0000FF"/>
                </a:solidFill>
              </a:rPr>
              <a:t> </a:t>
            </a:r>
            <a:r>
              <a:rPr lang="it-IT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~ </a:t>
            </a:r>
            <a:r>
              <a:rPr lang="it-IT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94 </a:t>
            </a:r>
            <a:r>
              <a:rPr lang="it-IT" sz="2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ps</a:t>
            </a:r>
            <a:r>
              <a:rPr lang="it-IT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it-IT" sz="2000" dirty="0">
              <a:solidFill>
                <a:srgbClr val="0000FF"/>
              </a:solidFill>
              <a:latin typeface="Calibri" pitchFamily="34" charset="0"/>
              <a:cs typeface="Calibri" pitchFamily="34" charset="0"/>
              <a:sym typeface="Wingding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01/06/2016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9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CasellaDiTesto 2062"/>
          <p:cNvSpPr txBox="1"/>
          <p:nvPr/>
        </p:nvSpPr>
        <p:spPr>
          <a:xfrm>
            <a:off x="847149" y="4335466"/>
            <a:ext cx="252627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sp>
        <p:nvSpPr>
          <p:cNvPr id="2064" name="CasellaDiTesto 2063"/>
          <p:cNvSpPr txBox="1"/>
          <p:nvPr/>
        </p:nvSpPr>
        <p:spPr>
          <a:xfrm>
            <a:off x="4154320" y="5996287"/>
            <a:ext cx="1230923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/>
          </a:p>
        </p:txBody>
      </p:sp>
      <p:sp>
        <p:nvSpPr>
          <p:cNvPr id="23" name="Rectangle 22"/>
          <p:cNvSpPr/>
          <p:nvPr/>
        </p:nvSpPr>
        <p:spPr>
          <a:xfrm>
            <a:off x="472070" y="0"/>
            <a:ext cx="8795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Comparison</a:t>
            </a:r>
            <a:r>
              <a:rPr lang="it-IT" sz="4000" dirty="0" smtClean="0"/>
              <a:t> with </a:t>
            </a:r>
            <a:r>
              <a:rPr lang="it-IT" sz="4000" dirty="0" err="1" smtClean="0"/>
              <a:t>indipendent</a:t>
            </a:r>
            <a:r>
              <a:rPr lang="it-IT" sz="4000" dirty="0" smtClean="0"/>
              <a:t> </a:t>
            </a:r>
            <a:r>
              <a:rPr lang="it-IT" sz="4000" dirty="0" err="1" smtClean="0"/>
              <a:t>analysis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-1" y="1164916"/>
            <a:ext cx="100806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3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indipendent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analysis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: </a:t>
            </a:r>
          </a:p>
          <a:p>
            <a:pPr marL="285750" indent="-285750">
              <a:buFont typeface="Wingdings" charset="2"/>
              <a:buChar char="ü"/>
            </a:pPr>
            <a:endParaRPr lang="it-IT" sz="2800" dirty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endParaRPr lang="it-IT" sz="2800" dirty="0" smtClean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endParaRPr lang="it-IT" sz="2800" dirty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endParaRPr lang="it-IT" sz="2800" dirty="0" smtClean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endParaRPr lang="it-IT" sz="2800" dirty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endParaRPr lang="it-IT" sz="2800" dirty="0" smtClean="0">
              <a:latin typeface="Calibri" pitchFamily="34" charset="0"/>
              <a:cs typeface="Calibri" pitchFamily="34" charset="0"/>
              <a:sym typeface="Wingdings"/>
            </a:endParaRPr>
          </a:p>
          <a:p>
            <a:endParaRPr lang="it-IT" sz="2800" dirty="0" smtClean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results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 are </a:t>
            </a:r>
            <a:r>
              <a:rPr lang="it-IT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/>
              </a:rPr>
              <a:t>compatible</a:t>
            </a:r>
            <a:r>
              <a:rPr lang="it-IT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with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analysis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 from “performance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working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group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”</a:t>
            </a:r>
            <a:endParaRPr lang="it-IT" sz="2800" dirty="0" smtClean="0">
              <a:latin typeface="Calibri" pitchFamily="34" charset="0"/>
              <a:cs typeface="Calibri" pitchFamily="34" charset="0"/>
              <a:sym typeface="Wingding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01/06/2016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6486" y="1855820"/>
            <a:ext cx="90616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it-IT" sz="2800" dirty="0" err="1">
                <a:latin typeface="Calibri" pitchFamily="34" charset="0"/>
                <a:cs typeface="Calibri" pitchFamily="34" charset="0"/>
                <a:sym typeface="Wingdings"/>
              </a:rPr>
              <a:t>recent</a:t>
            </a:r>
            <a:r>
              <a:rPr lang="it-IT" sz="2800" dirty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800" dirty="0" err="1">
                <a:latin typeface="Calibri" pitchFamily="34" charset="0"/>
                <a:cs typeface="Calibri" pitchFamily="34" charset="0"/>
                <a:sym typeface="Wingdings"/>
              </a:rPr>
              <a:t>analysis</a:t>
            </a:r>
            <a:r>
              <a:rPr lang="it-IT" sz="2800" dirty="0">
                <a:latin typeface="Calibri" pitchFamily="34" charset="0"/>
                <a:cs typeface="Calibri" pitchFamily="34" charset="0"/>
                <a:sym typeface="Wingdings"/>
              </a:rPr>
              <a:t> from </a:t>
            </a:r>
            <a:r>
              <a:rPr lang="it-IT" sz="2800" dirty="0" err="1">
                <a:latin typeface="Calibri" pitchFamily="34" charset="0"/>
                <a:cs typeface="Calibri" pitchFamily="34" charset="0"/>
                <a:sym typeface="Wingdings"/>
              </a:rPr>
              <a:t>degree</a:t>
            </a:r>
            <a:r>
              <a:rPr lang="it-IT" sz="2800" dirty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800" dirty="0" err="1">
                <a:latin typeface="Calibri" pitchFamily="34" charset="0"/>
                <a:cs typeface="Calibri" pitchFamily="34" charset="0"/>
                <a:sym typeface="Wingdings"/>
              </a:rPr>
              <a:t>students</a:t>
            </a:r>
            <a:r>
              <a:rPr lang="it-IT" sz="2800" dirty="0">
                <a:latin typeface="Calibri" pitchFamily="34" charset="0"/>
                <a:cs typeface="Calibri" pitchFamily="34" charset="0"/>
                <a:sym typeface="Wingdings"/>
              </a:rPr>
              <a:t> in Pisa</a:t>
            </a:r>
          </a:p>
          <a:p>
            <a:pPr marL="285750" indent="-285750">
              <a:buFont typeface="Wingdings" charset="2"/>
              <a:buChar char="²"/>
            </a:pPr>
            <a:endParaRPr lang="it-IT" sz="2800" dirty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²"/>
            </a:pPr>
            <a:r>
              <a:rPr lang="it-IT" sz="2800" dirty="0" err="1">
                <a:latin typeface="Calibri" pitchFamily="34" charset="0"/>
                <a:cs typeface="Calibri" pitchFamily="34" charset="0"/>
                <a:sym typeface="Wingdings"/>
              </a:rPr>
              <a:t>old</a:t>
            </a:r>
            <a:r>
              <a:rPr lang="it-IT" sz="2800" dirty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800" dirty="0" err="1">
                <a:latin typeface="Calibri" pitchFamily="34" charset="0"/>
                <a:cs typeface="Calibri" pitchFamily="34" charset="0"/>
                <a:sym typeface="Wingdings"/>
              </a:rPr>
              <a:t>analysis</a:t>
            </a:r>
            <a:r>
              <a:rPr lang="it-IT" sz="2800" dirty="0">
                <a:latin typeface="Calibri" pitchFamily="34" charset="0"/>
                <a:cs typeface="Calibri" pitchFamily="34" charset="0"/>
                <a:sym typeface="Wingdings"/>
              </a:rPr>
              <a:t> for </a:t>
            </a:r>
            <a:r>
              <a:rPr lang="it-IT" sz="2800" dirty="0" err="1">
                <a:latin typeface="Calibri" pitchFamily="34" charset="0"/>
                <a:cs typeface="Calibri" pitchFamily="34" charset="0"/>
                <a:sym typeface="Wingdings"/>
              </a:rPr>
              <a:t>degree</a:t>
            </a:r>
            <a:r>
              <a:rPr lang="it-IT" sz="2800" dirty="0">
                <a:latin typeface="Calibri" pitchFamily="34" charset="0"/>
                <a:cs typeface="Calibri" pitchFamily="34" charset="0"/>
                <a:sym typeface="Wingdings"/>
              </a:rPr>
              <a:t> in 2008 in Bologna</a:t>
            </a:r>
          </a:p>
          <a:p>
            <a:pPr marL="285750" indent="-285750">
              <a:buFont typeface="Wingdings" charset="2"/>
              <a:buChar char="²"/>
            </a:pPr>
            <a:endParaRPr lang="it-IT" sz="2800" dirty="0">
              <a:latin typeface="Calibri" pitchFamily="34" charset="0"/>
              <a:cs typeface="Calibri" pitchFamily="34" charset="0"/>
              <a:sym typeface="Wingdings"/>
            </a:endParaRPr>
          </a:p>
          <a:p>
            <a:pPr marL="285750" indent="-285750">
              <a:buFont typeface="Wingdings" charset="2"/>
              <a:buChar char="²"/>
            </a:pPr>
            <a:r>
              <a:rPr lang="it-IT" sz="2800" dirty="0" err="1">
                <a:latin typeface="Calibri" pitchFamily="34" charset="0"/>
                <a:cs typeface="Calibri" pitchFamily="34" charset="0"/>
                <a:sym typeface="Wingdings"/>
              </a:rPr>
              <a:t>recent</a:t>
            </a:r>
            <a:r>
              <a:rPr lang="it-IT" sz="2800" dirty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800" dirty="0" err="1">
                <a:latin typeface="Calibri" pitchFamily="34" charset="0"/>
                <a:cs typeface="Calibri" pitchFamily="34" charset="0"/>
                <a:sym typeface="Wingdings"/>
              </a:rPr>
              <a:t>analysis</a:t>
            </a:r>
            <a:r>
              <a:rPr lang="it-IT" sz="2800" dirty="0">
                <a:latin typeface="Calibri" pitchFamily="34" charset="0"/>
                <a:cs typeface="Calibri" pitchFamily="34" charset="0"/>
                <a:sym typeface="Wingdings"/>
              </a:rPr>
              <a:t> on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multitrack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  <a:sym typeface="Wingdings"/>
              </a:rPr>
              <a:t>events</a:t>
            </a:r>
            <a:r>
              <a:rPr lang="it-IT" sz="2800" dirty="0" smtClean="0"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it-IT" sz="2800" dirty="0">
                <a:latin typeface="Calibri" pitchFamily="34" charset="0"/>
                <a:cs typeface="Calibri" pitchFamily="34" charset="0"/>
                <a:sym typeface="Wingdings"/>
              </a:rPr>
              <a:t>from </a:t>
            </a:r>
            <a:r>
              <a:rPr lang="it-IT" sz="2800" dirty="0" err="1">
                <a:latin typeface="Calibri" pitchFamily="34" charset="0"/>
                <a:cs typeface="Calibri" pitchFamily="34" charset="0"/>
                <a:sym typeface="Wingdings"/>
              </a:rPr>
              <a:t>F</a:t>
            </a:r>
            <a:r>
              <a:rPr lang="it-IT" sz="2800" dirty="0">
                <a:latin typeface="Calibri" pitchFamily="34" charset="0"/>
                <a:cs typeface="Calibri" pitchFamily="34" charset="0"/>
                <a:sym typeface="Wingdings"/>
              </a:rPr>
              <a:t>. </a:t>
            </a:r>
            <a:r>
              <a:rPr lang="it-IT" sz="2800" dirty="0" err="1">
                <a:latin typeface="Calibri" pitchFamily="34" charset="0"/>
                <a:cs typeface="Calibri" pitchFamily="34" charset="0"/>
                <a:sym typeface="Wingdings"/>
              </a:rPr>
              <a:t>Nozzoli</a:t>
            </a:r>
            <a:r>
              <a:rPr lang="it-IT" sz="2800" dirty="0">
                <a:latin typeface="Calibri" pitchFamily="34" charset="0"/>
                <a:cs typeface="Calibri" pitchFamily="34" charset="0"/>
                <a:sym typeface="Wingding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705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7325</TotalTime>
  <Words>955</Words>
  <Application>Microsoft Macintosh PowerPoint</Application>
  <PresentationFormat>Custom</PresentationFormat>
  <Paragraphs>219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Performance of MRPC telescopes of the EEE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Daniele De Gruttola</cp:lastModifiedBy>
  <cp:revision>81</cp:revision>
  <dcterms:modified xsi:type="dcterms:W3CDTF">2016-06-01T09:29:00Z</dcterms:modified>
</cp:coreProperties>
</file>