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66" r:id="rId2"/>
    <p:sldId id="470" r:id="rId3"/>
    <p:sldId id="469" r:id="rId4"/>
    <p:sldId id="465" r:id="rId5"/>
    <p:sldId id="468" r:id="rId6"/>
    <p:sldId id="467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DADA02"/>
    <a:srgbClr val="00CC00"/>
    <a:srgbClr val="FF3300"/>
    <a:srgbClr val="FF6600"/>
    <a:srgbClr val="FF7C80"/>
    <a:srgbClr val="EEFBA3"/>
    <a:srgbClr val="CA1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6" autoAdjust="0"/>
    <p:restoredTop sz="94056" autoAdjust="0"/>
  </p:normalViewPr>
  <p:slideViewPr>
    <p:cSldViewPr>
      <p:cViewPr varScale="1">
        <p:scale>
          <a:sx n="89" d="100"/>
          <a:sy n="89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7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2788A9-794C-4FE7-9619-629CD7162D06}" type="datetimeFigureOut">
              <a:rPr lang="it-IT"/>
              <a:pPr>
                <a:defRPr/>
              </a:pPr>
              <a:t>03/09/2016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B84C9-6F79-436A-A1CE-74E2A8DFB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619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2DD0A-5D03-443B-8E45-8865E8DB9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9300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7"/>
          <p:cNvGraphicFramePr>
            <a:graphicFrameLocks noChangeAspect="1"/>
          </p:cNvGraphicFramePr>
          <p:nvPr/>
        </p:nvGraphicFramePr>
        <p:xfrm>
          <a:off x="0" y="0"/>
          <a:ext cx="9144000" cy="1679575"/>
        </p:xfrm>
        <a:graphic>
          <a:graphicData uri="http://schemas.openxmlformats.org/presentationml/2006/ole">
            <p:oleObj spid="_x0000_s62514" name="Image" r:id="rId3" imgW="13003175" imgH="2387302" progId="">
              <p:embed/>
            </p:oleObj>
          </a:graphicData>
        </a:graphic>
      </p:graphicFrame>
      <p:graphicFrame>
        <p:nvGraphicFramePr>
          <p:cNvPr id="4" name="Object 2266"/>
          <p:cNvGraphicFramePr>
            <a:graphicFrameLocks noChangeAspect="1"/>
          </p:cNvGraphicFramePr>
          <p:nvPr/>
        </p:nvGraphicFramePr>
        <p:xfrm>
          <a:off x="0" y="5178425"/>
          <a:ext cx="9144000" cy="1679575"/>
        </p:xfrm>
        <a:graphic>
          <a:graphicData uri="http://schemas.openxmlformats.org/presentationml/2006/ole">
            <p:oleObj spid="_x0000_s62515" name="Image" r:id="rId4" imgW="13003175" imgH="2387302" progId="">
              <p:embed/>
            </p:oleObj>
          </a:graphicData>
        </a:graphic>
      </p:graphicFrame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pic>
        <p:nvPicPr>
          <p:cNvPr id="5" name="Picture 2249" descr="e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925" y="1679575"/>
            <a:ext cx="32861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1730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1731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191-9AF4-49AE-87E2-3C3D8A28FD3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2754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2755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84925" y="622300"/>
            <a:ext cx="2076450" cy="5056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988" y="622300"/>
            <a:ext cx="6078537" cy="5056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2B9-369A-42E3-BFDF-116A91A81AA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3538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3539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Fdasfdsa</a:t>
            </a:r>
            <a:r>
              <a:rPr lang="en-US" altLang="en-US" dirty="0" smtClean="0"/>
              <a:t> </a:t>
            </a:r>
            <a:fld id="{893586F8-1CA5-4EB9-B7B3-CABE0191297D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4562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4563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81A-0FED-48AE-A3B9-9C5CF16F6F5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558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558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C62-B14B-4F6E-B358-701A5FEFE63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6610" name="Image" r:id="rId3" imgW="13003175" imgH="583921" progId="">
              <p:embed/>
            </p:oleObj>
          </a:graphicData>
        </a:graphic>
      </p:graphicFrame>
      <p:graphicFrame>
        <p:nvGraphicFramePr>
          <p:cNvPr id="8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6611" name="Image" r:id="rId4" imgW="13003175" imgH="520635" progId="">
              <p:embed/>
            </p:oleObj>
          </a:graphicData>
        </a:graphic>
      </p:graphicFrame>
      <p:sp>
        <p:nvSpPr>
          <p:cNvPr id="9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10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1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EE-56C1-4657-AF7D-74A5BC3071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7634" name="Image" r:id="rId3" imgW="13003175" imgH="583921" progId="">
              <p:embed/>
            </p:oleObj>
          </a:graphicData>
        </a:graphic>
      </p:graphicFrame>
      <p:graphicFrame>
        <p:nvGraphicFramePr>
          <p:cNvPr id="4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7635" name="Image" r:id="rId4" imgW="13003175" imgH="520635" progId="">
              <p:embed/>
            </p:oleObj>
          </a:graphicData>
        </a:graphic>
      </p:graphicFrame>
      <p:sp>
        <p:nvSpPr>
          <p:cNvPr id="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6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8658" name="Image" r:id="rId3" imgW="13003175" imgH="583921" progId="">
              <p:embed/>
            </p:oleObj>
          </a:graphicData>
        </a:graphic>
      </p:graphicFrame>
      <p:graphicFrame>
        <p:nvGraphicFramePr>
          <p:cNvPr id="3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8659" name="Image" r:id="rId4" imgW="13003175" imgH="520635" progId="">
              <p:embed/>
            </p:oleObj>
          </a:graphicData>
        </a:graphic>
      </p:graphicFrame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40151" y="6502400"/>
            <a:ext cx="316835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RPC2012 -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 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February 2012,    pg. </a:t>
            </a:r>
            <a:fld id="{CAC25ABE-01D0-4E3E-ADD9-3B2B263440FC}" type="slidenum">
              <a:rPr lang="en-US" altLang="en-US" smtClean="0"/>
              <a:pPr>
                <a:defRPr/>
              </a:pPr>
              <a:t>‹N›</a:t>
            </a:fld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9682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9683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955B-C78A-4DA4-A82E-89811EA7605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070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070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F497-1A46-403E-8D82-5F691EE3724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1074" name="Image" r:id="rId14" imgW="13003175" imgH="583921" progId="">
              <p:embed/>
            </p:oleObj>
          </a:graphicData>
        </a:graphic>
      </p:graphicFrame>
      <p:graphicFrame>
        <p:nvGraphicFramePr>
          <p:cNvPr id="1027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1075" name="Image" r:id="rId15" imgW="13003175" imgH="520635" progId="">
              <p:embed/>
            </p:oleObj>
          </a:graphicData>
        </a:graphic>
      </p:graphicFrame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Abbrescia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dyoportal.cern.ch/flex.html?roomdirect.html&amp;key=yYVPeLNKqCj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332455" y="476672"/>
            <a:ext cx="8560025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Welcome back </a:t>
            </a:r>
            <a:r>
              <a:rPr lang="it-IT" sz="4400" b="1" dirty="0" err="1" smtClean="0">
                <a:solidFill>
                  <a:srgbClr val="FF0000"/>
                </a:solidFill>
              </a:rPr>
              <a:t>from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holidays</a:t>
            </a:r>
            <a:r>
              <a:rPr lang="it-IT" sz="44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it-IT" sz="4400" b="1" dirty="0" smtClean="0">
              <a:solidFill>
                <a:srgbClr val="FF0000"/>
              </a:solidFill>
            </a:endParaRPr>
          </a:p>
          <a:p>
            <a:pPr algn="ctr">
              <a:spcAft>
                <a:spcPts val="3000"/>
              </a:spcAft>
            </a:pPr>
            <a:endParaRPr lang="it-IT" sz="4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4400" b="1" dirty="0" err="1" smtClean="0">
                <a:solidFill>
                  <a:srgbClr val="FF0000"/>
                </a:solidFill>
              </a:rPr>
              <a:t>…for</a:t>
            </a:r>
            <a:r>
              <a:rPr lang="it-IT" sz="4400" b="1" dirty="0" smtClean="0">
                <a:solidFill>
                  <a:srgbClr val="FF0000"/>
                </a:solidFill>
              </a:rPr>
              <a:t> a </a:t>
            </a:r>
            <a:r>
              <a:rPr lang="it-IT" sz="4400" b="1" dirty="0" err="1" smtClean="0">
                <a:solidFill>
                  <a:srgbClr val="FF0000"/>
                </a:solidFill>
              </a:rPr>
              <a:t>new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year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of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exciting</a:t>
            </a:r>
            <a:r>
              <a:rPr lang="it-IT" sz="4400" b="1" dirty="0" smtClean="0">
                <a:solidFill>
                  <a:srgbClr val="FF0000"/>
                </a:solidFill>
              </a:rPr>
              <a:t> data </a:t>
            </a:r>
            <a:r>
              <a:rPr lang="it-IT" sz="4400" b="1" dirty="0" err="1" smtClean="0">
                <a:solidFill>
                  <a:srgbClr val="FF0000"/>
                </a:solidFill>
              </a:rPr>
              <a:t>taking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C:\Users\Marcello\Desktop\vacan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41294"/>
            <a:ext cx="3096344" cy="1755658"/>
          </a:xfrm>
          <a:prstGeom prst="rect">
            <a:avLst/>
          </a:prstGeom>
          <a:noFill/>
        </p:spPr>
      </p:pic>
      <p:pic>
        <p:nvPicPr>
          <p:cNvPr id="73731" name="Picture 3" descr="C:\Users\Marcello\Desktop\taking_an_inventory_of_your_data_normalization_n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459579"/>
            <a:ext cx="2880320" cy="192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6646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News: New indico </a:t>
            </a:r>
            <a:r>
              <a:rPr lang="it-IT" sz="4400" b="1" dirty="0" err="1" smtClean="0">
                <a:solidFill>
                  <a:srgbClr val="FF0000"/>
                </a:solidFill>
              </a:rPr>
              <a:t>page</a:t>
            </a:r>
            <a:r>
              <a:rPr lang="it-IT" sz="4400" b="1" dirty="0" smtClean="0">
                <a:solidFill>
                  <a:srgbClr val="FF0000"/>
                </a:solidFill>
              </a:rPr>
              <a:t>!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Set up </a:t>
            </a:r>
            <a:r>
              <a:rPr lang="it-IT" sz="2400" dirty="0" err="1" smtClean="0">
                <a:solidFill>
                  <a:schemeClr val="bg1"/>
                </a:solidFill>
              </a:rPr>
              <a:t>by</a:t>
            </a:r>
            <a:r>
              <a:rPr lang="it-IT" sz="2400" dirty="0" smtClean="0">
                <a:solidFill>
                  <a:schemeClr val="bg1"/>
                </a:solidFill>
              </a:rPr>
              <a:t> Fabrizio – </a:t>
            </a:r>
            <a:r>
              <a:rPr lang="it-IT" sz="2400" dirty="0" err="1" smtClean="0">
                <a:solidFill>
                  <a:schemeClr val="bg1"/>
                </a:solidFill>
              </a:rPr>
              <a:t>many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thanks</a:t>
            </a:r>
            <a:r>
              <a:rPr lang="it-IT" sz="2400" dirty="0" smtClean="0">
                <a:solidFill>
                  <a:schemeClr val="bg1"/>
                </a:solidFill>
              </a:rPr>
              <a:t>! </a:t>
            </a:r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You</a:t>
            </a:r>
            <a:r>
              <a:rPr lang="it-IT" sz="2400" dirty="0" smtClean="0">
                <a:solidFill>
                  <a:srgbClr val="C00000"/>
                </a:solidFill>
              </a:rPr>
              <a:t> can </a:t>
            </a:r>
            <a:r>
              <a:rPr lang="it-IT" sz="2400" dirty="0" err="1" smtClean="0">
                <a:solidFill>
                  <a:srgbClr val="C00000"/>
                </a:solidFill>
              </a:rPr>
              <a:t>find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it</a:t>
            </a:r>
            <a:r>
              <a:rPr lang="it-IT" sz="2400" dirty="0" smtClean="0">
                <a:solidFill>
                  <a:srgbClr val="C00000"/>
                </a:solidFill>
              </a:rPr>
              <a:t> at the </a:t>
            </a:r>
            <a:r>
              <a:rPr lang="it-IT" sz="2400" dirty="0" err="1" smtClean="0">
                <a:solidFill>
                  <a:srgbClr val="C00000"/>
                </a:solidFill>
              </a:rPr>
              <a:t>following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address</a:t>
            </a:r>
            <a:r>
              <a:rPr lang="it-IT" sz="2400" dirty="0" smtClean="0">
                <a:solidFill>
                  <a:srgbClr val="C00000"/>
                </a:solidFill>
              </a:rPr>
              <a:t>: http</a:t>
            </a:r>
            <a:r>
              <a:rPr lang="it-IT" sz="2400" dirty="0" smtClean="0">
                <a:solidFill>
                  <a:srgbClr val="C00000"/>
                </a:solidFill>
              </a:rPr>
              <a:t>://agenda.centrofermi.it/indico/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Categor</a:t>
            </a:r>
            <a:r>
              <a:rPr lang="it-IT" sz="2400" dirty="0" err="1" smtClean="0">
                <a:solidFill>
                  <a:schemeClr val="bg1"/>
                </a:solidFill>
              </a:rPr>
              <a:t>y</a:t>
            </a:r>
            <a:r>
              <a:rPr lang="it-IT" sz="2400" dirty="0" smtClean="0">
                <a:solidFill>
                  <a:schemeClr val="bg1"/>
                </a:solidFill>
              </a:rPr>
              <a:t> “EEE </a:t>
            </a:r>
            <a:r>
              <a:rPr lang="it-IT" sz="2400" dirty="0" err="1" smtClean="0">
                <a:solidFill>
                  <a:schemeClr val="bg1"/>
                </a:solidFill>
              </a:rPr>
              <a:t>meetings</a:t>
            </a:r>
            <a:r>
              <a:rPr lang="it-IT" sz="2400" dirty="0" smtClean="0">
                <a:solidFill>
                  <a:schemeClr val="bg1"/>
                </a:solidFill>
              </a:rPr>
              <a:t>” </a:t>
            </a:r>
            <a:r>
              <a:rPr lang="it-IT" sz="2400" dirty="0" err="1" smtClean="0">
                <a:solidFill>
                  <a:schemeClr val="bg1"/>
                </a:solidFill>
              </a:rPr>
              <a:t>created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EEE </a:t>
            </a:r>
            <a:r>
              <a:rPr lang="it-IT" sz="2400" dirty="0" err="1" smtClean="0">
                <a:solidFill>
                  <a:schemeClr val="bg1"/>
                </a:solidFill>
              </a:rPr>
              <a:t>general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meetings</a:t>
            </a:r>
            <a:r>
              <a:rPr lang="it-IT" sz="2400" dirty="0" smtClean="0">
                <a:solidFill>
                  <a:schemeClr val="bg1"/>
                </a:solidFill>
              </a:rPr>
              <a:t> at the moment, </a:t>
            </a:r>
            <a:r>
              <a:rPr lang="it-IT" sz="2400" dirty="0" err="1" smtClean="0">
                <a:solidFill>
                  <a:schemeClr val="bg1"/>
                </a:solidFill>
              </a:rPr>
              <a:t>you</a:t>
            </a:r>
            <a:r>
              <a:rPr lang="it-IT" sz="2400" dirty="0" smtClean="0">
                <a:solidFill>
                  <a:schemeClr val="bg1"/>
                </a:solidFill>
              </a:rPr>
              <a:t> can create </a:t>
            </a:r>
            <a:r>
              <a:rPr lang="it-IT" sz="2400" dirty="0" err="1" smtClean="0">
                <a:solidFill>
                  <a:schemeClr val="bg1"/>
                </a:solidFill>
              </a:rPr>
              <a:t>any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kind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meeting </a:t>
            </a:r>
            <a:r>
              <a:rPr lang="it-IT" sz="2400" dirty="0" err="1" smtClean="0">
                <a:solidFill>
                  <a:schemeClr val="bg1"/>
                </a:solidFill>
              </a:rPr>
              <a:t>you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want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analysis</a:t>
            </a:r>
            <a:r>
              <a:rPr lang="it-IT" sz="2400" dirty="0" smtClean="0">
                <a:solidFill>
                  <a:schemeClr val="bg1"/>
                </a:solidFill>
              </a:rPr>
              <a:t>, hardware, etc.)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You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need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sign-up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this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new</a:t>
            </a:r>
            <a:r>
              <a:rPr lang="it-IT" sz="2400" dirty="0" smtClean="0">
                <a:solidFill>
                  <a:srgbClr val="C00000"/>
                </a:solidFill>
              </a:rPr>
              <a:t> indico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All</a:t>
            </a:r>
            <a:r>
              <a:rPr lang="it-IT" sz="2400" dirty="0" smtClean="0">
                <a:solidFill>
                  <a:srgbClr val="C00000"/>
                </a:solidFill>
              </a:rPr>
              <a:t> the material </a:t>
            </a:r>
            <a:r>
              <a:rPr lang="it-IT" sz="2400" dirty="0" err="1" smtClean="0">
                <a:solidFill>
                  <a:srgbClr val="C00000"/>
                </a:solidFill>
              </a:rPr>
              <a:t>presented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easily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accessible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the moment, </a:t>
            </a:r>
            <a:r>
              <a:rPr lang="it-IT" sz="2400" dirty="0" err="1" smtClean="0">
                <a:solidFill>
                  <a:srgbClr val="C00000"/>
                </a:solidFill>
              </a:rPr>
              <a:t>we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will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use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usual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vidyo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room</a:t>
            </a:r>
            <a:r>
              <a:rPr lang="it-IT" sz="2400" dirty="0" smtClean="0">
                <a:solidFill>
                  <a:srgbClr val="C00000"/>
                </a:solidFill>
              </a:rPr>
              <a:t>: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000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it-IT" sz="2000" dirty="0" smtClean="0">
                <a:solidFill>
                  <a:schemeClr val="bg1"/>
                </a:solidFill>
                <a:hlinkClick r:id="rId3"/>
              </a:rPr>
              <a:t>vidyoportal.cern.ch/flex.html?roomdirect.html&amp;key=yYVPeLNKqCjY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92801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Activities</a:t>
            </a:r>
            <a:r>
              <a:rPr lang="it-IT" sz="4400" b="1" dirty="0" smtClean="0">
                <a:solidFill>
                  <a:srgbClr val="FF0000"/>
                </a:solidFill>
              </a:rPr>
              <a:t> in </a:t>
            </a:r>
            <a:r>
              <a:rPr lang="it-IT" sz="4400" b="1" dirty="0" err="1" smtClean="0">
                <a:solidFill>
                  <a:srgbClr val="FF0000"/>
                </a:solidFill>
              </a:rPr>
              <a:t>preparation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for</a:t>
            </a:r>
            <a:r>
              <a:rPr lang="it-IT" sz="4400" b="1" dirty="0" smtClean="0">
                <a:solidFill>
                  <a:srgbClr val="FF0000"/>
                </a:solidFill>
              </a:rPr>
              <a:t> Run-3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Run-3 </a:t>
            </a:r>
            <a:r>
              <a:rPr lang="it-IT" sz="2400" dirty="0" err="1" smtClean="0">
                <a:solidFill>
                  <a:srgbClr val="002060"/>
                </a:solidFill>
              </a:rPr>
              <a:t>should</a:t>
            </a:r>
            <a:r>
              <a:rPr lang="it-IT" sz="2400" dirty="0" smtClean="0">
                <a:solidFill>
                  <a:srgbClr val="002060"/>
                </a:solidFill>
              </a:rPr>
              <a:t> start </a:t>
            </a:r>
            <a:r>
              <a:rPr lang="it-IT" sz="2400" dirty="0" err="1" smtClean="0">
                <a:solidFill>
                  <a:srgbClr val="002060"/>
                </a:solidFill>
              </a:rPr>
              <a:t>during</a:t>
            </a:r>
            <a:r>
              <a:rPr lang="it-IT" sz="2400" dirty="0" smtClean="0">
                <a:solidFill>
                  <a:srgbClr val="002060"/>
                </a:solidFill>
              </a:rPr>
              <a:t> the meeting in Bari: </a:t>
            </a:r>
            <a:r>
              <a:rPr lang="it-IT" sz="2400" u="sng" dirty="0" smtClean="0">
                <a:solidFill>
                  <a:srgbClr val="002060"/>
                </a:solidFill>
              </a:rPr>
              <a:t>13-14 </a:t>
            </a:r>
            <a:r>
              <a:rPr lang="it-IT" sz="2400" u="sng" dirty="0" err="1" smtClean="0">
                <a:solidFill>
                  <a:srgbClr val="002060"/>
                </a:solidFill>
              </a:rPr>
              <a:t>October</a:t>
            </a:r>
            <a:endParaRPr lang="it-IT" sz="2400" dirty="0" smtClean="0">
              <a:solidFill>
                <a:srgbClr val="C00000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Under </a:t>
            </a:r>
            <a:r>
              <a:rPr lang="it-IT" sz="2400" dirty="0" err="1" smtClean="0">
                <a:solidFill>
                  <a:schemeClr val="bg1"/>
                </a:solidFill>
              </a:rPr>
              <a:t>local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responsibles</a:t>
            </a:r>
            <a:r>
              <a:rPr lang="it-IT" sz="2400" dirty="0" smtClean="0">
                <a:solidFill>
                  <a:schemeClr val="bg1"/>
                </a:solidFill>
              </a:rPr>
              <a:t>’ </a:t>
            </a:r>
            <a:r>
              <a:rPr lang="it-IT" sz="2400" dirty="0" err="1" smtClean="0">
                <a:solidFill>
                  <a:schemeClr val="bg1"/>
                </a:solidFill>
              </a:rPr>
              <a:t>responsability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Bring</a:t>
            </a:r>
            <a:r>
              <a:rPr lang="it-IT" sz="2400" dirty="0" smtClean="0">
                <a:solidFill>
                  <a:srgbClr val="C00000"/>
                </a:solidFill>
              </a:rPr>
              <a:t>, </a:t>
            </a:r>
            <a:r>
              <a:rPr lang="it-IT" sz="2400" dirty="0" err="1" smtClean="0">
                <a:solidFill>
                  <a:srgbClr val="C00000"/>
                </a:solidFill>
              </a:rPr>
              <a:t>wherever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possible</a:t>
            </a:r>
            <a:r>
              <a:rPr lang="it-IT" sz="2400" dirty="0" smtClean="0">
                <a:solidFill>
                  <a:srgbClr val="C00000"/>
                </a:solidFill>
              </a:rPr>
              <a:t>, </a:t>
            </a:r>
            <a:r>
              <a:rPr lang="it-IT" sz="2400" dirty="0" err="1" smtClean="0">
                <a:solidFill>
                  <a:srgbClr val="C00000"/>
                </a:solidFill>
              </a:rPr>
              <a:t>distance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between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chambers</a:t>
            </a:r>
            <a:r>
              <a:rPr lang="it-IT" sz="2400" dirty="0" smtClean="0">
                <a:solidFill>
                  <a:srgbClr val="C00000"/>
                </a:solidFill>
              </a:rPr>
              <a:t> at 50 cm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When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operation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done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please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communicate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it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Check</a:t>
            </a:r>
            <a:r>
              <a:rPr lang="it-IT" sz="2400" dirty="0" smtClean="0">
                <a:solidFill>
                  <a:srgbClr val="C00000"/>
                </a:solidFill>
              </a:rPr>
              <a:t> gas system and gas </a:t>
            </a:r>
            <a:r>
              <a:rPr lang="it-IT" sz="2400" dirty="0" err="1" smtClean="0">
                <a:solidFill>
                  <a:srgbClr val="C00000"/>
                </a:solidFill>
              </a:rPr>
              <a:t>supply</a:t>
            </a:r>
            <a:r>
              <a:rPr lang="it-IT" sz="2400" dirty="0" smtClean="0">
                <a:solidFill>
                  <a:srgbClr val="C00000"/>
                </a:solidFill>
              </a:rPr>
              <a:t>, </a:t>
            </a:r>
            <a:r>
              <a:rPr lang="it-IT" sz="2400" dirty="0" err="1" smtClean="0">
                <a:solidFill>
                  <a:srgbClr val="C00000"/>
                </a:solidFill>
              </a:rPr>
              <a:t>bring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flux</a:t>
            </a:r>
            <a:r>
              <a:rPr lang="it-IT" sz="2400" dirty="0" smtClean="0">
                <a:solidFill>
                  <a:srgbClr val="C00000"/>
                </a:solidFill>
              </a:rPr>
              <a:t> at ≈ 2 l/h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Wherever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possible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have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two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bottles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needed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for</a:t>
            </a:r>
            <a:r>
              <a:rPr lang="it-IT" sz="2400" dirty="0" smtClean="0">
                <a:solidFill>
                  <a:schemeClr val="bg1"/>
                </a:solidFill>
              </a:rPr>
              <a:t> Run-3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Check</a:t>
            </a:r>
            <a:r>
              <a:rPr lang="it-IT" sz="2400" dirty="0" smtClean="0">
                <a:solidFill>
                  <a:srgbClr val="C00000"/>
                </a:solidFill>
              </a:rPr>
              <a:t>, and </a:t>
            </a:r>
            <a:r>
              <a:rPr lang="it-IT" sz="2400" dirty="0" err="1" smtClean="0">
                <a:solidFill>
                  <a:srgbClr val="C00000"/>
                </a:solidFill>
              </a:rPr>
              <a:t>possibly</a:t>
            </a:r>
            <a:r>
              <a:rPr lang="it-IT" sz="2400" dirty="0" smtClean="0">
                <a:solidFill>
                  <a:srgbClr val="C00000"/>
                </a:solidFill>
              </a:rPr>
              <a:t> solve, </a:t>
            </a:r>
            <a:r>
              <a:rPr lang="it-IT" sz="2400" dirty="0" err="1" smtClean="0">
                <a:solidFill>
                  <a:srgbClr val="C00000"/>
                </a:solidFill>
              </a:rPr>
              <a:t>all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problems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known</a:t>
            </a:r>
            <a:r>
              <a:rPr lang="it-IT" sz="2400" dirty="0" smtClean="0">
                <a:solidFill>
                  <a:srgbClr val="C00000"/>
                </a:solidFill>
              </a:rPr>
              <a:t> and </a:t>
            </a:r>
            <a:r>
              <a:rPr lang="it-IT" sz="2400" dirty="0" err="1" smtClean="0">
                <a:solidFill>
                  <a:srgbClr val="C00000"/>
                </a:solidFill>
              </a:rPr>
              <a:t>appearing</a:t>
            </a:r>
            <a:r>
              <a:rPr lang="it-IT" sz="2400" dirty="0" smtClean="0">
                <a:solidFill>
                  <a:srgbClr val="C00000"/>
                </a:solidFill>
              </a:rPr>
              <a:t> at start-up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Noise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difference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between</a:t>
            </a:r>
            <a:r>
              <a:rPr lang="it-IT" sz="2400" dirty="0" smtClean="0">
                <a:solidFill>
                  <a:schemeClr val="bg1"/>
                </a:solidFill>
              </a:rPr>
              <a:t> trigger rate and </a:t>
            </a:r>
            <a:r>
              <a:rPr lang="it-IT" sz="2400" dirty="0" err="1" smtClean="0">
                <a:solidFill>
                  <a:schemeClr val="bg1"/>
                </a:solidFill>
              </a:rPr>
              <a:t>reconstructed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track</a:t>
            </a:r>
            <a:r>
              <a:rPr lang="it-IT" sz="2400" dirty="0" smtClean="0">
                <a:solidFill>
                  <a:schemeClr val="bg1"/>
                </a:solidFill>
              </a:rPr>
              <a:t> rate, …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Install</a:t>
            </a:r>
            <a:r>
              <a:rPr lang="it-IT" sz="2400" dirty="0" smtClean="0">
                <a:solidFill>
                  <a:srgbClr val="C00000"/>
                </a:solidFill>
              </a:rPr>
              <a:t> the clock </a:t>
            </a:r>
            <a:r>
              <a:rPr lang="it-IT" sz="2400" dirty="0" err="1" smtClean="0">
                <a:solidFill>
                  <a:srgbClr val="C00000"/>
                </a:solidFill>
              </a:rPr>
              <a:t>distribution</a:t>
            </a:r>
            <a:r>
              <a:rPr lang="it-IT" sz="2400" dirty="0" smtClean="0">
                <a:solidFill>
                  <a:srgbClr val="C00000"/>
                </a:solidFill>
              </a:rPr>
              <a:t> card, </a:t>
            </a:r>
            <a:r>
              <a:rPr lang="it-IT" sz="2400" dirty="0" err="1" smtClean="0">
                <a:solidFill>
                  <a:srgbClr val="C00000"/>
                </a:solidFill>
              </a:rPr>
              <a:t>as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soon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available</a:t>
            </a:r>
            <a:r>
              <a:rPr lang="it-IT" sz="2400" dirty="0" smtClean="0">
                <a:solidFill>
                  <a:srgbClr val="C00000"/>
                </a:solidFill>
              </a:rPr>
              <a:t> (</a:t>
            </a:r>
            <a:r>
              <a:rPr lang="it-IT" sz="2400" dirty="0" err="1" smtClean="0">
                <a:solidFill>
                  <a:srgbClr val="C00000"/>
                </a:solidFill>
              </a:rPr>
              <a:t>around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beginning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of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October</a:t>
            </a:r>
            <a:r>
              <a:rPr lang="it-IT" sz="2400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It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will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arrive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with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instructions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cables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92801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Activities</a:t>
            </a:r>
            <a:r>
              <a:rPr lang="it-IT" sz="4400" b="1" dirty="0" smtClean="0">
                <a:solidFill>
                  <a:srgbClr val="FF0000"/>
                </a:solidFill>
              </a:rPr>
              <a:t> in </a:t>
            </a:r>
            <a:r>
              <a:rPr lang="it-IT" sz="4400" b="1" dirty="0" err="1" smtClean="0">
                <a:solidFill>
                  <a:srgbClr val="FF0000"/>
                </a:solidFill>
              </a:rPr>
              <a:t>preparation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for</a:t>
            </a:r>
            <a:r>
              <a:rPr lang="it-IT" sz="4400" b="1" dirty="0" smtClean="0">
                <a:solidFill>
                  <a:srgbClr val="FF0000"/>
                </a:solidFill>
              </a:rPr>
              <a:t> Run-3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132289"/>
            <a:ext cx="899998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Under </a:t>
            </a:r>
            <a:r>
              <a:rPr lang="it-IT" sz="2400" dirty="0" err="1" smtClean="0">
                <a:solidFill>
                  <a:schemeClr val="bg1"/>
                </a:solidFill>
              </a:rPr>
              <a:t>central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group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responsability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Reconstruct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all</a:t>
            </a:r>
            <a:r>
              <a:rPr lang="it-IT" sz="2400" dirty="0" smtClean="0">
                <a:solidFill>
                  <a:srgbClr val="C00000"/>
                </a:solidFill>
              </a:rPr>
              <a:t> the data </a:t>
            </a:r>
            <a:r>
              <a:rPr lang="it-IT" sz="2400" dirty="0" err="1" smtClean="0">
                <a:solidFill>
                  <a:srgbClr val="C00000"/>
                </a:solidFill>
              </a:rPr>
              <a:t>with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Analyzer</a:t>
            </a:r>
            <a:r>
              <a:rPr lang="it-IT" sz="2400" dirty="0" smtClean="0">
                <a:solidFill>
                  <a:srgbClr val="C00000"/>
                </a:solidFill>
              </a:rPr>
              <a:t> v.2.0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Provide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new</a:t>
            </a:r>
            <a:r>
              <a:rPr lang="it-IT" sz="2400" dirty="0" smtClean="0">
                <a:solidFill>
                  <a:srgbClr val="C00000"/>
                </a:solidFill>
              </a:rPr>
              <a:t> DB, </a:t>
            </a:r>
            <a:r>
              <a:rPr lang="it-IT" sz="2400" dirty="0" err="1" smtClean="0">
                <a:solidFill>
                  <a:srgbClr val="C00000"/>
                </a:solidFill>
              </a:rPr>
              <a:t>new</a:t>
            </a:r>
            <a:r>
              <a:rPr lang="it-IT" sz="2400" dirty="0" smtClean="0">
                <a:solidFill>
                  <a:srgbClr val="C00000"/>
                </a:solidFill>
              </a:rPr>
              <a:t> DQM </a:t>
            </a:r>
            <a:r>
              <a:rPr lang="it-IT" sz="2400" dirty="0" err="1" smtClean="0">
                <a:solidFill>
                  <a:srgbClr val="C00000"/>
                </a:solidFill>
              </a:rPr>
              <a:t>chain</a:t>
            </a:r>
            <a:r>
              <a:rPr lang="it-IT" sz="2400" dirty="0" smtClean="0">
                <a:solidFill>
                  <a:srgbClr val="C00000"/>
                </a:solidFill>
              </a:rPr>
              <a:t> and web </a:t>
            </a:r>
            <a:r>
              <a:rPr lang="it-IT" sz="2400" dirty="0" err="1" smtClean="0">
                <a:solidFill>
                  <a:srgbClr val="C00000"/>
                </a:solidFill>
              </a:rPr>
              <a:t>page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see</a:t>
            </a:r>
            <a:r>
              <a:rPr lang="it-IT" sz="2400" dirty="0" smtClean="0">
                <a:solidFill>
                  <a:schemeClr val="bg1"/>
                </a:solidFill>
              </a:rPr>
              <a:t> talk </a:t>
            </a:r>
            <a:r>
              <a:rPr lang="it-IT" sz="2400" dirty="0" err="1" smtClean="0">
                <a:solidFill>
                  <a:schemeClr val="bg1"/>
                </a:solidFill>
              </a:rPr>
              <a:t>by</a:t>
            </a:r>
            <a:r>
              <a:rPr lang="it-IT" sz="2400" dirty="0" smtClean="0">
                <a:solidFill>
                  <a:schemeClr val="bg1"/>
                </a:solidFill>
              </a:rPr>
              <a:t> Francesco </a:t>
            </a:r>
            <a:r>
              <a:rPr lang="it-IT" sz="2400" dirty="0" err="1" smtClean="0">
                <a:solidFill>
                  <a:schemeClr val="bg1"/>
                </a:solidFill>
              </a:rPr>
              <a:t>Noferini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today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Provide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automatic</a:t>
            </a:r>
            <a:r>
              <a:rPr lang="it-IT" sz="2400" dirty="0" smtClean="0">
                <a:solidFill>
                  <a:srgbClr val="C00000"/>
                </a:solidFill>
              </a:rPr>
              <a:t> e-log and </a:t>
            </a:r>
            <a:r>
              <a:rPr lang="it-IT" sz="2400" dirty="0" err="1" smtClean="0">
                <a:solidFill>
                  <a:srgbClr val="C00000"/>
                </a:solidFill>
              </a:rPr>
              <a:t>cancel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shifts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Fabrizio </a:t>
            </a:r>
            <a:r>
              <a:rPr lang="it-IT" sz="2400" dirty="0" err="1" smtClean="0">
                <a:solidFill>
                  <a:schemeClr val="bg1"/>
                </a:solidFill>
              </a:rPr>
              <a:t>working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it-IT" sz="2400" dirty="0" err="1" smtClean="0">
                <a:solidFill>
                  <a:schemeClr val="bg1"/>
                </a:solidFill>
              </a:rPr>
              <a:t>this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chemeClr val="bg1"/>
                </a:solidFill>
              </a:rPr>
              <a:t>Under </a:t>
            </a:r>
            <a:r>
              <a:rPr lang="it-IT" sz="2400" dirty="0" err="1" smtClean="0">
                <a:solidFill>
                  <a:schemeClr val="bg1"/>
                </a:solidFill>
              </a:rPr>
              <a:t>schools</a:t>
            </a:r>
            <a:r>
              <a:rPr lang="it-IT" sz="2400" dirty="0" smtClean="0">
                <a:solidFill>
                  <a:schemeClr val="bg1"/>
                </a:solidFill>
              </a:rPr>
              <a:t>’ </a:t>
            </a:r>
            <a:r>
              <a:rPr lang="it-IT" sz="2400" dirty="0" err="1" smtClean="0">
                <a:solidFill>
                  <a:schemeClr val="bg1"/>
                </a:solidFill>
              </a:rPr>
              <a:t>responsability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but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local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responsible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should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inquire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about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progresses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provide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support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needed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Measure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telescope</a:t>
            </a:r>
            <a:r>
              <a:rPr lang="it-IT" sz="2400" dirty="0" smtClean="0">
                <a:solidFill>
                  <a:srgbClr val="C00000"/>
                </a:solidFill>
              </a:rPr>
              <a:t> angle </a:t>
            </a:r>
            <a:r>
              <a:rPr lang="it-IT" sz="2400" dirty="0" err="1" smtClean="0">
                <a:solidFill>
                  <a:srgbClr val="C00000"/>
                </a:solidFill>
              </a:rPr>
              <a:t>wrt</a:t>
            </a:r>
            <a:r>
              <a:rPr lang="it-IT" sz="2400" dirty="0" smtClean="0">
                <a:solidFill>
                  <a:srgbClr val="C00000"/>
                </a:solidFill>
              </a:rPr>
              <a:t>. North</a:t>
            </a:r>
          </a:p>
          <a:p>
            <a:pPr lvl="1"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See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document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prepared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by</a:t>
            </a:r>
            <a:r>
              <a:rPr lang="it-IT" sz="2400" dirty="0" smtClean="0">
                <a:solidFill>
                  <a:schemeClr val="bg1"/>
                </a:solidFill>
              </a:rPr>
              <a:t> Federico </a:t>
            </a:r>
            <a:r>
              <a:rPr lang="it-IT" sz="2400" dirty="0" err="1" smtClean="0">
                <a:solidFill>
                  <a:schemeClr val="bg1"/>
                </a:solidFill>
              </a:rPr>
              <a:t>et</a:t>
            </a:r>
            <a:r>
              <a:rPr lang="it-IT" sz="2400" dirty="0" smtClean="0">
                <a:solidFill>
                  <a:schemeClr val="bg1"/>
                </a:solidFill>
              </a:rPr>
              <a:t>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46410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General</a:t>
            </a:r>
            <a:r>
              <a:rPr lang="it-IT" sz="4400" b="1" dirty="0" smtClean="0">
                <a:solidFill>
                  <a:srgbClr val="FF0000"/>
                </a:solidFill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</a:rPr>
              <a:t>strategy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132289"/>
            <a:ext cx="89999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chemeClr val="bg1"/>
                </a:solidFill>
              </a:rPr>
              <a:t>Plan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have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 52 </a:t>
            </a:r>
            <a:r>
              <a:rPr lang="it-IT" sz="2400" dirty="0" err="1" smtClean="0">
                <a:solidFill>
                  <a:schemeClr val="bg1"/>
                </a:solidFill>
              </a:rPr>
              <a:t>stations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taking</a:t>
            </a:r>
            <a:r>
              <a:rPr lang="it-IT" sz="2400" dirty="0" smtClean="0">
                <a:solidFill>
                  <a:schemeClr val="bg1"/>
                </a:solidFill>
              </a:rPr>
              <a:t> data </a:t>
            </a:r>
            <a:r>
              <a:rPr lang="it-IT" sz="2400" dirty="0" err="1" smtClean="0">
                <a:solidFill>
                  <a:schemeClr val="bg1"/>
                </a:solidFill>
              </a:rPr>
              <a:t>smoothly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Two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actions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needed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rgbClr val="C00000"/>
                </a:solidFill>
              </a:rPr>
              <a:t>Replace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broken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chambers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where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necessary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Four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spare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chambers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ready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maybe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one</a:t>
            </a:r>
            <a:r>
              <a:rPr lang="it-IT" sz="2400" dirty="0" smtClean="0">
                <a:solidFill>
                  <a:schemeClr val="bg1"/>
                </a:solidFill>
              </a:rPr>
              <a:t> more </a:t>
            </a:r>
            <a:r>
              <a:rPr lang="it-IT" sz="2400" dirty="0" err="1" smtClean="0">
                <a:solidFill>
                  <a:schemeClr val="bg1"/>
                </a:solidFill>
              </a:rPr>
              <a:t>needed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Organize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chamber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expedition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not</a:t>
            </a:r>
            <a:r>
              <a:rPr lang="it-IT" sz="2400" dirty="0" smtClean="0">
                <a:solidFill>
                  <a:schemeClr val="bg1"/>
                </a:solidFill>
              </a:rPr>
              <a:t> easy at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Install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new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chambers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not</a:t>
            </a:r>
            <a:r>
              <a:rPr lang="it-IT" sz="2400" dirty="0" smtClean="0">
                <a:solidFill>
                  <a:schemeClr val="bg1"/>
                </a:solidFill>
              </a:rPr>
              <a:t> easy at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Provide</a:t>
            </a:r>
            <a:r>
              <a:rPr lang="it-IT" sz="2400" dirty="0" smtClean="0">
                <a:solidFill>
                  <a:srgbClr val="C00000"/>
                </a:solidFill>
              </a:rPr>
              <a:t> trigger </a:t>
            </a:r>
            <a:r>
              <a:rPr lang="it-IT" sz="2400" dirty="0" err="1" smtClean="0">
                <a:solidFill>
                  <a:srgbClr val="C00000"/>
                </a:solidFill>
              </a:rPr>
              <a:t>cards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five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new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stations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They</a:t>
            </a:r>
            <a:r>
              <a:rPr lang="it-IT" sz="2400" dirty="0" smtClean="0">
                <a:solidFill>
                  <a:schemeClr val="bg1"/>
                </a:solidFill>
              </a:rPr>
              <a:t> just </a:t>
            </a:r>
            <a:r>
              <a:rPr lang="it-IT" sz="2400" dirty="0" err="1" smtClean="0">
                <a:solidFill>
                  <a:schemeClr val="bg1"/>
                </a:solidFill>
              </a:rPr>
              <a:t>need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these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cards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In </a:t>
            </a:r>
            <a:r>
              <a:rPr lang="it-IT" sz="2400" dirty="0" err="1" smtClean="0">
                <a:solidFill>
                  <a:schemeClr val="bg1"/>
                </a:solidFill>
              </a:rPr>
              <a:t>perspective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add</a:t>
            </a:r>
            <a:r>
              <a:rPr lang="it-IT" sz="2400" dirty="0" smtClean="0">
                <a:solidFill>
                  <a:schemeClr val="bg1"/>
                </a:solidFill>
              </a:rPr>
              <a:t> the GPS </a:t>
            </a:r>
            <a:r>
              <a:rPr lang="it-IT" sz="2400" dirty="0" err="1" smtClean="0">
                <a:solidFill>
                  <a:schemeClr val="bg1"/>
                </a:solidFill>
              </a:rPr>
              <a:t>functionality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replace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all</a:t>
            </a:r>
            <a:r>
              <a:rPr lang="it-IT" sz="2400" dirty="0" smtClean="0">
                <a:solidFill>
                  <a:schemeClr val="bg1"/>
                </a:solidFill>
              </a:rPr>
              <a:t> trigger and GPS </a:t>
            </a:r>
            <a:r>
              <a:rPr lang="it-IT" sz="2400" dirty="0" err="1" smtClean="0">
                <a:solidFill>
                  <a:schemeClr val="bg1"/>
                </a:solidFill>
              </a:rPr>
              <a:t>cards</a:t>
            </a:r>
            <a:r>
              <a:rPr lang="it-IT" sz="2400" dirty="0" smtClean="0">
                <a:solidFill>
                  <a:schemeClr val="bg1"/>
                </a:solidFill>
              </a:rPr>
              <a:t> in the network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See</a:t>
            </a:r>
            <a:r>
              <a:rPr lang="it-IT" sz="2400" dirty="0" smtClean="0">
                <a:solidFill>
                  <a:schemeClr val="bg1"/>
                </a:solidFill>
              </a:rPr>
              <a:t> talk </a:t>
            </a:r>
            <a:r>
              <a:rPr lang="it-IT" sz="2400" dirty="0" err="1" smtClean="0">
                <a:solidFill>
                  <a:schemeClr val="bg1"/>
                </a:solidFill>
              </a:rPr>
              <a:t>by</a:t>
            </a:r>
            <a:r>
              <a:rPr lang="it-IT" sz="2400" dirty="0" smtClean="0">
                <a:solidFill>
                  <a:schemeClr val="bg1"/>
                </a:solidFill>
              </a:rPr>
              <a:t> Marco </a:t>
            </a:r>
            <a:r>
              <a:rPr lang="it-IT" sz="2400" dirty="0" err="1" smtClean="0">
                <a:solidFill>
                  <a:schemeClr val="bg1"/>
                </a:solidFill>
              </a:rPr>
              <a:t>Panareo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et</a:t>
            </a:r>
            <a:r>
              <a:rPr lang="it-IT" sz="2400" dirty="0" smtClean="0">
                <a:solidFill>
                  <a:schemeClr val="bg1"/>
                </a:solidFill>
              </a:rPr>
              <a:t>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43877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Meeting in Bari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132289"/>
            <a:ext cx="899998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C00000"/>
                </a:solidFill>
              </a:rPr>
              <a:t>Start 13 </a:t>
            </a:r>
            <a:r>
              <a:rPr lang="it-IT" sz="2400" dirty="0" err="1" smtClean="0">
                <a:solidFill>
                  <a:srgbClr val="C00000"/>
                </a:solidFill>
              </a:rPr>
              <a:t>October</a:t>
            </a:r>
            <a:r>
              <a:rPr lang="it-IT" sz="2400" dirty="0" smtClean="0">
                <a:solidFill>
                  <a:srgbClr val="C00000"/>
                </a:solidFill>
              </a:rPr>
              <a:t>, 15.00 – End 14 </a:t>
            </a:r>
            <a:r>
              <a:rPr lang="it-IT" sz="2400" dirty="0" err="1" smtClean="0">
                <a:solidFill>
                  <a:srgbClr val="C00000"/>
                </a:solidFill>
              </a:rPr>
              <a:t>October</a:t>
            </a:r>
            <a:r>
              <a:rPr lang="it-IT" sz="2400" dirty="0" smtClean="0">
                <a:solidFill>
                  <a:srgbClr val="C00000"/>
                </a:solidFill>
              </a:rPr>
              <a:t> 13.30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400" dirty="0" err="1" smtClean="0">
                <a:solidFill>
                  <a:schemeClr val="bg1"/>
                </a:solidFill>
              </a:rPr>
              <a:t>Times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chosen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accoding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trip </a:t>
            </a:r>
            <a:r>
              <a:rPr lang="it-IT" sz="2400" dirty="0" err="1" smtClean="0">
                <a:solidFill>
                  <a:schemeClr val="bg1"/>
                </a:solidFill>
              </a:rPr>
              <a:t>schedules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Schools</a:t>
            </a:r>
            <a:r>
              <a:rPr lang="it-IT" sz="2400" dirty="0" smtClean="0">
                <a:solidFill>
                  <a:srgbClr val="C00000"/>
                </a:solidFill>
              </a:rPr>
              <a:t> (and </a:t>
            </a:r>
            <a:r>
              <a:rPr lang="it-IT" sz="2400" dirty="0" err="1" smtClean="0">
                <a:solidFill>
                  <a:srgbClr val="C00000"/>
                </a:solidFill>
              </a:rPr>
              <a:t>you</a:t>
            </a:r>
            <a:r>
              <a:rPr lang="it-IT" sz="2400" dirty="0" smtClean="0">
                <a:solidFill>
                  <a:srgbClr val="C00000"/>
                </a:solidFill>
              </a:rPr>
              <a:t>) </a:t>
            </a:r>
            <a:r>
              <a:rPr lang="it-IT" sz="2400" dirty="0" err="1" smtClean="0">
                <a:solidFill>
                  <a:srgbClr val="C00000"/>
                </a:solidFill>
              </a:rPr>
              <a:t>will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received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all</a:t>
            </a:r>
            <a:r>
              <a:rPr lang="it-IT" sz="2400" dirty="0" smtClean="0">
                <a:solidFill>
                  <a:srgbClr val="C00000"/>
                </a:solidFill>
              </a:rPr>
              <a:t> information </a:t>
            </a:r>
            <a:r>
              <a:rPr lang="it-IT" sz="2400" dirty="0" err="1" smtClean="0">
                <a:solidFill>
                  <a:srgbClr val="C00000"/>
                </a:solidFill>
              </a:rPr>
              <a:t>shorty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Hotel </a:t>
            </a:r>
            <a:r>
              <a:rPr lang="it-IT" sz="2400" dirty="0" err="1" smtClean="0">
                <a:solidFill>
                  <a:schemeClr val="bg1"/>
                </a:solidFill>
              </a:rPr>
              <a:t>accomodation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will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handled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centrally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trips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should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arranged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yourselves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C00000"/>
                </a:solidFill>
              </a:rPr>
              <a:t>Foreseen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u="sng" dirty="0" err="1" smtClean="0">
                <a:solidFill>
                  <a:srgbClr val="C00000"/>
                </a:solidFill>
              </a:rPr>
              <a:t>three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masterclasses</a:t>
            </a:r>
            <a:r>
              <a:rPr lang="it-IT" sz="2400" dirty="0" smtClean="0">
                <a:solidFill>
                  <a:srgbClr val="C00000"/>
                </a:solidFill>
              </a:rPr>
              <a:t>, </a:t>
            </a:r>
            <a:r>
              <a:rPr lang="it-IT" sz="2400" dirty="0" err="1" smtClean="0">
                <a:solidFill>
                  <a:srgbClr val="C00000"/>
                </a:solidFill>
              </a:rPr>
              <a:t>one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hour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each</a:t>
            </a:r>
            <a:endParaRPr lang="it-IT" sz="24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They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should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simpler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slower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than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previous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ones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as</a:t>
            </a:r>
            <a:r>
              <a:rPr lang="it-IT" sz="2400" dirty="0" smtClean="0">
                <a:solidFill>
                  <a:schemeClr val="bg1"/>
                </a:solidFill>
              </a:rPr>
              <a:t> per the feedback </a:t>
            </a:r>
            <a:r>
              <a:rPr lang="it-IT" sz="2400" dirty="0" err="1" smtClean="0">
                <a:solidFill>
                  <a:schemeClr val="bg1"/>
                </a:solidFill>
              </a:rPr>
              <a:t>received</a:t>
            </a:r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sz="2400" dirty="0" smtClean="0">
                <a:solidFill>
                  <a:srgbClr val="C00000"/>
                </a:solidFill>
              </a:rPr>
              <a:t>No EEE </a:t>
            </a:r>
            <a:r>
              <a:rPr lang="it-IT" sz="2400" dirty="0" err="1" smtClean="0">
                <a:solidFill>
                  <a:srgbClr val="C00000"/>
                </a:solidFill>
              </a:rPr>
              <a:t>collaboration</a:t>
            </a:r>
            <a:r>
              <a:rPr lang="it-IT" sz="2400" dirty="0" smtClean="0">
                <a:solidFill>
                  <a:srgbClr val="C00000"/>
                </a:solidFill>
              </a:rPr>
              <a:t> meeting </a:t>
            </a:r>
            <a:r>
              <a:rPr lang="it-IT" sz="2400" dirty="0" err="1" smtClean="0">
                <a:solidFill>
                  <a:srgbClr val="C00000"/>
                </a:solidFill>
              </a:rPr>
              <a:t>foreseen</a:t>
            </a:r>
            <a:endParaRPr lang="it-IT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5487</TotalTime>
  <Words>453</Words>
  <Application>Microsoft Office PowerPoint</Application>
  <PresentationFormat>Presentazione su schermo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eb2sm</vt:lpstr>
      <vt:lpstr>Image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 De Filippis</dc:creator>
  <cp:lastModifiedBy>Marcello</cp:lastModifiedBy>
  <cp:revision>604</cp:revision>
  <dcterms:created xsi:type="dcterms:W3CDTF">2007-02-04T19:24:59Z</dcterms:created>
  <dcterms:modified xsi:type="dcterms:W3CDTF">2016-09-03T15:20:33Z</dcterms:modified>
</cp:coreProperties>
</file>