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4"/>
  </p:notesMasterIdLst>
  <p:sldIdLst>
    <p:sldId id="256" r:id="rId5"/>
    <p:sldId id="258" r:id="rId6"/>
    <p:sldId id="378" r:id="rId7"/>
    <p:sldId id="380" r:id="rId8"/>
    <p:sldId id="319" r:id="rId9"/>
    <p:sldId id="348" r:id="rId10"/>
    <p:sldId id="329" r:id="rId11"/>
    <p:sldId id="381" r:id="rId12"/>
    <p:sldId id="356" r:id="rId13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42" autoAdjust="0"/>
    <p:restoredTop sz="91382" autoAdjust="0"/>
  </p:normalViewPr>
  <p:slideViewPr>
    <p:cSldViewPr snapToGrid="0">
      <p:cViewPr>
        <p:scale>
          <a:sx n="60" d="100"/>
          <a:sy n="60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E9975-89C0-46E5-B1FD-6E63A1AA797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B9562-1867-4ECD-92D5-AC1E9BEF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00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-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(Middle cluster dimension &lt; 50 cm ) other </a:t>
            </a:r>
            <a:r>
              <a:rPr lang="en-US" sz="1200" b="1" spc="-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ch.</a:t>
            </a:r>
            <a:r>
              <a:rPr lang="en-US" sz="1200" b="1" spc="-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  </a:t>
            </a:r>
            <a:r>
              <a:rPr lang="en-US" sz="1200" b="1" spc="-1" baseline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7cm and 5ns</a:t>
            </a:r>
            <a:endParaRPr lang="en-US" sz="1200" b="1" spc="-1" dirty="0" smtClean="0">
              <a:solidFill>
                <a:schemeClr val="tx1">
                  <a:lumMod val="95000"/>
                  <a:lumOff val="5000"/>
                </a:schemeClr>
              </a:solidFill>
              <a:ea typeface="Noto Sans CJK S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9562-1867-4ECD-92D5-AC1E9BEFF1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97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spc="-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(Middle cluster dimension &lt; 50 cm ) other </a:t>
            </a:r>
            <a:r>
              <a:rPr lang="en-US" sz="1200" b="1" spc="-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ch.</a:t>
            </a:r>
            <a:r>
              <a:rPr lang="en-US" sz="1200" b="1" spc="-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  </a:t>
            </a:r>
            <a:r>
              <a:rPr lang="en-US" sz="1200" b="1" spc="-1" baseline="0" smtClean="0">
                <a:solidFill>
                  <a:schemeClr val="tx1">
                    <a:lumMod val="95000"/>
                    <a:lumOff val="5000"/>
                  </a:schemeClr>
                </a:solidFill>
                <a:ea typeface="Noto Sans CJK SC"/>
              </a:rPr>
              <a:t>7cm and 5ns</a:t>
            </a:r>
            <a:endParaRPr lang="en-US" sz="1200" b="1" spc="-1" dirty="0" smtClean="0">
              <a:solidFill>
                <a:schemeClr val="tx1">
                  <a:lumMod val="95000"/>
                  <a:lumOff val="5000"/>
                </a:schemeClr>
              </a:solidFill>
              <a:ea typeface="Noto Sans CJK SC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B9562-1867-4ECD-92D5-AC1E9BEFF1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76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CustomShape 1"/>
          <p:cNvSpPr/>
          <p:nvPr/>
        </p:nvSpPr>
        <p:spPr>
          <a:xfrm>
            <a:off x="1523880" y="600501"/>
            <a:ext cx="9139680" cy="38739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sz="1400" dirty="0" smtClean="0"/>
              <a:t/>
            </a:r>
            <a:br>
              <a:rPr sz="1400" dirty="0" smtClean="0"/>
            </a:br>
            <a:r>
              <a:rPr sz="1400" dirty="0" smtClean="0"/>
              <a:t/>
            </a:r>
            <a:br>
              <a:rPr sz="1400" dirty="0" smtClean="0"/>
            </a:br>
            <a:endParaRPr lang="en-US" sz="4800" b="0" strike="noStrike" spc="-1" dirty="0">
              <a:latin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20276" t="7932" b="-103"/>
          <a:stretch/>
        </p:blipFill>
        <p:spPr>
          <a:xfrm>
            <a:off x="2780902" y="417860"/>
            <a:ext cx="5747762" cy="3906070"/>
          </a:xfrm>
          <a:prstGeom prst="rect">
            <a:avLst/>
          </a:prstGeom>
        </p:spPr>
      </p:pic>
      <p:sp>
        <p:nvSpPr>
          <p:cNvPr id="13" name="Titolo 9"/>
          <p:cNvSpPr txBox="1">
            <a:spLocks/>
          </p:cNvSpPr>
          <p:nvPr/>
        </p:nvSpPr>
        <p:spPr>
          <a:xfrm>
            <a:off x="505354" y="4518413"/>
            <a:ext cx="10828421" cy="14683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-1" dirty="0" smtClean="0">
                <a:solidFill>
                  <a:srgbClr val="000000"/>
                </a:solidFill>
              </a:rPr>
              <a:t>Preliminary </a:t>
            </a:r>
            <a:r>
              <a:rPr lang="en-US" sz="3200" b="1" spc="-1" dirty="0">
                <a:solidFill>
                  <a:srgbClr val="000000"/>
                </a:solidFill>
              </a:rPr>
              <a:t>results </a:t>
            </a:r>
            <a:r>
              <a:rPr lang="en-US" sz="3200" b="1" spc="-1" dirty="0" smtClean="0">
                <a:solidFill>
                  <a:srgbClr val="000000"/>
                </a:solidFill>
              </a:rPr>
              <a:t>from</a:t>
            </a:r>
            <a:r>
              <a:rPr lang="en-US" sz="3200" b="1" spc="-1" dirty="0" smtClean="0"/>
              <a:t> </a:t>
            </a:r>
            <a:r>
              <a:rPr lang="en-US" sz="3200" b="1" spc="-1" dirty="0" smtClean="0">
                <a:solidFill>
                  <a:srgbClr val="000000"/>
                </a:solidFill>
              </a:rPr>
              <a:t>the </a:t>
            </a:r>
            <a:r>
              <a:rPr lang="en-US" sz="3200" b="1" spc="-1" dirty="0">
                <a:solidFill>
                  <a:srgbClr val="000000"/>
                </a:solidFill>
              </a:rPr>
              <a:t>Eco-friendly gas  </a:t>
            </a:r>
            <a:endParaRPr lang="en-US" sz="3200" b="1" spc="-1" dirty="0" smtClean="0">
              <a:solidFill>
                <a:srgbClr val="000000"/>
              </a:solidFill>
            </a:endParaRPr>
          </a:p>
          <a:p>
            <a:r>
              <a:rPr lang="en-US" sz="3200" b="1" spc="-1" dirty="0" smtClean="0">
                <a:solidFill>
                  <a:srgbClr val="000000"/>
                </a:solidFill>
              </a:rPr>
              <a:t>measurements </a:t>
            </a:r>
            <a:r>
              <a:rPr lang="en-US" sz="3200" b="1" spc="-1" dirty="0">
                <a:solidFill>
                  <a:srgbClr val="000000"/>
                </a:solidFill>
              </a:rPr>
              <a:t>campaign</a:t>
            </a:r>
            <a:endParaRPr lang="en-US" sz="3200" b="1" cap="small" dirty="0">
              <a:solidFill>
                <a:schemeClr val="bg2">
                  <a:lumMod val="2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CasellaDiTesto 26"/>
          <p:cNvSpPr txBox="1"/>
          <p:nvPr/>
        </p:nvSpPr>
        <p:spPr>
          <a:xfrm>
            <a:off x="2452012" y="66110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pic>
        <p:nvPicPr>
          <p:cNvPr id="15" name="Picture 2" descr="http://eee.centrofermi.it/images/CF_banners/banner_CF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15" t="2374"/>
          <a:stretch/>
        </p:blipFill>
        <p:spPr bwMode="auto">
          <a:xfrm>
            <a:off x="9785685" y="0"/>
            <a:ext cx="2214272" cy="137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05354" y="5701957"/>
            <a:ext cx="836752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M. P. </a:t>
            </a:r>
            <a:r>
              <a:rPr lang="it-IT" sz="20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Panetta </a:t>
            </a:r>
            <a:r>
              <a:rPr lang="it-IT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*</a:t>
            </a:r>
            <a:r>
              <a:rPr lang="it-IT" sz="20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</a:t>
            </a:r>
            <a:r>
              <a:rPr lang="it-IT" sz="2000" dirty="0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the EEE </a:t>
            </a:r>
            <a:r>
              <a:rPr lang="it-IT" sz="2000" dirty="0" smtClean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Collaboration</a:t>
            </a:r>
          </a:p>
          <a:p>
            <a:r>
              <a:rPr 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INFN </a:t>
            </a:r>
            <a:r>
              <a:rPr 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sezione di Lecce</a:t>
            </a:r>
            <a:endParaRPr 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TextShape 1"/>
          <p:cNvSpPr txBox="1"/>
          <p:nvPr/>
        </p:nvSpPr>
        <p:spPr>
          <a:xfrm>
            <a:off x="3356775" y="131413"/>
            <a:ext cx="6036603" cy="5012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400" b="0" strike="noStrike" spc="-1" dirty="0" smtClean="0">
                <a:solidFill>
                  <a:srgbClr val="00B050"/>
                </a:solidFill>
                <a:latin typeface="Arial"/>
                <a:ea typeface="DejaVu Sans"/>
              </a:rPr>
              <a:t>New </a:t>
            </a:r>
            <a:r>
              <a:rPr lang="en-US" sz="2400" b="0" strike="noStrike" spc="-1" dirty="0">
                <a:solidFill>
                  <a:srgbClr val="00B050"/>
                </a:solidFill>
                <a:latin typeface="Arial"/>
                <a:ea typeface="DejaVu Sans"/>
              </a:rPr>
              <a:t>Eco-friendly mixture </a:t>
            </a:r>
            <a:r>
              <a:rPr lang="en-US" sz="2400" b="0" strike="noStrike" spc="-1" dirty="0" smtClean="0">
                <a:solidFill>
                  <a:srgbClr val="00B050"/>
                </a:solidFill>
                <a:latin typeface="Arial"/>
                <a:ea typeface="DejaVu Sans"/>
              </a:rPr>
              <a:t>measurements </a:t>
            </a:r>
            <a:endParaRPr lang="en-US" sz="1800" b="0" i="1" strike="noStrike" spc="-1" dirty="0"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99573" y="1837638"/>
            <a:ext cx="5105810" cy="1446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u="sng" dirty="0" smtClean="0">
                <a:solidFill>
                  <a:srgbClr val="FF0000"/>
                </a:solidFill>
              </a:rPr>
              <a:t>Mixture </a:t>
            </a:r>
            <a:r>
              <a:rPr lang="it-IT" sz="2000" b="1" u="sng" dirty="0" smtClean="0">
                <a:solidFill>
                  <a:srgbClr val="FF0000"/>
                </a:solidFill>
              </a:rPr>
              <a:t>based on HFO + </a:t>
            </a:r>
            <a:r>
              <a:rPr lang="it-IT" sz="2000" b="1" u="sng" dirty="0" smtClean="0">
                <a:solidFill>
                  <a:srgbClr val="FF0000"/>
                </a:solidFill>
              </a:rPr>
              <a:t>He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   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it-IT" u="sng" dirty="0"/>
              <a:t>COSENZA</a:t>
            </a:r>
            <a:r>
              <a:rPr lang="en-US" sz="1600" b="1" dirty="0" smtClean="0"/>
              <a:t>          (</a:t>
            </a:r>
            <a:r>
              <a:rPr lang="en-US" sz="1600" b="1" dirty="0" smtClean="0"/>
              <a:t>High gas Flow)</a:t>
            </a:r>
          </a:p>
          <a:p>
            <a:r>
              <a:rPr lang="it-IT" sz="2000" u="sng" dirty="0"/>
              <a:t>PISA</a:t>
            </a:r>
            <a:r>
              <a:rPr lang="it-IT" sz="2000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	 </a:t>
            </a:r>
            <a:r>
              <a:rPr lang="en-US" sz="1600" b="1" dirty="0" smtClean="0">
                <a:solidFill>
                  <a:srgbClr val="FF0000"/>
                </a:solidFill>
              </a:rPr>
              <a:t>             </a:t>
            </a:r>
            <a:r>
              <a:rPr lang="en-US" sz="1600" b="1" dirty="0" smtClean="0"/>
              <a:t>(</a:t>
            </a:r>
            <a:r>
              <a:rPr lang="en-US" sz="1600" b="1" dirty="0"/>
              <a:t>Low gas Flow)</a:t>
            </a:r>
            <a:endParaRPr lang="it-IT" sz="1600" b="1" dirty="0"/>
          </a:p>
          <a:p>
            <a:endParaRPr lang="it-IT" sz="1400" b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1811513" y="6139841"/>
            <a:ext cx="510581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                            </a:t>
            </a:r>
            <a:r>
              <a:rPr lang="it-IT" sz="1400" b="1" dirty="0" smtClean="0"/>
              <a:t>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299573" y="3650185"/>
            <a:ext cx="4944321" cy="14157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u="sng" dirty="0" smtClean="0">
                <a:solidFill>
                  <a:srgbClr val="0070C0"/>
                </a:solidFill>
              </a:rPr>
              <a:t>Mixture </a:t>
            </a:r>
            <a:r>
              <a:rPr lang="it-IT" sz="2000" b="1" u="sng" dirty="0" smtClean="0">
                <a:solidFill>
                  <a:srgbClr val="0070C0"/>
                </a:solidFill>
              </a:rPr>
              <a:t>based on HFO + CO</a:t>
            </a:r>
            <a:r>
              <a:rPr lang="it-IT" sz="2000" b="1" u="sng" baseline="-25000" dirty="0" smtClean="0">
                <a:solidFill>
                  <a:srgbClr val="0070C0"/>
                </a:solidFill>
              </a:rPr>
              <a:t>2</a:t>
            </a:r>
            <a:r>
              <a:rPr lang="it-IT" sz="2000" b="1" u="sng" dirty="0" smtClean="0">
                <a:solidFill>
                  <a:srgbClr val="0070C0"/>
                </a:solidFill>
              </a:rPr>
              <a:t> </a:t>
            </a:r>
            <a:r>
              <a:rPr lang="en-US" sz="2000" b="1" u="sng" dirty="0" smtClean="0">
                <a:solidFill>
                  <a:srgbClr val="0070C0"/>
                </a:solidFill>
              </a:rPr>
              <a:t> </a:t>
            </a:r>
            <a:endParaRPr lang="en-US" sz="2000" b="1" u="sng" dirty="0" smtClean="0">
              <a:solidFill>
                <a:srgbClr val="0070C0"/>
              </a:solidFill>
            </a:endParaRPr>
          </a:p>
          <a:p>
            <a:endParaRPr lang="en-US" sz="1600" b="1" dirty="0" smtClean="0">
              <a:solidFill>
                <a:srgbClr val="0070C0"/>
              </a:solidFill>
            </a:endParaRPr>
          </a:p>
          <a:p>
            <a:r>
              <a:rPr lang="it-IT" dirty="0"/>
              <a:t> </a:t>
            </a:r>
            <a:r>
              <a:rPr lang="it-IT" u="sng" dirty="0"/>
              <a:t>CERN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b="1" dirty="0" smtClean="0"/>
              <a:t>          </a:t>
            </a:r>
          </a:p>
          <a:p>
            <a:r>
              <a:rPr lang="it-IT" sz="1600" b="1" dirty="0" smtClean="0"/>
              <a:t>  </a:t>
            </a:r>
            <a:r>
              <a:rPr lang="it-IT" u="sng" dirty="0" smtClean="0"/>
              <a:t>BOLOGNA</a:t>
            </a:r>
          </a:p>
          <a:p>
            <a:endParaRPr lang="it-IT" sz="1400" b="1" dirty="0" smtClean="0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544939" y="577516"/>
            <a:ext cx="11509268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4"/>
          <p:cNvGrpSpPr/>
          <p:nvPr/>
        </p:nvGrpSpPr>
        <p:grpSpPr>
          <a:xfrm>
            <a:off x="544939" y="3842077"/>
            <a:ext cx="4565851" cy="1411978"/>
            <a:chOff x="983534" y="4263600"/>
            <a:chExt cx="4406442" cy="1565679"/>
          </a:xfrm>
        </p:grpSpPr>
        <p:sp>
          <p:nvSpPr>
            <p:cNvPr id="16" name="Line 7"/>
            <p:cNvSpPr/>
            <p:nvPr/>
          </p:nvSpPr>
          <p:spPr>
            <a:xfrm>
              <a:off x="2359515" y="4454197"/>
              <a:ext cx="3018960" cy="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Line 8"/>
            <p:cNvSpPr/>
            <p:nvPr/>
          </p:nvSpPr>
          <p:spPr>
            <a:xfrm>
              <a:off x="2371016" y="5093431"/>
              <a:ext cx="3018960" cy="360"/>
            </a:xfrm>
            <a:prstGeom prst="line">
              <a:avLst/>
            </a:prstGeom>
            <a:ln w="57240">
              <a:solidFill>
                <a:srgbClr val="FF000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Line 9"/>
            <p:cNvSpPr/>
            <p:nvPr/>
          </p:nvSpPr>
          <p:spPr>
            <a:xfrm>
              <a:off x="2328840" y="5695560"/>
              <a:ext cx="3018960" cy="360"/>
            </a:xfrm>
            <a:prstGeom prst="line">
              <a:avLst/>
            </a:prstGeom>
            <a:ln w="57240">
              <a:solidFill>
                <a:srgbClr val="80808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12"/>
            <p:cNvSpPr/>
            <p:nvPr/>
          </p:nvSpPr>
          <p:spPr>
            <a:xfrm>
              <a:off x="1227787" y="4263600"/>
              <a:ext cx="978101" cy="380486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>
                  <a:solidFill>
                    <a:srgbClr val="000000"/>
                  </a:solidFill>
                  <a:latin typeface="Calibri Light"/>
                  <a:ea typeface="DejaVu Sans"/>
                </a:rPr>
                <a:t> </a:t>
              </a:r>
              <a:r>
                <a:rPr lang="en-US" sz="1800" b="0" strike="noStrike" spc="-1" dirty="0" smtClean="0">
                  <a:solidFill>
                    <a:srgbClr val="000000"/>
                  </a:solidFill>
                  <a:latin typeface="Calibri Light"/>
                  <a:ea typeface="DejaVu Sans"/>
                </a:rPr>
                <a:t>TOP </a:t>
              </a:r>
              <a:r>
                <a:rPr lang="en-US" sz="1800" b="0" strike="noStrike" spc="-1" dirty="0" err="1" smtClean="0">
                  <a:solidFill>
                    <a:srgbClr val="000000"/>
                  </a:solidFill>
                  <a:latin typeface="Calibri Light"/>
                  <a:ea typeface="DejaVu Sans"/>
                </a:rPr>
                <a:t>ch.</a:t>
              </a:r>
              <a:r>
                <a:rPr lang="en-US" sz="1800" b="0" strike="noStrike" spc="-1" dirty="0" smtClean="0">
                  <a:solidFill>
                    <a:srgbClr val="000000"/>
                  </a:solidFill>
                  <a:latin typeface="Calibri Light"/>
                  <a:ea typeface="DejaVu Sans"/>
                </a:rPr>
                <a:t> 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20" name="CustomShape 13"/>
            <p:cNvSpPr/>
            <p:nvPr/>
          </p:nvSpPr>
          <p:spPr>
            <a:xfrm>
              <a:off x="1079224" y="4873803"/>
              <a:ext cx="1171975" cy="267767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b="0" strike="noStrike" spc="-1" dirty="0" smtClean="0">
                  <a:solidFill>
                    <a:srgbClr val="000000"/>
                  </a:solidFill>
                  <a:latin typeface="Calibri Light"/>
                  <a:ea typeface="DejaVu Sans"/>
                </a:rPr>
                <a:t>MIDDLE </a:t>
              </a:r>
              <a:r>
                <a:rPr lang="en-US" sz="1800" b="0" strike="noStrike" spc="-1" dirty="0" err="1" smtClean="0">
                  <a:solidFill>
                    <a:srgbClr val="000000"/>
                  </a:solidFill>
                  <a:latin typeface="Calibri Light"/>
                  <a:ea typeface="DejaVu Sans"/>
                </a:rPr>
                <a:t>ch</a:t>
              </a:r>
              <a:endParaRPr lang="en-US" sz="1800" b="0" strike="noStrike" spc="-1" dirty="0">
                <a:latin typeface="Arial"/>
              </a:endParaRPr>
            </a:p>
          </p:txBody>
        </p:sp>
        <p:sp>
          <p:nvSpPr>
            <p:cNvPr id="21" name="CustomShape 14"/>
            <p:cNvSpPr/>
            <p:nvPr/>
          </p:nvSpPr>
          <p:spPr>
            <a:xfrm>
              <a:off x="983534" y="5458678"/>
              <a:ext cx="1363357" cy="37060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1800" strike="noStrike" spc="-1" dirty="0">
                  <a:solidFill>
                    <a:srgbClr val="000000"/>
                  </a:solidFill>
                  <a:latin typeface="Calibri Light"/>
                  <a:ea typeface="DejaVu Sans"/>
                </a:rPr>
                <a:t>BOTTOM </a:t>
              </a:r>
              <a:r>
                <a:rPr lang="en-US" sz="1800" strike="noStrike" spc="-1" dirty="0" smtClean="0">
                  <a:solidFill>
                    <a:srgbClr val="000000"/>
                  </a:solidFill>
                  <a:latin typeface="Calibri Light"/>
                  <a:ea typeface="DejaVu Sans"/>
                </a:rPr>
                <a:t> </a:t>
              </a:r>
              <a:r>
                <a:rPr lang="en-US" sz="1800" strike="noStrike" spc="-1" dirty="0" err="1" smtClean="0">
                  <a:solidFill>
                    <a:srgbClr val="000000"/>
                  </a:solidFill>
                  <a:latin typeface="Calibri Light"/>
                  <a:ea typeface="DejaVu Sans"/>
                </a:rPr>
                <a:t>ch</a:t>
              </a:r>
              <a:endParaRPr lang="en-US" sz="1800" strike="noStrike" spc="-1" dirty="0">
                <a:latin typeface="Arial"/>
              </a:endParaRPr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2384397" y="3339146"/>
            <a:ext cx="1980021" cy="2589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35979" y="1036884"/>
            <a:ext cx="3813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4 Test </a:t>
            </a:r>
            <a:r>
              <a:rPr lang="en-US" sz="2400" b="1" u="sng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Stations</a:t>
            </a:r>
          </a:p>
          <a:p>
            <a:r>
              <a:rPr lang="it-IT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We use 2 MRP Chambers for triggering the chamber under test</a:t>
            </a:r>
            <a:endParaRPr lang="en-US" spc="-1" dirty="0">
              <a:latin typeface="Calibri Light" panose="020F03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55869" y="2722902"/>
            <a:ext cx="3813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Trigger </a:t>
            </a:r>
            <a:r>
              <a:rPr lang="it-IT" dirty="0">
                <a:sym typeface="Wingdings" panose="05000000000000000000" pitchFamily="2" charset="2"/>
              </a:rPr>
              <a:t> Double Ch. coincidences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CustomShape 1"/>
          <p:cNvSpPr/>
          <p:nvPr/>
        </p:nvSpPr>
        <p:spPr>
          <a:xfrm>
            <a:off x="400560" y="67896"/>
            <a:ext cx="11791440" cy="6790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             Analysis method</a:t>
            </a:r>
          </a:p>
          <a:p>
            <a:pPr>
              <a:lnSpc>
                <a:spcPct val="100000"/>
              </a:lnSpc>
            </a:pPr>
            <a:endParaRPr lang="en-US" sz="2400" b="1" strike="noStrike" spc="-1" dirty="0"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u="sng" strike="noStrike" spc="-1" dirty="0" err="1" smtClean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Clusterization</a:t>
            </a:r>
            <a:r>
              <a:rPr lang="en-US" sz="2400" b="1" u="sng" strike="noStrike" spc="-1" dirty="0" smtClean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sz="2400" b="1" u="sng" strike="noStrike" spc="-1" dirty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process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endParaRPr lang="it-IT" sz="2400" b="1" dirty="0"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dirty="0" smtClean="0">
                <a:latin typeface="Calibri Light" panose="020F0302020204030204" pitchFamily="34" charset="0"/>
              </a:rPr>
              <a:t>  as an example for test </a:t>
            </a:r>
          </a:p>
          <a:p>
            <a:pPr>
              <a:lnSpc>
                <a:spcPct val="100000"/>
              </a:lnSpc>
            </a:pPr>
            <a:r>
              <a:rPr lang="it-IT" dirty="0">
                <a:latin typeface="Calibri Light" panose="020F0302020204030204" pitchFamily="34" charset="0"/>
              </a:rPr>
              <a:t> </a:t>
            </a:r>
            <a:r>
              <a:rPr lang="it-IT" dirty="0" smtClean="0">
                <a:latin typeface="Calibri Light" panose="020F0302020204030204" pitchFamily="34" charset="0"/>
              </a:rPr>
              <a:t>    on MIDDLE Chamber </a:t>
            </a:r>
            <a:r>
              <a:rPr lang="it-IT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</a:t>
            </a:r>
            <a:endParaRPr lang="it-IT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Calibri Light" panose="020F0302020204030204" pitchFamily="34" charset="0"/>
              </a:rPr>
              <a:t/>
            </a:r>
            <a:br>
              <a:rPr lang="en-US" sz="2400" dirty="0" smtClean="0">
                <a:latin typeface="Calibri Light" panose="020F0302020204030204" pitchFamily="34" charset="0"/>
              </a:rPr>
            </a:br>
            <a:r>
              <a:rPr lang="en-US" sz="2400" dirty="0" smtClean="0">
                <a:latin typeface="Calibri Light" panose="020F0302020204030204" pitchFamily="34" charset="0"/>
              </a:rPr>
              <a:t/>
            </a:r>
            <a:br>
              <a:rPr lang="en-US" sz="2400" dirty="0" smtClean="0">
                <a:latin typeface="Calibri Light" panose="020F0302020204030204" pitchFamily="34" charset="0"/>
              </a:rPr>
            </a:b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u="sng" spc="-1" dirty="0" smtClean="0">
                <a:solidFill>
                  <a:srgbClr val="21409A"/>
                </a:solidFill>
                <a:latin typeface="Calibri Light" panose="020F0302020204030204" pitchFamily="34" charset="0"/>
              </a:rPr>
              <a:t>”</a:t>
            </a:r>
            <a:r>
              <a:rPr lang="en-US" sz="2400" b="1" u="sng" spc="-1" dirty="0">
                <a:solidFill>
                  <a:srgbClr val="21409A"/>
                </a:solidFill>
                <a:latin typeface="Calibri Light" panose="020F0302020204030204" pitchFamily="34" charset="0"/>
              </a:rPr>
              <a:t>Good event</a:t>
            </a:r>
            <a:r>
              <a:rPr lang="en-US" sz="2400" u="sng" spc="-1" dirty="0">
                <a:solidFill>
                  <a:srgbClr val="21409A"/>
                </a:solidFill>
                <a:latin typeface="Calibri Light" panose="020F0302020204030204" pitchFamily="34" charset="0"/>
              </a:rPr>
              <a:t>”</a:t>
            </a:r>
            <a:r>
              <a:rPr lang="en-US" sz="2400" u="sng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: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        </a:t>
            </a:r>
            <a:endParaRPr lang="en-US" b="1" strike="noStrike" spc="-1" dirty="0" smtClean="0">
              <a:solidFill>
                <a:srgbClr val="000000"/>
              </a:solidFill>
              <a:latin typeface="Calibri Light" panose="020F0302020204030204" pitchFamily="34" charset="0"/>
              <a:ea typeface="Ubuntu"/>
            </a:endParaRPr>
          </a:p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                                       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  →   0.8 &lt;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&lt; 1.18       (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 = (</a:t>
            </a:r>
            <a:r>
              <a:rPr lang="en-US" i="1" spc="-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T_Top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– </a:t>
            </a:r>
            <a:r>
              <a:rPr lang="en-US" i="1" spc="-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T_Bottom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)</a:t>
            </a:r>
            <a:r>
              <a:rPr lang="en-US" i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/Track </a:t>
            </a:r>
            <a:r>
              <a:rPr lang="en-US" i="1" strike="noStrike" spc="-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Lenght</a:t>
            </a:r>
            <a:r>
              <a:rPr lang="en-US" i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)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fiducial </a:t>
            </a:r>
            <a:r>
              <a:rPr lang="en-US" b="1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area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for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the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extrapolated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Point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n 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the tested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chamber 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            → 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5 cm &lt; </a:t>
            </a:r>
            <a:r>
              <a:rPr lang="en-US" spc="-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Pos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Y  &lt;  75 cm    </a:t>
            </a:r>
            <a:r>
              <a:rPr lang="en-US" dirty="0"/>
              <a:t>∧ -6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0 cm &lt; </a:t>
            </a:r>
            <a:r>
              <a:rPr lang="en-US" spc="-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Pos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X  &lt;   60 cm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θ 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→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cos</a:t>
            </a: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θ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&gt;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0.9  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(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θ &lt; 51.6 °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)</a:t>
            </a:r>
            <a:endParaRPr lang="en-US" sz="2400" b="1" spc="-1" dirty="0">
              <a:solidFill>
                <a:srgbClr val="21409A"/>
              </a:solidFill>
              <a:latin typeface="Calibri Light"/>
            </a:endParaRPr>
          </a:p>
          <a:p>
            <a:endParaRPr lang="en-US" sz="2400" b="1" spc="-1" dirty="0" smtClean="0">
              <a:solidFill>
                <a:srgbClr val="21409A"/>
              </a:solidFill>
              <a:latin typeface="Calibri Light"/>
            </a:endParaRPr>
          </a:p>
          <a:p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“</a:t>
            </a:r>
            <a:r>
              <a:rPr lang="en-US" sz="2400" b="1" u="sng" spc="-1" dirty="0" smtClean="0">
                <a:solidFill>
                  <a:srgbClr val="21409A"/>
                </a:solidFill>
                <a:latin typeface="Calibri Light"/>
              </a:rPr>
              <a:t>Efficiency Events</a:t>
            </a:r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” :  </a:t>
            </a:r>
            <a:r>
              <a:rPr lang="en-US" sz="1600" b="1" i="1" spc="-1" dirty="0">
                <a:solidFill>
                  <a:srgbClr val="21409A"/>
                </a:solidFill>
                <a:ea typeface="Noto Sans CJK SC"/>
              </a:rPr>
              <a:t>Good events </a:t>
            </a:r>
            <a:r>
              <a:rPr lang="en-US" sz="1600" spc="-1" dirty="0">
                <a:solidFill>
                  <a:srgbClr val="21409A"/>
                </a:solidFill>
                <a:ea typeface="Noto Sans CJK SC"/>
              </a:rPr>
              <a:t>with a Cluster in the Middle Chamber </a:t>
            </a:r>
            <a:r>
              <a:rPr lang="en-US" sz="1600" b="1" spc="-1" dirty="0" smtClean="0">
                <a:solidFill>
                  <a:srgbClr val="21409A"/>
                </a:solidFill>
                <a:ea typeface="Noto Sans CJK SC"/>
              </a:rPr>
              <a:t>+</a:t>
            </a:r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1600" b="1" spc="-1" dirty="0">
                <a:solidFill>
                  <a:srgbClr val="000000"/>
                </a:solidFill>
                <a:latin typeface="Calibri Light"/>
              </a:rPr>
              <a:t>( |P_{extrapolated} - P_{cluster}| &lt; 10 cm</a:t>
            </a:r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)</a:t>
            </a:r>
          </a:p>
          <a:p>
            <a:endParaRPr lang="it-IT" sz="1600" b="1" spc="-1" dirty="0" smtClean="0">
              <a:solidFill>
                <a:srgbClr val="000000"/>
              </a:solidFill>
              <a:latin typeface="Calibri Light"/>
            </a:endParaRPr>
          </a:p>
          <a:p>
            <a:endParaRPr lang="en-US" u="sng" spc="-1" dirty="0" smtClean="0">
              <a:latin typeface="Calibri Light"/>
            </a:endParaRPr>
          </a:p>
          <a:p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           </a:t>
            </a:r>
            <a:r>
              <a:rPr lang="en-US" sz="2400" b="1" u="sng" spc="-1" dirty="0" smtClean="0">
                <a:solidFill>
                  <a:srgbClr val="21409A"/>
                </a:solidFill>
                <a:latin typeface="Calibri Light"/>
              </a:rPr>
              <a:t>Efficiency </a:t>
            </a:r>
            <a:r>
              <a:rPr lang="en-US" b="1" spc="-1" dirty="0" smtClean="0">
                <a:latin typeface="Calibri Light"/>
              </a:rPr>
              <a:t>  :</a:t>
            </a:r>
            <a:r>
              <a:rPr lang="en-US" spc="-1" dirty="0" smtClean="0">
                <a:latin typeface="Calibri Light"/>
              </a:rPr>
              <a:t> </a:t>
            </a:r>
            <a:r>
              <a:rPr lang="en-US" spc="-1" dirty="0" smtClean="0"/>
              <a:t>-------------------------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  </a:t>
            </a:r>
            <a:endParaRPr lang="en-US" sz="1600" b="1" i="1" spc="-1" dirty="0" smtClean="0">
              <a:solidFill>
                <a:srgbClr val="000000"/>
              </a:solidFill>
              <a:latin typeface="Calibri Light"/>
              <a:ea typeface="Noto Sans CJK SC"/>
            </a:endParaRPr>
          </a:p>
        </p:txBody>
      </p:sp>
      <p:sp>
        <p:nvSpPr>
          <p:cNvPr id="596" name="CustomShape 3"/>
          <p:cNvSpPr/>
          <p:nvPr/>
        </p:nvSpPr>
        <p:spPr>
          <a:xfrm>
            <a:off x="3715764" y="1165387"/>
            <a:ext cx="5406855" cy="12028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1" i="1" u="sng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TOP </a:t>
            </a:r>
            <a:r>
              <a:rPr lang="en-US" sz="1600" b="1" i="1" u="sng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Chamber 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1</a:t>
            </a:r>
            <a:r>
              <a:rPr lang="en-US" sz="1600" b="0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0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Cluster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u="sng" spc="-1" dirty="0" smtClean="0">
                <a:solidFill>
                  <a:srgbClr val="21409A"/>
                </a:solidFill>
                <a:ea typeface="Noto Sans CJK SC"/>
              </a:rPr>
              <a:t> </a:t>
            </a:r>
            <a:r>
              <a:rPr lang="en-US" sz="1600" b="1" i="1" u="sng" spc="-1" dirty="0">
                <a:solidFill>
                  <a:srgbClr val="CE181E"/>
                </a:solidFill>
                <a:ea typeface="Noto Sans CJK SC"/>
              </a:rPr>
              <a:t>Middle  Chamber </a:t>
            </a:r>
            <a:r>
              <a:rPr lang="en-US" sz="1600" b="1" i="1" u="sng" spc="-1" dirty="0" smtClean="0">
                <a:solidFill>
                  <a:srgbClr val="CE181E"/>
                </a:solidFill>
                <a:ea typeface="Noto Sans CJK SC"/>
              </a:rPr>
              <a:t>   </a:t>
            </a:r>
            <a:r>
              <a:rPr lang="en-US" sz="1600" b="1" i="1" spc="-1" dirty="0" smtClean="0">
                <a:solidFill>
                  <a:srgbClr val="CE181E"/>
                </a:solidFill>
                <a:ea typeface="Noto Sans CJK SC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b="1" i="1" spc="-1" dirty="0">
                <a:solidFill>
                  <a:srgbClr val="CE181E"/>
                </a:solidFill>
                <a:ea typeface="Noto Sans CJK SC"/>
              </a:rPr>
              <a:t> </a:t>
            </a:r>
            <a:r>
              <a:rPr lang="en-US" sz="1600" b="1" i="1" spc="-1" dirty="0" smtClean="0">
                <a:solidFill>
                  <a:srgbClr val="CE181E"/>
                </a:solidFill>
                <a:ea typeface="Noto Sans CJK SC"/>
              </a:rPr>
              <a:t>     No </a:t>
            </a:r>
            <a:r>
              <a:rPr lang="en-US" sz="1600" b="1" i="1" spc="-1" dirty="0">
                <a:solidFill>
                  <a:srgbClr val="CE181E"/>
                </a:solidFill>
                <a:ea typeface="Noto Sans CJK SC"/>
              </a:rPr>
              <a:t>constrains</a:t>
            </a:r>
            <a:r>
              <a:rPr lang="en-US" sz="1600" spc="-1" dirty="0">
                <a:solidFill>
                  <a:srgbClr val="CE181E"/>
                </a:solidFill>
                <a:ea typeface="Noto Sans CJK SC"/>
              </a:rPr>
              <a:t> in the </a:t>
            </a:r>
            <a:r>
              <a:rPr lang="en-US" sz="1600" spc="-1" dirty="0" err="1">
                <a:solidFill>
                  <a:srgbClr val="CE181E"/>
                </a:solidFill>
                <a:ea typeface="Noto Sans CJK SC"/>
              </a:rPr>
              <a:t>clusterization</a:t>
            </a:r>
            <a:r>
              <a:rPr lang="en-US" sz="1600" spc="-1" dirty="0">
                <a:solidFill>
                  <a:srgbClr val="CE181E"/>
                </a:solidFill>
                <a:ea typeface="Noto Sans CJK SC"/>
              </a:rPr>
              <a:t> Process </a:t>
            </a:r>
            <a:endParaRPr lang="en-US" sz="1600" spc="-1" dirty="0" smtClean="0">
              <a:solidFill>
                <a:srgbClr val="CE181E"/>
              </a:solidFill>
              <a:ea typeface="Noto Sans CJK SC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u="sng" spc="-1" dirty="0">
                <a:solidFill>
                  <a:srgbClr val="21409A"/>
                </a:solidFill>
                <a:ea typeface="Noto Sans CJK SC"/>
              </a:rPr>
              <a:t>BOTTOM  Chamber </a:t>
            </a:r>
            <a:r>
              <a:rPr lang="en-US" sz="1600" b="1" i="1" spc="-1" dirty="0" smtClean="0">
                <a:solidFill>
                  <a:srgbClr val="21409A"/>
                </a:solidFill>
                <a:ea typeface="Noto Sans CJK SC"/>
              </a:rPr>
              <a:t>1</a:t>
            </a:r>
            <a:r>
              <a:rPr lang="en-US" sz="1600" spc="-1" dirty="0" smtClean="0">
                <a:solidFill>
                  <a:srgbClr val="21409A"/>
                </a:solidFill>
                <a:ea typeface="Noto Sans CJK SC"/>
              </a:rPr>
              <a:t> </a:t>
            </a:r>
            <a:r>
              <a:rPr lang="en-US" sz="1600" spc="-1" dirty="0">
                <a:solidFill>
                  <a:srgbClr val="21409A"/>
                </a:solidFill>
                <a:ea typeface="Noto Sans CJK SC"/>
              </a:rPr>
              <a:t>Cluster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97" name="CustomShape 4"/>
          <p:cNvSpPr/>
          <p:nvPr/>
        </p:nvSpPr>
        <p:spPr>
          <a:xfrm>
            <a:off x="3686736" y="1564114"/>
            <a:ext cx="4508156" cy="62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600" b="0" strike="noStrike" spc="-1" dirty="0">
              <a:latin typeface="Arial"/>
            </a:endParaRPr>
          </a:p>
        </p:txBody>
      </p:sp>
      <p:sp>
        <p:nvSpPr>
          <p:cNvPr id="598" name="CustomShape 5"/>
          <p:cNvSpPr/>
          <p:nvPr/>
        </p:nvSpPr>
        <p:spPr>
          <a:xfrm>
            <a:off x="4452991" y="2218763"/>
            <a:ext cx="4508156" cy="750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                </a:t>
            </a:r>
            <a:r>
              <a:rPr lang="en-US" sz="2400" dirty="0"/>
              <a:t/>
            </a:r>
            <a:br>
              <a:rPr lang="en-US" sz="2400" dirty="0"/>
            </a:br>
            <a:endParaRPr lang="en-US" sz="1600" b="0" strike="noStrike" spc="-1" dirty="0">
              <a:latin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9172" y="589547"/>
            <a:ext cx="115092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stomShape 2"/>
          <p:cNvSpPr/>
          <p:nvPr/>
        </p:nvSpPr>
        <p:spPr>
          <a:xfrm>
            <a:off x="2593361" y="5523731"/>
            <a:ext cx="2244805" cy="8540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# 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Efficiency Events</a:t>
            </a:r>
            <a:endParaRPr lang="en-US" sz="1600" i="1" spc="-1" dirty="0" smtClean="0">
              <a:solidFill>
                <a:srgbClr val="000000"/>
              </a:solidFill>
              <a:latin typeface="Calibri Light"/>
              <a:ea typeface="Noto Sans CJK SC"/>
            </a:endParaRPr>
          </a:p>
          <a:p>
            <a:pPr>
              <a:lnSpc>
                <a:spcPct val="150000"/>
              </a:lnSpc>
            </a:pPr>
            <a:r>
              <a:rPr lang="en-US" sz="1600" b="1" i="1" strike="noStrike" spc="-1" dirty="0">
                <a:solidFill>
                  <a:srgbClr val="000000"/>
                </a:solidFill>
                <a:latin typeface="Calibri Light"/>
                <a:ea typeface="Noto Sans CJK SC"/>
              </a:rPr>
              <a:t>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# 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Good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events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1895" y="5427548"/>
            <a:ext cx="4331368" cy="11176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arallelogram 19"/>
          <p:cNvSpPr/>
          <p:nvPr/>
        </p:nvSpPr>
        <p:spPr>
          <a:xfrm>
            <a:off x="8311765" y="954401"/>
            <a:ext cx="3500443" cy="731948"/>
          </a:xfrm>
          <a:prstGeom prst="parallelogram">
            <a:avLst>
              <a:gd name="adj" fmla="val 6728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arallelogram 20"/>
          <p:cNvSpPr/>
          <p:nvPr/>
        </p:nvSpPr>
        <p:spPr>
          <a:xfrm>
            <a:off x="8387561" y="2812594"/>
            <a:ext cx="3500443" cy="731948"/>
          </a:xfrm>
          <a:prstGeom prst="parallelogram">
            <a:avLst>
              <a:gd name="adj" fmla="val 6728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8365546" y="1858862"/>
            <a:ext cx="3492000" cy="731948"/>
          </a:xfrm>
          <a:prstGeom prst="parallelogram">
            <a:avLst>
              <a:gd name="adj" fmla="val 67283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8691650" y="1216232"/>
            <a:ext cx="1111346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7-Point Star 25"/>
          <p:cNvSpPr/>
          <p:nvPr/>
        </p:nvSpPr>
        <p:spPr>
          <a:xfrm>
            <a:off x="9759732" y="1131261"/>
            <a:ext cx="198627" cy="205909"/>
          </a:xfrm>
          <a:prstGeom prst="star7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9974002" y="1219009"/>
            <a:ext cx="1546676" cy="0"/>
          </a:xfrm>
          <a:prstGeom prst="straightConnector1">
            <a:avLst/>
          </a:prstGeom>
          <a:solidFill>
            <a:schemeClr val="accent5">
              <a:lumMod val="20000"/>
              <a:lumOff val="80000"/>
            </a:schemeClr>
          </a:solidFill>
          <a:ln w="31750" cmpd="sng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9269889" y="92306"/>
            <a:ext cx="1145892" cy="2158966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0517355" y="2568263"/>
            <a:ext cx="681838" cy="1171735"/>
          </a:xfrm>
          <a:prstGeom prst="straightConnector1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8702096" y="2224898"/>
            <a:ext cx="2808000" cy="0"/>
          </a:xfrm>
          <a:prstGeom prst="straightConnector1">
            <a:avLst/>
          </a:prstGeom>
          <a:solidFill>
            <a:schemeClr val="accent5">
              <a:lumMod val="20000"/>
              <a:lumOff val="80000"/>
            </a:schemeClr>
          </a:solidFill>
          <a:ln w="317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7-Point Star 30"/>
          <p:cNvSpPr/>
          <p:nvPr/>
        </p:nvSpPr>
        <p:spPr>
          <a:xfrm>
            <a:off x="11237512" y="1937003"/>
            <a:ext cx="191542" cy="155833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7-Point Star 31"/>
          <p:cNvSpPr/>
          <p:nvPr/>
        </p:nvSpPr>
        <p:spPr>
          <a:xfrm>
            <a:off x="11381929" y="1922730"/>
            <a:ext cx="145767" cy="101235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7-Point Star 32"/>
          <p:cNvSpPr/>
          <p:nvPr/>
        </p:nvSpPr>
        <p:spPr>
          <a:xfrm>
            <a:off x="10209312" y="2143430"/>
            <a:ext cx="168856" cy="134675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7-Point Star 33"/>
          <p:cNvSpPr/>
          <p:nvPr/>
        </p:nvSpPr>
        <p:spPr>
          <a:xfrm>
            <a:off x="10335958" y="2161026"/>
            <a:ext cx="145767" cy="101235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7-Point Star 34"/>
          <p:cNvSpPr/>
          <p:nvPr/>
        </p:nvSpPr>
        <p:spPr>
          <a:xfrm>
            <a:off x="10441761" y="2147439"/>
            <a:ext cx="145767" cy="101235"/>
          </a:xfrm>
          <a:prstGeom prst="star7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713816" y="3151009"/>
            <a:ext cx="2808000" cy="0"/>
          </a:xfrm>
          <a:prstGeom prst="straightConnector1">
            <a:avLst/>
          </a:prstGeom>
          <a:solidFill>
            <a:schemeClr val="accent5">
              <a:lumMod val="20000"/>
              <a:lumOff val="80000"/>
            </a:schemeClr>
          </a:solidFill>
          <a:ln w="31750" cmpd="sng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7-Point Star 37"/>
          <p:cNvSpPr/>
          <p:nvPr/>
        </p:nvSpPr>
        <p:spPr>
          <a:xfrm>
            <a:off x="10772183" y="3014123"/>
            <a:ext cx="187899" cy="214903"/>
          </a:xfrm>
          <a:prstGeom prst="star7">
            <a:avLst/>
          </a:prstGeom>
          <a:solidFill>
            <a:srgbClr val="FF0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533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CustomShape 1"/>
          <p:cNvSpPr/>
          <p:nvPr/>
        </p:nvSpPr>
        <p:spPr>
          <a:xfrm>
            <a:off x="400560" y="67896"/>
            <a:ext cx="11791440" cy="6790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             Analysis method</a:t>
            </a:r>
          </a:p>
          <a:p>
            <a:pPr>
              <a:lnSpc>
                <a:spcPct val="100000"/>
              </a:lnSpc>
            </a:pPr>
            <a:endParaRPr lang="en-US" sz="2400" b="1" strike="noStrike" spc="-1" dirty="0"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b="1" u="sng" strike="noStrike" spc="-1" dirty="0" err="1" smtClean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Clusterization</a:t>
            </a:r>
            <a:r>
              <a:rPr lang="en-US" sz="2400" b="1" u="sng" strike="noStrike" spc="-1" dirty="0" smtClean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sz="2400" b="1" u="sng" strike="noStrike" spc="-1" dirty="0">
                <a:solidFill>
                  <a:srgbClr val="000000"/>
                </a:solidFill>
                <a:uFillTx/>
                <a:latin typeface="Calibri Light" panose="020F0302020204030204" pitchFamily="34" charset="0"/>
                <a:ea typeface="DejaVu Sans"/>
              </a:rPr>
              <a:t>process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endParaRPr lang="it-IT" sz="2400" b="1" dirty="0">
              <a:latin typeface="Calibri Light" panose="020F03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it-IT" dirty="0" smtClean="0">
                <a:latin typeface="Calibri Light" panose="020F0302020204030204" pitchFamily="34" charset="0"/>
              </a:rPr>
              <a:t>  as an example for test </a:t>
            </a:r>
          </a:p>
          <a:p>
            <a:pPr>
              <a:lnSpc>
                <a:spcPct val="100000"/>
              </a:lnSpc>
            </a:pPr>
            <a:r>
              <a:rPr lang="it-IT" dirty="0">
                <a:latin typeface="Calibri Light" panose="020F0302020204030204" pitchFamily="34" charset="0"/>
              </a:rPr>
              <a:t> </a:t>
            </a:r>
            <a:r>
              <a:rPr lang="it-IT" dirty="0" smtClean="0">
                <a:latin typeface="Calibri Light" panose="020F0302020204030204" pitchFamily="34" charset="0"/>
              </a:rPr>
              <a:t>    on MIDDLE Chamber </a:t>
            </a:r>
            <a:r>
              <a:rPr lang="it-IT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</a:t>
            </a:r>
            <a:endParaRPr lang="it-IT" sz="2400" dirty="0" smtClean="0"/>
          </a:p>
          <a:p>
            <a:pPr>
              <a:lnSpc>
                <a:spcPct val="100000"/>
              </a:lnSpc>
            </a:pPr>
            <a:r>
              <a:rPr lang="en-US" sz="2400" dirty="0" smtClean="0">
                <a:latin typeface="Calibri Light" panose="020F0302020204030204" pitchFamily="34" charset="0"/>
              </a:rPr>
              <a:t/>
            </a:r>
            <a:br>
              <a:rPr lang="en-US" sz="2400" dirty="0" smtClean="0">
                <a:latin typeface="Calibri Light" panose="020F0302020204030204" pitchFamily="34" charset="0"/>
              </a:rPr>
            </a:br>
            <a:r>
              <a:rPr lang="en-US" sz="2400" dirty="0" smtClean="0">
                <a:latin typeface="Calibri Light" panose="020F0302020204030204" pitchFamily="34" charset="0"/>
              </a:rPr>
              <a:t/>
            </a:r>
            <a:br>
              <a:rPr lang="en-US" sz="2400" dirty="0" smtClean="0">
                <a:latin typeface="Calibri Light" panose="020F0302020204030204" pitchFamily="34" charset="0"/>
              </a:rPr>
            </a:b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u="sng" spc="-1" dirty="0" smtClean="0">
                <a:solidFill>
                  <a:srgbClr val="21409A"/>
                </a:solidFill>
                <a:latin typeface="Calibri Light" panose="020F0302020204030204" pitchFamily="34" charset="0"/>
              </a:rPr>
              <a:t>”</a:t>
            </a:r>
            <a:r>
              <a:rPr lang="en-US" sz="2400" b="1" u="sng" spc="-1" dirty="0">
                <a:solidFill>
                  <a:srgbClr val="21409A"/>
                </a:solidFill>
                <a:latin typeface="Calibri Light" panose="020F0302020204030204" pitchFamily="34" charset="0"/>
              </a:rPr>
              <a:t>Good event</a:t>
            </a:r>
            <a:r>
              <a:rPr lang="en-US" sz="2400" u="sng" spc="-1" dirty="0">
                <a:solidFill>
                  <a:srgbClr val="21409A"/>
                </a:solidFill>
                <a:latin typeface="Calibri Light" panose="020F0302020204030204" pitchFamily="34" charset="0"/>
              </a:rPr>
              <a:t>”</a:t>
            </a:r>
            <a:r>
              <a:rPr lang="en-US" sz="2400" u="sng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z="2400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: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        </a:t>
            </a:r>
            <a:endParaRPr lang="en-US" b="1" strike="noStrike" spc="-1" dirty="0" smtClean="0">
              <a:solidFill>
                <a:srgbClr val="000000"/>
              </a:solidFill>
              <a:latin typeface="Calibri Light" panose="020F0302020204030204" pitchFamily="34" charset="0"/>
              <a:ea typeface="Ubuntu"/>
            </a:endParaRPr>
          </a:p>
          <a:p>
            <a:pPr>
              <a:lnSpc>
                <a:spcPct val="100000"/>
              </a:lnSpc>
            </a:pP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                                       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  →   0.8 &lt;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&lt; 1.18       (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β = (</a:t>
            </a:r>
            <a:r>
              <a:rPr lang="en-US" i="1" spc="-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T_Top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– </a:t>
            </a:r>
            <a:r>
              <a:rPr lang="en-US" i="1" spc="-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T_Bottom</a:t>
            </a:r>
            <a:r>
              <a:rPr lang="en-US" i="1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)</a:t>
            </a:r>
            <a:r>
              <a:rPr lang="en-US" i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/Track Length ) 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fiducial </a:t>
            </a:r>
            <a:r>
              <a:rPr lang="en-US" b="1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area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for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the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extrapolated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Point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n 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the tested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chamber 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en-US" spc="-1" dirty="0" smtClean="0">
                <a:solidFill>
                  <a:srgbClr val="000000"/>
                </a:solidFill>
                <a:latin typeface="Calibri Light" panose="020F0302020204030204" pitchFamily="34" charset="0"/>
              </a:rPr>
              <a:t>             → 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5 cm &lt; </a:t>
            </a:r>
            <a:r>
              <a:rPr lang="en-US" spc="-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Pos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Y  &lt;  75 cm    </a:t>
            </a:r>
            <a:r>
              <a:rPr lang="en-US" dirty="0"/>
              <a:t>∧ </a:t>
            </a:r>
            <a:r>
              <a:rPr lang="en-US" dirty="0" smtClean="0"/>
              <a:t> -</a:t>
            </a:r>
            <a:r>
              <a:rPr lang="en-US" dirty="0"/>
              <a:t>6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0 cm &lt; </a:t>
            </a:r>
            <a:r>
              <a:rPr lang="en-US" spc="-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Pos</a:t>
            </a:r>
            <a:r>
              <a:rPr lang="en-US" spc="-1" dirty="0">
                <a:solidFill>
                  <a:srgbClr val="000000"/>
                </a:solidFill>
                <a:latin typeface="Calibri Light" panose="020F0302020204030204" pitchFamily="34" charset="0"/>
              </a:rPr>
              <a:t> X  &lt;   60 cm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θ 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→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cos</a:t>
            </a:r>
            <a:r>
              <a:rPr lang="en-US" b="1" spc="-1" dirty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 θ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b="0" strike="noStrike" spc="-1" dirty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&gt;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0.9  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 </a:t>
            </a:r>
            <a:r>
              <a:rPr lang="en-US" b="0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DejaVu Sans"/>
              </a:rPr>
              <a:t>(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θ &lt; 51.6 ° </a:t>
            </a:r>
            <a:r>
              <a:rPr lang="en-US" b="1" strike="noStrike" spc="-1" dirty="0" smtClean="0">
                <a:solidFill>
                  <a:srgbClr val="000000"/>
                </a:solidFill>
                <a:latin typeface="Calibri Light" panose="020F0302020204030204" pitchFamily="34" charset="0"/>
                <a:ea typeface="Ubuntu"/>
              </a:rPr>
              <a:t>)</a:t>
            </a:r>
            <a:endParaRPr lang="en-US" sz="2400" b="1" spc="-1" dirty="0">
              <a:solidFill>
                <a:srgbClr val="21409A"/>
              </a:solidFill>
              <a:latin typeface="Calibri Light"/>
            </a:endParaRPr>
          </a:p>
          <a:p>
            <a:endParaRPr lang="en-US" sz="2400" b="1" spc="-1" dirty="0" smtClean="0">
              <a:solidFill>
                <a:srgbClr val="21409A"/>
              </a:solidFill>
              <a:latin typeface="Calibri Light"/>
            </a:endParaRPr>
          </a:p>
          <a:p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“</a:t>
            </a:r>
            <a:r>
              <a:rPr lang="en-US" sz="2400" b="1" u="sng" spc="-1" dirty="0" smtClean="0">
                <a:solidFill>
                  <a:srgbClr val="21409A"/>
                </a:solidFill>
                <a:latin typeface="Calibri Light"/>
              </a:rPr>
              <a:t>Efficiency Events</a:t>
            </a:r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” :  </a:t>
            </a:r>
            <a:r>
              <a:rPr lang="en-US" sz="1600" b="1" i="1" spc="-1" dirty="0">
                <a:solidFill>
                  <a:srgbClr val="21409A"/>
                </a:solidFill>
                <a:ea typeface="Noto Sans CJK SC"/>
              </a:rPr>
              <a:t>Good events </a:t>
            </a:r>
            <a:r>
              <a:rPr lang="en-US" sz="1600" spc="-1" dirty="0">
                <a:solidFill>
                  <a:srgbClr val="21409A"/>
                </a:solidFill>
                <a:ea typeface="Noto Sans CJK SC"/>
              </a:rPr>
              <a:t>with a Cluster in the Middle Chamber </a:t>
            </a:r>
            <a:r>
              <a:rPr lang="en-US" sz="1600" b="1" spc="-1" dirty="0" smtClean="0">
                <a:solidFill>
                  <a:srgbClr val="21409A"/>
                </a:solidFill>
                <a:ea typeface="Noto Sans CJK SC"/>
              </a:rPr>
              <a:t>+</a:t>
            </a:r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1600" b="1" spc="-1" dirty="0">
                <a:solidFill>
                  <a:srgbClr val="000000"/>
                </a:solidFill>
                <a:latin typeface="Calibri Light"/>
              </a:rPr>
              <a:t>( |P_{extrapolated} - P_{cluster}| &lt; 10 cm</a:t>
            </a:r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)</a:t>
            </a:r>
          </a:p>
          <a:p>
            <a:endParaRPr lang="it-IT" sz="1600" b="1" spc="-1" dirty="0" smtClean="0">
              <a:solidFill>
                <a:srgbClr val="000000"/>
              </a:solidFill>
              <a:latin typeface="Calibri Light"/>
            </a:endParaRPr>
          </a:p>
          <a:p>
            <a:endParaRPr lang="en-US" u="sng" spc="-1" dirty="0" smtClean="0">
              <a:latin typeface="Calibri Light"/>
            </a:endParaRPr>
          </a:p>
          <a:p>
            <a:r>
              <a:rPr lang="en-US" sz="2400" b="1" spc="-1" dirty="0" smtClean="0">
                <a:solidFill>
                  <a:srgbClr val="21409A"/>
                </a:solidFill>
                <a:latin typeface="Calibri Light"/>
              </a:rPr>
              <a:t>           </a:t>
            </a:r>
            <a:r>
              <a:rPr lang="en-US" sz="2400" b="1" u="sng" spc="-1" dirty="0" smtClean="0">
                <a:solidFill>
                  <a:srgbClr val="21409A"/>
                </a:solidFill>
                <a:latin typeface="Calibri Light"/>
              </a:rPr>
              <a:t>Efficiency </a:t>
            </a:r>
            <a:r>
              <a:rPr lang="en-US" b="1" spc="-1" dirty="0" smtClean="0">
                <a:latin typeface="Calibri Light"/>
              </a:rPr>
              <a:t>  :</a:t>
            </a:r>
            <a:r>
              <a:rPr lang="en-US" spc="-1" dirty="0" smtClean="0">
                <a:latin typeface="Calibri Light"/>
              </a:rPr>
              <a:t> </a:t>
            </a:r>
            <a:r>
              <a:rPr lang="en-US" spc="-1" dirty="0" smtClean="0"/>
              <a:t>-------------------------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1600" b="1" spc="-1" dirty="0" smtClean="0">
                <a:solidFill>
                  <a:srgbClr val="000000"/>
                </a:solidFill>
                <a:latin typeface="Calibri Light"/>
              </a:rPr>
              <a:t>  </a:t>
            </a:r>
            <a:endParaRPr lang="en-US" sz="1600" b="1" i="1" spc="-1" dirty="0" smtClean="0">
              <a:solidFill>
                <a:srgbClr val="000000"/>
              </a:solidFill>
              <a:latin typeface="Calibri Light"/>
              <a:ea typeface="Noto Sans CJK SC"/>
            </a:endParaRPr>
          </a:p>
        </p:txBody>
      </p:sp>
      <p:sp>
        <p:nvSpPr>
          <p:cNvPr id="596" name="CustomShape 3"/>
          <p:cNvSpPr/>
          <p:nvPr/>
        </p:nvSpPr>
        <p:spPr>
          <a:xfrm>
            <a:off x="3715764" y="1165387"/>
            <a:ext cx="5406855" cy="12028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1" i="1" u="sng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TOP </a:t>
            </a:r>
            <a:r>
              <a:rPr lang="en-US" sz="1600" b="1" i="1" u="sng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Chamber 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1</a:t>
            </a:r>
            <a:r>
              <a:rPr lang="en-US" sz="1600" b="0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0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Cluster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u="sng" spc="-1" dirty="0" smtClean="0">
                <a:solidFill>
                  <a:srgbClr val="21409A"/>
                </a:solidFill>
                <a:ea typeface="Noto Sans CJK SC"/>
              </a:rPr>
              <a:t> </a:t>
            </a:r>
            <a:r>
              <a:rPr lang="en-US" sz="1600" b="1" i="1" u="sng" spc="-1" dirty="0">
                <a:solidFill>
                  <a:srgbClr val="CE181E"/>
                </a:solidFill>
                <a:ea typeface="Noto Sans CJK SC"/>
              </a:rPr>
              <a:t>Middle  Chamber </a:t>
            </a:r>
            <a:r>
              <a:rPr lang="en-US" sz="1600" b="1" i="1" u="sng" spc="-1" dirty="0" smtClean="0">
                <a:solidFill>
                  <a:srgbClr val="CE181E"/>
                </a:solidFill>
                <a:ea typeface="Noto Sans CJK SC"/>
              </a:rPr>
              <a:t>   </a:t>
            </a:r>
            <a:r>
              <a:rPr lang="en-US" sz="1600" b="1" i="1" spc="-1" dirty="0" smtClean="0">
                <a:solidFill>
                  <a:srgbClr val="CE181E"/>
                </a:solidFill>
                <a:ea typeface="Noto Sans CJK SC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b="1" i="1" spc="-1" dirty="0">
                <a:solidFill>
                  <a:srgbClr val="CE181E"/>
                </a:solidFill>
                <a:ea typeface="Noto Sans CJK SC"/>
              </a:rPr>
              <a:t> </a:t>
            </a:r>
            <a:r>
              <a:rPr lang="en-US" sz="1600" b="1" i="1" spc="-1" dirty="0" smtClean="0">
                <a:solidFill>
                  <a:srgbClr val="CE181E"/>
                </a:solidFill>
                <a:ea typeface="Noto Sans CJK SC"/>
              </a:rPr>
              <a:t>     No </a:t>
            </a:r>
            <a:r>
              <a:rPr lang="en-US" sz="1600" b="1" i="1" spc="-1" dirty="0">
                <a:solidFill>
                  <a:srgbClr val="CE181E"/>
                </a:solidFill>
                <a:ea typeface="Noto Sans CJK SC"/>
              </a:rPr>
              <a:t>constrains</a:t>
            </a:r>
            <a:r>
              <a:rPr lang="en-US" sz="1600" spc="-1" dirty="0">
                <a:solidFill>
                  <a:srgbClr val="CE181E"/>
                </a:solidFill>
                <a:ea typeface="Noto Sans CJK SC"/>
              </a:rPr>
              <a:t> in the </a:t>
            </a:r>
            <a:r>
              <a:rPr lang="en-US" sz="1600" spc="-1" dirty="0" err="1">
                <a:solidFill>
                  <a:srgbClr val="CE181E"/>
                </a:solidFill>
                <a:ea typeface="Noto Sans CJK SC"/>
              </a:rPr>
              <a:t>clusterization</a:t>
            </a:r>
            <a:r>
              <a:rPr lang="en-US" sz="1600" spc="-1" dirty="0">
                <a:solidFill>
                  <a:srgbClr val="CE181E"/>
                </a:solidFill>
                <a:ea typeface="Noto Sans CJK SC"/>
              </a:rPr>
              <a:t> Process </a:t>
            </a:r>
            <a:endParaRPr lang="en-US" sz="1600" spc="-1" dirty="0" smtClean="0">
              <a:solidFill>
                <a:srgbClr val="CE181E"/>
              </a:solidFill>
              <a:ea typeface="Noto Sans CJK SC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1600" b="1" i="1" u="sng" spc="-1" dirty="0">
                <a:solidFill>
                  <a:srgbClr val="21409A"/>
                </a:solidFill>
                <a:ea typeface="Noto Sans CJK SC"/>
              </a:rPr>
              <a:t>BOTTOM  Chamber </a:t>
            </a:r>
            <a:r>
              <a:rPr lang="en-US" sz="1600" b="1" i="1" spc="-1" dirty="0" smtClean="0">
                <a:solidFill>
                  <a:srgbClr val="21409A"/>
                </a:solidFill>
                <a:ea typeface="Noto Sans CJK SC"/>
              </a:rPr>
              <a:t>1</a:t>
            </a:r>
            <a:r>
              <a:rPr lang="en-US" sz="1600" spc="-1" dirty="0" smtClean="0">
                <a:solidFill>
                  <a:srgbClr val="21409A"/>
                </a:solidFill>
                <a:ea typeface="Noto Sans CJK SC"/>
              </a:rPr>
              <a:t> </a:t>
            </a:r>
            <a:r>
              <a:rPr lang="en-US" sz="1600" spc="-1" dirty="0">
                <a:solidFill>
                  <a:srgbClr val="21409A"/>
                </a:solidFill>
                <a:ea typeface="Noto Sans CJK SC"/>
              </a:rPr>
              <a:t>Cluster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97" name="CustomShape 4"/>
          <p:cNvSpPr/>
          <p:nvPr/>
        </p:nvSpPr>
        <p:spPr>
          <a:xfrm>
            <a:off x="3686736" y="1564114"/>
            <a:ext cx="4508156" cy="62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1600" b="0" strike="noStrike" spc="-1" dirty="0">
              <a:latin typeface="Arial"/>
            </a:endParaRPr>
          </a:p>
        </p:txBody>
      </p:sp>
      <p:sp>
        <p:nvSpPr>
          <p:cNvPr id="598" name="CustomShape 5"/>
          <p:cNvSpPr/>
          <p:nvPr/>
        </p:nvSpPr>
        <p:spPr>
          <a:xfrm>
            <a:off x="4452991" y="2218763"/>
            <a:ext cx="4508156" cy="7507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                </a:t>
            </a:r>
            <a:r>
              <a:rPr lang="en-US" sz="2400" dirty="0"/>
              <a:t/>
            </a:r>
            <a:br>
              <a:rPr lang="en-US" sz="2400" dirty="0"/>
            </a:br>
            <a:endParaRPr lang="en-US" sz="1600" b="0" strike="noStrike" spc="-1" dirty="0">
              <a:latin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9172" y="589547"/>
            <a:ext cx="1150926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stomShape 2"/>
          <p:cNvSpPr/>
          <p:nvPr/>
        </p:nvSpPr>
        <p:spPr>
          <a:xfrm>
            <a:off x="2593361" y="5523731"/>
            <a:ext cx="2244805" cy="8540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50000"/>
              </a:lnSpc>
            </a:pP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# 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Efficiency Events</a:t>
            </a:r>
            <a:endParaRPr lang="en-US" sz="1600" i="1" spc="-1" dirty="0" smtClean="0">
              <a:solidFill>
                <a:srgbClr val="000000"/>
              </a:solidFill>
              <a:latin typeface="Calibri Light"/>
              <a:ea typeface="Noto Sans CJK SC"/>
            </a:endParaRPr>
          </a:p>
          <a:p>
            <a:pPr>
              <a:lnSpc>
                <a:spcPct val="150000"/>
              </a:lnSpc>
            </a:pPr>
            <a:r>
              <a:rPr lang="en-US" sz="1600" b="1" i="1" strike="noStrike" spc="-1" dirty="0">
                <a:solidFill>
                  <a:srgbClr val="000000"/>
                </a:solidFill>
                <a:latin typeface="Calibri Light"/>
                <a:ea typeface="Noto Sans CJK SC"/>
              </a:rPr>
              <a:t>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#  </a:t>
            </a:r>
            <a:r>
              <a:rPr lang="en-US" sz="1600" b="1" i="1" strike="noStrike" spc="-1" dirty="0">
                <a:solidFill>
                  <a:srgbClr val="21409A"/>
                </a:solidFill>
                <a:latin typeface="Arial"/>
                <a:ea typeface="Noto Sans CJK SC"/>
              </a:rPr>
              <a:t>Good </a:t>
            </a:r>
            <a:r>
              <a:rPr lang="en-US" sz="1600" b="1" i="1" strike="noStrike" spc="-1" dirty="0" smtClean="0">
                <a:solidFill>
                  <a:srgbClr val="21409A"/>
                </a:solidFill>
                <a:latin typeface="Arial"/>
                <a:ea typeface="Noto Sans CJK SC"/>
              </a:rPr>
              <a:t>events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21895" y="5427548"/>
            <a:ext cx="4331368" cy="11176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0745" y="-5947"/>
            <a:ext cx="5039475" cy="397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639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rcRect l="21261" t="31978" r="26266" b="9336"/>
          <a:stretch/>
        </p:blipFill>
        <p:spPr>
          <a:xfrm>
            <a:off x="3724668" y="1978976"/>
            <a:ext cx="7366536" cy="4695610"/>
          </a:xfrm>
          <a:prstGeom prst="rect">
            <a:avLst/>
          </a:prstGeom>
          <a:ln>
            <a:noFill/>
          </a:ln>
        </p:spPr>
      </p:pic>
      <p:sp>
        <p:nvSpPr>
          <p:cNvPr id="603" name="CustomShape 1"/>
          <p:cNvSpPr/>
          <p:nvPr/>
        </p:nvSpPr>
        <p:spPr>
          <a:xfrm>
            <a:off x="1255614" y="-14850"/>
            <a:ext cx="913968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Some Results : </a:t>
            </a:r>
            <a:r>
              <a:rPr lang="it-IT" sz="3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Mixture based on HFO + </a:t>
            </a:r>
            <a:r>
              <a:rPr lang="it-IT" sz="3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He</a:t>
            </a:r>
            <a:endParaRPr lang="en-US" sz="3200" b="0" strike="noStrike" spc="-1" dirty="0">
              <a:latin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44939" y="577516"/>
            <a:ext cx="115092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44938" y="862748"/>
            <a:ext cx="11079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pc="-1" dirty="0">
                <a:solidFill>
                  <a:srgbClr val="000000"/>
                </a:solidFill>
                <a:latin typeface="Calibri Light"/>
              </a:rPr>
              <a:t>RENDE-01</a:t>
            </a:r>
            <a:r>
              <a:rPr lang="en-US" sz="2400" b="1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2400" b="1" spc="-1" dirty="0" smtClean="0">
                <a:solidFill>
                  <a:srgbClr val="000000"/>
                </a:solidFill>
                <a:latin typeface="Calibri Light"/>
              </a:rPr>
              <a:t> </a:t>
            </a:r>
            <a:r>
              <a:rPr lang="en-US" sz="24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  </a:t>
            </a:r>
            <a:r>
              <a:rPr lang="en-US" sz="24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H</a:t>
            </a:r>
            <a:r>
              <a:rPr lang="en-US" sz="2400" dirty="0" smtClean="0">
                <a:latin typeface="Calibri Light" panose="020F0302020204030204" pitchFamily="34" charset="0"/>
              </a:rPr>
              <a:t>igh </a:t>
            </a:r>
            <a:r>
              <a:rPr lang="en-US" sz="2400" dirty="0">
                <a:latin typeface="Calibri Light" panose="020F0302020204030204" pitchFamily="34" charset="0"/>
              </a:rPr>
              <a:t>gas </a:t>
            </a:r>
            <a:r>
              <a:rPr lang="en-US" sz="2400" dirty="0" smtClean="0">
                <a:latin typeface="Calibri Light" panose="020F0302020204030204" pitchFamily="34" charset="0"/>
              </a:rPr>
              <a:t>Flow  </a:t>
            </a:r>
            <a:endParaRPr lang="en-US" sz="2400" dirty="0"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8">
                <a:extLst>
                  <a:ext uri="{FF2B5EF4-FFF2-40B4-BE49-F238E27FC236}">
                    <a16:creationId xmlns="" xmlns:a16="http://schemas.microsoft.com/office/drawing/2014/main" id="{366260F6-21DB-43FB-B520-095AB33831AC}"/>
                  </a:ext>
                </a:extLst>
              </p:cNvPr>
              <p:cNvSpPr txBox="1"/>
              <p:nvPr/>
            </p:nvSpPr>
            <p:spPr>
              <a:xfrm>
                <a:off x="233239" y="1449073"/>
                <a:ext cx="5045107" cy="21698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alibri Light" panose="020F0302020204030204" pitchFamily="34" charset="0"/>
                  </a:rPr>
                  <a:t> R134a + SF</a:t>
                </a:r>
                <a:r>
                  <a:rPr lang="en-GB" baseline="-25000" dirty="0" smtClean="0">
                    <a:latin typeface="Calibri Light" panose="020F0302020204030204" pitchFamily="34" charset="0"/>
                  </a:rPr>
                  <a:t>6</a:t>
                </a:r>
                <a:r>
                  <a:rPr lang="en-GB" dirty="0">
                    <a:latin typeface="Calibri Light" panose="020F0302020204030204" pitchFamily="34" charset="0"/>
                  </a:rPr>
                  <a:t> (standard mixture)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GB" dirty="0">
                    <a:latin typeface="Calibri Light" panose="020F0302020204030204" pitchFamily="34" charset="0"/>
                  </a:rPr>
                  <a:t> 1.0 l/h</a:t>
                </a:r>
                <a:endParaRPr lang="en-GB" dirty="0" smtClean="0">
                  <a:latin typeface="Calibri Light" panose="020F03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alibri Light" panose="020F0302020204030204" pitchFamily="34" charset="0"/>
                  </a:rPr>
                  <a:t> 100</a:t>
                </a:r>
                <a:r>
                  <a:rPr lang="en-GB" dirty="0">
                    <a:latin typeface="Calibri Light" panose="020F0302020204030204" pitchFamily="34" charset="0"/>
                  </a:rPr>
                  <a:t>% </a:t>
                </a:r>
                <a:r>
                  <a:rPr lang="en-GB" dirty="0" smtClean="0">
                    <a:latin typeface="Calibri Light" panose="020F0302020204030204" pitchFamily="34" charset="0"/>
                  </a:rPr>
                  <a:t>HFO  </a:t>
                </a:r>
                <a:r>
                  <a:rPr lang="en-GB" dirty="0" smtClean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1</a:t>
                </a:r>
                <a:r>
                  <a:rPr lang="en-GB" dirty="0" smtClean="0">
                    <a:latin typeface="Calibri Light" panose="020F0302020204030204" pitchFamily="34" charset="0"/>
                  </a:rPr>
                  <a:t>.8 l/h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alibri Light" panose="020F0302020204030204" pitchFamily="34" charset="0"/>
                  </a:rPr>
                  <a:t>50% HFO + 50% He</a:t>
                </a:r>
                <a:r>
                  <a:rPr lang="en-GB" baseline="-25000" dirty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5</m:t>
                    </m:r>
                  </m:oMath>
                </a14:m>
                <a:r>
                  <a:rPr lang="en-GB" dirty="0" smtClean="0">
                    <a:latin typeface="Calibri Light" panose="020F0302020204030204" pitchFamily="34" charset="0"/>
                  </a:rPr>
                  <a:t>.0 </a:t>
                </a:r>
                <a:r>
                  <a:rPr lang="en-GB" dirty="0">
                    <a:latin typeface="Calibri Light" panose="020F0302020204030204" pitchFamily="34" charset="0"/>
                  </a:rPr>
                  <a:t>l/h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alibri Light" panose="020F0302020204030204" pitchFamily="34" charset="0"/>
                  </a:rPr>
                  <a:t>60% HFO + 40% He</a:t>
                </a:r>
                <a:r>
                  <a:rPr lang="en-GB" baseline="-25000" dirty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it-IT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</m:oMath>
                </a14:m>
                <a:r>
                  <a:rPr lang="en-GB" dirty="0" smtClean="0">
                    <a:latin typeface="Calibri Light" panose="020F0302020204030204" pitchFamily="34" charset="0"/>
                  </a:rPr>
                  <a:t>.5 </a:t>
                </a:r>
                <a:r>
                  <a:rPr lang="en-GB" dirty="0">
                    <a:latin typeface="Calibri Light" panose="020F0302020204030204" pitchFamily="34" charset="0"/>
                  </a:rPr>
                  <a:t>l/h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alibri Light" panose="020F0302020204030204" pitchFamily="34" charset="0"/>
                  </a:rPr>
                  <a:t>70% HFO + 30% He</a:t>
                </a:r>
                <a:r>
                  <a:rPr lang="en-GB" baseline="-25000" dirty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</m:oMath>
                </a14:m>
                <a:r>
                  <a:rPr lang="en-GB" dirty="0">
                    <a:latin typeface="Calibri Light" panose="020F0302020204030204" pitchFamily="34" charset="0"/>
                  </a:rPr>
                  <a:t>.0 </a:t>
                </a:r>
                <a:r>
                  <a:rPr lang="en-GB" dirty="0" smtClean="0">
                    <a:latin typeface="Calibri Light" panose="020F0302020204030204" pitchFamily="34" charset="0"/>
                  </a:rPr>
                  <a:t>l/h</a:t>
                </a:r>
                <a:endParaRPr lang="en-US" spc="-1" dirty="0">
                  <a:latin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7" name="CasellaDiTesto 8">
                <a:extLst>
                  <a:ext uri="{FF2B5EF4-FFF2-40B4-BE49-F238E27FC236}">
                    <a16:creationId xmlns="" xmlns:a16="http://schemas.microsoft.com/office/drawing/2014/main" id="{366260F6-21DB-43FB-B520-095AB3383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239" y="1449073"/>
                <a:ext cx="5045107" cy="2169825"/>
              </a:xfrm>
              <a:prstGeom prst="rect">
                <a:avLst/>
              </a:prstGeom>
              <a:blipFill rotWithShape="0">
                <a:blip r:embed="rId3"/>
                <a:stretch>
                  <a:fillRect l="-966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4668" y="2040531"/>
            <a:ext cx="420660" cy="19874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05" t="72949" r="12098" b="21909"/>
          <a:stretch/>
        </p:blipFill>
        <p:spPr>
          <a:xfrm>
            <a:off x="8444083" y="2201842"/>
            <a:ext cx="2491208" cy="33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851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547" y="1539412"/>
            <a:ext cx="7273660" cy="426028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544939" y="577516"/>
            <a:ext cx="115092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44938" y="862748"/>
            <a:ext cx="1107902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 Light" panose="020F0302020204030204" pitchFamily="34" charset="0"/>
              </a:rPr>
              <a:t>PISA-01 </a:t>
            </a:r>
            <a:r>
              <a:rPr lang="en-US" sz="24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  </a:t>
            </a:r>
            <a:r>
              <a:rPr lang="en-US" sz="2400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Low</a:t>
            </a:r>
            <a:r>
              <a:rPr lang="en-US" sz="2400" dirty="0" smtClean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gas </a:t>
            </a:r>
            <a:r>
              <a:rPr lang="en-US" sz="2400" dirty="0" smtClean="0">
                <a:latin typeface="Calibri Light" panose="020F0302020204030204" pitchFamily="34" charset="0"/>
              </a:rPr>
              <a:t>Flow   (Standard </a:t>
            </a:r>
            <a:r>
              <a:rPr lang="en-US" sz="2400" spc="-1" dirty="0" smtClean="0">
                <a:solidFill>
                  <a:srgbClr val="000000"/>
                </a:solidFill>
                <a:latin typeface="Calibri Light"/>
              </a:rPr>
              <a:t>Flowmeter</a:t>
            </a:r>
            <a:r>
              <a:rPr lang="en-US" sz="2000" spc="-1" dirty="0" smtClean="0">
                <a:solidFill>
                  <a:srgbClr val="000000"/>
                </a:solidFill>
                <a:latin typeface="Calibri Light"/>
              </a:rPr>
              <a:t> ) </a:t>
            </a:r>
            <a:endParaRPr lang="en-US" sz="2000" dirty="0"/>
          </a:p>
          <a:p>
            <a:endParaRPr lang="en-US" sz="2400" dirty="0"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8">
                <a:extLst>
                  <a:ext uri="{FF2B5EF4-FFF2-40B4-BE49-F238E27FC236}">
                    <a16:creationId xmlns="" xmlns:a16="http://schemas.microsoft.com/office/drawing/2014/main" id="{366260F6-21DB-43FB-B520-095AB33831AC}"/>
                  </a:ext>
                </a:extLst>
              </p:cNvPr>
              <p:cNvSpPr txBox="1"/>
              <p:nvPr/>
            </p:nvSpPr>
            <p:spPr>
              <a:xfrm>
                <a:off x="227567" y="1938417"/>
                <a:ext cx="5045107" cy="13388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alibri Light" panose="020F0302020204030204" pitchFamily="34" charset="0"/>
                  </a:rPr>
                  <a:t> R134a </a:t>
                </a:r>
                <a:r>
                  <a:rPr lang="en-GB" dirty="0" smtClean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</a:t>
                </a:r>
                <a:r>
                  <a:rPr lang="en-GB" dirty="0" smtClean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</a:rPr>
                  <a:t>1.0 l/h</a:t>
                </a:r>
                <a:endParaRPr lang="en-GB" dirty="0" smtClean="0">
                  <a:latin typeface="Calibri Light" panose="020F03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dirty="0" smtClean="0">
                    <a:latin typeface="Calibri Light" panose="020F0302020204030204" pitchFamily="34" charset="0"/>
                  </a:rPr>
                  <a:t>60</a:t>
                </a:r>
                <a:r>
                  <a:rPr lang="en-GB" dirty="0">
                    <a:latin typeface="Calibri Light" panose="020F0302020204030204" pitchFamily="34" charset="0"/>
                  </a:rPr>
                  <a:t>% HFO + 40% He</a:t>
                </a:r>
                <a:r>
                  <a:rPr lang="en-GB" baseline="-25000" dirty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it-IT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</m:oMath>
                </a14:m>
                <a:r>
                  <a:rPr lang="en-GB" dirty="0" smtClean="0">
                    <a:latin typeface="Calibri Light" panose="020F0302020204030204" pitchFamily="34" charset="0"/>
                  </a:rPr>
                  <a:t>.2 </a:t>
                </a:r>
                <a:r>
                  <a:rPr lang="en-GB" dirty="0">
                    <a:latin typeface="Calibri Light" panose="020F0302020204030204" pitchFamily="34" charset="0"/>
                  </a:rPr>
                  <a:t>l/h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dirty="0">
                    <a:latin typeface="Calibri Light" panose="020F0302020204030204" pitchFamily="34" charset="0"/>
                  </a:rPr>
                  <a:t>70% HFO + 30% He</a:t>
                </a:r>
                <a:r>
                  <a:rPr lang="en-GB" baseline="-25000" dirty="0">
                    <a:latin typeface="Calibri Light" panose="020F0302020204030204" pitchFamily="34" charset="0"/>
                  </a:rPr>
                  <a:t> </a:t>
                </a:r>
                <a:r>
                  <a:rPr lang="en-GB" dirty="0">
                    <a:latin typeface="Calibri Light" panose="020F0302020204030204" pitchFamily="34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~</m:t>
                    </m:r>
                    <m:r>
                      <a:rPr lang="it-IT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 1</m:t>
                    </m:r>
                  </m:oMath>
                </a14:m>
                <a:r>
                  <a:rPr lang="en-GB" dirty="0" smtClean="0">
                    <a:latin typeface="Calibri Light" panose="020F0302020204030204" pitchFamily="34" charset="0"/>
                  </a:rPr>
                  <a:t>.2 l/h</a:t>
                </a:r>
                <a:endParaRPr lang="en-US" spc="-1" dirty="0">
                  <a:latin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11" name="CasellaDiTesto 8">
                <a:extLst>
                  <a:ext uri="{FF2B5EF4-FFF2-40B4-BE49-F238E27FC236}">
                    <a16:creationId xmlns="" xmlns:a16="http://schemas.microsoft.com/office/drawing/2014/main" id="{366260F6-21DB-43FB-B520-095AB33831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67" y="1938417"/>
                <a:ext cx="5045107" cy="1338828"/>
              </a:xfrm>
              <a:prstGeom prst="rect">
                <a:avLst/>
              </a:prstGeom>
              <a:blipFill rotWithShape="0">
                <a:blip r:embed="rId3"/>
                <a:stretch>
                  <a:fillRect l="-966" b="-3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0597" y="1633978"/>
            <a:ext cx="2017951" cy="1036410"/>
          </a:xfrm>
          <a:prstGeom prst="rect">
            <a:avLst/>
          </a:prstGeom>
        </p:spPr>
      </p:pic>
      <p:sp>
        <p:nvSpPr>
          <p:cNvPr id="13" name="CustomShape 1"/>
          <p:cNvSpPr/>
          <p:nvPr/>
        </p:nvSpPr>
        <p:spPr>
          <a:xfrm>
            <a:off x="1255614" y="-14850"/>
            <a:ext cx="913968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Some Results : </a:t>
            </a:r>
            <a:r>
              <a:rPr lang="it-IT" sz="3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Mixture based on HFO + </a:t>
            </a:r>
            <a:r>
              <a:rPr lang="it-IT" sz="3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He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6795" y="1647064"/>
            <a:ext cx="3417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(thanks to </a:t>
            </a:r>
            <a:r>
              <a:rPr lang="it-IT" sz="1600" dirty="0" smtClean="0"/>
              <a:t>Dott. E. </a:t>
            </a:r>
            <a:r>
              <a:rPr lang="it-IT" sz="1600" dirty="0" smtClean="0"/>
              <a:t>Bossini)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05" t="61564" r="12098" b="21909"/>
          <a:stretch/>
        </p:blipFill>
        <p:spPr>
          <a:xfrm>
            <a:off x="5290597" y="2669757"/>
            <a:ext cx="2245894" cy="96252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57059" y="6107031"/>
                <a:ext cx="9512969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SzPct val="75000"/>
                  <a:buFont typeface="Wingdings" panose="05000000000000000000" pitchFamily="2" charset="2"/>
                  <a:buChar char="q"/>
                </a:pPr>
                <a:r>
                  <a:rPr lang="en-US" sz="2000" b="1" spc="-1" dirty="0">
                    <a:solidFill>
                      <a:srgbClr val="CC0000"/>
                    </a:solidFill>
                  </a:rPr>
                  <a:t>Efficiency for chambers filled </a:t>
                </a:r>
                <a:r>
                  <a:rPr lang="en-US" sz="2000" b="1" spc="-1" dirty="0">
                    <a:solidFill>
                      <a:srgbClr val="CC0000"/>
                    </a:solidFill>
                  </a:rPr>
                  <a:t>with HFO + He gas mixtures </a:t>
                </a:r>
                <a14:m>
                  <m:oMath xmlns:m="http://schemas.openxmlformats.org/officeDocument/2006/math">
                    <m:r>
                      <a:rPr lang="en-US" sz="2000" b="1" i="1" spc="-1" dirty="0">
                        <a:solidFill>
                          <a:srgbClr val="CC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b="1" spc="-1" dirty="0">
                    <a:solidFill>
                      <a:srgbClr val="CC0000"/>
                    </a:solidFill>
                  </a:rPr>
                  <a:t> 90%</a:t>
                </a:r>
                <a:endParaRPr lang="en-US" sz="2000" b="1" spc="-1" dirty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059" y="6107031"/>
                <a:ext cx="9512969" cy="400110"/>
              </a:xfrm>
              <a:prstGeom prst="rect">
                <a:avLst/>
              </a:prstGeom>
              <a:blipFill rotWithShape="0">
                <a:blip r:embed="rId6"/>
                <a:stretch>
                  <a:fillRect l="-192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own Arrow 2"/>
          <p:cNvSpPr/>
          <p:nvPr/>
        </p:nvSpPr>
        <p:spPr>
          <a:xfrm rot="16200000">
            <a:off x="817653" y="5899653"/>
            <a:ext cx="481757" cy="784087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84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189" y="1235108"/>
            <a:ext cx="9587321" cy="4772574"/>
          </a:xfrm>
          <a:prstGeom prst="rect">
            <a:avLst/>
          </a:prstGeom>
        </p:spPr>
      </p:pic>
      <p:sp>
        <p:nvSpPr>
          <p:cNvPr id="603" name="CustomShape 1"/>
          <p:cNvSpPr/>
          <p:nvPr/>
        </p:nvSpPr>
        <p:spPr>
          <a:xfrm>
            <a:off x="1255614" y="-14850"/>
            <a:ext cx="913968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Some Results: </a:t>
            </a:r>
            <a:r>
              <a:rPr lang="it-IT" sz="3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Mixture based on HFO + CO</a:t>
            </a:r>
            <a:r>
              <a:rPr lang="it-IT" sz="3200" b="1" baseline="-25000" dirty="0">
                <a:solidFill>
                  <a:srgbClr val="0070C0"/>
                </a:solidFill>
                <a:latin typeface="Calibri Light" panose="020F0302020204030204" pitchFamily="34" charset="0"/>
              </a:rPr>
              <a:t>2</a:t>
            </a:r>
            <a:r>
              <a:rPr lang="it-IT" sz="3200" b="1" dirty="0">
                <a:solidFill>
                  <a:srgbClr val="0070C0"/>
                </a:solidFill>
                <a:latin typeface="Calibri Light" panose="020F0302020204030204" pitchFamily="34" charset="0"/>
              </a:rPr>
              <a:t> </a:t>
            </a:r>
            <a:r>
              <a:rPr lang="en-US" sz="3200" b="1" strike="noStrike" spc="-1" dirty="0" smtClean="0">
                <a:solidFill>
                  <a:srgbClr val="000000"/>
                </a:solidFill>
                <a:latin typeface="Calibri Light"/>
                <a:ea typeface="DejaVu Sans"/>
              </a:rPr>
              <a:t> </a:t>
            </a:r>
            <a:endParaRPr lang="en-US" sz="3200" b="0" strike="noStrike" spc="-1" dirty="0">
              <a:latin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40308" y="610128"/>
            <a:ext cx="1150926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14673" y="939692"/>
            <a:ext cx="16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u="sng" dirty="0" smtClean="0"/>
              <a:t>250</a:t>
            </a:r>
            <a:r>
              <a:rPr lang="it-IT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u="sng" dirty="0" smtClean="0">
                <a:solidFill>
                  <a:schemeClr val="bg2">
                    <a:lumMod val="25000"/>
                  </a:schemeClr>
                </a:solidFill>
              </a:rPr>
              <a:t>µm gaps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4938" y="862748"/>
            <a:ext cx="11079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 Light" panose="020F0302020204030204" pitchFamily="34" charset="0"/>
              </a:rPr>
              <a:t>CERN-01 </a:t>
            </a:r>
            <a:r>
              <a:rPr lang="en-US" sz="2400" b="1" dirty="0" smtClean="0">
                <a:latin typeface="Calibri Light" panose="020F0302020204030204" pitchFamily="34" charset="0"/>
                <a:sym typeface="Wingdings" panose="05000000000000000000" pitchFamily="2" charset="2"/>
              </a:rPr>
              <a:t></a:t>
            </a:r>
            <a:endParaRPr lang="en-US" sz="2400" dirty="0">
              <a:latin typeface="Calibri Light" panose="020F03020202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05" t="61564" r="12098" b="21909"/>
          <a:stretch/>
        </p:blipFill>
        <p:spPr>
          <a:xfrm>
            <a:off x="2213811" y="3224464"/>
            <a:ext cx="2245894" cy="962526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6200000">
            <a:off x="817653" y="5899653"/>
            <a:ext cx="481757" cy="784087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069430" y="6056876"/>
                <a:ext cx="9144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SzPct val="75000"/>
                  <a:buFont typeface="Wingdings" panose="05000000000000000000" pitchFamily="2" charset="2"/>
                  <a:buChar char="q"/>
                </a:pPr>
                <a:r>
                  <a:rPr lang="en-US" sz="2000" b="1" spc="-1" dirty="0">
                    <a:solidFill>
                      <a:srgbClr val="0070C0"/>
                    </a:solidFill>
                  </a:rPr>
                  <a:t>Efficiency for chambers filled </a:t>
                </a:r>
                <a:r>
                  <a:rPr lang="en-US" sz="2000" b="1" spc="-1" dirty="0">
                    <a:solidFill>
                      <a:srgbClr val="0070C0"/>
                    </a:solidFill>
                  </a:rPr>
                  <a:t>with HFO + CO</a:t>
                </a:r>
                <a:r>
                  <a:rPr lang="en-US" sz="2000" b="1" spc="-1" baseline="-25000" dirty="0">
                    <a:solidFill>
                      <a:srgbClr val="0070C0"/>
                    </a:solidFill>
                  </a:rPr>
                  <a:t>2</a:t>
                </a:r>
                <a:r>
                  <a:rPr lang="en-US" sz="2000" b="1" spc="-1" dirty="0">
                    <a:solidFill>
                      <a:srgbClr val="0070C0"/>
                    </a:solidFill>
                  </a:rPr>
                  <a:t> gas mixtures </a:t>
                </a:r>
                <a14:m>
                  <m:oMath xmlns:m="http://schemas.openxmlformats.org/officeDocument/2006/math">
                    <m:r>
                      <a:rPr lang="en-US" sz="2000" b="1" i="1" spc="-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US" sz="2000" b="1" spc="-1" dirty="0">
                    <a:solidFill>
                      <a:srgbClr val="0070C0"/>
                    </a:solidFill>
                  </a:rPr>
                  <a:t>  90%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430" y="6056876"/>
                <a:ext cx="9144001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00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19172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2048"/>
          <p:cNvCxnSpPr/>
          <p:nvPr/>
        </p:nvCxnSpPr>
        <p:spPr>
          <a:xfrm>
            <a:off x="2292038" y="1052736"/>
            <a:ext cx="7776864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C:\Users\mpaola\Desktop\PowerPoint_LENOVO\disegno-di-l-alieno-di-toy-story-disney-da-color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955" y="2783923"/>
            <a:ext cx="2579498" cy="2905237"/>
          </a:xfrm>
          <a:prstGeom prst="rect">
            <a:avLst/>
          </a:prstGeom>
          <a:ln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CasellaDiTesto 12"/>
          <p:cNvSpPr txBox="1"/>
          <p:nvPr/>
        </p:nvSpPr>
        <p:spPr>
          <a:xfrm>
            <a:off x="3761377" y="1293456"/>
            <a:ext cx="666311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cap="small" dirty="0">
                <a:solidFill>
                  <a:srgbClr val="C00000"/>
                </a:solidFill>
                <a:latin typeface="PenultimateLightItal" pitchFamily="2" charset="0"/>
              </a:rPr>
              <a:t>Thanks for your attention</a:t>
            </a:r>
            <a:endParaRPr lang="en-US" sz="7200" b="1" cap="small" dirty="0">
              <a:solidFill>
                <a:srgbClr val="C00000"/>
              </a:solidFill>
              <a:latin typeface="PenultimateLightItal" pitchFamily="2" charset="0"/>
            </a:endParaRPr>
          </a:p>
        </p:txBody>
      </p:sp>
      <p:cxnSp>
        <p:nvCxnSpPr>
          <p:cNvPr id="8" name="Connettore 1 2048"/>
          <p:cNvCxnSpPr/>
          <p:nvPr/>
        </p:nvCxnSpPr>
        <p:spPr>
          <a:xfrm>
            <a:off x="1797205" y="6504718"/>
            <a:ext cx="8425685" cy="0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egnaposto numero diapositiva 3"/>
          <p:cNvSpPr txBox="1">
            <a:spLocks/>
          </p:cNvSpPr>
          <p:nvPr/>
        </p:nvSpPr>
        <p:spPr>
          <a:xfrm>
            <a:off x="8570912" y="6448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3204" y="4431997"/>
            <a:ext cx="3433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i="1" dirty="0" smtClean="0"/>
              <a:t>….Spares</a:t>
            </a:r>
            <a:endParaRPr lang="en-US" sz="3200" b="1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954596" y="2718960"/>
            <a:ext cx="638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 Light" panose="020F0302020204030204" pitchFamily="34" charset="0"/>
                <a:cs typeface="Times New Roman" panose="02020603050405020304" pitchFamily="18" charset="0"/>
              </a:rPr>
              <a:t>PosZ</a:t>
            </a:r>
            <a:endParaRPr lang="en-US" sz="1400" dirty="0">
              <a:latin typeface="Calibri Light" panose="020F03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872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11000</TotalTime>
  <Words>370</Words>
  <Application>Microsoft Office PowerPoint</Application>
  <PresentationFormat>Widescreen</PresentationFormat>
  <Paragraphs>95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6" baseType="lpstr">
      <vt:lpstr>Arial Unicode MS</vt:lpstr>
      <vt:lpstr>Arial</vt:lpstr>
      <vt:lpstr>Calibri</vt:lpstr>
      <vt:lpstr>Calibri Light</vt:lpstr>
      <vt:lpstr>Cambria Math</vt:lpstr>
      <vt:lpstr>DejaVu Sans</vt:lpstr>
      <vt:lpstr>Garamond</vt:lpstr>
      <vt:lpstr>Noto Sans CJK SC</vt:lpstr>
      <vt:lpstr>PenultimateLightItal</vt:lpstr>
      <vt:lpstr>Symbol</vt:lpstr>
      <vt:lpstr>Times New Roman</vt:lpstr>
      <vt:lpstr>Ubuntu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EEE_Analysis</dc:title>
  <dc:subject/>
  <dc:creator>Cristina Ripoli</dc:creator>
  <dc:description/>
  <cp:lastModifiedBy>mpaola</cp:lastModifiedBy>
  <cp:revision>161</cp:revision>
  <dcterms:created xsi:type="dcterms:W3CDTF">2021-09-09T11:50:53Z</dcterms:created>
  <dcterms:modified xsi:type="dcterms:W3CDTF">2021-12-15T10:31:48Z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