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tiff" ContentType="image/tiff"/>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Default Extension="bin" ContentType="application/vnd.openxmlformats-officedocument.oleObject"/>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706" r:id="rId2"/>
    <p:sldId id="1219" r:id="rId3"/>
    <p:sldId id="1187" r:id="rId4"/>
    <p:sldId id="1225" r:id="rId5"/>
    <p:sldId id="950" r:id="rId6"/>
    <p:sldId id="341" r:id="rId7"/>
    <p:sldId id="1184" r:id="rId8"/>
    <p:sldId id="1233" r:id="rId9"/>
    <p:sldId id="1182" r:id="rId10"/>
    <p:sldId id="1183" r:id="rId11"/>
    <p:sldId id="1123" r:id="rId12"/>
    <p:sldId id="1109" r:id="rId13"/>
    <p:sldId id="1111" r:id="rId14"/>
    <p:sldId id="1146" r:id="rId15"/>
    <p:sldId id="1173" r:id="rId16"/>
    <p:sldId id="1083" r:id="rId17"/>
    <p:sldId id="1231" r:id="rId18"/>
    <p:sldId id="1191" r:id="rId19"/>
    <p:sldId id="1195" r:id="rId20"/>
    <p:sldId id="1196" r:id="rId21"/>
    <p:sldId id="1197" r:id="rId22"/>
    <p:sldId id="1226" r:id="rId23"/>
    <p:sldId id="1207" r:id="rId24"/>
    <p:sldId id="1208" r:id="rId25"/>
    <p:sldId id="1234" r:id="rId26"/>
    <p:sldId id="1235" r:id="rId27"/>
    <p:sldId id="1236" r:id="rId28"/>
    <p:sldId id="1240" r:id="rId29"/>
    <p:sldId id="1237" r:id="rId30"/>
    <p:sldId id="1238" r:id="rId31"/>
    <p:sldId id="1239" r:id="rId32"/>
    <p:sldId id="1214" r:id="rId33"/>
    <p:sldId id="1221" r:id="rId34"/>
  </p:sldIdLst>
  <p:sldSz cx="9144000" cy="6858000" type="screen4x3"/>
  <p:notesSz cx="6858000" cy="9144000"/>
  <p:defaultTextStyle>
    <a:defPPr>
      <a:defRPr lang="en-GB"/>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33"/>
    <a:srgbClr val="FFFF00"/>
    <a:srgbClr val="FF9900"/>
    <a:srgbClr val="FF0000"/>
    <a:srgbClr val="00CCFF"/>
    <a:srgbClr val="00FF00"/>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316" autoAdjust="0"/>
    <p:restoredTop sz="91039" autoAdjust="0"/>
  </p:normalViewPr>
  <p:slideViewPr>
    <p:cSldViewPr>
      <p:cViewPr>
        <p:scale>
          <a:sx n="70" d="100"/>
          <a:sy n="70" d="100"/>
        </p:scale>
        <p:origin x="-1506"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369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2.vml.rels><?xml version="1.0" encoding="UTF-8" standalone="yes"?>
<Relationships xmlns="http://schemas.openxmlformats.org/package/2006/relationships"><Relationship Id="rId8" Type="http://schemas.openxmlformats.org/officeDocument/2006/relationships/image" Target="../media/image35.wmf"/><Relationship Id="rId3" Type="http://schemas.openxmlformats.org/officeDocument/2006/relationships/image" Target="../media/image30.png"/><Relationship Id="rId7" Type="http://schemas.openxmlformats.org/officeDocument/2006/relationships/image" Target="../media/image34.wmf"/><Relationship Id="rId2" Type="http://schemas.openxmlformats.org/officeDocument/2006/relationships/image" Target="../media/image29.wmf"/><Relationship Id="rId1" Type="http://schemas.openxmlformats.org/officeDocument/2006/relationships/image" Target="../media/image28.png"/><Relationship Id="rId6" Type="http://schemas.openxmlformats.org/officeDocument/2006/relationships/image" Target="../media/image33.wmf"/><Relationship Id="rId5" Type="http://schemas.openxmlformats.org/officeDocument/2006/relationships/image" Target="../media/image32.wmf"/><Relationship Id="rId4" Type="http://schemas.openxmlformats.org/officeDocument/2006/relationships/image" Target="../media/image31.wmf"/><Relationship Id="rId9" Type="http://schemas.openxmlformats.org/officeDocument/2006/relationships/image" Target="../media/image3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4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it-IT"/>
          </a:p>
        </p:txBody>
      </p:sp>
      <p:sp>
        <p:nvSpPr>
          <p:cNvPr id="112643"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it-IT"/>
          </a:p>
        </p:txBody>
      </p:sp>
      <p:sp>
        <p:nvSpPr>
          <p:cNvPr id="11264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11264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1264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it-IT"/>
          </a:p>
        </p:txBody>
      </p:sp>
      <p:sp>
        <p:nvSpPr>
          <p:cNvPr id="11264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6103DABC-2F3B-496E-A63A-8D54788E5DDA}" type="slidenum">
              <a:rPr lang="it-IT"/>
              <a:pPr/>
              <a:t>‹#›</a:t>
            </a:fld>
            <a:endParaRPr lang="it-IT"/>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it-IT" dirty="0" smtClean="0"/>
              <a:t>I could go on ...</a:t>
            </a:r>
          </a:p>
          <a:p>
            <a:r>
              <a:rPr lang="it-IT" dirty="0" smtClean="0"/>
              <a:t>Many nic pieces ...</a:t>
            </a:r>
          </a:p>
          <a:p>
            <a:r>
              <a:rPr lang="it-IT" dirty="0" smtClean="0"/>
              <a:t>Bu may</a:t>
            </a:r>
            <a:r>
              <a:rPr lang="it-IT" baseline="0" dirty="0" smtClean="0"/>
              <a:t> nice ieces do not necessailiy give an effective picture</a:t>
            </a:r>
          </a:p>
          <a:p>
            <a:r>
              <a:rPr lang="it-IT" baseline="0" dirty="0" smtClean="0"/>
              <a:t>We need a funcitonal framework.</a:t>
            </a:r>
          </a:p>
          <a:p>
            <a:r>
              <a:rPr lang="it-IT" baseline="0" dirty="0" smtClean="0"/>
              <a:t> </a:t>
            </a:r>
            <a:endParaRPr lang="it-IT" dirty="0" smtClean="0"/>
          </a:p>
          <a:p>
            <a:r>
              <a:rPr lang="it-IT" dirty="0" smtClean="0"/>
              <a:t>This a real strategy</a:t>
            </a:r>
          </a:p>
          <a:p>
            <a:r>
              <a:rPr lang="it-IT" dirty="0" smtClean="0"/>
              <a:t>Bottom-up</a:t>
            </a:r>
          </a:p>
          <a:p>
            <a:r>
              <a:rPr lang="it-IT" dirty="0" smtClean="0"/>
              <a:t>Ciecumvents the indeterminacy problem</a:t>
            </a:r>
          </a:p>
          <a:p>
            <a:r>
              <a:rPr lang="it-IT" dirty="0" smtClean="0"/>
              <a:t>Free</a:t>
            </a:r>
            <a:r>
              <a:rPr lang="it-IT" baseline="0" dirty="0" smtClean="0"/>
              <a:t> from assumptions</a:t>
            </a:r>
          </a:p>
          <a:p>
            <a:r>
              <a:rPr lang="it-IT" baseline="0" dirty="0" smtClean="0"/>
              <a:t>Prone to upgrade</a:t>
            </a:r>
          </a:p>
          <a:p>
            <a:r>
              <a:rPr lang="it-IT" baseline="0" dirty="0" smtClean="0"/>
              <a:t>Crossing scales</a:t>
            </a:r>
          </a:p>
          <a:p>
            <a:endParaRPr lang="it-IT" baseline="0" dirty="0" smtClean="0"/>
          </a:p>
          <a:p>
            <a:r>
              <a:rPr lang="it-IT" baseline="0" dirty="0" smtClean="0"/>
              <a:t>Main problems</a:t>
            </a:r>
          </a:p>
          <a:p>
            <a:r>
              <a:rPr lang="it-IT" baseline="0" dirty="0" smtClean="0"/>
              <a:t>No direct insight into the structure of computation</a:t>
            </a:r>
          </a:p>
          <a:p>
            <a:r>
              <a:rPr lang="it-IT" baseline="0" dirty="0" smtClean="0"/>
              <a:t>Results limited by the details that are implemented </a:t>
            </a:r>
            <a:endParaRPr lang="it-IT" dirty="0"/>
          </a:p>
        </p:txBody>
      </p:sp>
      <p:sp>
        <p:nvSpPr>
          <p:cNvPr id="4" name="Slide Number Placeholder 3"/>
          <p:cNvSpPr>
            <a:spLocks noGrp="1"/>
          </p:cNvSpPr>
          <p:nvPr>
            <p:ph type="sldNum" sz="quarter" idx="10"/>
          </p:nvPr>
        </p:nvSpPr>
        <p:spPr/>
        <p:txBody>
          <a:bodyPr/>
          <a:lstStyle/>
          <a:p>
            <a:fld id="{6103DABC-2F3B-496E-A63A-8D54788E5DDA}" type="slidenum">
              <a:rPr lang="it-IT" smtClean="0"/>
              <a:pPr/>
              <a:t>3</a:t>
            </a:fld>
            <a:endParaRPr 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it-IT" dirty="0" smtClean="0"/>
              <a:t>I could go on ...</a:t>
            </a:r>
          </a:p>
          <a:p>
            <a:r>
              <a:rPr lang="it-IT" dirty="0" smtClean="0"/>
              <a:t>Many nic pieces ...</a:t>
            </a:r>
          </a:p>
          <a:p>
            <a:r>
              <a:rPr lang="it-IT" dirty="0" smtClean="0"/>
              <a:t>Bu may</a:t>
            </a:r>
            <a:r>
              <a:rPr lang="it-IT" baseline="0" dirty="0" smtClean="0"/>
              <a:t> nice ieces do not necessailiy give an effective picture</a:t>
            </a:r>
          </a:p>
          <a:p>
            <a:r>
              <a:rPr lang="it-IT" baseline="0" dirty="0" smtClean="0"/>
              <a:t>We need a funcitonal framework.</a:t>
            </a:r>
          </a:p>
          <a:p>
            <a:r>
              <a:rPr lang="it-IT" baseline="0" dirty="0" smtClean="0"/>
              <a:t> </a:t>
            </a:r>
            <a:endParaRPr lang="it-IT" dirty="0" smtClean="0"/>
          </a:p>
          <a:p>
            <a:r>
              <a:rPr lang="it-IT" dirty="0" smtClean="0"/>
              <a:t>This a real strategy</a:t>
            </a:r>
          </a:p>
          <a:p>
            <a:r>
              <a:rPr lang="it-IT" dirty="0" smtClean="0"/>
              <a:t>Bottom-up</a:t>
            </a:r>
          </a:p>
          <a:p>
            <a:r>
              <a:rPr lang="it-IT" dirty="0" smtClean="0"/>
              <a:t>Ciecumvents the indeterminacy problem</a:t>
            </a:r>
          </a:p>
          <a:p>
            <a:r>
              <a:rPr lang="it-IT" dirty="0" smtClean="0"/>
              <a:t>Free</a:t>
            </a:r>
            <a:r>
              <a:rPr lang="it-IT" baseline="0" dirty="0" smtClean="0"/>
              <a:t> from assumptions</a:t>
            </a:r>
          </a:p>
          <a:p>
            <a:r>
              <a:rPr lang="it-IT" baseline="0" dirty="0" smtClean="0"/>
              <a:t>Prone to upgrade</a:t>
            </a:r>
          </a:p>
          <a:p>
            <a:r>
              <a:rPr lang="it-IT" baseline="0" dirty="0" smtClean="0"/>
              <a:t>Crossing scales</a:t>
            </a:r>
          </a:p>
          <a:p>
            <a:endParaRPr lang="it-IT" baseline="0" dirty="0" smtClean="0"/>
          </a:p>
          <a:p>
            <a:r>
              <a:rPr lang="it-IT" baseline="0" dirty="0" smtClean="0"/>
              <a:t>Main problems</a:t>
            </a:r>
          </a:p>
          <a:p>
            <a:r>
              <a:rPr lang="it-IT" baseline="0" dirty="0" smtClean="0"/>
              <a:t>No direct insight into the structure of computation</a:t>
            </a:r>
          </a:p>
          <a:p>
            <a:r>
              <a:rPr lang="it-IT" baseline="0" dirty="0" smtClean="0"/>
              <a:t>Results limited by the details that are implemented </a:t>
            </a:r>
            <a:endParaRPr lang="it-IT" dirty="0"/>
          </a:p>
        </p:txBody>
      </p:sp>
      <p:sp>
        <p:nvSpPr>
          <p:cNvPr id="4" name="Slide Number Placeholder 3"/>
          <p:cNvSpPr>
            <a:spLocks noGrp="1"/>
          </p:cNvSpPr>
          <p:nvPr>
            <p:ph type="sldNum" sz="quarter" idx="10"/>
          </p:nvPr>
        </p:nvSpPr>
        <p:spPr/>
        <p:txBody>
          <a:bodyPr/>
          <a:lstStyle/>
          <a:p>
            <a:fld id="{6103DABC-2F3B-496E-A63A-8D54788E5DDA}" type="slidenum">
              <a:rPr lang="it-IT" smtClean="0"/>
              <a:pPr/>
              <a:t>11</a:t>
            </a:fld>
            <a:endParaRPr 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it-IT" dirty="0" smtClean="0"/>
              <a:t>I could go on ...</a:t>
            </a:r>
          </a:p>
          <a:p>
            <a:r>
              <a:rPr lang="it-IT" dirty="0" smtClean="0"/>
              <a:t>Many nic pieces ...</a:t>
            </a:r>
          </a:p>
          <a:p>
            <a:r>
              <a:rPr lang="it-IT" dirty="0" smtClean="0"/>
              <a:t>Bu may</a:t>
            </a:r>
            <a:r>
              <a:rPr lang="it-IT" baseline="0" dirty="0" smtClean="0"/>
              <a:t> nice ieces do not necessailiy give an effective picture</a:t>
            </a:r>
          </a:p>
          <a:p>
            <a:r>
              <a:rPr lang="it-IT" baseline="0" dirty="0" smtClean="0"/>
              <a:t>We need a funcitonal framework.</a:t>
            </a:r>
          </a:p>
          <a:p>
            <a:r>
              <a:rPr lang="it-IT" baseline="0" dirty="0" smtClean="0"/>
              <a:t> </a:t>
            </a:r>
            <a:endParaRPr lang="it-IT" dirty="0" smtClean="0"/>
          </a:p>
          <a:p>
            <a:r>
              <a:rPr lang="it-IT" dirty="0" smtClean="0"/>
              <a:t>This a real strategy</a:t>
            </a:r>
          </a:p>
          <a:p>
            <a:r>
              <a:rPr lang="it-IT" dirty="0" smtClean="0"/>
              <a:t>Bottom-up</a:t>
            </a:r>
          </a:p>
          <a:p>
            <a:r>
              <a:rPr lang="it-IT" dirty="0" smtClean="0"/>
              <a:t>Ciecumvents the indeterminacy problem</a:t>
            </a:r>
          </a:p>
          <a:p>
            <a:r>
              <a:rPr lang="it-IT" dirty="0" smtClean="0"/>
              <a:t>Free</a:t>
            </a:r>
            <a:r>
              <a:rPr lang="it-IT" baseline="0" dirty="0" smtClean="0"/>
              <a:t> from assumptions</a:t>
            </a:r>
          </a:p>
          <a:p>
            <a:r>
              <a:rPr lang="it-IT" baseline="0" dirty="0" smtClean="0"/>
              <a:t>Prone to upgrade</a:t>
            </a:r>
          </a:p>
          <a:p>
            <a:r>
              <a:rPr lang="it-IT" baseline="0" dirty="0" smtClean="0"/>
              <a:t>Crossing scales</a:t>
            </a:r>
          </a:p>
          <a:p>
            <a:endParaRPr lang="it-IT" baseline="0" dirty="0" smtClean="0"/>
          </a:p>
          <a:p>
            <a:r>
              <a:rPr lang="it-IT" baseline="0" dirty="0" smtClean="0"/>
              <a:t>Main problems</a:t>
            </a:r>
          </a:p>
          <a:p>
            <a:r>
              <a:rPr lang="it-IT" baseline="0" dirty="0" smtClean="0"/>
              <a:t>No direct insight into the structure of computation</a:t>
            </a:r>
          </a:p>
          <a:p>
            <a:r>
              <a:rPr lang="it-IT" baseline="0" dirty="0" smtClean="0"/>
              <a:t>Results limited by the details that are implemented </a:t>
            </a:r>
            <a:endParaRPr lang="it-IT" dirty="0"/>
          </a:p>
        </p:txBody>
      </p:sp>
      <p:sp>
        <p:nvSpPr>
          <p:cNvPr id="4" name="Slide Number Placeholder 3"/>
          <p:cNvSpPr>
            <a:spLocks noGrp="1"/>
          </p:cNvSpPr>
          <p:nvPr>
            <p:ph type="sldNum" sz="quarter" idx="10"/>
          </p:nvPr>
        </p:nvSpPr>
        <p:spPr/>
        <p:txBody>
          <a:bodyPr/>
          <a:lstStyle/>
          <a:p>
            <a:fld id="{6103DABC-2F3B-496E-A63A-8D54788E5DDA}" type="slidenum">
              <a:rPr lang="it-IT" smtClean="0"/>
              <a:pPr/>
              <a:t>16</a:t>
            </a:fld>
            <a:endParaRPr 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t-IT"/>
          </a:p>
        </p:txBody>
      </p:sp>
      <p:sp>
        <p:nvSpPr>
          <p:cNvPr id="4" name="Slide Number Placeholder 3"/>
          <p:cNvSpPr>
            <a:spLocks noGrp="1"/>
          </p:cNvSpPr>
          <p:nvPr>
            <p:ph type="sldNum" sz="quarter" idx="10"/>
          </p:nvPr>
        </p:nvSpPr>
        <p:spPr/>
        <p:txBody>
          <a:bodyPr/>
          <a:lstStyle/>
          <a:p>
            <a:fld id="{6103DABC-2F3B-496E-A63A-8D54788E5DDA}" type="slidenum">
              <a:rPr lang="it-IT" smtClean="0"/>
              <a:pPr/>
              <a:t>32</a:t>
            </a:fld>
            <a:endParaRPr 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it-IT"/>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it-IT"/>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A7D1B744-88D7-4505-89F7-8560E0A52D73}" type="slidenum">
              <a:rPr lang="en-GB"/>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E088C3FA-8A42-47B9-883E-0108D3830C07}" type="slidenum">
              <a:rPr lang="en-GB"/>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it-IT"/>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6EB48E13-726D-48C2-A3F0-9D9E9FC3CCC0}" type="slidenum">
              <a:rPr lang="en-GB"/>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4BD4F903-BC1F-481D-B4EB-550E73EC9701}" type="slidenum">
              <a:rPr lang="en-GB"/>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it-I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A24B1895-10CF-4043-AB4C-5DB468E8B555}" type="slidenum">
              <a:rPr lang="en-GB"/>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996D21C7-3E47-426E-8660-ECC37B0466AB}" type="slidenum">
              <a:rPr lang="en-GB"/>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it-I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7" name="Date Placeholder 6"/>
          <p:cNvSpPr>
            <a:spLocks noGrp="1"/>
          </p:cNvSpPr>
          <p:nvPr>
            <p:ph type="dt" sz="half" idx="10"/>
          </p:nvPr>
        </p:nvSpPr>
        <p:spPr/>
        <p:txBody>
          <a:bodyPr/>
          <a:lstStyle>
            <a:lvl1pPr>
              <a:defRPr/>
            </a:lvl1pPr>
          </a:lstStyle>
          <a:p>
            <a:endParaRPr lang="en-GB"/>
          </a:p>
        </p:txBody>
      </p:sp>
      <p:sp>
        <p:nvSpPr>
          <p:cNvPr id="8" name="Footer Placeholder 7"/>
          <p:cNvSpPr>
            <a:spLocks noGrp="1"/>
          </p:cNvSpPr>
          <p:nvPr>
            <p:ph type="ftr" sz="quarter" idx="11"/>
          </p:nvPr>
        </p:nvSpPr>
        <p:spPr/>
        <p:txBody>
          <a:bodyPr/>
          <a:lstStyle>
            <a:lvl1pPr>
              <a:defRPr/>
            </a:lvl1pPr>
          </a:lstStyle>
          <a:p>
            <a:endParaRPr lang="en-GB"/>
          </a:p>
        </p:txBody>
      </p:sp>
      <p:sp>
        <p:nvSpPr>
          <p:cNvPr id="9" name="Slide Number Placeholder 8"/>
          <p:cNvSpPr>
            <a:spLocks noGrp="1"/>
          </p:cNvSpPr>
          <p:nvPr>
            <p:ph type="sldNum" sz="quarter" idx="12"/>
          </p:nvPr>
        </p:nvSpPr>
        <p:spPr/>
        <p:txBody>
          <a:bodyPr/>
          <a:lstStyle>
            <a:lvl1pPr>
              <a:defRPr/>
            </a:lvl1pPr>
          </a:lstStyle>
          <a:p>
            <a:fld id="{38B19D92-1A44-4D57-92AD-6073D053FCE7}" type="slidenum">
              <a:rPr lang="en-GB"/>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Date Placeholder 2"/>
          <p:cNvSpPr>
            <a:spLocks noGrp="1"/>
          </p:cNvSpPr>
          <p:nvPr>
            <p:ph type="dt" sz="half" idx="10"/>
          </p:nvPr>
        </p:nvSpPr>
        <p:spPr/>
        <p:txBody>
          <a:bodyPr/>
          <a:lstStyle>
            <a:lvl1pPr>
              <a:defRPr/>
            </a:lvl1pPr>
          </a:lstStyle>
          <a:p>
            <a:endParaRPr lang="en-GB"/>
          </a:p>
        </p:txBody>
      </p:sp>
      <p:sp>
        <p:nvSpPr>
          <p:cNvPr id="4" name="Footer Placeholder 3"/>
          <p:cNvSpPr>
            <a:spLocks noGrp="1"/>
          </p:cNvSpPr>
          <p:nvPr>
            <p:ph type="ftr" sz="quarter" idx="11"/>
          </p:nvPr>
        </p:nvSpPr>
        <p:spPr/>
        <p:txBody>
          <a:bodyPr/>
          <a:lstStyle>
            <a:lvl1pPr>
              <a:defRPr/>
            </a:lvl1pPr>
          </a:lstStyle>
          <a:p>
            <a:endParaRPr lang="en-GB"/>
          </a:p>
        </p:txBody>
      </p:sp>
      <p:sp>
        <p:nvSpPr>
          <p:cNvPr id="5" name="Slide Number Placeholder 4"/>
          <p:cNvSpPr>
            <a:spLocks noGrp="1"/>
          </p:cNvSpPr>
          <p:nvPr>
            <p:ph type="sldNum" sz="quarter" idx="12"/>
          </p:nvPr>
        </p:nvSpPr>
        <p:spPr/>
        <p:txBody>
          <a:bodyPr/>
          <a:lstStyle>
            <a:lvl1pPr>
              <a:defRPr/>
            </a:lvl1pPr>
          </a:lstStyle>
          <a:p>
            <a:fld id="{71DE8D95-3160-4FBF-94D1-79079164E825}" type="slidenum">
              <a:rPr lang="en-GB"/>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p>
        </p:txBody>
      </p:sp>
      <p:sp>
        <p:nvSpPr>
          <p:cNvPr id="3" name="Footer Placeholder 2"/>
          <p:cNvSpPr>
            <a:spLocks noGrp="1"/>
          </p:cNvSpPr>
          <p:nvPr>
            <p:ph type="ftr" sz="quarter" idx="11"/>
          </p:nvPr>
        </p:nvSpPr>
        <p:spPr/>
        <p:txBody>
          <a:bodyPr/>
          <a:lstStyle>
            <a:lvl1pPr>
              <a:defRPr/>
            </a:lvl1pPr>
          </a:lstStyle>
          <a:p>
            <a:endParaRPr lang="en-GB"/>
          </a:p>
        </p:txBody>
      </p:sp>
      <p:sp>
        <p:nvSpPr>
          <p:cNvPr id="4" name="Slide Number Placeholder 3"/>
          <p:cNvSpPr>
            <a:spLocks noGrp="1"/>
          </p:cNvSpPr>
          <p:nvPr>
            <p:ph type="sldNum" sz="quarter" idx="12"/>
          </p:nvPr>
        </p:nvSpPr>
        <p:spPr/>
        <p:txBody>
          <a:bodyPr/>
          <a:lstStyle>
            <a:lvl1pPr>
              <a:defRPr/>
            </a:lvl1pPr>
          </a:lstStyle>
          <a:p>
            <a:fld id="{046789BE-23F0-4020-A7AB-C3514B47E064}" type="slidenum">
              <a:rPr lang="en-GB"/>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it-I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A987FC17-A650-43CF-87C5-0B9550B7DC32}" type="slidenum">
              <a:rPr lang="en-GB"/>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it-I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713B1154-BD6D-497B-A9FD-49C95751C3EC}" type="slidenum">
              <a:rPr lang="en-GB"/>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GB" smtClean="0"/>
              <a:t>Fare clic per modificare lo stile del titolo dello schema</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Fare clic per modificare gli stili del testo dello schema</a:t>
            </a:r>
          </a:p>
          <a:p>
            <a:pPr lvl="1"/>
            <a:r>
              <a:rPr lang="en-GB" smtClean="0"/>
              <a:t>Secondo livello</a:t>
            </a:r>
          </a:p>
          <a:p>
            <a:pPr lvl="2"/>
            <a:r>
              <a:rPr lang="en-GB" smtClean="0"/>
              <a:t>Terzo livello</a:t>
            </a:r>
          </a:p>
          <a:p>
            <a:pPr lvl="3"/>
            <a:r>
              <a:rPr lang="en-GB" smtClean="0"/>
              <a:t>Quarto livello</a:t>
            </a:r>
          </a:p>
          <a:p>
            <a:pPr lvl="4"/>
            <a:r>
              <a:rPr lang="en-GB"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BE26CBB4-A7BB-4595-950E-771340FE6638}" type="slidenum">
              <a:rPr lang="en-GB"/>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upload.wikimedia.org/wikipedia/commons/c/c3/Italy_Pavia_Ponte_vecchio.JPG" TargetMode="Externa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2.xml"/><Relationship Id="rId7" Type="http://schemas.openxmlformats.org/officeDocument/2006/relationships/image" Target="../media/image19.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8.jpeg"/><Relationship Id="rId5" Type="http://schemas.openxmlformats.org/officeDocument/2006/relationships/oleObject" Target="../embeddings/oleObject1.bin"/><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notesSlide" Target="../notesSlides/notesSlide3.xml"/><Relationship Id="rId7" Type="http://schemas.openxmlformats.org/officeDocument/2006/relationships/oleObject" Target="../embeddings/oleObject5.bin"/><Relationship Id="rId12" Type="http://schemas.openxmlformats.org/officeDocument/2006/relationships/oleObject" Target="../embeddings/oleObject10.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4.bin"/><Relationship Id="rId11" Type="http://schemas.openxmlformats.org/officeDocument/2006/relationships/oleObject" Target="../embeddings/oleObject9.bin"/><Relationship Id="rId5" Type="http://schemas.openxmlformats.org/officeDocument/2006/relationships/oleObject" Target="../embeddings/oleObject3.bin"/><Relationship Id="rId10" Type="http://schemas.openxmlformats.org/officeDocument/2006/relationships/oleObject" Target="../embeddings/oleObject8.bin"/><Relationship Id="rId4" Type="http://schemas.openxmlformats.org/officeDocument/2006/relationships/oleObject" Target="../embeddings/oleObject2.bin"/><Relationship Id="rId9" Type="http://schemas.openxmlformats.org/officeDocument/2006/relationships/oleObject" Target="../embeddings/oleObject7.bin"/></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hyperlink" Target="../PCmodel1-MOVIE1.mp4" TargetMode="Externa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hyperlink" Target="../Constellation_Stimulusvisible.mov" TargetMode="Externa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22.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2.xml"/><Relationship Id="rId1" Type="http://schemas.openxmlformats.org/officeDocument/2006/relationships/video" Target="file:///C:\Users\UTENTE\Desktop\TALKS\EBCC_Simulation.mov" TargetMode="External"/><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2.jpe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hyperlink" Target="https://dx.doi.org/10.3389/fnhum.2016.00582" TargetMode="External"/><Relationship Id="rId2" Type="http://schemas.openxmlformats.org/officeDocument/2006/relationships/hyperlink" Target="http://dx.doi.org/10.1016/j.micpro.2016.05.015" TargetMode="Externa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hyperlink" Target="http://www.unipv.eu/site/en/home.html" TargetMode="External"/><Relationship Id="rId3" Type="http://schemas.openxmlformats.org/officeDocument/2006/relationships/image" Target="../media/image59.jpeg"/><Relationship Id="rId7" Type="http://schemas.openxmlformats.org/officeDocument/2006/relationships/image" Target="../media/image62.png"/><Relationship Id="rId12" Type="http://schemas.openxmlformats.org/officeDocument/2006/relationships/image" Target="../media/image65.jpeg"/><Relationship Id="rId2" Type="http://schemas.openxmlformats.org/officeDocument/2006/relationships/hyperlink" Target="https://education.humanbrainproject.eu/" TargetMode="External"/><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64.png"/><Relationship Id="rId5" Type="http://schemas.openxmlformats.org/officeDocument/2006/relationships/image" Target="../media/image60.jpeg"/><Relationship Id="rId10" Type="http://schemas.openxmlformats.org/officeDocument/2006/relationships/hyperlink" Target="http://www.centrofermi.it/" TargetMode="External"/><Relationship Id="rId4" Type="http://schemas.openxmlformats.org/officeDocument/2006/relationships/hyperlink" Target="http://www.collegioborromeo.it/" TargetMode="External"/><Relationship Id="rId9" Type="http://schemas.openxmlformats.org/officeDocument/2006/relationships/image" Target="../media/image63.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tiff"/></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video" Target="file:///C:\Users\UTENTE\Dropbox\golgi%20staining\Golgi%202%2025-01-2016%2040x%203d%20crop.avi" TargetMode="Externa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Javier/Cerebelo%202%20JPG.avi" TargetMode="External"/><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0" descr="http://upload.wikimedia.org/wikipedia/commons/thumb/c/c3/Italy_Pavia_Ponte_vecchio.JPG/800px-Italy_Pavia_Ponte_vecchio.JPG">
            <a:hlinkClick r:id="rId2"/>
          </p:cNvPr>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30069" name="Rectangle 21"/>
          <p:cNvSpPr>
            <a:spLocks noChangeArrowheads="1"/>
          </p:cNvSpPr>
          <p:nvPr/>
        </p:nvSpPr>
        <p:spPr bwMode="auto">
          <a:xfrm>
            <a:off x="1763688" y="-26988"/>
            <a:ext cx="6120680" cy="1754326"/>
          </a:xfrm>
          <a:prstGeom prst="rect">
            <a:avLst/>
          </a:prstGeom>
          <a:noFill/>
          <a:ln w="9525">
            <a:noFill/>
            <a:miter lim="800000"/>
            <a:headEnd/>
            <a:tailEnd/>
          </a:ln>
          <a:effectLst/>
        </p:spPr>
        <p:txBody>
          <a:bodyPr wrap="square">
            <a:spAutoFit/>
          </a:bodyPr>
          <a:lstStyle/>
          <a:p>
            <a:pPr algn="ctr"/>
            <a:r>
              <a:rPr lang="it-IT" sz="5400" i="1" dirty="0" smtClean="0">
                <a:solidFill>
                  <a:srgbClr val="002060"/>
                </a:solidFill>
                <a:effectLst>
                  <a:outerShdw blurRad="38100" dist="38100" dir="2700000" algn="tl">
                    <a:srgbClr val="000000">
                      <a:alpha val="43137"/>
                    </a:srgbClr>
                  </a:outerShdw>
                </a:effectLst>
                <a:latin typeface="Arial" pitchFamily="34" charset="0"/>
                <a:cs typeface="Arial" pitchFamily="34" charset="0"/>
              </a:rPr>
              <a:t>Local Neuronal Microcircuits</a:t>
            </a:r>
          </a:p>
        </p:txBody>
      </p:sp>
      <p:sp>
        <p:nvSpPr>
          <p:cNvPr id="130070" name="Text Box 22"/>
          <p:cNvSpPr txBox="1">
            <a:spLocks noChangeArrowheads="1"/>
          </p:cNvSpPr>
          <p:nvPr/>
        </p:nvSpPr>
        <p:spPr bwMode="auto">
          <a:xfrm>
            <a:off x="0" y="5131058"/>
            <a:ext cx="4139952" cy="1754326"/>
          </a:xfrm>
          <a:prstGeom prst="rect">
            <a:avLst/>
          </a:prstGeom>
          <a:noFill/>
          <a:ln w="9525">
            <a:noFill/>
            <a:miter lim="800000"/>
            <a:headEnd/>
            <a:tailEnd/>
          </a:ln>
          <a:effectLst/>
        </p:spPr>
        <p:txBody>
          <a:bodyPr wrap="square">
            <a:spAutoFit/>
          </a:bodyPr>
          <a:lstStyle/>
          <a:p>
            <a:pPr algn="ctr">
              <a:spcBef>
                <a:spcPts val="0"/>
              </a:spcBef>
              <a:defRPr/>
            </a:pPr>
            <a:r>
              <a:rPr lang="en-US" i="1" dirty="0" err="1">
                <a:solidFill>
                  <a:srgbClr val="FFFF00"/>
                </a:solidFill>
                <a:effectLst>
                  <a:outerShdw blurRad="38100" dist="38100" dir="2700000" algn="tl">
                    <a:srgbClr val="C0C0C0"/>
                  </a:outerShdw>
                </a:effectLst>
                <a:latin typeface="Arial" charset="0"/>
                <a:cs typeface="Arial" charset="0"/>
              </a:rPr>
              <a:t>Egidio</a:t>
            </a:r>
            <a:r>
              <a:rPr lang="en-US" i="1" dirty="0">
                <a:solidFill>
                  <a:srgbClr val="FFFF00"/>
                </a:solidFill>
                <a:effectLst>
                  <a:outerShdw blurRad="38100" dist="38100" dir="2700000" algn="tl">
                    <a:srgbClr val="C0C0C0"/>
                  </a:outerShdw>
                </a:effectLst>
                <a:latin typeface="Arial" charset="0"/>
                <a:cs typeface="Arial" charset="0"/>
              </a:rPr>
              <a:t> </a:t>
            </a:r>
            <a:r>
              <a:rPr lang="en-US" i="1" dirty="0" err="1" smtClean="0">
                <a:solidFill>
                  <a:srgbClr val="FFFF00"/>
                </a:solidFill>
                <a:effectLst>
                  <a:outerShdw blurRad="38100" dist="38100" dir="2700000" algn="tl">
                    <a:srgbClr val="C0C0C0"/>
                  </a:outerShdw>
                </a:effectLst>
                <a:latin typeface="Arial" charset="0"/>
                <a:cs typeface="Arial" charset="0"/>
              </a:rPr>
              <a:t>D’Angelo</a:t>
            </a:r>
            <a:endParaRPr lang="en-US" i="1" dirty="0" smtClean="0">
              <a:solidFill>
                <a:srgbClr val="FFFF00"/>
              </a:solidFill>
              <a:effectLst>
                <a:outerShdw blurRad="38100" dist="38100" dir="2700000" algn="tl">
                  <a:srgbClr val="C0C0C0"/>
                </a:outerShdw>
              </a:effectLst>
              <a:latin typeface="Arial" charset="0"/>
              <a:cs typeface="Arial" charset="0"/>
            </a:endParaRPr>
          </a:p>
          <a:p>
            <a:pPr algn="ctr">
              <a:spcBef>
                <a:spcPts val="0"/>
              </a:spcBef>
              <a:defRPr/>
            </a:pPr>
            <a:endParaRPr lang="en-US" i="1" dirty="0" smtClean="0">
              <a:solidFill>
                <a:srgbClr val="FFFF00"/>
              </a:solidFill>
              <a:effectLst>
                <a:outerShdw blurRad="38100" dist="38100" dir="2700000" algn="tl">
                  <a:srgbClr val="C0C0C0"/>
                </a:outerShdw>
              </a:effectLst>
              <a:latin typeface="Arial" charset="0"/>
              <a:cs typeface="Arial" charset="0"/>
            </a:endParaRPr>
          </a:p>
          <a:p>
            <a:pPr algn="ctr">
              <a:spcBef>
                <a:spcPts val="0"/>
              </a:spcBef>
              <a:defRPr/>
            </a:pPr>
            <a:r>
              <a:rPr lang="en-US" sz="2000" i="1" dirty="0" smtClean="0">
                <a:solidFill>
                  <a:srgbClr val="FFFF00"/>
                </a:solidFill>
                <a:effectLst>
                  <a:outerShdw blurRad="38100" dist="38100" dir="2700000" algn="tl">
                    <a:srgbClr val="C0C0C0"/>
                  </a:outerShdw>
                </a:effectLst>
                <a:latin typeface="Arial" charset="0"/>
                <a:cs typeface="Arial" charset="0"/>
              </a:rPr>
              <a:t>Dept</a:t>
            </a:r>
            <a:r>
              <a:rPr lang="en-US" sz="2000" i="1" dirty="0">
                <a:solidFill>
                  <a:srgbClr val="FFFF00"/>
                </a:solidFill>
                <a:effectLst>
                  <a:outerShdw blurRad="38100" dist="38100" dir="2700000" algn="tl">
                    <a:srgbClr val="C0C0C0"/>
                  </a:outerShdw>
                </a:effectLst>
                <a:latin typeface="Arial" charset="0"/>
                <a:cs typeface="Arial" charset="0"/>
              </a:rPr>
              <a:t>. </a:t>
            </a:r>
            <a:r>
              <a:rPr lang="en-US" sz="2000" i="1" dirty="0" smtClean="0">
                <a:solidFill>
                  <a:srgbClr val="FFFF00"/>
                </a:solidFill>
                <a:effectLst>
                  <a:outerShdw blurRad="38100" dist="38100" dir="2700000" algn="tl">
                    <a:srgbClr val="C0C0C0"/>
                  </a:outerShdw>
                </a:effectLst>
                <a:latin typeface="Arial" charset="0"/>
                <a:cs typeface="Arial" charset="0"/>
              </a:rPr>
              <a:t>Brain &amp; Behavioral Sciences</a:t>
            </a:r>
            <a:endParaRPr lang="en-US" sz="2000" i="1" dirty="0">
              <a:solidFill>
                <a:srgbClr val="FFFF00"/>
              </a:solidFill>
              <a:effectLst>
                <a:outerShdw blurRad="38100" dist="38100" dir="2700000" algn="tl">
                  <a:srgbClr val="C0C0C0"/>
                </a:outerShdw>
              </a:effectLst>
              <a:latin typeface="Arial" charset="0"/>
              <a:cs typeface="Arial" charset="0"/>
            </a:endParaRPr>
          </a:p>
          <a:p>
            <a:pPr algn="ctr">
              <a:spcBef>
                <a:spcPts val="0"/>
              </a:spcBef>
              <a:defRPr/>
            </a:pPr>
            <a:r>
              <a:rPr lang="en-US" sz="2000" i="1" dirty="0" smtClean="0">
                <a:solidFill>
                  <a:srgbClr val="FFFF00"/>
                </a:solidFill>
                <a:effectLst>
                  <a:outerShdw blurRad="38100" dist="38100" dir="2700000" algn="tl">
                    <a:srgbClr val="C0C0C0"/>
                  </a:outerShdw>
                </a:effectLst>
                <a:latin typeface="Arial" charset="0"/>
                <a:cs typeface="Arial" charset="0"/>
              </a:rPr>
              <a:t>University of Pavia </a:t>
            </a:r>
          </a:p>
          <a:p>
            <a:pPr algn="ctr">
              <a:spcBef>
                <a:spcPts val="0"/>
              </a:spcBef>
              <a:defRPr/>
            </a:pPr>
            <a:endParaRPr lang="en-US" sz="2000" i="1" dirty="0" smtClean="0">
              <a:solidFill>
                <a:srgbClr val="FFFF00"/>
              </a:solidFill>
              <a:effectLst>
                <a:outerShdw blurRad="38100" dist="38100" dir="2700000" algn="tl">
                  <a:srgbClr val="C0C0C0"/>
                </a:outerShdw>
              </a:effectLst>
              <a:latin typeface="Arial" charset="0"/>
              <a:cs typeface="Arial" charset="0"/>
            </a:endParaRPr>
          </a:p>
        </p:txBody>
      </p:sp>
      <p:sp>
        <p:nvSpPr>
          <p:cNvPr id="130071" name="Text Box 23"/>
          <p:cNvSpPr txBox="1">
            <a:spLocks noChangeArrowheads="1"/>
          </p:cNvSpPr>
          <p:nvPr/>
        </p:nvSpPr>
        <p:spPr bwMode="auto">
          <a:xfrm>
            <a:off x="6012160" y="5315724"/>
            <a:ext cx="3131840" cy="1569660"/>
          </a:xfrm>
          <a:prstGeom prst="rect">
            <a:avLst/>
          </a:prstGeom>
          <a:noFill/>
          <a:ln w="9525">
            <a:noFill/>
            <a:miter lim="800000"/>
            <a:headEnd/>
            <a:tailEnd/>
          </a:ln>
          <a:effectLst/>
        </p:spPr>
        <p:txBody>
          <a:bodyPr wrap="square">
            <a:spAutoFit/>
          </a:bodyPr>
          <a:lstStyle/>
          <a:p>
            <a:pPr algn="ctr">
              <a:spcBef>
                <a:spcPct val="50000"/>
              </a:spcBef>
              <a:defRPr/>
            </a:pPr>
            <a:r>
              <a:rPr lang="it-IT" i="1" dirty="0" smtClean="0">
                <a:solidFill>
                  <a:srgbClr val="FFC000"/>
                </a:solidFill>
                <a:effectLst>
                  <a:outerShdw blurRad="38100" dist="38100" dir="2700000" algn="tl">
                    <a:srgbClr val="C0C0C0"/>
                  </a:outerShdw>
                </a:effectLst>
                <a:latin typeface="Arial" charset="0"/>
                <a:cs typeface="Arial" charset="0"/>
              </a:rPr>
              <a:t>Centro Fermi</a:t>
            </a:r>
          </a:p>
          <a:p>
            <a:pPr algn="ctr">
              <a:spcBef>
                <a:spcPct val="50000"/>
              </a:spcBef>
              <a:defRPr/>
            </a:pPr>
            <a:r>
              <a:rPr lang="it-IT" i="1" dirty="0" smtClean="0">
                <a:solidFill>
                  <a:srgbClr val="FFC000"/>
                </a:solidFill>
                <a:effectLst>
                  <a:outerShdw blurRad="38100" dist="38100" dir="2700000" algn="tl">
                    <a:srgbClr val="C0C0C0"/>
                  </a:outerShdw>
                </a:effectLst>
                <a:latin typeface="Arial" charset="0"/>
                <a:cs typeface="Arial" charset="0"/>
              </a:rPr>
              <a:t>Roma</a:t>
            </a:r>
            <a:endParaRPr lang="it-IT" i="1" dirty="0">
              <a:solidFill>
                <a:srgbClr val="FFC000"/>
              </a:solidFill>
              <a:effectLst>
                <a:outerShdw blurRad="38100" dist="38100" dir="2700000" algn="tl">
                  <a:srgbClr val="C0C0C0"/>
                </a:outerShdw>
              </a:effectLst>
              <a:latin typeface="Arial" charset="0"/>
              <a:cs typeface="Arial" charset="0"/>
            </a:endParaRPr>
          </a:p>
          <a:p>
            <a:pPr algn="ctr">
              <a:spcBef>
                <a:spcPct val="50000"/>
              </a:spcBef>
              <a:defRPr/>
            </a:pPr>
            <a:r>
              <a:rPr lang="it-IT" i="1" dirty="0" smtClean="0">
                <a:solidFill>
                  <a:srgbClr val="FFC000"/>
                </a:solidFill>
                <a:effectLst>
                  <a:outerShdw blurRad="38100" dist="38100" dir="2700000" algn="tl">
                    <a:srgbClr val="C0C0C0"/>
                  </a:outerShdw>
                </a:effectLst>
                <a:latin typeface="Arial" charset="0"/>
                <a:cs typeface="Arial" charset="0"/>
              </a:rPr>
              <a:t>March 1, 2017</a:t>
            </a:r>
            <a:endParaRPr lang="it-IT" i="1" dirty="0">
              <a:solidFill>
                <a:srgbClr val="FFC000"/>
              </a:solidFill>
              <a:effectLst>
                <a:outerShdw blurRad="38100" dist="38100" dir="2700000" algn="tl">
                  <a:srgbClr val="C0C0C0"/>
                </a:outerShdw>
              </a:effectLst>
              <a:latin typeface="Arial" charset="0"/>
              <a:cs typeface="Arial" charset="0"/>
            </a:endParaRPr>
          </a:p>
        </p:txBody>
      </p:sp>
      <p:pic>
        <p:nvPicPr>
          <p:cNvPr id="6" name="Picture 5" descr="Logo_CF_def.jpg"/>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6732240" y="5013176"/>
            <a:ext cx="1738724" cy="794687"/>
          </a:xfrm>
          <a:prstGeom prst="rect">
            <a:avLst/>
          </a:prstGeom>
        </p:spPr>
      </p:pic>
      <p:pic>
        <p:nvPicPr>
          <p:cNvPr id="7" name="Picture 2" descr="C:\Users\lisa\Documents\lab pv 2012\congressi\FENS2014\poster model\Unipv-logo.png"/>
          <p:cNvPicPr>
            <a:picLocks noChangeAspect="1" noChangeArrowheads="1"/>
          </p:cNvPicPr>
          <p:nvPr/>
        </p:nvPicPr>
        <p:blipFill>
          <a:blip r:embed="rId5" cstate="print"/>
          <a:srcRect/>
          <a:stretch>
            <a:fillRect/>
          </a:stretch>
        </p:blipFill>
        <p:spPr bwMode="auto">
          <a:xfrm>
            <a:off x="8229600" y="0"/>
            <a:ext cx="914399" cy="877887"/>
          </a:xfrm>
          <a:prstGeom prst="rect">
            <a:avLst/>
          </a:prstGeom>
          <a:noFill/>
        </p:spPr>
      </p:pic>
      <p:pic>
        <p:nvPicPr>
          <p:cNvPr id="8" name="Picture 1"/>
          <p:cNvPicPr>
            <a:picLocks noChangeAspect="1" noChangeArrowheads="1"/>
          </p:cNvPicPr>
          <p:nvPr/>
        </p:nvPicPr>
        <p:blipFill>
          <a:blip r:embed="rId6" cstate="print"/>
          <a:srcRect/>
          <a:stretch>
            <a:fillRect/>
          </a:stretch>
        </p:blipFill>
        <p:spPr bwMode="auto">
          <a:xfrm>
            <a:off x="0" y="-27384"/>
            <a:ext cx="1979712" cy="19797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201" y="152401"/>
            <a:ext cx="4341800" cy="1188367"/>
          </a:xfrm>
          <a:solidFill>
            <a:schemeClr val="bg1"/>
          </a:solidFill>
        </p:spPr>
        <p:txBody>
          <a:bodyPr>
            <a:noAutofit/>
          </a:bodyPr>
          <a:lstStyle/>
          <a:p>
            <a:pPr marL="457200" indent="-457200"/>
            <a:r>
              <a:rPr lang="en-US" sz="2800" b="1" i="1" kern="1200" dirty="0" smtClean="0">
                <a:solidFill>
                  <a:srgbClr val="002060"/>
                </a:solidFill>
                <a:latin typeface="Arial" charset="0"/>
                <a:ea typeface="+mn-ea"/>
                <a:cs typeface="+mn-cs"/>
              </a:rPr>
              <a:t>Multi-scale realistic modeling of the cerebellar network</a:t>
            </a:r>
            <a:endParaRPr lang="it-IT" sz="2800" b="1" i="1" kern="1200" dirty="0">
              <a:solidFill>
                <a:srgbClr val="002060"/>
              </a:solidFill>
              <a:latin typeface="Arial" charset="0"/>
              <a:ea typeface="+mn-ea"/>
              <a:cs typeface="+mn-cs"/>
            </a:endParaRPr>
          </a:p>
        </p:txBody>
      </p:sp>
      <p:pic>
        <p:nvPicPr>
          <p:cNvPr id="5" name="Picture 2" descr="C:\Users\UTENTE\Dropbox\REVIEWS\Review-cerebellum FCN\cerebellarnetwork-F1.tif"/>
          <p:cNvPicPr>
            <a:picLocks noChangeAspect="1" noChangeArrowheads="1"/>
          </p:cNvPicPr>
          <p:nvPr/>
        </p:nvPicPr>
        <p:blipFill>
          <a:blip r:embed="rId2" cstate="print"/>
          <a:srcRect/>
          <a:stretch>
            <a:fillRect/>
          </a:stretch>
        </p:blipFill>
        <p:spPr bwMode="auto">
          <a:xfrm>
            <a:off x="4770840" y="1"/>
            <a:ext cx="4373161" cy="6307881"/>
          </a:xfrm>
          <a:prstGeom prst="rect">
            <a:avLst/>
          </a:prstGeom>
          <a:noFill/>
        </p:spPr>
      </p:pic>
      <p:sp>
        <p:nvSpPr>
          <p:cNvPr id="6" name="Rounded Rectangle 5"/>
          <p:cNvSpPr/>
          <p:nvPr/>
        </p:nvSpPr>
        <p:spPr>
          <a:xfrm>
            <a:off x="365340" y="1856136"/>
            <a:ext cx="1662928" cy="72333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1800" dirty="0" smtClean="0"/>
              <a:t>Biological experiments</a:t>
            </a:r>
            <a:endParaRPr lang="it-IT" sz="1800" dirty="0"/>
          </a:p>
        </p:txBody>
      </p:sp>
      <p:sp>
        <p:nvSpPr>
          <p:cNvPr id="7" name="Rounded Rectangle 6"/>
          <p:cNvSpPr/>
          <p:nvPr/>
        </p:nvSpPr>
        <p:spPr>
          <a:xfrm>
            <a:off x="365340" y="3032124"/>
            <a:ext cx="1662928" cy="70740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1800" dirty="0" smtClean="0"/>
              <a:t>Model construction</a:t>
            </a:r>
            <a:endParaRPr lang="it-IT" sz="1800" dirty="0"/>
          </a:p>
        </p:txBody>
      </p:sp>
      <p:sp>
        <p:nvSpPr>
          <p:cNvPr id="8" name="Rounded Rectangle 7"/>
          <p:cNvSpPr/>
          <p:nvPr/>
        </p:nvSpPr>
        <p:spPr>
          <a:xfrm>
            <a:off x="365340" y="4205831"/>
            <a:ext cx="1662928" cy="70740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1800" dirty="0" smtClean="0"/>
              <a:t>Model  optimization</a:t>
            </a:r>
            <a:endParaRPr lang="it-IT" sz="1800" dirty="0"/>
          </a:p>
        </p:txBody>
      </p:sp>
      <p:sp>
        <p:nvSpPr>
          <p:cNvPr id="9" name="Rounded Rectangle 8"/>
          <p:cNvSpPr/>
          <p:nvPr/>
        </p:nvSpPr>
        <p:spPr>
          <a:xfrm>
            <a:off x="365340" y="5379539"/>
            <a:ext cx="1662928" cy="70740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1800" dirty="0" smtClean="0"/>
              <a:t>Model  validation</a:t>
            </a:r>
            <a:endParaRPr lang="it-IT" sz="1800" dirty="0"/>
          </a:p>
        </p:txBody>
      </p:sp>
      <p:sp>
        <p:nvSpPr>
          <p:cNvPr id="10" name="Rounded Rectangle 9"/>
          <p:cNvSpPr/>
          <p:nvPr/>
        </p:nvSpPr>
        <p:spPr>
          <a:xfrm>
            <a:off x="2773645" y="5379539"/>
            <a:ext cx="1662928" cy="70740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1800" dirty="0" smtClean="0"/>
              <a:t>Model  predictions</a:t>
            </a:r>
            <a:endParaRPr lang="it-IT" sz="1800" dirty="0"/>
          </a:p>
        </p:txBody>
      </p:sp>
      <p:cxnSp>
        <p:nvCxnSpPr>
          <p:cNvPr id="12" name="Straight Arrow Connector 11"/>
          <p:cNvCxnSpPr>
            <a:stCxn id="6" idx="2"/>
            <a:endCxn id="7" idx="0"/>
          </p:cNvCxnSpPr>
          <p:nvPr/>
        </p:nvCxnSpPr>
        <p:spPr>
          <a:xfrm>
            <a:off x="1196804" y="2579467"/>
            <a:ext cx="0" cy="45265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a:stCxn id="7" idx="2"/>
            <a:endCxn id="8" idx="0"/>
          </p:cNvCxnSpPr>
          <p:nvPr/>
        </p:nvCxnSpPr>
        <p:spPr>
          <a:xfrm>
            <a:off x="1196804" y="3739530"/>
            <a:ext cx="0" cy="4663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a:stCxn id="8" idx="2"/>
            <a:endCxn id="9" idx="0"/>
          </p:cNvCxnSpPr>
          <p:nvPr/>
        </p:nvCxnSpPr>
        <p:spPr>
          <a:xfrm>
            <a:off x="1196804" y="4913238"/>
            <a:ext cx="0" cy="46630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1" name="Elbow Connector 20"/>
          <p:cNvCxnSpPr>
            <a:stCxn id="9" idx="2"/>
            <a:endCxn id="10" idx="2"/>
          </p:cNvCxnSpPr>
          <p:nvPr/>
        </p:nvCxnSpPr>
        <p:spPr>
          <a:xfrm rot="16200000" flipH="1">
            <a:off x="2400468" y="4882793"/>
            <a:ext cx="12700" cy="2408305"/>
          </a:xfrm>
          <a:prstGeom prst="bentConnector3">
            <a:avLst>
              <a:gd name="adj1" fmla="val 180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Shape 22"/>
          <p:cNvCxnSpPr>
            <a:stCxn id="10" idx="0"/>
            <a:endCxn id="6" idx="3"/>
          </p:cNvCxnSpPr>
          <p:nvPr/>
        </p:nvCxnSpPr>
        <p:spPr>
          <a:xfrm rot="16200000" flipV="1">
            <a:off x="1235821" y="3010249"/>
            <a:ext cx="3161736" cy="1576842"/>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
          <p:cNvSpPr>
            <a:spLocks noChangeArrowheads="1"/>
          </p:cNvSpPr>
          <p:nvPr/>
        </p:nvSpPr>
        <p:spPr bwMode="auto">
          <a:xfrm>
            <a:off x="7315200" y="152400"/>
            <a:ext cx="1676400" cy="1752600"/>
          </a:xfrm>
          <a:prstGeom prst="rect">
            <a:avLst/>
          </a:prstGeom>
          <a:solidFill>
            <a:schemeClr val="bg1"/>
          </a:solidFill>
          <a:ln w="9525">
            <a:noFill/>
            <a:miter lim="800000"/>
            <a:headEnd/>
            <a:tailEnd/>
          </a:ln>
          <a:effectLst/>
        </p:spPr>
        <p:txBody>
          <a:bodyPr anchor="ctr">
            <a:spAutoFit/>
          </a:bodyPr>
          <a:lstStyle/>
          <a:p>
            <a:endParaRPr lang="it-IT"/>
          </a:p>
        </p:txBody>
      </p:sp>
      <p:pic>
        <p:nvPicPr>
          <p:cNvPr id="26" name="Picture 4" descr="C:\ARCH\PAPERS\imaging\30506BP.TIF"/>
          <p:cNvPicPr>
            <a:picLocks noChangeAspect="1" noChangeArrowheads="1"/>
          </p:cNvPicPr>
          <p:nvPr/>
        </p:nvPicPr>
        <p:blipFill>
          <a:blip r:embed="rId4" cstate="print"/>
          <a:srcRect/>
          <a:stretch>
            <a:fillRect/>
          </a:stretch>
        </p:blipFill>
        <p:spPr bwMode="auto">
          <a:xfrm>
            <a:off x="1656184" y="980728"/>
            <a:ext cx="2736304" cy="2736304"/>
          </a:xfrm>
          <a:prstGeom prst="rect">
            <a:avLst/>
          </a:prstGeom>
          <a:noFill/>
        </p:spPr>
      </p:pic>
      <p:graphicFrame>
        <p:nvGraphicFramePr>
          <p:cNvPr id="27" name="Object 5"/>
          <p:cNvGraphicFramePr>
            <a:graphicFrameLocks noChangeAspect="1"/>
          </p:cNvGraphicFramePr>
          <p:nvPr/>
        </p:nvGraphicFramePr>
        <p:xfrm>
          <a:off x="4896544" y="1052736"/>
          <a:ext cx="2265363" cy="2520950"/>
        </p:xfrm>
        <a:graphic>
          <a:graphicData uri="http://schemas.openxmlformats.org/presentationml/2006/ole">
            <p:oleObj spid="_x0000_s995330" name="CorelDRAW" r:id="rId5" imgW="2264760" imgH="2520720" progId="">
              <p:embed/>
            </p:oleObj>
          </a:graphicData>
        </a:graphic>
      </p:graphicFrame>
      <p:sp>
        <p:nvSpPr>
          <p:cNvPr id="28" name="Text Box 8"/>
          <p:cNvSpPr txBox="1">
            <a:spLocks noChangeArrowheads="1"/>
          </p:cNvSpPr>
          <p:nvPr/>
        </p:nvSpPr>
        <p:spPr bwMode="auto">
          <a:xfrm>
            <a:off x="7620000" y="3140968"/>
            <a:ext cx="1524000" cy="523220"/>
          </a:xfrm>
          <a:prstGeom prst="rect">
            <a:avLst/>
          </a:prstGeom>
          <a:noFill/>
          <a:ln w="9525">
            <a:noFill/>
            <a:miter lim="800000"/>
            <a:headEnd/>
            <a:tailEnd/>
          </a:ln>
          <a:effectLst/>
        </p:spPr>
        <p:txBody>
          <a:bodyPr wrap="square">
            <a:spAutoFit/>
          </a:bodyPr>
          <a:lstStyle/>
          <a:p>
            <a:pPr>
              <a:spcBef>
                <a:spcPct val="50000"/>
              </a:spcBef>
            </a:pPr>
            <a:r>
              <a:rPr lang="it-IT" sz="1400" dirty="0"/>
              <a:t>D’Angelo et al., 1995, 1998, 2001</a:t>
            </a:r>
          </a:p>
        </p:txBody>
      </p:sp>
      <p:sp>
        <p:nvSpPr>
          <p:cNvPr id="29" name="CasellaDiTesto 16"/>
          <p:cNvSpPr txBox="1"/>
          <p:nvPr/>
        </p:nvSpPr>
        <p:spPr>
          <a:xfrm>
            <a:off x="1259632" y="0"/>
            <a:ext cx="6552728" cy="461665"/>
          </a:xfrm>
          <a:prstGeom prst="rect">
            <a:avLst/>
          </a:prstGeom>
          <a:noFill/>
        </p:spPr>
        <p:txBody>
          <a:bodyPr wrap="square" rtlCol="0">
            <a:spAutoFit/>
          </a:bodyPr>
          <a:lstStyle/>
          <a:p>
            <a:pPr algn="ctr"/>
            <a:r>
              <a:rPr lang="it-IT" b="1" i="1" u="sng" dirty="0" smtClean="0">
                <a:solidFill>
                  <a:srgbClr val="002060"/>
                </a:solidFill>
                <a:latin typeface="Arial" pitchFamily="34" charset="0"/>
                <a:cs typeface="Arial" pitchFamily="34" charset="0"/>
              </a:rPr>
              <a:t>NEURON</a:t>
            </a:r>
            <a:endParaRPr lang="it-IT" b="1" i="1" dirty="0">
              <a:solidFill>
                <a:srgbClr val="002060"/>
              </a:solidFill>
              <a:latin typeface="Arial" pitchFamily="34" charset="0"/>
              <a:cs typeface="Arial" pitchFamily="34" charset="0"/>
            </a:endParaRPr>
          </a:p>
        </p:txBody>
      </p:sp>
      <p:pic>
        <p:nvPicPr>
          <p:cNvPr id="30" name="Picture 3" descr="Golgi"/>
          <p:cNvPicPr>
            <a:picLocks noChangeAspect="1" noChangeArrowheads="1"/>
          </p:cNvPicPr>
          <p:nvPr/>
        </p:nvPicPr>
        <p:blipFill>
          <a:blip r:embed="rId6" cstate="print"/>
          <a:srcRect/>
          <a:stretch>
            <a:fillRect/>
          </a:stretch>
        </p:blipFill>
        <p:spPr bwMode="auto">
          <a:xfrm>
            <a:off x="1666621" y="4005064"/>
            <a:ext cx="2725867" cy="2525571"/>
          </a:xfrm>
          <a:prstGeom prst="rect">
            <a:avLst/>
          </a:prstGeom>
          <a:noFill/>
        </p:spPr>
      </p:pic>
      <p:pic>
        <p:nvPicPr>
          <p:cNvPr id="31" name="Picture 4" descr="Graph1vert"/>
          <p:cNvPicPr>
            <a:picLocks noChangeAspect="1" noChangeArrowheads="1"/>
          </p:cNvPicPr>
          <p:nvPr/>
        </p:nvPicPr>
        <p:blipFill>
          <a:blip r:embed="rId7" cstate="print"/>
          <a:srcRect/>
          <a:stretch>
            <a:fillRect/>
          </a:stretch>
        </p:blipFill>
        <p:spPr bwMode="auto">
          <a:xfrm>
            <a:off x="5040560" y="3933056"/>
            <a:ext cx="2232248" cy="2551140"/>
          </a:xfrm>
          <a:prstGeom prst="rect">
            <a:avLst/>
          </a:prstGeom>
          <a:noFill/>
        </p:spPr>
      </p:pic>
      <p:pic>
        <p:nvPicPr>
          <p:cNvPr id="32" name="Picture 5" descr="Nichel"/>
          <p:cNvPicPr>
            <a:picLocks noChangeAspect="1" noChangeArrowheads="1"/>
          </p:cNvPicPr>
          <p:nvPr/>
        </p:nvPicPr>
        <p:blipFill>
          <a:blip r:embed="rId8" cstate="print"/>
          <a:srcRect/>
          <a:stretch>
            <a:fillRect/>
          </a:stretch>
        </p:blipFill>
        <p:spPr bwMode="auto">
          <a:xfrm>
            <a:off x="4824536" y="5733256"/>
            <a:ext cx="2592288" cy="1863207"/>
          </a:xfrm>
          <a:prstGeom prst="rect">
            <a:avLst/>
          </a:prstGeom>
          <a:noFill/>
        </p:spPr>
      </p:pic>
      <p:sp>
        <p:nvSpPr>
          <p:cNvPr id="33" name="Text Box 6"/>
          <p:cNvSpPr txBox="1">
            <a:spLocks noChangeArrowheads="1"/>
          </p:cNvSpPr>
          <p:nvPr/>
        </p:nvSpPr>
        <p:spPr bwMode="auto">
          <a:xfrm>
            <a:off x="7416824" y="6165304"/>
            <a:ext cx="1727176" cy="307777"/>
          </a:xfrm>
          <a:prstGeom prst="rect">
            <a:avLst/>
          </a:prstGeom>
          <a:noFill/>
          <a:ln w="9525">
            <a:noFill/>
            <a:miter lim="800000"/>
            <a:headEnd/>
            <a:tailEnd/>
          </a:ln>
          <a:effectLst/>
        </p:spPr>
        <p:txBody>
          <a:bodyPr wrap="square">
            <a:spAutoFit/>
          </a:bodyPr>
          <a:lstStyle/>
          <a:p>
            <a:pPr>
              <a:spcBef>
                <a:spcPct val="50000"/>
              </a:spcBef>
            </a:pPr>
            <a:r>
              <a:rPr lang="it-IT" sz="1400" dirty="0" smtClean="0"/>
              <a:t>Forti et al., 2006.</a:t>
            </a:r>
            <a:endParaRPr lang="it-IT" sz="1400" dirty="0"/>
          </a:p>
        </p:txBody>
      </p:sp>
      <p:sp>
        <p:nvSpPr>
          <p:cNvPr id="34" name="Text Box 7"/>
          <p:cNvSpPr txBox="1">
            <a:spLocks noChangeArrowheads="1"/>
          </p:cNvSpPr>
          <p:nvPr/>
        </p:nvSpPr>
        <p:spPr bwMode="auto">
          <a:xfrm>
            <a:off x="1800200" y="6309320"/>
            <a:ext cx="2286000" cy="274638"/>
          </a:xfrm>
          <a:prstGeom prst="rect">
            <a:avLst/>
          </a:prstGeom>
          <a:noFill/>
          <a:ln w="9525">
            <a:noFill/>
            <a:miter lim="800000"/>
            <a:headEnd/>
            <a:tailEnd/>
          </a:ln>
          <a:effectLst/>
        </p:spPr>
        <p:txBody>
          <a:bodyPr>
            <a:spAutoFit/>
          </a:bodyPr>
          <a:lstStyle/>
          <a:p>
            <a:pPr>
              <a:spcBef>
                <a:spcPct val="50000"/>
              </a:spcBef>
            </a:pPr>
            <a:r>
              <a:rPr lang="it-IT" sz="1200" dirty="0">
                <a:solidFill>
                  <a:schemeClr val="bg1"/>
                </a:solidFill>
              </a:rPr>
              <a:t>Kindly provided by B. Barbour</a:t>
            </a:r>
          </a:p>
        </p:txBody>
      </p:sp>
      <p:sp>
        <p:nvSpPr>
          <p:cNvPr id="35" name="TextBox 34"/>
          <p:cNvSpPr txBox="1"/>
          <p:nvPr/>
        </p:nvSpPr>
        <p:spPr>
          <a:xfrm rot="16200000">
            <a:off x="266328" y="2118049"/>
            <a:ext cx="1872208" cy="461665"/>
          </a:xfrm>
          <a:prstGeom prst="rect">
            <a:avLst/>
          </a:prstGeom>
          <a:noFill/>
        </p:spPr>
        <p:txBody>
          <a:bodyPr wrap="square" rtlCol="0">
            <a:spAutoFit/>
          </a:bodyPr>
          <a:lstStyle/>
          <a:p>
            <a:r>
              <a:rPr lang="it-IT" dirty="0" smtClean="0">
                <a:latin typeface="Arial" pitchFamily="34" charset="0"/>
                <a:cs typeface="Arial" pitchFamily="34" charset="0"/>
              </a:rPr>
              <a:t>Granule cell</a:t>
            </a:r>
            <a:endParaRPr lang="it-IT" dirty="0">
              <a:latin typeface="Arial" pitchFamily="34" charset="0"/>
              <a:cs typeface="Arial" pitchFamily="34" charset="0"/>
            </a:endParaRPr>
          </a:p>
        </p:txBody>
      </p:sp>
      <p:sp>
        <p:nvSpPr>
          <p:cNvPr id="36" name="TextBox 35"/>
          <p:cNvSpPr txBox="1"/>
          <p:nvPr/>
        </p:nvSpPr>
        <p:spPr>
          <a:xfrm rot="16200000">
            <a:off x="266329" y="4926359"/>
            <a:ext cx="1872208" cy="461665"/>
          </a:xfrm>
          <a:prstGeom prst="rect">
            <a:avLst/>
          </a:prstGeom>
          <a:noFill/>
        </p:spPr>
        <p:txBody>
          <a:bodyPr wrap="square" rtlCol="0">
            <a:spAutoFit/>
          </a:bodyPr>
          <a:lstStyle/>
          <a:p>
            <a:r>
              <a:rPr lang="it-IT" dirty="0" smtClean="0">
                <a:latin typeface="Arial" pitchFamily="34" charset="0"/>
                <a:cs typeface="Arial" pitchFamily="34" charset="0"/>
              </a:rPr>
              <a:t>Golgi cell</a:t>
            </a:r>
            <a:endParaRPr lang="it-IT"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0" y="140439"/>
            <a:ext cx="9144000" cy="461665"/>
          </a:xfrm>
          <a:prstGeom prst="rect">
            <a:avLst/>
          </a:prstGeom>
          <a:noFill/>
          <a:ln w="9525">
            <a:noFill/>
            <a:miter lim="800000"/>
            <a:headEnd/>
            <a:tailEnd/>
          </a:ln>
          <a:effectLst/>
        </p:spPr>
        <p:txBody>
          <a:bodyPr wrap="square">
            <a:spAutoFit/>
          </a:bodyPr>
          <a:lstStyle/>
          <a:p>
            <a:pPr algn="ctr">
              <a:spcBef>
                <a:spcPct val="50000"/>
              </a:spcBef>
            </a:pPr>
            <a:r>
              <a:rPr lang="en-US" b="1" i="1" u="sng" dirty="0" smtClean="0">
                <a:solidFill>
                  <a:srgbClr val="002060"/>
                </a:solidFill>
                <a:latin typeface="Arial" charset="0"/>
                <a:cs typeface="Times New Roman" pitchFamily="18" charset="0"/>
              </a:rPr>
              <a:t>MICROCIRCUIT</a:t>
            </a:r>
            <a:endParaRPr lang="it-IT" b="1" i="1" dirty="0">
              <a:solidFill>
                <a:srgbClr val="002060"/>
              </a:solidFill>
              <a:latin typeface="Arial" charset="0"/>
            </a:endParaRPr>
          </a:p>
        </p:txBody>
      </p:sp>
      <p:pic>
        <p:nvPicPr>
          <p:cNvPr id="6" name="Picture 1" descr="C:\Users\UTENTE\Dropbox\2PM-SLM-PAPER\Backup_of_2PM-SLM-8ED.tif"/>
          <p:cNvPicPr>
            <a:picLocks noChangeAspect="1" noChangeArrowheads="1"/>
          </p:cNvPicPr>
          <p:nvPr/>
        </p:nvPicPr>
        <p:blipFill>
          <a:blip r:embed="rId2" cstate="print"/>
          <a:srcRect/>
          <a:stretch>
            <a:fillRect/>
          </a:stretch>
        </p:blipFill>
        <p:spPr bwMode="auto">
          <a:xfrm>
            <a:off x="3693915" y="980728"/>
            <a:ext cx="4750085" cy="5733256"/>
          </a:xfrm>
          <a:prstGeom prst="rect">
            <a:avLst/>
          </a:prstGeom>
          <a:noFill/>
        </p:spPr>
      </p:pic>
      <p:pic>
        <p:nvPicPr>
          <p:cNvPr id="7" name="Picture 2" descr="C:\Users\UTENTE\Documents\SLM-F8.tif"/>
          <p:cNvPicPr>
            <a:picLocks noChangeAspect="1" noChangeArrowheads="1"/>
          </p:cNvPicPr>
          <p:nvPr/>
        </p:nvPicPr>
        <p:blipFill>
          <a:blip r:embed="rId3" cstate="print"/>
          <a:srcRect/>
          <a:stretch>
            <a:fillRect/>
          </a:stretch>
        </p:blipFill>
        <p:spPr bwMode="auto">
          <a:xfrm>
            <a:off x="285720" y="1552209"/>
            <a:ext cx="2968600" cy="2857519"/>
          </a:xfrm>
          <a:prstGeom prst="rect">
            <a:avLst/>
          </a:prstGeom>
          <a:noFill/>
        </p:spPr>
      </p:pic>
      <p:sp>
        <p:nvSpPr>
          <p:cNvPr id="5" name="Text Box 8"/>
          <p:cNvSpPr txBox="1">
            <a:spLocks noChangeArrowheads="1"/>
          </p:cNvSpPr>
          <p:nvPr/>
        </p:nvSpPr>
        <p:spPr bwMode="auto">
          <a:xfrm>
            <a:off x="539552" y="5201816"/>
            <a:ext cx="2857488" cy="523220"/>
          </a:xfrm>
          <a:prstGeom prst="rect">
            <a:avLst/>
          </a:prstGeom>
          <a:noFill/>
          <a:ln w="9525">
            <a:noFill/>
            <a:miter lim="800000"/>
            <a:headEnd/>
            <a:tailEnd/>
          </a:ln>
          <a:effectLst/>
        </p:spPr>
        <p:txBody>
          <a:bodyPr wrap="square">
            <a:spAutoFit/>
          </a:bodyPr>
          <a:lstStyle/>
          <a:p>
            <a:pPr>
              <a:spcBef>
                <a:spcPct val="50000"/>
              </a:spcBef>
            </a:pPr>
            <a:r>
              <a:rPr lang="it-IT" sz="1400" dirty="0" smtClean="0"/>
              <a:t>Gandolfi, Mapelli, Pozzi, Tognolina, D’Angelo , 2014, 2015</a:t>
            </a:r>
            <a:endParaRPr lang="it-IT" sz="14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2146" name="Picture 2"/>
          <p:cNvPicPr>
            <a:picLocks noChangeAspect="1" noChangeArrowheads="1"/>
          </p:cNvPicPr>
          <p:nvPr/>
        </p:nvPicPr>
        <p:blipFill>
          <a:blip r:embed="rId2" cstate="print"/>
          <a:srcRect/>
          <a:stretch>
            <a:fillRect/>
          </a:stretch>
        </p:blipFill>
        <p:spPr bwMode="auto">
          <a:xfrm>
            <a:off x="4819798" y="1340768"/>
            <a:ext cx="4144690" cy="5182640"/>
          </a:xfrm>
          <a:prstGeom prst="rect">
            <a:avLst/>
          </a:prstGeom>
          <a:noFill/>
          <a:ln w="9525">
            <a:noFill/>
            <a:miter lim="800000"/>
            <a:headEnd/>
            <a:tailEnd/>
          </a:ln>
        </p:spPr>
      </p:pic>
      <p:sp>
        <p:nvSpPr>
          <p:cNvPr id="5" name="Text Box 3"/>
          <p:cNvSpPr txBox="1">
            <a:spLocks noChangeArrowheads="1"/>
          </p:cNvSpPr>
          <p:nvPr/>
        </p:nvSpPr>
        <p:spPr bwMode="auto">
          <a:xfrm>
            <a:off x="0" y="140439"/>
            <a:ext cx="9144000" cy="461665"/>
          </a:xfrm>
          <a:prstGeom prst="rect">
            <a:avLst/>
          </a:prstGeom>
          <a:noFill/>
          <a:ln w="9525">
            <a:noFill/>
            <a:miter lim="800000"/>
            <a:headEnd/>
            <a:tailEnd/>
          </a:ln>
          <a:effectLst/>
        </p:spPr>
        <p:txBody>
          <a:bodyPr wrap="square">
            <a:spAutoFit/>
          </a:bodyPr>
          <a:lstStyle/>
          <a:p>
            <a:pPr algn="ctr">
              <a:spcBef>
                <a:spcPct val="50000"/>
              </a:spcBef>
            </a:pPr>
            <a:r>
              <a:rPr lang="en-US" b="1" i="1" u="sng" dirty="0" smtClean="0">
                <a:solidFill>
                  <a:srgbClr val="002060"/>
                </a:solidFill>
                <a:latin typeface="Arial" charset="0"/>
                <a:cs typeface="Times New Roman" pitchFamily="18" charset="0"/>
              </a:rPr>
              <a:t>MESOCIRCUIT</a:t>
            </a:r>
            <a:endParaRPr lang="it-IT" b="1" i="1" dirty="0">
              <a:solidFill>
                <a:srgbClr val="002060"/>
              </a:solidFill>
              <a:latin typeface="Arial" charset="0"/>
            </a:endParaRPr>
          </a:p>
        </p:txBody>
      </p:sp>
      <p:pic>
        <p:nvPicPr>
          <p:cNvPr id="902147" name="Picture 3"/>
          <p:cNvPicPr>
            <a:picLocks noChangeAspect="1" noChangeArrowheads="1"/>
          </p:cNvPicPr>
          <p:nvPr/>
        </p:nvPicPr>
        <p:blipFill>
          <a:blip r:embed="rId3" cstate="print"/>
          <a:srcRect/>
          <a:stretch>
            <a:fillRect/>
          </a:stretch>
        </p:blipFill>
        <p:spPr bwMode="auto">
          <a:xfrm>
            <a:off x="0" y="1732421"/>
            <a:ext cx="4067944" cy="4216859"/>
          </a:xfrm>
          <a:prstGeom prst="rect">
            <a:avLst/>
          </a:prstGeom>
          <a:noFill/>
          <a:ln w="9525">
            <a:solidFill>
              <a:schemeClr val="tx1"/>
            </a:solidFill>
            <a:miter lim="800000"/>
            <a:headEnd/>
            <a:tailEnd/>
          </a:ln>
        </p:spPr>
      </p:pic>
      <p:sp>
        <p:nvSpPr>
          <p:cNvPr id="6" name="Rectangle 5"/>
          <p:cNvSpPr/>
          <p:nvPr/>
        </p:nvSpPr>
        <p:spPr>
          <a:xfrm>
            <a:off x="6660232" y="6381328"/>
            <a:ext cx="2241063" cy="307777"/>
          </a:xfrm>
          <a:prstGeom prst="rect">
            <a:avLst/>
          </a:prstGeom>
        </p:spPr>
        <p:txBody>
          <a:bodyPr wrap="none">
            <a:spAutoFit/>
          </a:bodyPr>
          <a:lstStyle/>
          <a:p>
            <a:r>
              <a:rPr lang="it-IT" sz="1400" dirty="0" smtClean="0"/>
              <a:t>(Diwakar et al., PLOS 2011)</a:t>
            </a:r>
            <a:endParaRPr lang="it-IT" sz="14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971600" y="0"/>
            <a:ext cx="7488832" cy="461665"/>
          </a:xfrm>
          <a:prstGeom prst="rect">
            <a:avLst/>
          </a:prstGeom>
          <a:noFill/>
          <a:ln w="9525">
            <a:noFill/>
            <a:miter lim="800000"/>
            <a:headEnd/>
            <a:tailEnd/>
          </a:ln>
          <a:effectLst/>
        </p:spPr>
        <p:txBody>
          <a:bodyPr wrap="square">
            <a:spAutoFit/>
          </a:bodyPr>
          <a:lstStyle/>
          <a:p>
            <a:pPr algn="ctr" eaLnBrk="0" hangingPunct="0">
              <a:spcBef>
                <a:spcPct val="50000"/>
              </a:spcBef>
            </a:pPr>
            <a:r>
              <a:rPr lang="it-IT" b="1" i="1" u="sng" dirty="0" smtClean="0">
                <a:solidFill>
                  <a:srgbClr val="002060"/>
                </a:solidFill>
                <a:latin typeface="Arial" pitchFamily="34" charset="0"/>
                <a:cs typeface="Arial" pitchFamily="34" charset="0"/>
              </a:rPr>
              <a:t>MACROCIRCUIT</a:t>
            </a:r>
            <a:endParaRPr lang="en-US" b="1" i="1" u="sng" dirty="0">
              <a:solidFill>
                <a:srgbClr val="002060"/>
              </a:solidFill>
              <a:latin typeface="Arial" pitchFamily="34" charset="0"/>
              <a:cs typeface="Arial" pitchFamily="34" charset="0"/>
            </a:endParaRPr>
          </a:p>
        </p:txBody>
      </p:sp>
      <p:pic>
        <p:nvPicPr>
          <p:cNvPr id="3" name="Segnaposto contenuto 5" descr="screenshot-0004.png"/>
          <p:cNvPicPr>
            <a:picLocks noChangeAspect="1"/>
          </p:cNvPicPr>
          <p:nvPr/>
        </p:nvPicPr>
        <p:blipFill>
          <a:blip r:embed="rId2" cstate="print">
            <a:extLst>
              <a:ext uri="{28A0092B-C50C-407E-A947-70E740481C1C}">
                <a14:useLocalDpi xmlns:a14="http://schemas.microsoft.com/office/drawing/2010/main" xmlns="" val="0"/>
              </a:ext>
            </a:extLst>
          </a:blip>
          <a:srcRect l="6589" t="2930" r="6947" b="11331"/>
          <a:stretch>
            <a:fillRect/>
          </a:stretch>
        </p:blipFill>
        <p:spPr>
          <a:xfrm>
            <a:off x="1201986" y="548680"/>
            <a:ext cx="6898406" cy="6309320"/>
          </a:xfrm>
          <a:prstGeom prst="rect">
            <a:avLst/>
          </a:prstGeom>
        </p:spPr>
      </p:pic>
      <p:sp>
        <p:nvSpPr>
          <p:cNvPr id="5" name="CasellaDiTesto 3"/>
          <p:cNvSpPr txBox="1"/>
          <p:nvPr/>
        </p:nvSpPr>
        <p:spPr>
          <a:xfrm rot="5400000">
            <a:off x="7452320" y="5373216"/>
            <a:ext cx="2376264" cy="307777"/>
          </a:xfrm>
          <a:prstGeom prst="rect">
            <a:avLst/>
          </a:prstGeom>
          <a:noFill/>
        </p:spPr>
        <p:txBody>
          <a:bodyPr wrap="square" rtlCol="0">
            <a:spAutoFit/>
          </a:bodyPr>
          <a:lstStyle/>
          <a:p>
            <a:r>
              <a:rPr lang="it-IT" sz="1400" dirty="0" smtClean="0"/>
              <a:t>Palesi et al., , 2014</a:t>
            </a:r>
            <a:endParaRPr lang="it-IT" sz="14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251520" y="116632"/>
            <a:ext cx="3528160" cy="2736304"/>
          </a:xfrm>
          <a:prstGeom prst="rect">
            <a:avLst/>
          </a:prstGeom>
          <a:noFill/>
          <a:ln w="9525">
            <a:noFill/>
            <a:miter lim="800000"/>
            <a:headEnd/>
            <a:tailEnd/>
          </a:ln>
        </p:spPr>
      </p:pic>
      <p:pic>
        <p:nvPicPr>
          <p:cNvPr id="5" name="Picture 5"/>
          <p:cNvPicPr>
            <a:picLocks noChangeAspect="1" noChangeArrowheads="1"/>
          </p:cNvPicPr>
          <p:nvPr/>
        </p:nvPicPr>
        <p:blipFill>
          <a:blip r:embed="rId3" cstate="print"/>
          <a:srcRect/>
          <a:stretch>
            <a:fillRect/>
          </a:stretch>
        </p:blipFill>
        <p:spPr bwMode="auto">
          <a:xfrm>
            <a:off x="1115616" y="3356992"/>
            <a:ext cx="7033638" cy="3240360"/>
          </a:xfrm>
          <a:prstGeom prst="rect">
            <a:avLst/>
          </a:prstGeom>
          <a:noFill/>
          <a:ln w="9525">
            <a:noFill/>
            <a:miter lim="800000"/>
            <a:headEnd/>
            <a:tailEnd/>
          </a:ln>
        </p:spPr>
      </p:pic>
      <p:sp>
        <p:nvSpPr>
          <p:cNvPr id="6" name="Rettangolo 5"/>
          <p:cNvSpPr/>
          <p:nvPr/>
        </p:nvSpPr>
        <p:spPr>
          <a:xfrm>
            <a:off x="6695728" y="6550223"/>
            <a:ext cx="2448272" cy="307777"/>
          </a:xfrm>
          <a:prstGeom prst="rect">
            <a:avLst/>
          </a:prstGeom>
        </p:spPr>
        <p:txBody>
          <a:bodyPr wrap="square">
            <a:spAutoFit/>
          </a:bodyPr>
          <a:lstStyle/>
          <a:p>
            <a:r>
              <a:rPr lang="en-US" sz="1400" dirty="0" smtClean="0">
                <a:latin typeface="Arial" pitchFamily="34" charset="0"/>
                <a:cs typeface="Arial" pitchFamily="34" charset="0"/>
              </a:rPr>
              <a:t>Monaco et al. EJN (2014)</a:t>
            </a:r>
            <a:endParaRPr lang="it-IT" sz="1400" dirty="0">
              <a:latin typeface="Arial" pitchFamily="34" charset="0"/>
              <a:cs typeface="Arial" pitchFamily="34" charset="0"/>
            </a:endParaRPr>
          </a:p>
        </p:txBody>
      </p:sp>
      <p:sp>
        <p:nvSpPr>
          <p:cNvPr id="7" name="Text Box 6"/>
          <p:cNvSpPr txBox="1">
            <a:spLocks noChangeArrowheads="1"/>
          </p:cNvSpPr>
          <p:nvPr/>
        </p:nvSpPr>
        <p:spPr bwMode="auto">
          <a:xfrm>
            <a:off x="4139952" y="188640"/>
            <a:ext cx="4645024" cy="1015663"/>
          </a:xfrm>
          <a:prstGeom prst="rect">
            <a:avLst/>
          </a:prstGeom>
          <a:noFill/>
          <a:ln w="9525">
            <a:noFill/>
            <a:miter lim="800000"/>
            <a:headEnd/>
            <a:tailEnd/>
          </a:ln>
          <a:effectLst/>
        </p:spPr>
        <p:txBody>
          <a:bodyPr wrap="square">
            <a:spAutoFit/>
          </a:bodyPr>
          <a:lstStyle/>
          <a:p>
            <a:pPr algn="ctr" eaLnBrk="0" hangingPunct="0">
              <a:spcBef>
                <a:spcPct val="50000"/>
              </a:spcBef>
            </a:pPr>
            <a:r>
              <a:rPr lang="it-IT" b="1" i="1" u="sng" dirty="0" smtClean="0">
                <a:solidFill>
                  <a:srgbClr val="002060"/>
                </a:solidFill>
                <a:latin typeface="Arial" pitchFamily="34" charset="0"/>
                <a:cs typeface="Arial" pitchFamily="34" charset="0"/>
              </a:rPr>
              <a:t>INTEGRATED SYSTEM</a:t>
            </a:r>
            <a:endParaRPr lang="en-US" b="1" i="1" u="sng" dirty="0" smtClean="0">
              <a:solidFill>
                <a:srgbClr val="002060"/>
              </a:solidFill>
              <a:latin typeface="Arial" pitchFamily="34" charset="0"/>
              <a:cs typeface="Arial" pitchFamily="34" charset="0"/>
            </a:endParaRPr>
          </a:p>
          <a:p>
            <a:pPr algn="ctr" eaLnBrk="0" hangingPunct="0">
              <a:spcBef>
                <a:spcPct val="50000"/>
              </a:spcBef>
            </a:pPr>
            <a:endParaRPr lang="en-US" b="1" i="1" dirty="0">
              <a:solidFill>
                <a:srgbClr val="00206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CasellaDiTesto 16"/>
          <p:cNvSpPr txBox="1"/>
          <p:nvPr/>
        </p:nvSpPr>
        <p:spPr>
          <a:xfrm>
            <a:off x="2339752" y="188640"/>
            <a:ext cx="6552728" cy="1200329"/>
          </a:xfrm>
          <a:prstGeom prst="rect">
            <a:avLst/>
          </a:prstGeom>
          <a:noFill/>
        </p:spPr>
        <p:txBody>
          <a:bodyPr wrap="square" rtlCol="0">
            <a:spAutoFit/>
          </a:bodyPr>
          <a:lstStyle/>
          <a:p>
            <a:pPr algn="ctr"/>
            <a:r>
              <a:rPr lang="it-IT" sz="3600" b="1" i="1" dirty="0" smtClean="0">
                <a:solidFill>
                  <a:srgbClr val="002060"/>
                </a:solidFill>
                <a:latin typeface="Arial" pitchFamily="34" charset="0"/>
                <a:cs typeface="Arial" pitchFamily="34" charset="0"/>
              </a:rPr>
              <a:t>Mathematical methods for realistic modeling</a:t>
            </a:r>
            <a:endParaRPr lang="it-IT" sz="3600" b="1" i="1" dirty="0">
              <a:solidFill>
                <a:srgbClr val="002060"/>
              </a:solidFill>
              <a:latin typeface="Arial" pitchFamily="34" charset="0"/>
              <a:cs typeface="Arial" pitchFamily="34" charset="0"/>
            </a:endParaRPr>
          </a:p>
        </p:txBody>
      </p:sp>
      <p:graphicFrame>
        <p:nvGraphicFramePr>
          <p:cNvPr id="27" name="Object 2"/>
          <p:cNvGraphicFramePr>
            <a:graphicFrameLocks noChangeAspect="1"/>
          </p:cNvGraphicFramePr>
          <p:nvPr/>
        </p:nvGraphicFramePr>
        <p:xfrm>
          <a:off x="422443" y="1772816"/>
          <a:ext cx="2997429" cy="1543598"/>
        </p:xfrm>
        <a:graphic>
          <a:graphicData uri="http://schemas.openxmlformats.org/presentationml/2006/ole">
            <p:oleObj spid="_x0000_s910338" name="CorelPhotoPaint.Image.7" r:id="rId4" imgW="2389434" imgH="1231290" progId="">
              <p:embed/>
            </p:oleObj>
          </a:graphicData>
        </a:graphic>
      </p:graphicFrame>
      <p:graphicFrame>
        <p:nvGraphicFramePr>
          <p:cNvPr id="28" name="Object 4"/>
          <p:cNvGraphicFramePr>
            <a:graphicFrameLocks noChangeAspect="1"/>
          </p:cNvGraphicFramePr>
          <p:nvPr/>
        </p:nvGraphicFramePr>
        <p:xfrm>
          <a:off x="107504" y="3429000"/>
          <a:ext cx="3555205" cy="969230"/>
        </p:xfrm>
        <a:graphic>
          <a:graphicData uri="http://schemas.openxmlformats.org/presentationml/2006/ole">
            <p:oleObj spid="_x0000_s910339" name="Equazione" r:id="rId5" imgW="3124080" imgH="850680" progId="Equation.3">
              <p:embed/>
            </p:oleObj>
          </a:graphicData>
        </a:graphic>
      </p:graphicFrame>
      <p:graphicFrame>
        <p:nvGraphicFramePr>
          <p:cNvPr id="29" name="Object 2"/>
          <p:cNvGraphicFramePr>
            <a:graphicFrameLocks noChangeAspect="1"/>
          </p:cNvGraphicFramePr>
          <p:nvPr/>
        </p:nvGraphicFramePr>
        <p:xfrm>
          <a:off x="0" y="44624"/>
          <a:ext cx="2081962" cy="1673331"/>
        </p:xfrm>
        <a:graphic>
          <a:graphicData uri="http://schemas.openxmlformats.org/presentationml/2006/ole">
            <p:oleObj spid="_x0000_s910340" name="CorelPhotoPaint.Image.7" r:id="rId6" imgW="3267186" imgH="2627159" progId="">
              <p:embed/>
            </p:oleObj>
          </a:graphicData>
        </a:graphic>
      </p:graphicFrame>
      <p:sp>
        <p:nvSpPr>
          <p:cNvPr id="30" name="Freeform 13"/>
          <p:cNvSpPr>
            <a:spLocks/>
          </p:cNvSpPr>
          <p:nvPr/>
        </p:nvSpPr>
        <p:spPr bwMode="auto">
          <a:xfrm>
            <a:off x="1331640" y="1268760"/>
            <a:ext cx="169502" cy="169938"/>
          </a:xfrm>
          <a:custGeom>
            <a:avLst/>
            <a:gdLst/>
            <a:ahLst/>
            <a:cxnLst>
              <a:cxn ang="0">
                <a:pos x="68" y="0"/>
              </a:cxn>
              <a:cxn ang="0">
                <a:pos x="108" y="32"/>
              </a:cxn>
              <a:cxn ang="0">
                <a:pos x="124" y="56"/>
              </a:cxn>
              <a:cxn ang="0">
                <a:pos x="132" y="80"/>
              </a:cxn>
              <a:cxn ang="0">
                <a:pos x="148" y="104"/>
              </a:cxn>
              <a:cxn ang="0">
                <a:pos x="152" y="116"/>
              </a:cxn>
              <a:cxn ang="0">
                <a:pos x="188" y="140"/>
              </a:cxn>
              <a:cxn ang="0">
                <a:pos x="236" y="164"/>
              </a:cxn>
              <a:cxn ang="0">
                <a:pos x="260" y="180"/>
              </a:cxn>
              <a:cxn ang="0">
                <a:pos x="280" y="228"/>
              </a:cxn>
              <a:cxn ang="0">
                <a:pos x="288" y="252"/>
              </a:cxn>
              <a:cxn ang="0">
                <a:pos x="264" y="312"/>
              </a:cxn>
              <a:cxn ang="0">
                <a:pos x="208" y="300"/>
              </a:cxn>
              <a:cxn ang="0">
                <a:pos x="204" y="288"/>
              </a:cxn>
              <a:cxn ang="0">
                <a:pos x="172" y="240"/>
              </a:cxn>
              <a:cxn ang="0">
                <a:pos x="72" y="196"/>
              </a:cxn>
              <a:cxn ang="0">
                <a:pos x="28" y="140"/>
              </a:cxn>
              <a:cxn ang="0">
                <a:pos x="0" y="68"/>
              </a:cxn>
              <a:cxn ang="0">
                <a:pos x="4" y="56"/>
              </a:cxn>
              <a:cxn ang="0">
                <a:pos x="16" y="60"/>
              </a:cxn>
              <a:cxn ang="0">
                <a:pos x="40" y="48"/>
              </a:cxn>
              <a:cxn ang="0">
                <a:pos x="68" y="0"/>
              </a:cxn>
            </a:cxnLst>
            <a:rect l="0" t="0" r="r" b="b"/>
            <a:pathLst>
              <a:path w="297" h="328">
                <a:moveTo>
                  <a:pt x="68" y="0"/>
                </a:moveTo>
                <a:cubicBezTo>
                  <a:pt x="90" y="7"/>
                  <a:pt x="91" y="20"/>
                  <a:pt x="108" y="32"/>
                </a:cubicBezTo>
                <a:cubicBezTo>
                  <a:pt x="113" y="40"/>
                  <a:pt x="121" y="47"/>
                  <a:pt x="124" y="56"/>
                </a:cubicBezTo>
                <a:cubicBezTo>
                  <a:pt x="127" y="64"/>
                  <a:pt x="127" y="73"/>
                  <a:pt x="132" y="80"/>
                </a:cubicBezTo>
                <a:cubicBezTo>
                  <a:pt x="137" y="88"/>
                  <a:pt x="145" y="95"/>
                  <a:pt x="148" y="104"/>
                </a:cubicBezTo>
                <a:cubicBezTo>
                  <a:pt x="149" y="108"/>
                  <a:pt x="149" y="113"/>
                  <a:pt x="152" y="116"/>
                </a:cubicBezTo>
                <a:cubicBezTo>
                  <a:pt x="152" y="116"/>
                  <a:pt x="182" y="136"/>
                  <a:pt x="188" y="140"/>
                </a:cubicBezTo>
                <a:cubicBezTo>
                  <a:pt x="206" y="152"/>
                  <a:pt x="215" y="157"/>
                  <a:pt x="236" y="164"/>
                </a:cubicBezTo>
                <a:cubicBezTo>
                  <a:pt x="245" y="167"/>
                  <a:pt x="260" y="180"/>
                  <a:pt x="260" y="180"/>
                </a:cubicBezTo>
                <a:cubicBezTo>
                  <a:pt x="270" y="195"/>
                  <a:pt x="274" y="211"/>
                  <a:pt x="280" y="228"/>
                </a:cubicBezTo>
                <a:cubicBezTo>
                  <a:pt x="283" y="236"/>
                  <a:pt x="288" y="252"/>
                  <a:pt x="288" y="252"/>
                </a:cubicBezTo>
                <a:cubicBezTo>
                  <a:pt x="292" y="285"/>
                  <a:pt x="297" y="301"/>
                  <a:pt x="264" y="312"/>
                </a:cubicBezTo>
                <a:cubicBezTo>
                  <a:pt x="228" y="288"/>
                  <a:pt x="292" y="328"/>
                  <a:pt x="208" y="300"/>
                </a:cubicBezTo>
                <a:cubicBezTo>
                  <a:pt x="204" y="299"/>
                  <a:pt x="206" y="292"/>
                  <a:pt x="204" y="288"/>
                </a:cubicBezTo>
                <a:cubicBezTo>
                  <a:pt x="195" y="271"/>
                  <a:pt x="187" y="253"/>
                  <a:pt x="172" y="240"/>
                </a:cubicBezTo>
                <a:cubicBezTo>
                  <a:pt x="143" y="216"/>
                  <a:pt x="103" y="216"/>
                  <a:pt x="72" y="196"/>
                </a:cubicBezTo>
                <a:cubicBezTo>
                  <a:pt x="65" y="175"/>
                  <a:pt x="47" y="153"/>
                  <a:pt x="28" y="140"/>
                </a:cubicBezTo>
                <a:cubicBezTo>
                  <a:pt x="20" y="116"/>
                  <a:pt x="14" y="89"/>
                  <a:pt x="0" y="68"/>
                </a:cubicBezTo>
                <a:cubicBezTo>
                  <a:pt x="1" y="64"/>
                  <a:pt x="0" y="58"/>
                  <a:pt x="4" y="56"/>
                </a:cubicBezTo>
                <a:cubicBezTo>
                  <a:pt x="8" y="54"/>
                  <a:pt x="12" y="60"/>
                  <a:pt x="16" y="60"/>
                </a:cubicBezTo>
                <a:cubicBezTo>
                  <a:pt x="24" y="60"/>
                  <a:pt x="34" y="52"/>
                  <a:pt x="40" y="48"/>
                </a:cubicBezTo>
                <a:cubicBezTo>
                  <a:pt x="51" y="31"/>
                  <a:pt x="62" y="18"/>
                  <a:pt x="68" y="0"/>
                </a:cubicBezTo>
                <a:close/>
              </a:path>
            </a:pathLst>
          </a:custGeom>
          <a:solidFill>
            <a:srgbClr val="00B0F0"/>
          </a:solidFill>
          <a:ln w="9525">
            <a:solidFill>
              <a:schemeClr val="tx1"/>
            </a:solidFill>
            <a:round/>
            <a:headEnd/>
            <a:tailEnd/>
          </a:ln>
          <a:effectLst/>
        </p:spPr>
        <p:txBody>
          <a:bodyPr/>
          <a:lstStyle/>
          <a:p>
            <a:endParaRPr lang="it-IT"/>
          </a:p>
        </p:txBody>
      </p:sp>
      <p:graphicFrame>
        <p:nvGraphicFramePr>
          <p:cNvPr id="31" name="Object 11"/>
          <p:cNvGraphicFramePr>
            <a:graphicFrameLocks noChangeAspect="1"/>
          </p:cNvGraphicFramePr>
          <p:nvPr/>
        </p:nvGraphicFramePr>
        <p:xfrm>
          <a:off x="318160" y="4523558"/>
          <a:ext cx="2964710" cy="1781800"/>
        </p:xfrm>
        <a:graphic>
          <a:graphicData uri="http://schemas.openxmlformats.org/presentationml/2006/ole">
            <p:oleObj spid="_x0000_s910341" name="Equation" r:id="rId7" imgW="3936960" imgH="2361960" progId="Equation.3">
              <p:embed/>
            </p:oleObj>
          </a:graphicData>
        </a:graphic>
      </p:graphicFrame>
      <p:sp>
        <p:nvSpPr>
          <p:cNvPr id="32" name="Rounded Rectangle 31"/>
          <p:cNvSpPr/>
          <p:nvPr/>
        </p:nvSpPr>
        <p:spPr>
          <a:xfrm>
            <a:off x="107504" y="1700808"/>
            <a:ext cx="8928992" cy="4941168"/>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59" name="Group 58"/>
          <p:cNvGrpSpPr/>
          <p:nvPr/>
        </p:nvGrpSpPr>
        <p:grpSpPr>
          <a:xfrm>
            <a:off x="3059832" y="2636912"/>
            <a:ext cx="5902424" cy="3982191"/>
            <a:chOff x="179512" y="1484784"/>
            <a:chExt cx="8782744" cy="5778739"/>
          </a:xfrm>
        </p:grpSpPr>
        <p:grpSp>
          <p:nvGrpSpPr>
            <p:cNvPr id="60" name="Group 5"/>
            <p:cNvGrpSpPr>
              <a:grpSpLocks/>
            </p:cNvGrpSpPr>
            <p:nvPr/>
          </p:nvGrpSpPr>
          <p:grpSpPr bwMode="auto">
            <a:xfrm>
              <a:off x="1331640" y="1700808"/>
              <a:ext cx="7630616" cy="2376264"/>
              <a:chOff x="432" y="672"/>
              <a:chExt cx="4896" cy="1584"/>
            </a:xfrm>
          </p:grpSpPr>
          <p:grpSp>
            <p:nvGrpSpPr>
              <p:cNvPr id="64" name="Group 63"/>
              <p:cNvGrpSpPr>
                <a:grpSpLocks/>
              </p:cNvGrpSpPr>
              <p:nvPr/>
            </p:nvGrpSpPr>
            <p:grpSpPr bwMode="auto">
              <a:xfrm>
                <a:off x="432" y="727"/>
                <a:ext cx="2204" cy="1460"/>
                <a:chOff x="1584" y="624"/>
                <a:chExt cx="2204" cy="1460"/>
              </a:xfrm>
            </p:grpSpPr>
            <p:sp>
              <p:nvSpPr>
                <p:cNvPr id="70" name="Text Box 7"/>
                <p:cNvSpPr txBox="1">
                  <a:spLocks noChangeArrowheads="1"/>
                </p:cNvSpPr>
                <p:nvPr/>
              </p:nvSpPr>
              <p:spPr bwMode="auto">
                <a:xfrm>
                  <a:off x="1584" y="1656"/>
                  <a:ext cx="948" cy="428"/>
                </a:xfrm>
                <a:prstGeom prst="rect">
                  <a:avLst/>
                </a:prstGeom>
                <a:solidFill>
                  <a:schemeClr val="bg1"/>
                </a:solidFill>
                <a:ln w="9525">
                  <a:noFill/>
                  <a:miter lim="800000"/>
                  <a:headEnd/>
                  <a:tailEnd/>
                </a:ln>
                <a:effectLst/>
              </p:spPr>
              <p:txBody>
                <a:bodyPr wrap="none">
                  <a:spAutoFit/>
                </a:bodyPr>
                <a:lstStyle/>
                <a:p>
                  <a:r>
                    <a:rPr lang="en-US" sz="1400"/>
                    <a:t>       </a:t>
                  </a:r>
                  <a:r>
                    <a:rPr lang="en-US" sz="1400" b="1"/>
                    <a:t>Y</a:t>
                  </a:r>
                  <a:endParaRPr lang="en-US" sz="1400"/>
                </a:p>
                <a:p>
                  <a:r>
                    <a:rPr lang="en-US" sz="1400"/>
                    <a:t>active resource</a:t>
                  </a:r>
                </a:p>
              </p:txBody>
            </p:sp>
            <p:sp>
              <p:nvSpPr>
                <p:cNvPr id="71" name="Text Box 8"/>
                <p:cNvSpPr txBox="1">
                  <a:spLocks noChangeArrowheads="1"/>
                </p:cNvSpPr>
                <p:nvPr/>
              </p:nvSpPr>
              <p:spPr bwMode="auto">
                <a:xfrm>
                  <a:off x="2736" y="1656"/>
                  <a:ext cx="1052" cy="428"/>
                </a:xfrm>
                <a:prstGeom prst="rect">
                  <a:avLst/>
                </a:prstGeom>
                <a:solidFill>
                  <a:schemeClr val="bg1"/>
                </a:solidFill>
                <a:ln w="9525">
                  <a:noFill/>
                  <a:miter lim="800000"/>
                  <a:headEnd/>
                  <a:tailEnd/>
                </a:ln>
                <a:effectLst/>
              </p:spPr>
              <p:txBody>
                <a:bodyPr wrap="none">
                  <a:spAutoFit/>
                </a:bodyPr>
                <a:lstStyle/>
                <a:p>
                  <a:r>
                    <a:rPr lang="en-US" sz="1400"/>
                    <a:t>          </a:t>
                  </a:r>
                  <a:r>
                    <a:rPr lang="en-US" sz="1400" b="1"/>
                    <a:t>Z</a:t>
                  </a:r>
                  <a:endParaRPr lang="en-US" sz="1400"/>
                </a:p>
                <a:p>
                  <a:r>
                    <a:rPr lang="en-US" sz="1400"/>
                    <a:t>inactive resource</a:t>
                  </a:r>
                </a:p>
              </p:txBody>
            </p:sp>
            <p:sp>
              <p:nvSpPr>
                <p:cNvPr id="72" name="Text Box 9"/>
                <p:cNvSpPr txBox="1">
                  <a:spLocks noChangeArrowheads="1"/>
                </p:cNvSpPr>
                <p:nvPr/>
              </p:nvSpPr>
              <p:spPr bwMode="auto">
                <a:xfrm>
                  <a:off x="2005" y="624"/>
                  <a:ext cx="1156" cy="428"/>
                </a:xfrm>
                <a:prstGeom prst="rect">
                  <a:avLst/>
                </a:prstGeom>
                <a:solidFill>
                  <a:schemeClr val="bg1"/>
                </a:solidFill>
                <a:ln w="9525">
                  <a:noFill/>
                  <a:miter lim="800000"/>
                  <a:headEnd/>
                  <a:tailEnd/>
                </a:ln>
                <a:effectLst/>
              </p:spPr>
              <p:txBody>
                <a:bodyPr wrap="none">
                  <a:spAutoFit/>
                </a:bodyPr>
                <a:lstStyle/>
                <a:p>
                  <a:r>
                    <a:rPr lang="en-US" sz="1400"/>
                    <a:t>           </a:t>
                  </a:r>
                  <a:r>
                    <a:rPr lang="en-US" sz="1400" b="1"/>
                    <a:t>X</a:t>
                  </a:r>
                  <a:endParaRPr lang="en-US" sz="1400"/>
                </a:p>
                <a:p>
                  <a:r>
                    <a:rPr lang="en-US" sz="1400"/>
                    <a:t>recovered resource</a:t>
                  </a:r>
                </a:p>
              </p:txBody>
            </p:sp>
            <p:sp>
              <p:nvSpPr>
                <p:cNvPr id="73" name="Line 10"/>
                <p:cNvSpPr>
                  <a:spLocks noChangeShapeType="1"/>
                </p:cNvSpPr>
                <p:nvPr/>
              </p:nvSpPr>
              <p:spPr bwMode="auto">
                <a:xfrm flipH="1">
                  <a:off x="2064" y="1056"/>
                  <a:ext cx="288" cy="576"/>
                </a:xfrm>
                <a:prstGeom prst="line">
                  <a:avLst/>
                </a:prstGeom>
                <a:noFill/>
                <a:ln w="9525">
                  <a:solidFill>
                    <a:schemeClr val="tx1"/>
                  </a:solidFill>
                  <a:round/>
                  <a:headEnd/>
                  <a:tailEnd type="triangle" w="med" len="med"/>
                </a:ln>
                <a:effectLst/>
              </p:spPr>
              <p:txBody>
                <a:bodyPr wrap="none" anchor="ctr"/>
                <a:lstStyle/>
                <a:p>
                  <a:endParaRPr lang="it-IT" sz="1400"/>
                </a:p>
              </p:txBody>
            </p:sp>
            <p:sp>
              <p:nvSpPr>
                <p:cNvPr id="74" name="Line 11"/>
                <p:cNvSpPr>
                  <a:spLocks noChangeShapeType="1"/>
                </p:cNvSpPr>
                <p:nvPr/>
              </p:nvSpPr>
              <p:spPr bwMode="auto">
                <a:xfrm>
                  <a:off x="2304" y="1776"/>
                  <a:ext cx="672" cy="0"/>
                </a:xfrm>
                <a:prstGeom prst="line">
                  <a:avLst/>
                </a:prstGeom>
                <a:noFill/>
                <a:ln w="9525">
                  <a:solidFill>
                    <a:schemeClr val="tx1"/>
                  </a:solidFill>
                  <a:round/>
                  <a:headEnd/>
                  <a:tailEnd type="triangle" w="med" len="med"/>
                </a:ln>
                <a:effectLst/>
              </p:spPr>
              <p:txBody>
                <a:bodyPr wrap="none" anchor="ctr"/>
                <a:lstStyle/>
                <a:p>
                  <a:endParaRPr lang="it-IT" sz="1400"/>
                </a:p>
              </p:txBody>
            </p:sp>
            <p:sp>
              <p:nvSpPr>
                <p:cNvPr id="75" name="Line 12"/>
                <p:cNvSpPr>
                  <a:spLocks noChangeShapeType="1"/>
                </p:cNvSpPr>
                <p:nvPr/>
              </p:nvSpPr>
              <p:spPr bwMode="auto">
                <a:xfrm flipH="1" flipV="1">
                  <a:off x="2880" y="1056"/>
                  <a:ext cx="336" cy="576"/>
                </a:xfrm>
                <a:prstGeom prst="line">
                  <a:avLst/>
                </a:prstGeom>
                <a:noFill/>
                <a:ln w="9525">
                  <a:solidFill>
                    <a:schemeClr val="tx1"/>
                  </a:solidFill>
                  <a:round/>
                  <a:headEnd/>
                  <a:tailEnd type="triangle" w="med" len="med"/>
                </a:ln>
                <a:effectLst/>
              </p:spPr>
              <p:txBody>
                <a:bodyPr wrap="none" anchor="ctr"/>
                <a:lstStyle/>
                <a:p>
                  <a:endParaRPr lang="it-IT" sz="1400"/>
                </a:p>
              </p:txBody>
            </p:sp>
            <p:sp>
              <p:nvSpPr>
                <p:cNvPr id="76" name="Text Box 13"/>
                <p:cNvSpPr txBox="1">
                  <a:spLocks noChangeArrowheads="1"/>
                </p:cNvSpPr>
                <p:nvPr/>
              </p:nvSpPr>
              <p:spPr bwMode="auto">
                <a:xfrm>
                  <a:off x="2496" y="1584"/>
                  <a:ext cx="316" cy="428"/>
                </a:xfrm>
                <a:prstGeom prst="rect">
                  <a:avLst/>
                </a:prstGeom>
                <a:solidFill>
                  <a:schemeClr val="bg1"/>
                </a:solidFill>
                <a:ln w="9525">
                  <a:noFill/>
                  <a:miter lim="800000"/>
                  <a:headEnd/>
                  <a:tailEnd/>
                </a:ln>
                <a:effectLst/>
              </p:spPr>
              <p:txBody>
                <a:bodyPr>
                  <a:spAutoFit/>
                </a:bodyPr>
                <a:lstStyle/>
                <a:p>
                  <a:r>
                    <a:rPr lang="en-US" sz="1400" b="1"/>
                    <a:t>1/ </a:t>
                  </a:r>
                  <a:r>
                    <a:rPr lang="en-US" sz="1400" b="1">
                      <a:latin typeface="Symbol" pitchFamily="18" charset="2"/>
                    </a:rPr>
                    <a:t>t</a:t>
                  </a:r>
                  <a:r>
                    <a:rPr lang="en-US" sz="1400" b="1" baseline="-25000">
                      <a:latin typeface="Symbol" pitchFamily="18" charset="2"/>
                    </a:rPr>
                    <a:t>1</a:t>
                  </a:r>
                  <a:endParaRPr lang="en-US" sz="1400" b="1"/>
                </a:p>
              </p:txBody>
            </p:sp>
            <p:sp>
              <p:nvSpPr>
                <p:cNvPr id="77" name="Text Box 14"/>
                <p:cNvSpPr txBox="1">
                  <a:spLocks noChangeArrowheads="1"/>
                </p:cNvSpPr>
                <p:nvPr/>
              </p:nvSpPr>
              <p:spPr bwMode="auto">
                <a:xfrm>
                  <a:off x="3024" y="1200"/>
                  <a:ext cx="432" cy="252"/>
                </a:xfrm>
                <a:prstGeom prst="rect">
                  <a:avLst/>
                </a:prstGeom>
                <a:solidFill>
                  <a:schemeClr val="bg1"/>
                </a:solidFill>
                <a:ln w="9525">
                  <a:noFill/>
                  <a:miter lim="800000"/>
                  <a:headEnd/>
                  <a:tailEnd/>
                </a:ln>
                <a:effectLst/>
              </p:spPr>
              <p:txBody>
                <a:bodyPr>
                  <a:spAutoFit/>
                </a:bodyPr>
                <a:lstStyle/>
                <a:p>
                  <a:r>
                    <a:rPr lang="en-US" sz="1400" b="1"/>
                    <a:t>1/ </a:t>
                  </a:r>
                  <a:r>
                    <a:rPr lang="en-US" sz="1400" b="1">
                      <a:latin typeface="Symbol" pitchFamily="18" charset="2"/>
                    </a:rPr>
                    <a:t>t</a:t>
                  </a:r>
                  <a:r>
                    <a:rPr lang="en-US" sz="1400" b="1" baseline="-25000"/>
                    <a:t>R</a:t>
                  </a:r>
                  <a:endParaRPr lang="en-US" sz="1400" b="1"/>
                </a:p>
              </p:txBody>
            </p:sp>
            <p:sp>
              <p:nvSpPr>
                <p:cNvPr id="78" name="Text Box 15"/>
                <p:cNvSpPr txBox="1">
                  <a:spLocks noChangeArrowheads="1"/>
                </p:cNvSpPr>
                <p:nvPr/>
              </p:nvSpPr>
              <p:spPr bwMode="auto">
                <a:xfrm>
                  <a:off x="1872" y="1152"/>
                  <a:ext cx="384" cy="252"/>
                </a:xfrm>
                <a:prstGeom prst="rect">
                  <a:avLst/>
                </a:prstGeom>
                <a:solidFill>
                  <a:schemeClr val="bg1"/>
                </a:solidFill>
                <a:ln w="9525">
                  <a:noFill/>
                  <a:miter lim="800000"/>
                  <a:headEnd/>
                  <a:tailEnd/>
                </a:ln>
                <a:effectLst/>
              </p:spPr>
              <p:txBody>
                <a:bodyPr>
                  <a:spAutoFit/>
                </a:bodyPr>
                <a:lstStyle/>
                <a:p>
                  <a:r>
                    <a:rPr lang="en-US" sz="1400" b="1" i="1"/>
                    <a:t>   </a:t>
                  </a:r>
                  <a:r>
                    <a:rPr lang="en-US" sz="1400" i="1"/>
                    <a:t>u</a:t>
                  </a:r>
                  <a:endParaRPr lang="en-US" sz="1400" b="1" i="1"/>
                </a:p>
              </p:txBody>
            </p:sp>
          </p:grpSp>
          <p:grpSp>
            <p:nvGrpSpPr>
              <p:cNvPr id="65" name="Group 16"/>
              <p:cNvGrpSpPr>
                <a:grpSpLocks/>
              </p:cNvGrpSpPr>
              <p:nvPr/>
            </p:nvGrpSpPr>
            <p:grpSpPr bwMode="auto">
              <a:xfrm>
                <a:off x="3216" y="672"/>
                <a:ext cx="2112" cy="1584"/>
                <a:chOff x="576" y="2256"/>
                <a:chExt cx="1512" cy="1304"/>
              </a:xfrm>
            </p:grpSpPr>
            <p:graphicFrame>
              <p:nvGraphicFramePr>
                <p:cNvPr id="66" name="Object 17"/>
                <p:cNvGraphicFramePr>
                  <a:graphicFrameLocks noChangeAspect="1"/>
                </p:cNvGraphicFramePr>
                <p:nvPr/>
              </p:nvGraphicFramePr>
              <p:xfrm>
                <a:off x="576" y="2256"/>
                <a:ext cx="1184" cy="296"/>
              </p:xfrm>
              <a:graphic>
                <a:graphicData uri="http://schemas.openxmlformats.org/presentationml/2006/ole">
                  <p:oleObj spid="_x0000_s910342" name="Equazione" r:id="rId8" imgW="1879560" imgH="469800" progId="Equation.3">
                    <p:embed/>
                  </p:oleObj>
                </a:graphicData>
              </a:graphic>
            </p:graphicFrame>
            <p:graphicFrame>
              <p:nvGraphicFramePr>
                <p:cNvPr id="67" name="Object 18"/>
                <p:cNvGraphicFramePr>
                  <a:graphicFrameLocks noChangeAspect="1"/>
                </p:cNvGraphicFramePr>
                <p:nvPr/>
              </p:nvGraphicFramePr>
              <p:xfrm>
                <a:off x="576" y="2592"/>
                <a:ext cx="1160" cy="296"/>
              </p:xfrm>
              <a:graphic>
                <a:graphicData uri="http://schemas.openxmlformats.org/presentationml/2006/ole">
                  <p:oleObj spid="_x0000_s910343" name="Equazione" r:id="rId9" imgW="1841400" imgH="469800" progId="Equation.3">
                    <p:embed/>
                  </p:oleObj>
                </a:graphicData>
              </a:graphic>
            </p:graphicFrame>
            <p:graphicFrame>
              <p:nvGraphicFramePr>
                <p:cNvPr id="68" name="Object 19"/>
                <p:cNvGraphicFramePr>
                  <a:graphicFrameLocks noChangeAspect="1"/>
                </p:cNvGraphicFramePr>
                <p:nvPr/>
              </p:nvGraphicFramePr>
              <p:xfrm>
                <a:off x="576" y="2928"/>
                <a:ext cx="648" cy="296"/>
              </p:xfrm>
              <a:graphic>
                <a:graphicData uri="http://schemas.openxmlformats.org/presentationml/2006/ole">
                  <p:oleObj spid="_x0000_s910344" name="Equazione" r:id="rId10" imgW="1028520" imgH="469800" progId="Equation.3">
                    <p:embed/>
                  </p:oleObj>
                </a:graphicData>
              </a:graphic>
            </p:graphicFrame>
            <p:graphicFrame>
              <p:nvGraphicFramePr>
                <p:cNvPr id="69" name="Object 20"/>
                <p:cNvGraphicFramePr>
                  <a:graphicFrameLocks noChangeAspect="1"/>
                </p:cNvGraphicFramePr>
                <p:nvPr/>
              </p:nvGraphicFramePr>
              <p:xfrm>
                <a:off x="576" y="3264"/>
                <a:ext cx="1512" cy="296"/>
              </p:xfrm>
              <a:graphic>
                <a:graphicData uri="http://schemas.openxmlformats.org/presentationml/2006/ole">
                  <p:oleObj spid="_x0000_s910345" name="Equazione" r:id="rId11" imgW="2400120" imgH="469800" progId="Equation.3">
                    <p:embed/>
                  </p:oleObj>
                </a:graphicData>
              </a:graphic>
            </p:graphicFrame>
          </p:grpSp>
        </p:grpSp>
        <p:sp>
          <p:nvSpPr>
            <p:cNvPr id="61" name="Rectangle 60"/>
            <p:cNvSpPr/>
            <p:nvPr/>
          </p:nvSpPr>
          <p:spPr>
            <a:xfrm>
              <a:off x="1475656" y="1484784"/>
              <a:ext cx="4248472" cy="23042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aphicFrame>
          <p:nvGraphicFramePr>
            <p:cNvPr id="62" name="Object 6"/>
            <p:cNvGraphicFramePr>
              <a:graphicFrameLocks noChangeAspect="1"/>
            </p:cNvGraphicFramePr>
            <p:nvPr/>
          </p:nvGraphicFramePr>
          <p:xfrm>
            <a:off x="179512" y="1844824"/>
            <a:ext cx="5775593" cy="4680520"/>
          </p:xfrm>
          <a:graphic>
            <a:graphicData uri="http://schemas.openxmlformats.org/presentationml/2006/ole">
              <p:oleObj spid="_x0000_s910346" name="CorelDRAW" r:id="rId12" imgW="5322240" imgH="5173200" progId="">
                <p:embed/>
              </p:oleObj>
            </a:graphicData>
          </a:graphic>
        </p:graphicFrame>
        <p:sp>
          <p:nvSpPr>
            <p:cNvPr id="63" name="CasellaDiTesto 3"/>
            <p:cNvSpPr txBox="1"/>
            <p:nvPr/>
          </p:nvSpPr>
          <p:spPr>
            <a:xfrm>
              <a:off x="5322575" y="6504255"/>
              <a:ext cx="3625955" cy="759268"/>
            </a:xfrm>
            <a:prstGeom prst="rect">
              <a:avLst/>
            </a:prstGeom>
            <a:noFill/>
          </p:spPr>
          <p:txBody>
            <a:bodyPr wrap="square" rtlCol="0">
              <a:spAutoFit/>
            </a:bodyPr>
            <a:lstStyle/>
            <a:p>
              <a:r>
                <a:rPr lang="it-IT" sz="1400" dirty="0" smtClean="0"/>
                <a:t>D’Angelo et al., J Neurosci  2001, 2013, 2017</a:t>
              </a:r>
              <a:endParaRPr lang="it-IT" sz="1400" dirty="0"/>
            </a:p>
          </p:txBody>
        </p:sp>
      </p:gr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7"/>
          <p:cNvGrpSpPr/>
          <p:nvPr/>
        </p:nvGrpSpPr>
        <p:grpSpPr>
          <a:xfrm>
            <a:off x="268131" y="2764054"/>
            <a:ext cx="4702330" cy="2680686"/>
            <a:chOff x="581188" y="1610675"/>
            <a:chExt cx="8537684" cy="4809731"/>
          </a:xfrm>
        </p:grpSpPr>
        <p:cxnSp>
          <p:nvCxnSpPr>
            <p:cNvPr id="3" name="Elbow Connector 15"/>
            <p:cNvCxnSpPr>
              <a:stCxn id="6" idx="2"/>
              <a:endCxn id="13" idx="0"/>
            </p:cNvCxnSpPr>
            <p:nvPr/>
          </p:nvCxnSpPr>
          <p:spPr>
            <a:xfrm rot="16200000" flipH="1">
              <a:off x="4445671" y="3881234"/>
              <a:ext cx="257042" cy="12012"/>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4" name="Rounded Rectangle 29"/>
            <p:cNvSpPr/>
            <p:nvPr/>
          </p:nvSpPr>
          <p:spPr>
            <a:xfrm>
              <a:off x="1175004" y="3095957"/>
              <a:ext cx="1654361" cy="691116"/>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lIns="73646" tIns="36823" rIns="73646" bIns="36823" rtlCol="0" anchor="ctr"/>
            <a:lstStyle/>
            <a:p>
              <a:pPr algn="ctr"/>
              <a:r>
                <a:rPr lang="it-IT" sz="500" dirty="0" smtClean="0">
                  <a:solidFill>
                    <a:schemeClr val="tx1"/>
                  </a:solidFill>
                </a:rPr>
                <a:t>PROBLEM 1:</a:t>
              </a:r>
            </a:p>
            <a:p>
              <a:pPr algn="ctr"/>
              <a:endParaRPr lang="it-IT" sz="500" dirty="0" smtClean="0">
                <a:solidFill>
                  <a:schemeClr val="tx1"/>
                </a:solidFill>
              </a:endParaRPr>
            </a:p>
            <a:p>
              <a:pPr algn="ctr"/>
              <a:r>
                <a:rPr lang="it-IT" sz="500" dirty="0" smtClean="0">
                  <a:solidFill>
                    <a:schemeClr val="tx1"/>
                  </a:solidFill>
                </a:rPr>
                <a:t>Spike generation an ionic channel balance</a:t>
              </a:r>
              <a:endParaRPr lang="it-IT" sz="500" dirty="0">
                <a:solidFill>
                  <a:schemeClr val="tx1"/>
                </a:solidFill>
              </a:endParaRPr>
            </a:p>
          </p:txBody>
        </p:sp>
        <p:cxnSp>
          <p:nvCxnSpPr>
            <p:cNvPr id="5" name="Elbow Connector 18"/>
            <p:cNvCxnSpPr>
              <a:stCxn id="4" idx="2"/>
              <a:endCxn id="7" idx="0"/>
            </p:cNvCxnSpPr>
            <p:nvPr/>
          </p:nvCxnSpPr>
          <p:spPr>
            <a:xfrm rot="16200000" flipH="1">
              <a:off x="1869041" y="3920217"/>
              <a:ext cx="278306" cy="12018"/>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6" name="Rounded Rectangle 31"/>
            <p:cNvSpPr/>
            <p:nvPr/>
          </p:nvSpPr>
          <p:spPr>
            <a:xfrm>
              <a:off x="3741005" y="3067603"/>
              <a:ext cx="1654361" cy="691116"/>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lIns="73646" tIns="36823" rIns="73646" bIns="36823" rtlCol="0" anchor="ctr"/>
            <a:lstStyle/>
            <a:p>
              <a:pPr algn="ctr"/>
              <a:r>
                <a:rPr lang="it-IT" sz="500" dirty="0" smtClean="0">
                  <a:solidFill>
                    <a:schemeClr val="tx1"/>
                  </a:solidFill>
                </a:rPr>
                <a:t>PROBLEM 2:</a:t>
              </a:r>
            </a:p>
            <a:p>
              <a:pPr algn="ctr"/>
              <a:endParaRPr lang="it-IT" sz="500" dirty="0" smtClean="0">
                <a:solidFill>
                  <a:schemeClr val="tx1"/>
                </a:solidFill>
              </a:endParaRPr>
            </a:p>
            <a:p>
              <a:pPr algn="ctr"/>
              <a:r>
                <a:rPr lang="it-IT" sz="500" dirty="0" smtClean="0">
                  <a:solidFill>
                    <a:schemeClr val="tx1"/>
                  </a:solidFill>
                </a:rPr>
                <a:t>Distribution of electrical propetries: </a:t>
              </a:r>
              <a:endParaRPr lang="it-IT" sz="500" dirty="0">
                <a:solidFill>
                  <a:schemeClr val="tx1"/>
                </a:solidFill>
              </a:endParaRPr>
            </a:p>
          </p:txBody>
        </p:sp>
        <p:sp>
          <p:nvSpPr>
            <p:cNvPr id="7" name="Rounded Rectangle 32"/>
            <p:cNvSpPr/>
            <p:nvPr/>
          </p:nvSpPr>
          <p:spPr>
            <a:xfrm>
              <a:off x="1157385" y="4065379"/>
              <a:ext cx="1713635" cy="540391"/>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lIns="73646" tIns="36823" rIns="73646" bIns="36823" rtlCol="0" anchor="ctr"/>
            <a:lstStyle/>
            <a:p>
              <a:pPr algn="ctr"/>
              <a:r>
                <a:rPr lang="it-IT" sz="500" dirty="0" smtClean="0">
                  <a:solidFill>
                    <a:schemeClr val="tx1"/>
                  </a:solidFill>
                </a:rPr>
                <a:t>Monocompartmental model  - D’Angelo et al. (2001)  J Neuroscience</a:t>
              </a:r>
              <a:endParaRPr lang="it-IT" sz="500" dirty="0">
                <a:solidFill>
                  <a:schemeClr val="tx1"/>
                </a:solidFill>
              </a:endParaRPr>
            </a:p>
          </p:txBody>
        </p:sp>
        <p:sp>
          <p:nvSpPr>
            <p:cNvPr id="8" name="Rounded Rectangle 33"/>
            <p:cNvSpPr/>
            <p:nvPr/>
          </p:nvSpPr>
          <p:spPr>
            <a:xfrm>
              <a:off x="1171563" y="4887635"/>
              <a:ext cx="1713635" cy="540391"/>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lIns="73646" tIns="36823" rIns="73646" bIns="36823" rtlCol="0" anchor="ctr"/>
            <a:lstStyle/>
            <a:p>
              <a:pPr algn="ctr"/>
              <a:r>
                <a:rPr lang="it-IT" sz="500" dirty="0" smtClean="0">
                  <a:solidFill>
                    <a:schemeClr val="tx1"/>
                  </a:solidFill>
                </a:rPr>
                <a:t>Prediction &amp; discovery of a new current and of dynamics phenomena </a:t>
              </a:r>
              <a:endParaRPr lang="it-IT" sz="500" dirty="0">
                <a:solidFill>
                  <a:schemeClr val="tx1"/>
                </a:solidFill>
              </a:endParaRPr>
            </a:p>
          </p:txBody>
        </p:sp>
        <p:cxnSp>
          <p:nvCxnSpPr>
            <p:cNvPr id="9" name="Elbow Connector 26"/>
            <p:cNvCxnSpPr>
              <a:stCxn id="7" idx="2"/>
              <a:endCxn id="8" idx="0"/>
            </p:cNvCxnSpPr>
            <p:nvPr/>
          </p:nvCxnSpPr>
          <p:spPr>
            <a:xfrm rot="16200000" flipH="1">
              <a:off x="1880360" y="4739613"/>
              <a:ext cx="281865" cy="14178"/>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Rounded Rectangle 35"/>
            <p:cNvSpPr/>
            <p:nvPr/>
          </p:nvSpPr>
          <p:spPr>
            <a:xfrm>
              <a:off x="1696129" y="5880015"/>
              <a:ext cx="1713635" cy="540391"/>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lIns="73646" tIns="36823" rIns="73646" bIns="36823" rtlCol="0" anchor="ctr"/>
            <a:lstStyle/>
            <a:p>
              <a:pPr algn="ctr"/>
              <a:r>
                <a:rPr lang="it-IT" sz="500" dirty="0" smtClean="0">
                  <a:solidFill>
                    <a:schemeClr val="tx1"/>
                  </a:solidFill>
                </a:rPr>
                <a:t>BUT:</a:t>
              </a:r>
            </a:p>
            <a:p>
              <a:pPr algn="ctr"/>
              <a:r>
                <a:rPr lang="it-IT" sz="500" dirty="0" smtClean="0">
                  <a:solidFill>
                    <a:schemeClr val="tx1"/>
                  </a:solidFill>
                </a:rPr>
                <a:t>AP amplitude does not match !!</a:t>
              </a:r>
              <a:endParaRPr lang="it-IT" sz="500" dirty="0">
                <a:solidFill>
                  <a:schemeClr val="tx1"/>
                </a:solidFill>
              </a:endParaRPr>
            </a:p>
          </p:txBody>
        </p:sp>
        <p:cxnSp>
          <p:nvCxnSpPr>
            <p:cNvPr id="11" name="Elbow Connector 36"/>
            <p:cNvCxnSpPr>
              <a:stCxn id="10" idx="3"/>
              <a:endCxn id="6" idx="1"/>
            </p:cNvCxnSpPr>
            <p:nvPr/>
          </p:nvCxnSpPr>
          <p:spPr>
            <a:xfrm flipV="1">
              <a:off x="3409764" y="3413161"/>
              <a:ext cx="331241" cy="2737050"/>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Elbow Connector 26"/>
            <p:cNvCxnSpPr>
              <a:stCxn id="8" idx="2"/>
              <a:endCxn id="10" idx="0"/>
            </p:cNvCxnSpPr>
            <p:nvPr/>
          </p:nvCxnSpPr>
          <p:spPr>
            <a:xfrm rot="16200000" flipH="1">
              <a:off x="2064670" y="5391737"/>
              <a:ext cx="451989" cy="524566"/>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ounded Rectangle 38"/>
            <p:cNvSpPr/>
            <p:nvPr/>
          </p:nvSpPr>
          <p:spPr>
            <a:xfrm>
              <a:off x="3723380" y="4015761"/>
              <a:ext cx="1713635" cy="540391"/>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lIns="73646" tIns="36823" rIns="73646" bIns="36823" rtlCol="0" anchor="ctr"/>
            <a:lstStyle/>
            <a:p>
              <a:pPr algn="ctr"/>
              <a:r>
                <a:rPr lang="it-IT" sz="500" dirty="0" smtClean="0">
                  <a:solidFill>
                    <a:schemeClr val="tx1"/>
                  </a:solidFill>
                </a:rPr>
                <a:t>Multicompartmental model  - Diwakar et al. (2009)  J Neurophysiology</a:t>
              </a:r>
              <a:endParaRPr lang="it-IT" sz="500" dirty="0">
                <a:solidFill>
                  <a:schemeClr val="tx1"/>
                </a:solidFill>
              </a:endParaRPr>
            </a:p>
          </p:txBody>
        </p:sp>
        <p:sp>
          <p:nvSpPr>
            <p:cNvPr id="14" name="Rounded Rectangle 39"/>
            <p:cNvSpPr/>
            <p:nvPr/>
          </p:nvSpPr>
          <p:spPr>
            <a:xfrm>
              <a:off x="3748191" y="4838017"/>
              <a:ext cx="1713635" cy="540391"/>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lIns="73646" tIns="36823" rIns="73646" bIns="36823" rtlCol="0" anchor="ctr"/>
            <a:lstStyle/>
            <a:p>
              <a:pPr algn="ctr"/>
              <a:r>
                <a:rPr lang="it-IT" sz="500" dirty="0" smtClean="0">
                  <a:solidFill>
                    <a:schemeClr val="tx1"/>
                  </a:solidFill>
                </a:rPr>
                <a:t>Prediction of  AP generation and  amplitude</a:t>
              </a:r>
              <a:endParaRPr lang="it-IT" sz="500" dirty="0">
                <a:solidFill>
                  <a:schemeClr val="tx1"/>
                </a:solidFill>
              </a:endParaRPr>
            </a:p>
          </p:txBody>
        </p:sp>
        <p:cxnSp>
          <p:nvCxnSpPr>
            <p:cNvPr id="15" name="Elbow Connector 26"/>
            <p:cNvCxnSpPr>
              <a:stCxn id="13" idx="2"/>
              <a:endCxn id="14" idx="0"/>
            </p:cNvCxnSpPr>
            <p:nvPr/>
          </p:nvCxnSpPr>
          <p:spPr>
            <a:xfrm rot="16200000" flipH="1">
              <a:off x="4451671" y="4684678"/>
              <a:ext cx="281865" cy="24811"/>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ounded Rectangle 41"/>
            <p:cNvSpPr/>
            <p:nvPr/>
          </p:nvSpPr>
          <p:spPr>
            <a:xfrm>
              <a:off x="4272757" y="5830397"/>
              <a:ext cx="1713635" cy="540391"/>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lIns="73646" tIns="36823" rIns="73646" bIns="36823" rtlCol="0" anchor="ctr"/>
            <a:lstStyle/>
            <a:p>
              <a:pPr algn="ctr"/>
              <a:r>
                <a:rPr lang="it-IT" sz="500" dirty="0" smtClean="0">
                  <a:solidFill>
                    <a:schemeClr val="tx1"/>
                  </a:solidFill>
                </a:rPr>
                <a:t>BUT:</a:t>
              </a:r>
            </a:p>
            <a:p>
              <a:pPr algn="ctr"/>
              <a:r>
                <a:rPr lang="it-IT" sz="500" dirty="0" smtClean="0">
                  <a:solidFill>
                    <a:schemeClr val="tx1"/>
                  </a:solidFill>
                </a:rPr>
                <a:t>AP propagation does not match !!</a:t>
              </a:r>
              <a:endParaRPr lang="it-IT" sz="500" dirty="0">
                <a:solidFill>
                  <a:schemeClr val="tx1"/>
                </a:solidFill>
              </a:endParaRPr>
            </a:p>
          </p:txBody>
        </p:sp>
        <p:cxnSp>
          <p:nvCxnSpPr>
            <p:cNvPr id="17" name="Elbow Connector 26"/>
            <p:cNvCxnSpPr>
              <a:stCxn id="14" idx="2"/>
              <a:endCxn id="16" idx="0"/>
            </p:cNvCxnSpPr>
            <p:nvPr/>
          </p:nvCxnSpPr>
          <p:spPr>
            <a:xfrm rot="16200000" flipH="1">
              <a:off x="4641298" y="5342119"/>
              <a:ext cx="451989" cy="524566"/>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ounded Rectangle 43"/>
            <p:cNvSpPr/>
            <p:nvPr/>
          </p:nvSpPr>
          <p:spPr>
            <a:xfrm>
              <a:off x="581188" y="1646722"/>
              <a:ext cx="1654361" cy="1006572"/>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500" dirty="0" err="1" smtClean="0">
                  <a:solidFill>
                    <a:schemeClr val="tx1"/>
                  </a:solidFill>
                </a:rPr>
                <a:t>Detailed</a:t>
              </a:r>
              <a:r>
                <a:rPr lang="it-IT" sz="500" dirty="0" smtClean="0">
                  <a:solidFill>
                    <a:schemeClr val="tx1"/>
                  </a:solidFill>
                </a:rPr>
                <a:t> </a:t>
              </a:r>
              <a:r>
                <a:rPr lang="it-IT" sz="500" dirty="0" err="1" smtClean="0">
                  <a:solidFill>
                    <a:schemeClr val="tx1"/>
                  </a:solidFill>
                </a:rPr>
                <a:t>description</a:t>
              </a:r>
              <a:r>
                <a:rPr lang="it-IT" sz="500" dirty="0" smtClean="0">
                  <a:solidFill>
                    <a:schemeClr val="tx1"/>
                  </a:solidFill>
                </a:rPr>
                <a:t> and hypothesis on ionic  current dynamics . </a:t>
              </a:r>
            </a:p>
            <a:p>
              <a:pPr algn="ctr"/>
              <a:r>
                <a:rPr lang="it-IT" sz="500" dirty="0" smtClean="0">
                  <a:solidFill>
                    <a:schemeClr val="tx1"/>
                  </a:solidFill>
                </a:rPr>
                <a:t>D’Angelo e al. (1998) J Neurophys</a:t>
              </a:r>
              <a:endParaRPr lang="it-IT" sz="500" dirty="0">
                <a:solidFill>
                  <a:schemeClr val="tx1"/>
                </a:solidFill>
              </a:endParaRPr>
            </a:p>
          </p:txBody>
        </p:sp>
        <p:cxnSp>
          <p:nvCxnSpPr>
            <p:cNvPr id="19" name="Elbow Connector 18"/>
            <p:cNvCxnSpPr>
              <a:stCxn id="18" idx="2"/>
              <a:endCxn id="4" idx="0"/>
            </p:cNvCxnSpPr>
            <p:nvPr/>
          </p:nvCxnSpPr>
          <p:spPr>
            <a:xfrm rot="16200000" flipH="1">
              <a:off x="1483946" y="2577717"/>
              <a:ext cx="442663" cy="593816"/>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ounded Rectangle 45"/>
            <p:cNvSpPr/>
            <p:nvPr/>
          </p:nvSpPr>
          <p:spPr>
            <a:xfrm>
              <a:off x="3128689" y="1648047"/>
              <a:ext cx="1654361" cy="1006572"/>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500" dirty="0" smtClean="0">
                  <a:solidFill>
                    <a:schemeClr val="tx1"/>
                  </a:solidFill>
                </a:rPr>
                <a:t>Na channel kinetics, localization, modulation. </a:t>
              </a:r>
            </a:p>
            <a:p>
              <a:pPr algn="ctr"/>
              <a:r>
                <a:rPr lang="it-IT" sz="500" dirty="0" smtClean="0">
                  <a:solidFill>
                    <a:schemeClr val="tx1"/>
                  </a:solidFill>
                </a:rPr>
                <a:t>Magistretti et al. (2006) J Physiol; Goldfarb et al., (2007) Neuron</a:t>
              </a:r>
              <a:endParaRPr lang="it-IT" sz="500" dirty="0">
                <a:solidFill>
                  <a:schemeClr val="tx1"/>
                </a:solidFill>
              </a:endParaRPr>
            </a:p>
          </p:txBody>
        </p:sp>
        <p:cxnSp>
          <p:nvCxnSpPr>
            <p:cNvPr id="21" name="Elbow Connector 18"/>
            <p:cNvCxnSpPr>
              <a:stCxn id="20" idx="2"/>
              <a:endCxn id="6" idx="0"/>
            </p:cNvCxnSpPr>
            <p:nvPr/>
          </p:nvCxnSpPr>
          <p:spPr>
            <a:xfrm rot="16200000" flipH="1">
              <a:off x="4055536" y="2554953"/>
              <a:ext cx="412984" cy="612316"/>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Elbow Connector 15"/>
            <p:cNvCxnSpPr>
              <a:stCxn id="23" idx="2"/>
              <a:endCxn id="25" idx="0"/>
            </p:cNvCxnSpPr>
            <p:nvPr/>
          </p:nvCxnSpPr>
          <p:spPr>
            <a:xfrm rot="16200000" flipH="1">
              <a:off x="7033421" y="3843862"/>
              <a:ext cx="257042" cy="12012"/>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ounded Rectangle 48"/>
            <p:cNvSpPr/>
            <p:nvPr/>
          </p:nvSpPr>
          <p:spPr>
            <a:xfrm>
              <a:off x="6328755" y="3030231"/>
              <a:ext cx="1654361" cy="691116"/>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lIns="73646" tIns="36823" rIns="73646" bIns="36823" rtlCol="0" anchor="ctr"/>
            <a:lstStyle/>
            <a:p>
              <a:pPr algn="ctr"/>
              <a:r>
                <a:rPr lang="it-IT" sz="500" dirty="0" smtClean="0">
                  <a:solidFill>
                    <a:schemeClr val="tx1"/>
                  </a:solidFill>
                </a:rPr>
                <a:t>PROBLEM 3:</a:t>
              </a:r>
            </a:p>
            <a:p>
              <a:pPr algn="ctr"/>
              <a:endParaRPr lang="it-IT" sz="500" dirty="0" smtClean="0">
                <a:solidFill>
                  <a:schemeClr val="tx1"/>
                </a:solidFill>
              </a:endParaRPr>
            </a:p>
            <a:p>
              <a:pPr algn="ctr"/>
              <a:r>
                <a:rPr lang="it-IT" sz="500" dirty="0" smtClean="0">
                  <a:solidFill>
                    <a:schemeClr val="tx1"/>
                  </a:solidFill>
                </a:rPr>
                <a:t>Axonal properties : </a:t>
              </a:r>
              <a:endParaRPr lang="it-IT" sz="500" dirty="0">
                <a:solidFill>
                  <a:schemeClr val="tx1"/>
                </a:solidFill>
              </a:endParaRPr>
            </a:p>
          </p:txBody>
        </p:sp>
        <p:cxnSp>
          <p:nvCxnSpPr>
            <p:cNvPr id="24" name="Elbow Connector 49"/>
            <p:cNvCxnSpPr>
              <a:stCxn id="16" idx="3"/>
              <a:endCxn id="23" idx="1"/>
            </p:cNvCxnSpPr>
            <p:nvPr/>
          </p:nvCxnSpPr>
          <p:spPr>
            <a:xfrm flipV="1">
              <a:off x="5986392" y="3375789"/>
              <a:ext cx="342363" cy="2724804"/>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ounded Rectangle 50"/>
            <p:cNvSpPr/>
            <p:nvPr/>
          </p:nvSpPr>
          <p:spPr>
            <a:xfrm>
              <a:off x="6311130" y="3978389"/>
              <a:ext cx="1713635" cy="540391"/>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lIns="73646" tIns="36823" rIns="73646" bIns="36823" rtlCol="0" anchor="ctr"/>
            <a:lstStyle/>
            <a:p>
              <a:pPr algn="ctr"/>
              <a:r>
                <a:rPr lang="it-IT" sz="500" dirty="0" smtClean="0">
                  <a:solidFill>
                    <a:schemeClr val="tx1"/>
                  </a:solidFill>
                </a:rPr>
                <a:t>Multicompartmental model  - Dover et al. (2016)   Nature comm</a:t>
              </a:r>
              <a:endParaRPr lang="it-IT" sz="500" dirty="0">
                <a:solidFill>
                  <a:schemeClr val="tx1"/>
                </a:solidFill>
              </a:endParaRPr>
            </a:p>
          </p:txBody>
        </p:sp>
        <p:sp>
          <p:nvSpPr>
            <p:cNvPr id="26" name="Rounded Rectangle 51"/>
            <p:cNvSpPr/>
            <p:nvPr/>
          </p:nvSpPr>
          <p:spPr>
            <a:xfrm>
              <a:off x="6335941" y="4800645"/>
              <a:ext cx="1713635" cy="540391"/>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lIns="73646" tIns="36823" rIns="73646" bIns="36823" rtlCol="0" anchor="ctr"/>
            <a:lstStyle/>
            <a:p>
              <a:pPr algn="ctr"/>
              <a:r>
                <a:rPr lang="it-IT" sz="500" dirty="0" smtClean="0">
                  <a:solidFill>
                    <a:schemeClr val="tx1"/>
                  </a:solidFill>
                </a:rPr>
                <a:t>Prediction of  AP propagation</a:t>
              </a:r>
              <a:endParaRPr lang="it-IT" sz="500" dirty="0">
                <a:solidFill>
                  <a:schemeClr val="tx1"/>
                </a:solidFill>
              </a:endParaRPr>
            </a:p>
          </p:txBody>
        </p:sp>
        <p:cxnSp>
          <p:nvCxnSpPr>
            <p:cNvPr id="27" name="Elbow Connector 26"/>
            <p:cNvCxnSpPr>
              <a:stCxn id="25" idx="2"/>
              <a:endCxn id="26" idx="0"/>
            </p:cNvCxnSpPr>
            <p:nvPr/>
          </p:nvCxnSpPr>
          <p:spPr>
            <a:xfrm rot="16200000" flipH="1">
              <a:off x="7039421" y="4647306"/>
              <a:ext cx="281865" cy="24811"/>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28" name="Rounded Rectangle 53"/>
            <p:cNvSpPr/>
            <p:nvPr/>
          </p:nvSpPr>
          <p:spPr>
            <a:xfrm>
              <a:off x="6860507" y="5793025"/>
              <a:ext cx="2258365" cy="540391"/>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lIns="73646" tIns="36823" rIns="73646" bIns="36823" rtlCol="0" anchor="ctr"/>
            <a:lstStyle/>
            <a:p>
              <a:pPr algn="ctr"/>
              <a:r>
                <a:rPr lang="it-IT" sz="500" dirty="0" smtClean="0">
                  <a:solidFill>
                    <a:schemeClr val="tx1"/>
                  </a:solidFill>
                </a:rPr>
                <a:t>New properteis in Na channel regulation and axonal resistance change the view in AP generation</a:t>
              </a:r>
              <a:endParaRPr lang="it-IT" sz="500" dirty="0">
                <a:solidFill>
                  <a:schemeClr val="tx1"/>
                </a:solidFill>
              </a:endParaRPr>
            </a:p>
          </p:txBody>
        </p:sp>
        <p:cxnSp>
          <p:nvCxnSpPr>
            <p:cNvPr id="29" name="Elbow Connector 26"/>
            <p:cNvCxnSpPr>
              <a:stCxn id="26" idx="2"/>
              <a:endCxn id="28" idx="0"/>
            </p:cNvCxnSpPr>
            <p:nvPr/>
          </p:nvCxnSpPr>
          <p:spPr>
            <a:xfrm rot="16200000" flipH="1">
              <a:off x="7365230" y="5168564"/>
              <a:ext cx="451989" cy="796931"/>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30" name="Rounded Rectangle 55"/>
            <p:cNvSpPr/>
            <p:nvPr/>
          </p:nvSpPr>
          <p:spPr>
            <a:xfrm>
              <a:off x="5716439" y="1610675"/>
              <a:ext cx="1654361" cy="1006572"/>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500" dirty="0" smtClean="0">
                  <a:solidFill>
                    <a:schemeClr val="tx1"/>
                  </a:solidFill>
                </a:rPr>
                <a:t>Na channel modulation by FHF in the axon Dover et al. (2016) Nature comm</a:t>
              </a:r>
              <a:endParaRPr lang="it-IT" sz="500" dirty="0">
                <a:solidFill>
                  <a:schemeClr val="tx1"/>
                </a:solidFill>
              </a:endParaRPr>
            </a:p>
          </p:txBody>
        </p:sp>
        <p:cxnSp>
          <p:nvCxnSpPr>
            <p:cNvPr id="31" name="Elbow Connector 18"/>
            <p:cNvCxnSpPr>
              <a:stCxn id="30" idx="2"/>
              <a:endCxn id="23" idx="0"/>
            </p:cNvCxnSpPr>
            <p:nvPr/>
          </p:nvCxnSpPr>
          <p:spPr>
            <a:xfrm rot="16200000" flipH="1">
              <a:off x="6643286" y="2517581"/>
              <a:ext cx="412984" cy="612316"/>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grpSp>
      <p:pic>
        <p:nvPicPr>
          <p:cNvPr id="32" name="Picture 2"/>
          <p:cNvPicPr>
            <a:picLocks noChangeAspect="1" noChangeArrowheads="1"/>
          </p:cNvPicPr>
          <p:nvPr/>
        </p:nvPicPr>
        <p:blipFill>
          <a:blip r:embed="rId2" cstate="print"/>
          <a:srcRect/>
          <a:stretch>
            <a:fillRect/>
          </a:stretch>
        </p:blipFill>
        <p:spPr bwMode="auto">
          <a:xfrm>
            <a:off x="6444208" y="1701595"/>
            <a:ext cx="2715405" cy="4031661"/>
          </a:xfrm>
          <a:prstGeom prst="rect">
            <a:avLst/>
          </a:prstGeom>
          <a:noFill/>
          <a:ln w="9525">
            <a:noFill/>
            <a:miter lim="800000"/>
            <a:headEnd/>
            <a:tailEnd/>
          </a:ln>
        </p:spPr>
      </p:pic>
      <p:pic>
        <p:nvPicPr>
          <p:cNvPr id="33" name="Picture 3"/>
          <p:cNvPicPr>
            <a:picLocks noChangeAspect="1" noChangeArrowheads="1"/>
          </p:cNvPicPr>
          <p:nvPr/>
        </p:nvPicPr>
        <p:blipFill>
          <a:blip r:embed="rId3" cstate="print"/>
          <a:srcRect/>
          <a:stretch>
            <a:fillRect/>
          </a:stretch>
        </p:blipFill>
        <p:spPr bwMode="auto">
          <a:xfrm>
            <a:off x="265186" y="1197538"/>
            <a:ext cx="3838065" cy="1061329"/>
          </a:xfrm>
          <a:prstGeom prst="rect">
            <a:avLst/>
          </a:prstGeom>
          <a:noFill/>
          <a:ln w="9525">
            <a:noFill/>
            <a:miter lim="800000"/>
            <a:headEnd/>
            <a:tailEnd/>
          </a:ln>
        </p:spPr>
      </p:pic>
      <p:pic>
        <p:nvPicPr>
          <p:cNvPr id="34" name="Picture 4"/>
          <p:cNvPicPr>
            <a:picLocks noChangeAspect="1" noChangeArrowheads="1"/>
          </p:cNvPicPr>
          <p:nvPr/>
        </p:nvPicPr>
        <p:blipFill>
          <a:blip r:embed="rId4" cstate="print"/>
          <a:srcRect/>
          <a:stretch>
            <a:fillRect/>
          </a:stretch>
        </p:blipFill>
        <p:spPr bwMode="auto">
          <a:xfrm>
            <a:off x="4068206" y="1041996"/>
            <a:ext cx="2364521" cy="1852983"/>
          </a:xfrm>
          <a:prstGeom prst="rect">
            <a:avLst/>
          </a:prstGeom>
          <a:noFill/>
          <a:ln w="9525">
            <a:noFill/>
            <a:miter lim="800000"/>
            <a:headEnd/>
            <a:tailEnd/>
          </a:ln>
        </p:spPr>
      </p:pic>
      <p:sp>
        <p:nvSpPr>
          <p:cNvPr id="35" name="Rounded Rectangle 57"/>
          <p:cNvSpPr/>
          <p:nvPr/>
        </p:nvSpPr>
        <p:spPr>
          <a:xfrm>
            <a:off x="4754880" y="3521512"/>
            <a:ext cx="1576327" cy="1196080"/>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lIns="73646" tIns="36823" rIns="73646" bIns="36823" rtlCol="0" anchor="ctr"/>
          <a:lstStyle/>
          <a:p>
            <a:pPr algn="ctr"/>
            <a:r>
              <a:rPr lang="it-IT" dirty="0" smtClean="0">
                <a:solidFill>
                  <a:schemeClr val="tx1"/>
                </a:solidFill>
              </a:rPr>
              <a:t>Plasticity of AIS ?</a:t>
            </a:r>
          </a:p>
        </p:txBody>
      </p:sp>
      <p:sp>
        <p:nvSpPr>
          <p:cNvPr id="36" name="Rounded Rectangle 58"/>
          <p:cNvSpPr/>
          <p:nvPr/>
        </p:nvSpPr>
        <p:spPr>
          <a:xfrm>
            <a:off x="277088" y="5816013"/>
            <a:ext cx="4693373" cy="389454"/>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lIns="73646" tIns="36823" rIns="73646" bIns="36823" rtlCol="0" anchor="ctr"/>
          <a:lstStyle/>
          <a:p>
            <a:pPr algn="ctr"/>
            <a:r>
              <a:rPr lang="it-IT" sz="1800" dirty="0" smtClean="0">
                <a:solidFill>
                  <a:schemeClr val="tx1"/>
                </a:solidFill>
              </a:rPr>
              <a:t>Plasticity of intrinsic excitabity (2000, 2006)</a:t>
            </a:r>
          </a:p>
        </p:txBody>
      </p:sp>
      <p:sp>
        <p:nvSpPr>
          <p:cNvPr id="37" name="Bent-Up Arrow 59"/>
          <p:cNvSpPr/>
          <p:nvPr/>
        </p:nvSpPr>
        <p:spPr>
          <a:xfrm>
            <a:off x="4970461" y="4725757"/>
            <a:ext cx="834916" cy="1384013"/>
          </a:xfrm>
          <a:prstGeom prst="bentUpArrow">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lIns="73646" tIns="36823" rIns="73646" bIns="36823" rtlCol="0" anchor="ctr"/>
          <a:lstStyle/>
          <a:p>
            <a:pPr algn="ctr"/>
            <a:endParaRPr lang="it-IT" dirty="0" smtClean="0">
              <a:solidFill>
                <a:schemeClr val="tx1"/>
              </a:solidFill>
            </a:endParaRPr>
          </a:p>
        </p:txBody>
      </p:sp>
      <p:sp>
        <p:nvSpPr>
          <p:cNvPr id="38" name="TextBox 37"/>
          <p:cNvSpPr txBox="1"/>
          <p:nvPr/>
        </p:nvSpPr>
        <p:spPr>
          <a:xfrm>
            <a:off x="6516216" y="6165304"/>
            <a:ext cx="2448272" cy="523220"/>
          </a:xfrm>
          <a:prstGeom prst="rect">
            <a:avLst/>
          </a:prstGeom>
          <a:noFill/>
        </p:spPr>
        <p:txBody>
          <a:bodyPr wrap="square" rtlCol="0">
            <a:spAutoFit/>
          </a:bodyPr>
          <a:lstStyle/>
          <a:p>
            <a:r>
              <a:rPr lang="it-IT" sz="1400" dirty="0" smtClean="0"/>
              <a:t>Dover, ... D’Angelo, Goldfarb, Nature  Comm. 2016</a:t>
            </a:r>
            <a:endParaRPr lang="it-IT" sz="1400" dirty="0"/>
          </a:p>
        </p:txBody>
      </p:sp>
      <p:sp>
        <p:nvSpPr>
          <p:cNvPr id="39" name="Title 1"/>
          <p:cNvSpPr txBox="1">
            <a:spLocks/>
          </p:cNvSpPr>
          <p:nvPr/>
        </p:nvSpPr>
        <p:spPr>
          <a:xfrm>
            <a:off x="116800" y="152401"/>
            <a:ext cx="8779631" cy="758627"/>
          </a:xfrm>
          <a:prstGeom prst="rect">
            <a:avLst/>
          </a:prstGeom>
          <a:solidFill>
            <a:schemeClr val="bg1"/>
          </a:solidFill>
        </p:spPr>
        <p:txBody>
          <a:bodyPr vert="horz" lIns="91440" tIns="45720" rIns="91440" bIns="45720" rtlCol="0" anchor="ctr">
            <a:noAutofit/>
          </a:bodyPr>
          <a:lstStyle/>
          <a:p>
            <a:pPr marL="457200" marR="0" lvl="0" indent="-45720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0" cap="none" spc="0" normalizeH="0" baseline="0" noProof="0" dirty="0" smtClean="0">
                <a:ln>
                  <a:noFill/>
                </a:ln>
                <a:solidFill>
                  <a:srgbClr val="002060"/>
                </a:solidFill>
                <a:effectLst/>
                <a:uLnTx/>
                <a:uFillTx/>
                <a:latin typeface="Arial" pitchFamily="34" charset="0"/>
                <a:ea typeface="+mj-ea"/>
                <a:cs typeface="Arial" pitchFamily="34" charset="0"/>
              </a:rPr>
              <a:t>Na channel modeling in Granule cell axons</a:t>
            </a:r>
            <a:endParaRPr kumimoji="0" lang="it-IT" sz="3200" b="0" i="0" u="none" strike="noStrike" kern="0" cap="none" spc="0" normalizeH="0" baseline="0" noProof="0" dirty="0">
              <a:ln>
                <a:noFill/>
              </a:ln>
              <a:solidFill>
                <a:srgbClr val="002060"/>
              </a:solidFill>
              <a:effectLst/>
              <a:uLnTx/>
              <a:uFillTx/>
              <a:latin typeface="Arial" pitchFamily="34" charset="0"/>
              <a:ea typeface="+mj-ea"/>
              <a:cs typeface="Arial"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800" y="152401"/>
            <a:ext cx="8779631" cy="758627"/>
          </a:xfrm>
          <a:solidFill>
            <a:schemeClr val="bg1"/>
          </a:solidFill>
        </p:spPr>
        <p:txBody>
          <a:bodyPr vert="horz" lIns="91440" tIns="45720" rIns="91440" bIns="45720" rtlCol="0" anchor="ctr">
            <a:noAutofit/>
          </a:bodyPr>
          <a:lstStyle/>
          <a:p>
            <a:pPr marL="457200" indent="-457200"/>
            <a:r>
              <a:rPr lang="en-US" sz="3200" dirty="0" smtClean="0">
                <a:solidFill>
                  <a:srgbClr val="002060"/>
                </a:solidFill>
                <a:latin typeface="Arial" pitchFamily="34" charset="0"/>
                <a:cs typeface="Arial" pitchFamily="34" charset="0"/>
                <a:hlinkClick r:id="rId2" action="ppaction://hlinkfile"/>
              </a:rPr>
              <a:t>→</a:t>
            </a:r>
            <a:r>
              <a:rPr lang="en-US" sz="3200" dirty="0" smtClean="0">
                <a:solidFill>
                  <a:srgbClr val="002060"/>
                </a:solidFill>
                <a:latin typeface="Arial" pitchFamily="34" charset="0"/>
                <a:cs typeface="Arial" pitchFamily="34" charset="0"/>
              </a:rPr>
              <a:t> RECONSTRUCTION of PC model</a:t>
            </a:r>
            <a:endParaRPr lang="it-IT" sz="3200" dirty="0">
              <a:solidFill>
                <a:srgbClr val="002060"/>
              </a:solidFill>
              <a:latin typeface="Arial" pitchFamily="34" charset="0"/>
              <a:cs typeface="Arial" pitchFamily="34" charset="0"/>
            </a:endParaRPr>
          </a:p>
        </p:txBody>
      </p:sp>
      <p:sp>
        <p:nvSpPr>
          <p:cNvPr id="4" name="Slide Number Placeholder 3"/>
          <p:cNvSpPr>
            <a:spLocks noGrp="1"/>
          </p:cNvSpPr>
          <p:nvPr>
            <p:ph type="sldNum" sz="quarter" idx="4294967295"/>
          </p:nvPr>
        </p:nvSpPr>
        <p:spPr>
          <a:xfrm>
            <a:off x="7019155" y="6467715"/>
            <a:ext cx="349789" cy="326371"/>
          </a:xfrm>
          <a:prstGeom prst="rect">
            <a:avLst/>
          </a:prstGeom>
        </p:spPr>
        <p:txBody>
          <a:bodyPr/>
          <a:lstStyle/>
          <a:p>
            <a:fld id="{5373A736-8DFA-7A45-A29E-2DADACEF8797}" type="slidenum">
              <a:rPr lang="en-GB" smtClean="0"/>
              <a:pPr/>
              <a:t>18</a:t>
            </a:fld>
            <a:endParaRPr lang="en-GB" dirty="0"/>
          </a:p>
        </p:txBody>
      </p:sp>
      <p:sp>
        <p:nvSpPr>
          <p:cNvPr id="7" name="TextBox 6"/>
          <p:cNvSpPr txBox="1"/>
          <p:nvPr/>
        </p:nvSpPr>
        <p:spPr>
          <a:xfrm>
            <a:off x="380037" y="1291652"/>
            <a:ext cx="1549546" cy="1938992"/>
          </a:xfrm>
          <a:prstGeom prst="rect">
            <a:avLst/>
          </a:prstGeom>
          <a:noFill/>
        </p:spPr>
        <p:txBody>
          <a:bodyPr wrap="square" rtlCol="0">
            <a:spAutoFit/>
          </a:bodyPr>
          <a:lstStyle/>
          <a:p>
            <a:r>
              <a:rPr lang="it-IT" dirty="0" smtClean="0"/>
              <a:t>Morphology and channels  from literature</a:t>
            </a:r>
            <a:endParaRPr lang="it-IT" dirty="0"/>
          </a:p>
        </p:txBody>
      </p:sp>
      <p:sp>
        <p:nvSpPr>
          <p:cNvPr id="8" name="TextBox 7"/>
          <p:cNvSpPr txBox="1"/>
          <p:nvPr/>
        </p:nvSpPr>
        <p:spPr>
          <a:xfrm>
            <a:off x="457723" y="3826092"/>
            <a:ext cx="1549546" cy="1938992"/>
          </a:xfrm>
          <a:prstGeom prst="rect">
            <a:avLst/>
          </a:prstGeom>
          <a:noFill/>
        </p:spPr>
        <p:txBody>
          <a:bodyPr wrap="square" rtlCol="0">
            <a:spAutoFit/>
          </a:bodyPr>
          <a:lstStyle/>
          <a:p>
            <a:r>
              <a:rPr lang="it-IT" dirty="0" smtClean="0"/>
              <a:t>Validation against complex firing patterns</a:t>
            </a:r>
            <a:endParaRPr lang="it-IT" dirty="0"/>
          </a:p>
        </p:txBody>
      </p:sp>
      <p:pic>
        <p:nvPicPr>
          <p:cNvPr id="10" name="Picture 2" descr="C:\Users\UTENTE\Dropbox\REVIEWS\Review-cerebellum FCN\cerebellarnetwork-F3.tif"/>
          <p:cNvPicPr>
            <a:picLocks noChangeAspect="1" noChangeArrowheads="1"/>
          </p:cNvPicPr>
          <p:nvPr/>
        </p:nvPicPr>
        <p:blipFill>
          <a:blip r:embed="rId3" cstate="print"/>
          <a:srcRect/>
          <a:stretch>
            <a:fillRect/>
          </a:stretch>
        </p:blipFill>
        <p:spPr bwMode="auto">
          <a:xfrm>
            <a:off x="2007269" y="1148866"/>
            <a:ext cx="3364451" cy="5272561"/>
          </a:xfrm>
          <a:prstGeom prst="rect">
            <a:avLst/>
          </a:prstGeom>
          <a:noFill/>
        </p:spPr>
      </p:pic>
      <p:sp>
        <p:nvSpPr>
          <p:cNvPr id="11" name="TextBox 10"/>
          <p:cNvSpPr txBox="1"/>
          <p:nvPr/>
        </p:nvSpPr>
        <p:spPr>
          <a:xfrm rot="16200000">
            <a:off x="-840165" y="1876003"/>
            <a:ext cx="2099480" cy="338554"/>
          </a:xfrm>
          <a:prstGeom prst="rect">
            <a:avLst/>
          </a:prstGeom>
          <a:noFill/>
        </p:spPr>
        <p:txBody>
          <a:bodyPr wrap="square" rtlCol="0">
            <a:spAutoFit/>
          </a:bodyPr>
          <a:lstStyle/>
          <a:p>
            <a:r>
              <a:rPr lang="it-IT" sz="1600" dirty="0" smtClean="0"/>
              <a:t>RECONSTRUCTION</a:t>
            </a:r>
            <a:endParaRPr lang="it-IT" sz="1600" dirty="0"/>
          </a:p>
        </p:txBody>
      </p:sp>
      <p:pic>
        <p:nvPicPr>
          <p:cNvPr id="2052" name="Picture 4"/>
          <p:cNvPicPr>
            <a:picLocks noChangeAspect="1" noChangeArrowheads="1"/>
          </p:cNvPicPr>
          <p:nvPr/>
        </p:nvPicPr>
        <p:blipFill>
          <a:blip r:embed="rId4" cstate="print"/>
          <a:srcRect/>
          <a:stretch>
            <a:fillRect/>
          </a:stretch>
        </p:blipFill>
        <p:spPr bwMode="auto">
          <a:xfrm>
            <a:off x="6605925" y="3095021"/>
            <a:ext cx="2449889" cy="3326405"/>
          </a:xfrm>
          <a:prstGeom prst="rect">
            <a:avLst/>
          </a:prstGeom>
          <a:noFill/>
          <a:ln w="9525">
            <a:noFill/>
            <a:miter lim="800000"/>
            <a:headEnd/>
            <a:tailEnd/>
          </a:ln>
        </p:spPr>
      </p:pic>
      <p:sp>
        <p:nvSpPr>
          <p:cNvPr id="17" name="Right Arrow 16"/>
          <p:cNvSpPr/>
          <p:nvPr/>
        </p:nvSpPr>
        <p:spPr>
          <a:xfrm>
            <a:off x="5371720" y="3580431"/>
            <a:ext cx="1334526" cy="216527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1400" dirty="0" smtClean="0"/>
              <a:t>Advanced validation in vivo</a:t>
            </a:r>
            <a:endParaRPr lang="it-IT" sz="1400" dirty="0"/>
          </a:p>
        </p:txBody>
      </p:sp>
      <p:sp>
        <p:nvSpPr>
          <p:cNvPr id="18" name="TextBox 17"/>
          <p:cNvSpPr txBox="1"/>
          <p:nvPr/>
        </p:nvSpPr>
        <p:spPr>
          <a:xfrm rot="16200000">
            <a:off x="-522422" y="4220837"/>
            <a:ext cx="1619367" cy="338554"/>
          </a:xfrm>
          <a:prstGeom prst="rect">
            <a:avLst/>
          </a:prstGeom>
          <a:noFill/>
        </p:spPr>
        <p:txBody>
          <a:bodyPr wrap="square" rtlCol="0">
            <a:spAutoFit/>
          </a:bodyPr>
          <a:lstStyle/>
          <a:p>
            <a:r>
              <a:rPr lang="it-IT" sz="1600" dirty="0" smtClean="0"/>
              <a:t>VALIDATION</a:t>
            </a:r>
            <a:endParaRPr lang="it-IT" sz="1600" dirty="0"/>
          </a:p>
        </p:txBody>
      </p:sp>
      <p:sp>
        <p:nvSpPr>
          <p:cNvPr id="12" name="Rectangle 11"/>
          <p:cNvSpPr/>
          <p:nvPr/>
        </p:nvSpPr>
        <p:spPr>
          <a:xfrm>
            <a:off x="4396679" y="6471608"/>
            <a:ext cx="2066060" cy="32637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1"/>
            <a:ext cx="9144000" cy="758627"/>
          </a:xfrm>
          <a:solidFill>
            <a:schemeClr val="bg1"/>
          </a:solidFill>
        </p:spPr>
        <p:txBody>
          <a:bodyPr vert="horz" lIns="91440" tIns="45720" rIns="91440" bIns="45720" rtlCol="0" anchor="ctr">
            <a:noAutofit/>
          </a:bodyPr>
          <a:lstStyle/>
          <a:p>
            <a:pPr marL="457200" indent="-457200"/>
            <a:r>
              <a:rPr lang="it-IT" sz="3200" dirty="0" smtClean="0">
                <a:solidFill>
                  <a:srgbClr val="002060"/>
                </a:solidFill>
                <a:latin typeface="Arial" pitchFamily="34" charset="0"/>
                <a:cs typeface="Arial" pitchFamily="34" charset="0"/>
              </a:rPr>
              <a:t>Automatic optimization of a Granule Cell models</a:t>
            </a:r>
            <a:endParaRPr lang="it-IT" sz="3200" dirty="0">
              <a:solidFill>
                <a:srgbClr val="002060"/>
              </a:solidFill>
              <a:latin typeface="Arial" pitchFamily="34" charset="0"/>
              <a:cs typeface="Arial" pitchFamily="34" charset="0"/>
            </a:endParaRPr>
          </a:p>
        </p:txBody>
      </p:sp>
      <p:sp>
        <p:nvSpPr>
          <p:cNvPr id="4" name="Slide Number Placeholder 3"/>
          <p:cNvSpPr>
            <a:spLocks noGrp="1"/>
          </p:cNvSpPr>
          <p:nvPr>
            <p:ph type="sldNum" sz="quarter" idx="4294967295"/>
          </p:nvPr>
        </p:nvSpPr>
        <p:spPr>
          <a:xfrm>
            <a:off x="7019155" y="6467715"/>
            <a:ext cx="349789" cy="326371"/>
          </a:xfrm>
          <a:prstGeom prst="rect">
            <a:avLst/>
          </a:prstGeom>
        </p:spPr>
        <p:txBody>
          <a:bodyPr/>
          <a:lstStyle/>
          <a:p>
            <a:fld id="{5373A736-8DFA-7A45-A29E-2DADACEF8797}" type="slidenum">
              <a:rPr lang="en-GB" smtClean="0"/>
              <a:pPr/>
              <a:t>19</a:t>
            </a:fld>
            <a:endParaRPr lang="en-GB" dirty="0"/>
          </a:p>
        </p:txBody>
      </p:sp>
      <p:pic>
        <p:nvPicPr>
          <p:cNvPr id="5" name="Picture 2"/>
          <p:cNvPicPr>
            <a:picLocks noChangeAspect="1" noChangeArrowheads="1"/>
          </p:cNvPicPr>
          <p:nvPr/>
        </p:nvPicPr>
        <p:blipFill>
          <a:blip r:embed="rId2" cstate="print"/>
          <a:srcRect/>
          <a:stretch>
            <a:fillRect/>
          </a:stretch>
        </p:blipFill>
        <p:spPr bwMode="auto">
          <a:xfrm>
            <a:off x="401157" y="1404713"/>
            <a:ext cx="2684670" cy="2916847"/>
          </a:xfrm>
          <a:prstGeom prst="rect">
            <a:avLst/>
          </a:prstGeom>
          <a:noFill/>
          <a:ln w="9525">
            <a:noFill/>
            <a:miter lim="800000"/>
            <a:headEnd/>
            <a:tailEnd/>
          </a:ln>
        </p:spPr>
      </p:pic>
      <p:pic>
        <p:nvPicPr>
          <p:cNvPr id="7" name="Picture 3"/>
          <p:cNvPicPr>
            <a:picLocks noChangeAspect="1" noChangeArrowheads="1"/>
          </p:cNvPicPr>
          <p:nvPr/>
        </p:nvPicPr>
        <p:blipFill>
          <a:blip r:embed="rId3" cstate="print"/>
          <a:srcRect/>
          <a:stretch>
            <a:fillRect/>
          </a:stretch>
        </p:blipFill>
        <p:spPr bwMode="auto">
          <a:xfrm>
            <a:off x="382835" y="4530056"/>
            <a:ext cx="2816376" cy="1760235"/>
          </a:xfrm>
          <a:prstGeom prst="rect">
            <a:avLst/>
          </a:prstGeom>
          <a:noFill/>
          <a:ln w="9525">
            <a:noFill/>
            <a:miter lim="800000"/>
            <a:headEnd/>
            <a:tailEnd/>
          </a:ln>
        </p:spPr>
      </p:pic>
      <p:sp>
        <p:nvSpPr>
          <p:cNvPr id="10" name="Rectangle 9"/>
          <p:cNvSpPr/>
          <p:nvPr/>
        </p:nvSpPr>
        <p:spPr>
          <a:xfrm>
            <a:off x="401156" y="3268739"/>
            <a:ext cx="197066" cy="2547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TextBox 12"/>
          <p:cNvSpPr txBox="1"/>
          <p:nvPr/>
        </p:nvSpPr>
        <p:spPr>
          <a:xfrm>
            <a:off x="4367107" y="1487606"/>
            <a:ext cx="2811988" cy="461665"/>
          </a:xfrm>
          <a:prstGeom prst="rect">
            <a:avLst/>
          </a:prstGeom>
          <a:noFill/>
        </p:spPr>
        <p:txBody>
          <a:bodyPr wrap="none" rtlCol="0">
            <a:spAutoFit/>
          </a:bodyPr>
          <a:lstStyle/>
          <a:p>
            <a:r>
              <a:rPr lang="it-IT" dirty="0" smtClean="0"/>
              <a:t>Experimental testing </a:t>
            </a:r>
          </a:p>
        </p:txBody>
      </p:sp>
      <p:pic>
        <p:nvPicPr>
          <p:cNvPr id="14" name="Picture 4"/>
          <p:cNvPicPr>
            <a:picLocks noChangeAspect="1" noChangeArrowheads="1"/>
          </p:cNvPicPr>
          <p:nvPr/>
        </p:nvPicPr>
        <p:blipFill>
          <a:blip r:embed="rId4" cstate="print"/>
          <a:srcRect/>
          <a:stretch>
            <a:fillRect/>
          </a:stretch>
        </p:blipFill>
        <p:spPr bwMode="auto">
          <a:xfrm>
            <a:off x="4725628" y="2164118"/>
            <a:ext cx="1549330" cy="4071399"/>
          </a:xfrm>
          <a:prstGeom prst="rect">
            <a:avLst/>
          </a:prstGeom>
          <a:noFill/>
          <a:ln w="9525">
            <a:noFill/>
            <a:miter lim="800000"/>
            <a:headEnd/>
            <a:tailEnd/>
          </a:ln>
        </p:spPr>
      </p:pic>
      <p:grpSp>
        <p:nvGrpSpPr>
          <p:cNvPr id="3" name="Group 14"/>
          <p:cNvGrpSpPr/>
          <p:nvPr/>
        </p:nvGrpSpPr>
        <p:grpSpPr>
          <a:xfrm>
            <a:off x="6579298" y="2637211"/>
            <a:ext cx="2354926" cy="2802347"/>
            <a:chOff x="-26140" y="990600"/>
            <a:chExt cx="4979140" cy="4743925"/>
          </a:xfrm>
        </p:grpSpPr>
        <p:sp>
          <p:nvSpPr>
            <p:cNvPr id="16" name="CasellaDiTesto 9"/>
            <p:cNvSpPr txBox="1"/>
            <p:nvPr/>
          </p:nvSpPr>
          <p:spPr>
            <a:xfrm>
              <a:off x="1447801" y="990600"/>
              <a:ext cx="2286000" cy="781525"/>
            </a:xfrm>
            <a:prstGeom prst="rect">
              <a:avLst/>
            </a:prstGeom>
            <a:noFill/>
          </p:spPr>
          <p:txBody>
            <a:bodyPr wrap="square" rtlCol="0">
              <a:spAutoFit/>
            </a:bodyPr>
            <a:lstStyle/>
            <a:p>
              <a:r>
                <a:rPr lang="it-IT" sz="1200" dirty="0" smtClean="0"/>
                <a:t>10 </a:t>
              </a:r>
              <a:r>
                <a:rPr lang="it-IT" sz="1200" dirty="0" err="1" smtClean="0"/>
                <a:t>pA</a:t>
              </a:r>
              <a:r>
                <a:rPr lang="it-IT" sz="1200" dirty="0" smtClean="0"/>
                <a:t>, 3  cluster</a:t>
              </a:r>
              <a:endParaRPr lang="it-IT" sz="1200" dirty="0"/>
            </a:p>
          </p:txBody>
        </p:sp>
        <p:sp>
          <p:nvSpPr>
            <p:cNvPr id="17" name="CasellaDiTesto 7"/>
            <p:cNvSpPr txBox="1"/>
            <p:nvPr/>
          </p:nvSpPr>
          <p:spPr>
            <a:xfrm>
              <a:off x="1143001" y="4953000"/>
              <a:ext cx="2743200" cy="781525"/>
            </a:xfrm>
            <a:prstGeom prst="rect">
              <a:avLst/>
            </a:prstGeom>
            <a:noFill/>
          </p:spPr>
          <p:txBody>
            <a:bodyPr wrap="square" rtlCol="0">
              <a:spAutoFit/>
            </a:bodyPr>
            <a:lstStyle/>
            <a:p>
              <a:r>
                <a:rPr lang="it-IT" sz="1200" dirty="0" smtClean="0"/>
                <a:t># </a:t>
              </a:r>
              <a:r>
                <a:rPr lang="it-IT" sz="1200" dirty="0" err="1" smtClean="0"/>
                <a:t>spikes</a:t>
              </a:r>
              <a:r>
                <a:rPr lang="it-IT" sz="1200" dirty="0" smtClean="0"/>
                <a:t> (first 500ms)</a:t>
              </a:r>
              <a:endParaRPr lang="it-IT" sz="1200" dirty="0"/>
            </a:p>
          </p:txBody>
        </p:sp>
        <p:pic>
          <p:nvPicPr>
            <p:cNvPr id="18" name="Immagine 14" descr="10pA.png"/>
            <p:cNvPicPr>
              <a:picLocks noChangeAspect="1"/>
            </p:cNvPicPr>
            <p:nvPr/>
          </p:nvPicPr>
          <p:blipFill>
            <a:blip r:embed="rId5" cstate="print"/>
            <a:stretch>
              <a:fillRect/>
            </a:stretch>
          </p:blipFill>
          <p:spPr>
            <a:xfrm>
              <a:off x="279399" y="1447800"/>
              <a:ext cx="4673601" cy="3505200"/>
            </a:xfrm>
            <a:prstGeom prst="rect">
              <a:avLst/>
            </a:prstGeom>
          </p:spPr>
        </p:pic>
        <p:sp>
          <p:nvSpPr>
            <p:cNvPr id="19" name="CasellaDiTesto 11"/>
            <p:cNvSpPr txBox="1"/>
            <p:nvPr/>
          </p:nvSpPr>
          <p:spPr>
            <a:xfrm rot="16200000">
              <a:off x="-647703" y="2755164"/>
              <a:ext cx="1828800" cy="585673"/>
            </a:xfrm>
            <a:prstGeom prst="rect">
              <a:avLst/>
            </a:prstGeom>
            <a:noFill/>
          </p:spPr>
          <p:txBody>
            <a:bodyPr wrap="square" rtlCol="0">
              <a:spAutoFit/>
            </a:bodyPr>
            <a:lstStyle/>
            <a:p>
              <a:r>
                <a:rPr lang="it-IT" sz="1200" dirty="0" smtClean="0"/>
                <a:t>% </a:t>
              </a:r>
              <a:r>
                <a:rPr lang="it-IT" sz="1200" dirty="0" err="1" smtClean="0"/>
                <a:t>adaptation</a:t>
              </a:r>
              <a:endParaRPr lang="it-IT" sz="1200" dirty="0"/>
            </a:p>
          </p:txBody>
        </p:sp>
      </p:grpSp>
      <p:sp>
        <p:nvSpPr>
          <p:cNvPr id="20" name="Right Arrow 19"/>
          <p:cNvSpPr/>
          <p:nvPr/>
        </p:nvSpPr>
        <p:spPr>
          <a:xfrm>
            <a:off x="3277719" y="2543201"/>
            <a:ext cx="1334526" cy="216527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1400" dirty="0" smtClean="0"/>
              <a:t>WCR</a:t>
            </a:r>
            <a:endParaRPr lang="it-IT" sz="1400" dirty="0"/>
          </a:p>
        </p:txBody>
      </p:sp>
      <p:sp>
        <p:nvSpPr>
          <p:cNvPr id="21" name="Rectangle 20"/>
          <p:cNvSpPr/>
          <p:nvPr/>
        </p:nvSpPr>
        <p:spPr>
          <a:xfrm>
            <a:off x="4396679" y="6471608"/>
            <a:ext cx="2066060" cy="32637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27784" y="3501009"/>
            <a:ext cx="8064896" cy="646319"/>
          </a:xfrm>
          <a:prstGeom prst="rect">
            <a:avLst/>
          </a:prstGeom>
          <a:noFill/>
        </p:spPr>
        <p:txBody>
          <a:bodyPr wrap="square" lIns="91428" tIns="45714" rIns="91428" bIns="45714" rtlCol="0">
            <a:spAutoFit/>
          </a:bodyPr>
          <a:lstStyle/>
          <a:p>
            <a:r>
              <a:rPr lang="it-IT" sz="1800" dirty="0" smtClean="0"/>
              <a:t>.</a:t>
            </a:r>
          </a:p>
          <a:p>
            <a:endParaRPr lang="it-IT" sz="1800" dirty="0"/>
          </a:p>
        </p:txBody>
      </p:sp>
      <p:sp>
        <p:nvSpPr>
          <p:cNvPr id="3" name="TextBox 2"/>
          <p:cNvSpPr txBox="1"/>
          <p:nvPr/>
        </p:nvSpPr>
        <p:spPr>
          <a:xfrm>
            <a:off x="251520" y="116632"/>
            <a:ext cx="8568952" cy="6524851"/>
          </a:xfrm>
          <a:prstGeom prst="rect">
            <a:avLst/>
          </a:prstGeom>
          <a:noFill/>
        </p:spPr>
        <p:txBody>
          <a:bodyPr wrap="square" lIns="91428" tIns="45714" rIns="91428" bIns="45714" rtlCol="0">
            <a:spAutoFit/>
          </a:bodyPr>
          <a:lstStyle/>
          <a:p>
            <a:pPr algn="ctr"/>
            <a:r>
              <a:rPr lang="it-IT" sz="3200" b="1" dirty="0" smtClean="0">
                <a:latin typeface="Arial" pitchFamily="34" charset="0"/>
                <a:cs typeface="Arial" pitchFamily="34" charset="0"/>
              </a:rPr>
              <a:t>“Modeling the Brain” to “Understand the Brain”</a:t>
            </a:r>
            <a:r>
              <a:rPr lang="it-IT" sz="3200" b="1" i="1" dirty="0" smtClean="0">
                <a:latin typeface="Arial" pitchFamily="34" charset="0"/>
                <a:cs typeface="Arial" pitchFamily="34" charset="0"/>
              </a:rPr>
              <a:t/>
            </a:r>
            <a:br>
              <a:rPr lang="it-IT" sz="3200" b="1" i="1" dirty="0" smtClean="0">
                <a:latin typeface="Arial" pitchFamily="34" charset="0"/>
                <a:cs typeface="Arial" pitchFamily="34" charset="0"/>
              </a:rPr>
            </a:br>
            <a:endParaRPr lang="it-IT" sz="1800" b="1" i="1" dirty="0" smtClean="0">
              <a:latin typeface="Arial" pitchFamily="34" charset="0"/>
              <a:cs typeface="Arial" pitchFamily="34" charset="0"/>
            </a:endParaRPr>
          </a:p>
          <a:p>
            <a:pPr algn="ctr"/>
            <a:r>
              <a:rPr lang="it-IT" sz="1600" i="1" dirty="0" smtClean="0">
                <a:latin typeface="Arial" pitchFamily="34" charset="0"/>
                <a:cs typeface="Arial" pitchFamily="34" charset="0"/>
              </a:rPr>
              <a:t>The brain is a </a:t>
            </a:r>
            <a:r>
              <a:rPr lang="it-IT" sz="1600" b="1" i="1" dirty="0" smtClean="0">
                <a:latin typeface="Arial" pitchFamily="34" charset="0"/>
                <a:cs typeface="Arial" pitchFamily="34" charset="0"/>
              </a:rPr>
              <a:t>COMPLEX ADAPTIVE SYSTEM </a:t>
            </a:r>
            <a:r>
              <a:rPr lang="it-IT" sz="1600" i="1" dirty="0" smtClean="0">
                <a:latin typeface="Arial" pitchFamily="34" charset="0"/>
                <a:cs typeface="Arial" pitchFamily="34" charset="0"/>
              </a:rPr>
              <a:t>and is probably the </a:t>
            </a:r>
            <a:r>
              <a:rPr lang="it-IT" sz="1600" b="1" i="1" dirty="0" smtClean="0">
                <a:latin typeface="Arial" pitchFamily="34" charset="0"/>
                <a:cs typeface="Arial" pitchFamily="34" charset="0"/>
              </a:rPr>
              <a:t>most complex structure of the Universe. </a:t>
            </a:r>
            <a:r>
              <a:rPr lang="it-IT" sz="1600" i="1" dirty="0" smtClean="0">
                <a:latin typeface="Arial" pitchFamily="34" charset="0"/>
                <a:cs typeface="Arial" pitchFamily="34" charset="0"/>
              </a:rPr>
              <a:t>But we are missing the “</a:t>
            </a:r>
            <a:r>
              <a:rPr lang="it-IT" sz="1600" i="1" u="sng" dirty="0" smtClean="0">
                <a:latin typeface="Arial" pitchFamily="34" charset="0"/>
                <a:cs typeface="Arial" pitchFamily="34" charset="0"/>
              </a:rPr>
              <a:t>project</a:t>
            </a:r>
            <a:r>
              <a:rPr lang="it-IT" sz="1600" i="1" dirty="0" smtClean="0">
                <a:latin typeface="Arial" pitchFamily="34" charset="0"/>
                <a:cs typeface="Arial" pitchFamily="34" charset="0"/>
              </a:rPr>
              <a:t>” as well as “</a:t>
            </a:r>
            <a:r>
              <a:rPr lang="it-IT" sz="1600" i="1" u="sng" dirty="0" smtClean="0">
                <a:latin typeface="Arial" pitchFamily="34" charset="0"/>
                <a:cs typeface="Arial" pitchFamily="34" charset="0"/>
              </a:rPr>
              <a:t>critical data</a:t>
            </a:r>
            <a:r>
              <a:rPr lang="it-IT" sz="1600" i="1" dirty="0" smtClean="0">
                <a:latin typeface="Arial" pitchFamily="34" charset="0"/>
                <a:cs typeface="Arial" pitchFamily="34" charset="0"/>
              </a:rPr>
              <a:t>”. </a:t>
            </a:r>
          </a:p>
          <a:p>
            <a:pPr algn="ctr"/>
            <a:r>
              <a:rPr lang="it-IT" sz="1600" i="1" dirty="0" smtClean="0">
                <a:latin typeface="Arial" pitchFamily="34" charset="0"/>
                <a:cs typeface="Arial" pitchFamily="34" charset="0"/>
              </a:rPr>
              <a:t> </a:t>
            </a:r>
          </a:p>
          <a:p>
            <a:pPr algn="ctr"/>
            <a:r>
              <a:rPr lang="it-IT" sz="1600" i="1" dirty="0" smtClean="0">
                <a:latin typeface="Arial" pitchFamily="34" charset="0"/>
                <a:cs typeface="Arial" pitchFamily="34" charset="0"/>
              </a:rPr>
              <a:t>What we have is information sufficient to start the reconstruction of brain functions in a model and the computational power required to simulate it... From the analyisis of model spatio-temporal dynamics , we will formulate hypothesis on how the brain works. </a:t>
            </a:r>
          </a:p>
          <a:p>
            <a:endParaRPr lang="it-IT" sz="2200" dirty="0" smtClean="0">
              <a:latin typeface="Arial" pitchFamily="34" charset="0"/>
              <a:cs typeface="Arial" pitchFamily="34" charset="0"/>
            </a:endParaRPr>
          </a:p>
          <a:p>
            <a:pPr algn="ctr"/>
            <a:r>
              <a:rPr lang="it-IT" sz="2200" b="1" dirty="0" smtClean="0">
                <a:latin typeface="Arial" pitchFamily="34" charset="0"/>
                <a:cs typeface="Arial" pitchFamily="34" charset="0"/>
              </a:rPr>
              <a:t>Reverse Enginering proceeds through steps:</a:t>
            </a:r>
          </a:p>
          <a:p>
            <a:pPr algn="ctr"/>
            <a:endParaRPr lang="it-IT" sz="2200" i="1" dirty="0" smtClean="0">
              <a:latin typeface="Arial" pitchFamily="34" charset="0"/>
              <a:cs typeface="Arial" pitchFamily="34" charset="0"/>
            </a:endParaRPr>
          </a:p>
          <a:p>
            <a:pPr algn="ctr">
              <a:buFont typeface="Arial" pitchFamily="34" charset="0"/>
              <a:buChar char="•"/>
            </a:pPr>
            <a:r>
              <a:rPr lang="it-IT" sz="2200" b="1" dirty="0" smtClean="0">
                <a:latin typeface="Arial" pitchFamily="34" charset="0"/>
                <a:cs typeface="Arial" pitchFamily="34" charset="0"/>
              </a:rPr>
              <a:t> Strategic data</a:t>
            </a:r>
          </a:p>
          <a:p>
            <a:pPr algn="ctr">
              <a:buFont typeface="Arial" pitchFamily="34" charset="0"/>
              <a:buChar char="•"/>
            </a:pPr>
            <a:r>
              <a:rPr lang="it-IT" sz="2200" b="1" dirty="0" smtClean="0">
                <a:latin typeface="Arial" pitchFamily="34" charset="0"/>
                <a:cs typeface="Arial" pitchFamily="34" charset="0"/>
              </a:rPr>
              <a:t>Rescostruction</a:t>
            </a:r>
          </a:p>
          <a:p>
            <a:pPr algn="ctr">
              <a:buFont typeface="Arial" pitchFamily="34" charset="0"/>
              <a:buChar char="•"/>
            </a:pPr>
            <a:r>
              <a:rPr lang="it-IT" sz="2200" b="1" dirty="0" smtClean="0">
                <a:latin typeface="Arial" pitchFamily="34" charset="0"/>
                <a:cs typeface="Arial" pitchFamily="34" charset="0"/>
              </a:rPr>
              <a:t> Validation</a:t>
            </a:r>
          </a:p>
          <a:p>
            <a:pPr algn="ctr">
              <a:buFont typeface="Arial" pitchFamily="34" charset="0"/>
              <a:buChar char="•"/>
            </a:pPr>
            <a:r>
              <a:rPr lang="it-IT" sz="2200" b="1" dirty="0" smtClean="0">
                <a:latin typeface="Arial" pitchFamily="34" charset="0"/>
                <a:cs typeface="Arial" pitchFamily="34" charset="0"/>
              </a:rPr>
              <a:t> Propagation</a:t>
            </a:r>
          </a:p>
          <a:p>
            <a:pPr algn="ctr">
              <a:buFont typeface="Arial" pitchFamily="34" charset="0"/>
              <a:buChar char="•"/>
            </a:pPr>
            <a:r>
              <a:rPr lang="it-IT" sz="2200" b="1" dirty="0" smtClean="0">
                <a:latin typeface="Arial" pitchFamily="34" charset="0"/>
                <a:cs typeface="Arial" pitchFamily="34" charset="0"/>
              </a:rPr>
              <a:t> Prediction</a:t>
            </a:r>
          </a:p>
          <a:p>
            <a:pPr algn="ctr">
              <a:buFont typeface="Arial" pitchFamily="34" charset="0"/>
              <a:buChar char="•"/>
            </a:pPr>
            <a:endParaRPr lang="it-IT" sz="2000" b="1" dirty="0" smtClean="0">
              <a:latin typeface="Arial" pitchFamily="34" charset="0"/>
              <a:cs typeface="Arial" pitchFamily="34" charset="0"/>
            </a:endParaRPr>
          </a:p>
          <a:p>
            <a:pPr algn="ctr"/>
            <a:endParaRPr lang="it-IT" sz="2000" b="1" dirty="0" smtClean="0">
              <a:solidFill>
                <a:srgbClr val="7F7F7F"/>
              </a:solidFill>
              <a:latin typeface="Arial" pitchFamily="34" charset="0"/>
              <a:ea typeface="MS PGothic" pitchFamily="34" charset="-128"/>
              <a:cs typeface="Arial" pitchFamily="34" charset="0"/>
            </a:endParaRPr>
          </a:p>
          <a:p>
            <a:pPr algn="ctr"/>
            <a:r>
              <a:rPr lang="it-IT" sz="2000" b="1" dirty="0" smtClean="0">
                <a:solidFill>
                  <a:srgbClr val="7F7F7F"/>
                </a:solidFill>
                <a:latin typeface="Arial" pitchFamily="34" charset="0"/>
                <a:ea typeface="MS PGothic" pitchFamily="34" charset="-128"/>
                <a:cs typeface="Arial" pitchFamily="34" charset="0"/>
              </a:rPr>
              <a:t>     </a:t>
            </a:r>
            <a:r>
              <a:rPr lang="it-IT" sz="2000" b="1" dirty="0" smtClean="0">
                <a:latin typeface="Arial" pitchFamily="34" charset="0"/>
                <a:ea typeface="MS PGothic" pitchFamily="34" charset="-128"/>
                <a:cs typeface="Arial" pitchFamily="34" charset="0"/>
              </a:rPr>
              <a:t>HYPO</a:t>
            </a:r>
            <a:r>
              <a:rPr lang="it-IT" b="1" dirty="0" smtClean="0">
                <a:latin typeface="Arial" pitchFamily="34" charset="0"/>
                <a:ea typeface="MS PGothic" pitchFamily="34" charset="-128"/>
                <a:cs typeface="Arial" pitchFamily="34" charset="0"/>
              </a:rPr>
              <a:t>THESIS</a:t>
            </a:r>
          </a:p>
        </p:txBody>
      </p:sp>
      <p:sp>
        <p:nvSpPr>
          <p:cNvPr id="4" name="U-Turn Arrow 3"/>
          <p:cNvSpPr/>
          <p:nvPr/>
        </p:nvSpPr>
        <p:spPr>
          <a:xfrm rot="16200000" flipV="1">
            <a:off x="5348208" y="4873525"/>
            <a:ext cx="1596368" cy="485994"/>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lIns="82479" tIns="41239" rIns="82479" bIns="41239" rtlCol="0" anchor="ctr"/>
          <a:lstStyle/>
          <a:p>
            <a:pPr algn="ctr"/>
            <a:endParaRPr lang="it-IT">
              <a:solidFill>
                <a:schemeClr val="tx1"/>
              </a:solidFill>
            </a:endParaRPr>
          </a:p>
        </p:txBody>
      </p:sp>
      <p:sp>
        <p:nvSpPr>
          <p:cNvPr id="6" name="U-Turn Arrow 5"/>
          <p:cNvSpPr/>
          <p:nvPr/>
        </p:nvSpPr>
        <p:spPr>
          <a:xfrm rot="5400000" flipV="1">
            <a:off x="2315596" y="4873526"/>
            <a:ext cx="1596368" cy="485994"/>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lIns="82479" tIns="41239" rIns="82479" bIns="41239" rtlCol="0" anchor="ctr"/>
          <a:lstStyle/>
          <a:p>
            <a:pPr algn="ctr"/>
            <a:endParaRPr lang="it-IT">
              <a:solidFill>
                <a:schemeClr val="tx1"/>
              </a:solidFill>
            </a:endParaRPr>
          </a:p>
        </p:txBody>
      </p:sp>
      <p:sp>
        <p:nvSpPr>
          <p:cNvPr id="7" name="Down Arrow 6"/>
          <p:cNvSpPr/>
          <p:nvPr/>
        </p:nvSpPr>
        <p:spPr>
          <a:xfrm>
            <a:off x="4359649" y="5812141"/>
            <a:ext cx="600346" cy="42517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82479" tIns="41239" rIns="82479" bIns="41239" rtlCol="0" anchor="ctr"/>
          <a:lstStyle/>
          <a:p>
            <a:pPr algn="ctr"/>
            <a:endParaRPr lang="it-IT"/>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504" y="152401"/>
            <a:ext cx="8753927" cy="1044351"/>
          </a:xfrm>
          <a:solidFill>
            <a:schemeClr val="bg1"/>
          </a:solidFill>
        </p:spPr>
        <p:txBody>
          <a:bodyPr vert="horz" lIns="91440" tIns="45720" rIns="91440" bIns="45720" rtlCol="0" anchor="ctr">
            <a:noAutofit/>
          </a:bodyPr>
          <a:lstStyle/>
          <a:p>
            <a:pPr marL="457200" indent="-457200"/>
            <a:r>
              <a:rPr lang="it-IT" sz="3200" dirty="0" smtClean="0">
                <a:solidFill>
                  <a:srgbClr val="002060"/>
                </a:solidFill>
                <a:latin typeface="Arial" pitchFamily="34" charset="0"/>
                <a:cs typeface="Arial" pitchFamily="34" charset="0"/>
              </a:rPr>
              <a:t>PREDICTION of PC responses from different Granule Cell models</a:t>
            </a:r>
            <a:endParaRPr lang="it-IT" sz="3200" dirty="0">
              <a:solidFill>
                <a:srgbClr val="002060"/>
              </a:solidFill>
              <a:latin typeface="Arial" pitchFamily="34" charset="0"/>
              <a:cs typeface="Arial" pitchFamily="34" charset="0"/>
            </a:endParaRPr>
          </a:p>
        </p:txBody>
      </p:sp>
      <p:sp>
        <p:nvSpPr>
          <p:cNvPr id="5" name="Rectangle 4"/>
          <p:cNvSpPr/>
          <p:nvPr/>
        </p:nvSpPr>
        <p:spPr>
          <a:xfrm>
            <a:off x="3619098" y="4390403"/>
            <a:ext cx="197066" cy="2547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ctangle 5"/>
          <p:cNvSpPr/>
          <p:nvPr/>
        </p:nvSpPr>
        <p:spPr>
          <a:xfrm>
            <a:off x="3087347" y="3670323"/>
            <a:ext cx="197066" cy="2547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 name="Picture 2"/>
          <p:cNvPicPr>
            <a:picLocks noChangeAspect="1" noChangeArrowheads="1"/>
          </p:cNvPicPr>
          <p:nvPr/>
        </p:nvPicPr>
        <p:blipFill>
          <a:blip r:embed="rId2" cstate="print"/>
          <a:srcRect/>
          <a:stretch>
            <a:fillRect/>
          </a:stretch>
        </p:blipFill>
        <p:spPr bwMode="auto">
          <a:xfrm>
            <a:off x="4886400" y="2014717"/>
            <a:ext cx="3379002" cy="4438619"/>
          </a:xfrm>
          <a:prstGeom prst="rect">
            <a:avLst/>
          </a:prstGeom>
          <a:noFill/>
          <a:ln w="9525">
            <a:noFill/>
            <a:miter lim="800000"/>
            <a:headEnd/>
            <a:tailEnd/>
          </a:ln>
        </p:spPr>
      </p:pic>
      <p:sp>
        <p:nvSpPr>
          <p:cNvPr id="8" name="Right Arrow 7"/>
          <p:cNvSpPr/>
          <p:nvPr/>
        </p:nvSpPr>
        <p:spPr>
          <a:xfrm>
            <a:off x="2844802" y="3670323"/>
            <a:ext cx="2041598" cy="97483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smtClean="0"/>
              <a:t>PC model</a:t>
            </a:r>
            <a:endParaRPr lang="it-IT" dirty="0"/>
          </a:p>
        </p:txBody>
      </p:sp>
      <p:sp>
        <p:nvSpPr>
          <p:cNvPr id="10" name="TextBox 9"/>
          <p:cNvSpPr txBox="1"/>
          <p:nvPr/>
        </p:nvSpPr>
        <p:spPr>
          <a:xfrm>
            <a:off x="251520" y="1539102"/>
            <a:ext cx="4176464" cy="923330"/>
          </a:xfrm>
          <a:prstGeom prst="rect">
            <a:avLst/>
          </a:prstGeom>
          <a:noFill/>
        </p:spPr>
        <p:txBody>
          <a:bodyPr wrap="square" rtlCol="0">
            <a:spAutoFit/>
          </a:bodyPr>
          <a:lstStyle/>
          <a:p>
            <a:r>
              <a:rPr lang="it-IT" sz="1800" dirty="0" smtClean="0">
                <a:latin typeface="Arial" pitchFamily="34" charset="0"/>
                <a:cs typeface="Arial" pitchFamily="34" charset="0"/>
              </a:rPr>
              <a:t>Generation of  phasic and tonic transmission channels acting as high-pass and low-pass filters.</a:t>
            </a:r>
            <a:endParaRPr lang="it-IT" sz="1800" dirty="0">
              <a:latin typeface="Arial" pitchFamily="34" charset="0"/>
              <a:cs typeface="Arial" pitchFamily="34" charset="0"/>
            </a:endParaRPr>
          </a:p>
        </p:txBody>
      </p:sp>
      <p:grpSp>
        <p:nvGrpSpPr>
          <p:cNvPr id="11" name="Group 14"/>
          <p:cNvGrpSpPr/>
          <p:nvPr/>
        </p:nvGrpSpPr>
        <p:grpSpPr>
          <a:xfrm>
            <a:off x="611560" y="2822472"/>
            <a:ext cx="2354926" cy="2802347"/>
            <a:chOff x="-26140" y="990600"/>
            <a:chExt cx="4979140" cy="4743925"/>
          </a:xfrm>
        </p:grpSpPr>
        <p:sp>
          <p:nvSpPr>
            <p:cNvPr id="12" name="CasellaDiTesto 9"/>
            <p:cNvSpPr txBox="1"/>
            <p:nvPr/>
          </p:nvSpPr>
          <p:spPr>
            <a:xfrm>
              <a:off x="1447801" y="990600"/>
              <a:ext cx="2286000" cy="781525"/>
            </a:xfrm>
            <a:prstGeom prst="rect">
              <a:avLst/>
            </a:prstGeom>
            <a:noFill/>
          </p:spPr>
          <p:txBody>
            <a:bodyPr wrap="square" rtlCol="0">
              <a:spAutoFit/>
            </a:bodyPr>
            <a:lstStyle/>
            <a:p>
              <a:r>
                <a:rPr lang="it-IT" sz="1200" dirty="0" smtClean="0"/>
                <a:t>10 </a:t>
              </a:r>
              <a:r>
                <a:rPr lang="it-IT" sz="1200" dirty="0" err="1" smtClean="0"/>
                <a:t>pA</a:t>
              </a:r>
              <a:r>
                <a:rPr lang="it-IT" sz="1200" dirty="0" smtClean="0"/>
                <a:t>, 3  cluster</a:t>
              </a:r>
              <a:endParaRPr lang="it-IT" sz="1200" dirty="0"/>
            </a:p>
          </p:txBody>
        </p:sp>
        <p:sp>
          <p:nvSpPr>
            <p:cNvPr id="13" name="CasellaDiTesto 7"/>
            <p:cNvSpPr txBox="1"/>
            <p:nvPr/>
          </p:nvSpPr>
          <p:spPr>
            <a:xfrm>
              <a:off x="1143001" y="4953000"/>
              <a:ext cx="2743200" cy="781525"/>
            </a:xfrm>
            <a:prstGeom prst="rect">
              <a:avLst/>
            </a:prstGeom>
            <a:noFill/>
          </p:spPr>
          <p:txBody>
            <a:bodyPr wrap="square" rtlCol="0">
              <a:spAutoFit/>
            </a:bodyPr>
            <a:lstStyle/>
            <a:p>
              <a:r>
                <a:rPr lang="it-IT" sz="1200" dirty="0" smtClean="0"/>
                <a:t># </a:t>
              </a:r>
              <a:r>
                <a:rPr lang="it-IT" sz="1200" dirty="0" err="1" smtClean="0"/>
                <a:t>spikes</a:t>
              </a:r>
              <a:r>
                <a:rPr lang="it-IT" sz="1200" dirty="0" smtClean="0"/>
                <a:t> (first 500ms)</a:t>
              </a:r>
              <a:endParaRPr lang="it-IT" sz="1200" dirty="0"/>
            </a:p>
          </p:txBody>
        </p:sp>
        <p:pic>
          <p:nvPicPr>
            <p:cNvPr id="14" name="Immagine 14" descr="10pA.png"/>
            <p:cNvPicPr>
              <a:picLocks noChangeAspect="1"/>
            </p:cNvPicPr>
            <p:nvPr/>
          </p:nvPicPr>
          <p:blipFill>
            <a:blip r:embed="rId3" cstate="print"/>
            <a:stretch>
              <a:fillRect/>
            </a:stretch>
          </p:blipFill>
          <p:spPr>
            <a:xfrm>
              <a:off x="279399" y="1447800"/>
              <a:ext cx="4673601" cy="3505200"/>
            </a:xfrm>
            <a:prstGeom prst="rect">
              <a:avLst/>
            </a:prstGeom>
          </p:spPr>
        </p:pic>
        <p:sp>
          <p:nvSpPr>
            <p:cNvPr id="15" name="CasellaDiTesto 11"/>
            <p:cNvSpPr txBox="1"/>
            <p:nvPr/>
          </p:nvSpPr>
          <p:spPr>
            <a:xfrm rot="16200000">
              <a:off x="-647703" y="2755164"/>
              <a:ext cx="1828800" cy="585673"/>
            </a:xfrm>
            <a:prstGeom prst="rect">
              <a:avLst/>
            </a:prstGeom>
            <a:noFill/>
          </p:spPr>
          <p:txBody>
            <a:bodyPr wrap="square" rtlCol="0">
              <a:spAutoFit/>
            </a:bodyPr>
            <a:lstStyle/>
            <a:p>
              <a:r>
                <a:rPr lang="it-IT" sz="1200" dirty="0" smtClean="0"/>
                <a:t>% </a:t>
              </a:r>
              <a:r>
                <a:rPr lang="it-IT" sz="1200" dirty="0" err="1" smtClean="0"/>
                <a:t>adaptation</a:t>
              </a:r>
              <a:endParaRPr lang="it-IT" sz="1200" dirty="0"/>
            </a:p>
          </p:txBody>
        </p:sp>
      </p:gr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543" y="152401"/>
            <a:ext cx="8764889" cy="758627"/>
          </a:xfrm>
          <a:solidFill>
            <a:schemeClr val="bg1"/>
          </a:solidFill>
        </p:spPr>
        <p:txBody>
          <a:bodyPr vert="horz" lIns="91440" tIns="45720" rIns="91440" bIns="45720" rtlCol="0" anchor="ctr">
            <a:noAutofit/>
          </a:bodyPr>
          <a:lstStyle/>
          <a:p>
            <a:pPr marL="457200" indent="-457200"/>
            <a:r>
              <a:rPr lang="en-US" sz="3200" b="1" dirty="0" smtClean="0">
                <a:solidFill>
                  <a:srgbClr val="002060"/>
                </a:solidFill>
                <a:latin typeface="Arial" pitchFamily="34" charset="0"/>
                <a:cs typeface="Arial" pitchFamily="34" charset="0"/>
                <a:hlinkClick r:id="rId2" action="ppaction://hlinkfile"/>
              </a:rPr>
              <a:t>→</a:t>
            </a:r>
            <a:r>
              <a:rPr lang="en-US" sz="3200" dirty="0" smtClean="0">
                <a:solidFill>
                  <a:srgbClr val="002060"/>
                </a:solidFill>
                <a:latin typeface="Arial" pitchFamily="34" charset="0"/>
                <a:cs typeface="Arial" pitchFamily="34" charset="0"/>
              </a:rPr>
              <a:t>  PROPAGATION to MICROCIRCUIT </a:t>
            </a:r>
            <a:endParaRPr lang="it-IT" sz="3200" dirty="0">
              <a:solidFill>
                <a:srgbClr val="002060"/>
              </a:solidFill>
              <a:latin typeface="Arial" pitchFamily="34" charset="0"/>
              <a:cs typeface="Arial" pitchFamily="34" charset="0"/>
            </a:endParaRPr>
          </a:p>
        </p:txBody>
      </p:sp>
      <p:pic>
        <p:nvPicPr>
          <p:cNvPr id="5" name="Picture 2" descr="C:\Users\UTENTE\Dropbox\REVIEWS\Review-cerebellum FCN\cerebellarnetwork-F5.tif"/>
          <p:cNvPicPr>
            <a:picLocks noChangeAspect="1" noChangeArrowheads="1"/>
          </p:cNvPicPr>
          <p:nvPr/>
        </p:nvPicPr>
        <p:blipFill>
          <a:blip r:embed="rId3" cstate="print"/>
          <a:srcRect/>
          <a:stretch>
            <a:fillRect/>
          </a:stretch>
        </p:blipFill>
        <p:spPr bwMode="auto">
          <a:xfrm>
            <a:off x="315698" y="1102396"/>
            <a:ext cx="4400206" cy="5228839"/>
          </a:xfrm>
          <a:prstGeom prst="rect">
            <a:avLst/>
          </a:prstGeom>
          <a:noFill/>
        </p:spPr>
      </p:pic>
      <p:sp>
        <p:nvSpPr>
          <p:cNvPr id="6" name="Right Arrow 5"/>
          <p:cNvSpPr/>
          <p:nvPr/>
        </p:nvSpPr>
        <p:spPr>
          <a:xfrm>
            <a:off x="4715905" y="2543201"/>
            <a:ext cx="1334526" cy="216527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1400" dirty="0" smtClean="0"/>
              <a:t>Validation against complex output space</a:t>
            </a:r>
            <a:endParaRPr lang="it-IT" sz="1400" dirty="0"/>
          </a:p>
        </p:txBody>
      </p:sp>
      <p:pic>
        <p:nvPicPr>
          <p:cNvPr id="7" name="Picture 2" descr="C:\Users\UTENTE\Documents\SLM-F8.tif"/>
          <p:cNvPicPr>
            <a:picLocks noChangeAspect="1" noChangeArrowheads="1"/>
          </p:cNvPicPr>
          <p:nvPr/>
        </p:nvPicPr>
        <p:blipFill>
          <a:blip r:embed="rId4" cstate="print"/>
          <a:srcRect/>
          <a:stretch>
            <a:fillRect/>
          </a:stretch>
        </p:blipFill>
        <p:spPr bwMode="auto">
          <a:xfrm>
            <a:off x="6387149" y="1196543"/>
            <a:ext cx="2364516" cy="2465709"/>
          </a:xfrm>
          <a:prstGeom prst="rect">
            <a:avLst/>
          </a:prstGeom>
          <a:noFill/>
        </p:spPr>
      </p:pic>
      <p:pic>
        <p:nvPicPr>
          <p:cNvPr id="4099" name="Picture 3"/>
          <p:cNvPicPr>
            <a:picLocks noChangeAspect="1" noChangeArrowheads="1"/>
          </p:cNvPicPr>
          <p:nvPr/>
        </p:nvPicPr>
        <p:blipFill>
          <a:blip r:embed="rId5" cstate="print"/>
          <a:srcRect/>
          <a:stretch>
            <a:fillRect/>
          </a:stretch>
        </p:blipFill>
        <p:spPr bwMode="auto">
          <a:xfrm>
            <a:off x="6372205" y="3846490"/>
            <a:ext cx="2524226" cy="249839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00293" y="1442406"/>
            <a:ext cx="1431472" cy="63547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smtClean="0">
                <a:solidFill>
                  <a:schemeClr val="tx1"/>
                </a:solidFill>
              </a:rPr>
              <a:t>Biological recordings</a:t>
            </a:r>
            <a:endParaRPr lang="it-IT" sz="1200" dirty="0">
              <a:solidFill>
                <a:schemeClr val="tx1"/>
              </a:solidFill>
            </a:endParaRPr>
          </a:p>
        </p:txBody>
      </p:sp>
      <p:sp>
        <p:nvSpPr>
          <p:cNvPr id="5" name="Rounded Rectangle 4"/>
          <p:cNvSpPr/>
          <p:nvPr/>
        </p:nvSpPr>
        <p:spPr>
          <a:xfrm>
            <a:off x="2813087" y="2437596"/>
            <a:ext cx="1431472" cy="35971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smtClean="0">
                <a:solidFill>
                  <a:schemeClr val="tx1"/>
                </a:solidFill>
              </a:rPr>
              <a:t>Realistic neuron models</a:t>
            </a:r>
            <a:endParaRPr lang="it-IT" sz="1200" dirty="0">
              <a:solidFill>
                <a:schemeClr val="tx1"/>
              </a:solidFill>
            </a:endParaRPr>
          </a:p>
        </p:txBody>
      </p:sp>
      <p:sp>
        <p:nvSpPr>
          <p:cNvPr id="6" name="Rounded Rectangle 5"/>
          <p:cNvSpPr/>
          <p:nvPr/>
        </p:nvSpPr>
        <p:spPr>
          <a:xfrm>
            <a:off x="2433984" y="3188266"/>
            <a:ext cx="2171700" cy="413106"/>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smtClean="0">
                <a:solidFill>
                  <a:schemeClr val="tx1"/>
                </a:solidFill>
              </a:rPr>
              <a:t>Simplified neuron and micorcircuit  models</a:t>
            </a:r>
            <a:endParaRPr lang="it-IT" sz="1200" dirty="0">
              <a:solidFill>
                <a:schemeClr val="tx1"/>
              </a:solidFill>
            </a:endParaRPr>
          </a:p>
        </p:txBody>
      </p:sp>
      <p:sp>
        <p:nvSpPr>
          <p:cNvPr id="7" name="Rounded Rectangle 6"/>
          <p:cNvSpPr/>
          <p:nvPr/>
        </p:nvSpPr>
        <p:spPr>
          <a:xfrm>
            <a:off x="35496" y="2444881"/>
            <a:ext cx="1431472" cy="35971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smtClean="0">
                <a:solidFill>
                  <a:schemeClr val="tx1"/>
                </a:solidFill>
              </a:rPr>
              <a:t>Molecular-level plasticity models </a:t>
            </a:r>
            <a:endParaRPr lang="it-IT" sz="1200" dirty="0">
              <a:solidFill>
                <a:schemeClr val="tx1"/>
              </a:solidFill>
            </a:endParaRPr>
          </a:p>
        </p:txBody>
      </p:sp>
      <p:sp>
        <p:nvSpPr>
          <p:cNvPr id="8" name="Rounded Rectangle 7"/>
          <p:cNvSpPr/>
          <p:nvPr/>
        </p:nvSpPr>
        <p:spPr>
          <a:xfrm>
            <a:off x="7401527" y="4967692"/>
            <a:ext cx="1331297" cy="98158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smtClean="0">
                <a:solidFill>
                  <a:schemeClr val="tx1"/>
                </a:solidFill>
              </a:rPr>
              <a:t>Simulated behavior and Control theory  </a:t>
            </a:r>
            <a:endParaRPr lang="it-IT" sz="1200" dirty="0">
              <a:solidFill>
                <a:schemeClr val="tx1"/>
              </a:solidFill>
            </a:endParaRPr>
          </a:p>
        </p:txBody>
      </p:sp>
      <p:sp>
        <p:nvSpPr>
          <p:cNvPr id="9" name="Rounded Rectangle 8"/>
          <p:cNvSpPr/>
          <p:nvPr/>
        </p:nvSpPr>
        <p:spPr>
          <a:xfrm>
            <a:off x="2797897" y="4951084"/>
            <a:ext cx="1446661" cy="998196"/>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smtClean="0">
                <a:solidFill>
                  <a:schemeClr val="tx1"/>
                </a:solidFill>
              </a:rPr>
              <a:t>Embedding in large-scale networks</a:t>
            </a:r>
            <a:endParaRPr lang="it-IT" sz="1200" dirty="0">
              <a:solidFill>
                <a:schemeClr val="tx1"/>
              </a:solidFill>
            </a:endParaRPr>
          </a:p>
        </p:txBody>
      </p:sp>
      <p:sp>
        <p:nvSpPr>
          <p:cNvPr id="10" name="Down Arrow 9"/>
          <p:cNvSpPr/>
          <p:nvPr/>
        </p:nvSpPr>
        <p:spPr>
          <a:xfrm>
            <a:off x="897779" y="2833166"/>
            <a:ext cx="241677" cy="356179"/>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a:solidFill>
                <a:schemeClr val="tx1"/>
              </a:solidFill>
            </a:endParaRPr>
          </a:p>
        </p:txBody>
      </p:sp>
      <p:sp>
        <p:nvSpPr>
          <p:cNvPr id="11" name="Rounded Rectangle 10"/>
          <p:cNvSpPr/>
          <p:nvPr/>
        </p:nvSpPr>
        <p:spPr>
          <a:xfrm>
            <a:off x="5045860" y="4951084"/>
            <a:ext cx="1563972" cy="99819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smtClean="0">
                <a:solidFill>
                  <a:schemeClr val="tx1"/>
                </a:solidFill>
              </a:rPr>
              <a:t>NEUROROBOTIC EMBODIMENT &amp; CLOSED LOOP TESTING</a:t>
            </a:r>
            <a:endParaRPr lang="it-IT" sz="1200" dirty="0">
              <a:solidFill>
                <a:schemeClr val="tx1"/>
              </a:solidFill>
            </a:endParaRPr>
          </a:p>
        </p:txBody>
      </p:sp>
      <p:sp>
        <p:nvSpPr>
          <p:cNvPr id="12" name="Down Arrow 11"/>
          <p:cNvSpPr/>
          <p:nvPr/>
        </p:nvSpPr>
        <p:spPr>
          <a:xfrm rot="16200000">
            <a:off x="4526134" y="5062356"/>
            <a:ext cx="233812" cy="763643"/>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Bent Arrow 12"/>
          <p:cNvSpPr/>
          <p:nvPr/>
        </p:nvSpPr>
        <p:spPr>
          <a:xfrm rot="5400000" flipV="1">
            <a:off x="612391" y="1643076"/>
            <a:ext cx="743622" cy="832189"/>
          </a:xfrm>
          <a:prstGeom prst="bentArrow">
            <a:avLst>
              <a:gd name="adj1" fmla="val 16250"/>
              <a:gd name="adj2" fmla="val 25000"/>
              <a:gd name="adj3" fmla="val 25000"/>
              <a:gd name="adj4" fmla="val 4375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14" name="Rounded Rectangle 13"/>
          <p:cNvSpPr/>
          <p:nvPr/>
        </p:nvSpPr>
        <p:spPr>
          <a:xfrm>
            <a:off x="626046" y="3214166"/>
            <a:ext cx="1431472" cy="35971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smtClean="0">
                <a:solidFill>
                  <a:schemeClr val="tx1"/>
                </a:solidFill>
              </a:rPr>
              <a:t>Detailed neuronal microcircuits </a:t>
            </a:r>
            <a:endParaRPr lang="it-IT" sz="1200" dirty="0">
              <a:solidFill>
                <a:schemeClr val="tx1"/>
              </a:solidFill>
            </a:endParaRPr>
          </a:p>
        </p:txBody>
      </p:sp>
      <p:sp>
        <p:nvSpPr>
          <p:cNvPr id="15" name="Rounded Rectangle 14"/>
          <p:cNvSpPr/>
          <p:nvPr/>
        </p:nvSpPr>
        <p:spPr>
          <a:xfrm>
            <a:off x="626046" y="3948114"/>
            <a:ext cx="1431472" cy="663399"/>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smtClean="0">
                <a:solidFill>
                  <a:schemeClr val="tx1"/>
                </a:solidFill>
              </a:rPr>
              <a:t>Interconnected detailed large-scale circuits </a:t>
            </a:r>
            <a:endParaRPr lang="it-IT" sz="1200" dirty="0">
              <a:solidFill>
                <a:schemeClr val="tx1"/>
              </a:solidFill>
            </a:endParaRPr>
          </a:p>
        </p:txBody>
      </p:sp>
      <p:sp>
        <p:nvSpPr>
          <p:cNvPr id="16" name="Down Arrow 15"/>
          <p:cNvSpPr/>
          <p:nvPr/>
        </p:nvSpPr>
        <p:spPr>
          <a:xfrm>
            <a:off x="1225331" y="3585641"/>
            <a:ext cx="241677" cy="356179"/>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a:solidFill>
                <a:schemeClr val="tx1"/>
              </a:solidFill>
            </a:endParaRPr>
          </a:p>
        </p:txBody>
      </p:sp>
      <p:sp>
        <p:nvSpPr>
          <p:cNvPr id="17" name="Rounded Rectangle 16"/>
          <p:cNvSpPr/>
          <p:nvPr/>
        </p:nvSpPr>
        <p:spPr>
          <a:xfrm>
            <a:off x="2813087" y="3951697"/>
            <a:ext cx="1431472" cy="675582"/>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smtClean="0">
                <a:solidFill>
                  <a:schemeClr val="tx1"/>
                </a:solidFill>
              </a:rPr>
              <a:t>Simplified whole-brain models</a:t>
            </a:r>
            <a:endParaRPr lang="it-IT" sz="1200" dirty="0">
              <a:solidFill>
                <a:schemeClr val="tx1"/>
              </a:solidFill>
            </a:endParaRPr>
          </a:p>
        </p:txBody>
      </p:sp>
      <p:sp>
        <p:nvSpPr>
          <p:cNvPr id="18" name="Bent Arrow 17"/>
          <p:cNvSpPr/>
          <p:nvPr/>
        </p:nvSpPr>
        <p:spPr>
          <a:xfrm rot="5400000">
            <a:off x="2886388" y="1632736"/>
            <a:ext cx="743622" cy="852869"/>
          </a:xfrm>
          <a:prstGeom prst="bentArrow">
            <a:avLst>
              <a:gd name="adj1" fmla="val 16250"/>
              <a:gd name="adj2" fmla="val 25000"/>
              <a:gd name="adj3" fmla="val 25000"/>
              <a:gd name="adj4" fmla="val 4375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19" name="Bent Arrow 18"/>
          <p:cNvSpPr/>
          <p:nvPr/>
        </p:nvSpPr>
        <p:spPr>
          <a:xfrm rot="5400000" flipV="1">
            <a:off x="1813399" y="2229668"/>
            <a:ext cx="743622" cy="1225376"/>
          </a:xfrm>
          <a:prstGeom prst="bentArrow">
            <a:avLst>
              <a:gd name="adj1" fmla="val 16250"/>
              <a:gd name="adj2" fmla="val 25000"/>
              <a:gd name="adj3" fmla="val 25000"/>
              <a:gd name="adj4" fmla="val 43750"/>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a:solidFill>
                <a:schemeClr val="tx1"/>
              </a:solidFill>
            </a:endParaRPr>
          </a:p>
        </p:txBody>
      </p:sp>
      <p:sp>
        <p:nvSpPr>
          <p:cNvPr id="20" name="Down Arrow 19"/>
          <p:cNvSpPr/>
          <p:nvPr/>
        </p:nvSpPr>
        <p:spPr>
          <a:xfrm>
            <a:off x="3392454" y="2804591"/>
            <a:ext cx="241677" cy="356179"/>
          </a:xfrm>
          <a:prstGeom prst="downArrow">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a:solidFill>
                <a:schemeClr val="tx1"/>
              </a:solidFill>
            </a:endParaRPr>
          </a:p>
        </p:txBody>
      </p:sp>
      <p:sp>
        <p:nvSpPr>
          <p:cNvPr id="21" name="Down Arrow 20"/>
          <p:cNvSpPr/>
          <p:nvPr/>
        </p:nvSpPr>
        <p:spPr>
          <a:xfrm>
            <a:off x="3414490" y="3590425"/>
            <a:ext cx="241677" cy="356179"/>
          </a:xfrm>
          <a:prstGeom prst="downArrow">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a:solidFill>
                <a:schemeClr val="tx1"/>
              </a:solidFill>
            </a:endParaRPr>
          </a:p>
        </p:txBody>
      </p:sp>
      <p:sp>
        <p:nvSpPr>
          <p:cNvPr id="22" name="Down Arrow 21"/>
          <p:cNvSpPr/>
          <p:nvPr/>
        </p:nvSpPr>
        <p:spPr>
          <a:xfrm>
            <a:off x="3392454" y="4611513"/>
            <a:ext cx="241677" cy="317309"/>
          </a:xfrm>
          <a:prstGeom prst="downArrow">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a:solidFill>
                <a:schemeClr val="tx1"/>
              </a:solidFill>
            </a:endParaRPr>
          </a:p>
        </p:txBody>
      </p:sp>
      <p:sp>
        <p:nvSpPr>
          <p:cNvPr id="35" name="Rounded Rectangle 34"/>
          <p:cNvSpPr/>
          <p:nvPr/>
        </p:nvSpPr>
        <p:spPr>
          <a:xfrm>
            <a:off x="626046" y="4960338"/>
            <a:ext cx="1433744" cy="988942"/>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smtClean="0">
                <a:solidFill>
                  <a:schemeClr val="tx1"/>
                </a:solidFill>
              </a:rPr>
              <a:t>Detailed large-scale network dynamics with plasticity </a:t>
            </a:r>
            <a:endParaRPr lang="it-IT" sz="1200" dirty="0">
              <a:solidFill>
                <a:schemeClr val="tx1"/>
              </a:solidFill>
            </a:endParaRPr>
          </a:p>
        </p:txBody>
      </p:sp>
      <p:sp>
        <p:nvSpPr>
          <p:cNvPr id="36" name="Down Arrow 35"/>
          <p:cNvSpPr/>
          <p:nvPr/>
        </p:nvSpPr>
        <p:spPr>
          <a:xfrm>
            <a:off x="1227603" y="4611513"/>
            <a:ext cx="241677" cy="356179"/>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a:solidFill>
                <a:schemeClr val="tx1"/>
              </a:solidFill>
            </a:endParaRPr>
          </a:p>
        </p:txBody>
      </p:sp>
      <p:sp>
        <p:nvSpPr>
          <p:cNvPr id="37" name="Down Arrow 36"/>
          <p:cNvSpPr/>
          <p:nvPr/>
        </p:nvSpPr>
        <p:spPr>
          <a:xfrm rot="16200000">
            <a:off x="6899279" y="5097849"/>
            <a:ext cx="233812" cy="763643"/>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 name="Rettangolo arrotondato 5"/>
          <p:cNvSpPr/>
          <p:nvPr/>
        </p:nvSpPr>
        <p:spPr>
          <a:xfrm>
            <a:off x="683568" y="116632"/>
            <a:ext cx="3000396" cy="857232"/>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smtClean="0">
                <a:solidFill>
                  <a:schemeClr val="tx1"/>
                </a:solidFill>
              </a:rPr>
              <a:t>Molecular and   Cellular Neurophysiology ...</a:t>
            </a:r>
          </a:p>
        </p:txBody>
      </p:sp>
      <p:sp>
        <p:nvSpPr>
          <p:cNvPr id="39" name="Down Arrow 38"/>
          <p:cNvSpPr/>
          <p:nvPr/>
        </p:nvSpPr>
        <p:spPr>
          <a:xfrm>
            <a:off x="1979712" y="980728"/>
            <a:ext cx="288032" cy="36004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600" dirty="0" smtClean="0">
              <a:solidFill>
                <a:schemeClr val="tx1"/>
              </a:solidFill>
            </a:endParaRPr>
          </a:p>
        </p:txBody>
      </p:sp>
      <p:sp>
        <p:nvSpPr>
          <p:cNvPr id="40" name="Rettangolo arrotondato 5"/>
          <p:cNvSpPr/>
          <p:nvPr/>
        </p:nvSpPr>
        <p:spPr>
          <a:xfrm>
            <a:off x="7164288" y="1268760"/>
            <a:ext cx="1728192" cy="71321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smtClean="0">
                <a:solidFill>
                  <a:schemeClr val="tx1"/>
                </a:solidFill>
              </a:rPr>
              <a:t>Neurology....</a:t>
            </a:r>
          </a:p>
        </p:txBody>
      </p:sp>
      <p:sp>
        <p:nvSpPr>
          <p:cNvPr id="41" name="Down Arrow 40"/>
          <p:cNvSpPr/>
          <p:nvPr/>
        </p:nvSpPr>
        <p:spPr>
          <a:xfrm flipV="1">
            <a:off x="8316416" y="1988840"/>
            <a:ext cx="288032" cy="2952328"/>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600" dirty="0" smtClean="0">
              <a:solidFill>
                <a:schemeClr val="tx1"/>
              </a:solidFill>
            </a:endParaRPr>
          </a:p>
        </p:txBody>
      </p:sp>
      <p:sp>
        <p:nvSpPr>
          <p:cNvPr id="42" name="Rettangolo arrotondato 5"/>
          <p:cNvSpPr/>
          <p:nvPr/>
        </p:nvSpPr>
        <p:spPr>
          <a:xfrm>
            <a:off x="467544" y="6264696"/>
            <a:ext cx="8280920" cy="476672"/>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smtClean="0">
                <a:solidFill>
                  <a:schemeClr val="tx1"/>
                </a:solidFill>
              </a:rPr>
              <a:t>MRI, EEG, Connectomics ...  </a:t>
            </a:r>
          </a:p>
        </p:txBody>
      </p:sp>
      <p:cxnSp>
        <p:nvCxnSpPr>
          <p:cNvPr id="45" name="Straight Arrow Connector 44"/>
          <p:cNvCxnSpPr>
            <a:stCxn id="14" idx="3"/>
            <a:endCxn id="6" idx="1"/>
          </p:cNvCxnSpPr>
          <p:nvPr/>
        </p:nvCxnSpPr>
        <p:spPr>
          <a:xfrm>
            <a:off x="2057518" y="3394021"/>
            <a:ext cx="376466" cy="79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15" idx="3"/>
            <a:endCxn id="17" idx="1"/>
          </p:cNvCxnSpPr>
          <p:nvPr/>
        </p:nvCxnSpPr>
        <p:spPr>
          <a:xfrm>
            <a:off x="2057518" y="4279814"/>
            <a:ext cx="755569" cy="967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stCxn id="35" idx="3"/>
            <a:endCxn id="9" idx="1"/>
          </p:cNvCxnSpPr>
          <p:nvPr/>
        </p:nvCxnSpPr>
        <p:spPr>
          <a:xfrm flipV="1">
            <a:off x="2059790" y="5450182"/>
            <a:ext cx="738107" cy="462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4" name="Down Arrow 53"/>
          <p:cNvSpPr/>
          <p:nvPr/>
        </p:nvSpPr>
        <p:spPr>
          <a:xfrm flipV="1">
            <a:off x="1259632" y="6021288"/>
            <a:ext cx="288032" cy="216024"/>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600" dirty="0" smtClean="0">
              <a:solidFill>
                <a:schemeClr val="tx1"/>
              </a:solidFill>
            </a:endParaRPr>
          </a:p>
        </p:txBody>
      </p:sp>
      <p:sp>
        <p:nvSpPr>
          <p:cNvPr id="55" name="Down Arrow 54"/>
          <p:cNvSpPr/>
          <p:nvPr/>
        </p:nvSpPr>
        <p:spPr>
          <a:xfrm flipV="1">
            <a:off x="3419872" y="6021288"/>
            <a:ext cx="288032" cy="216024"/>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600" dirty="0" smtClean="0">
              <a:solidFill>
                <a:schemeClr val="tx1"/>
              </a:solidFill>
            </a:endParaRPr>
          </a:p>
        </p:txBody>
      </p:sp>
      <p:sp>
        <p:nvSpPr>
          <p:cNvPr id="56" name="Down Arrow 55"/>
          <p:cNvSpPr/>
          <p:nvPr/>
        </p:nvSpPr>
        <p:spPr>
          <a:xfrm flipV="1">
            <a:off x="7884368" y="6021288"/>
            <a:ext cx="288032" cy="216024"/>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600" dirty="0" smtClean="0">
              <a:solidFill>
                <a:schemeClr val="tx1"/>
              </a:solidFill>
            </a:endParaRPr>
          </a:p>
        </p:txBody>
      </p:sp>
      <p:sp>
        <p:nvSpPr>
          <p:cNvPr id="57" name="Rounded Rectangle 56"/>
          <p:cNvSpPr/>
          <p:nvPr/>
        </p:nvSpPr>
        <p:spPr>
          <a:xfrm>
            <a:off x="5292080" y="2276872"/>
            <a:ext cx="2808312" cy="1296144"/>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smtClean="0">
                <a:solidFill>
                  <a:schemeClr val="tx1"/>
                </a:solidFill>
              </a:rPr>
              <a:t>EBCC, manipulation task, obstacle avoidance, task force-field, VOR ...</a:t>
            </a:r>
          </a:p>
        </p:txBody>
      </p:sp>
      <p:sp>
        <p:nvSpPr>
          <p:cNvPr id="58" name="Down Arrow 57"/>
          <p:cNvSpPr/>
          <p:nvPr/>
        </p:nvSpPr>
        <p:spPr>
          <a:xfrm flipV="1">
            <a:off x="7452320" y="3645024"/>
            <a:ext cx="288032" cy="1296144"/>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600" dirty="0" smtClean="0">
              <a:solidFill>
                <a:schemeClr val="tx1"/>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782" y="152401"/>
            <a:ext cx="8795649" cy="758627"/>
          </a:xfrm>
          <a:solidFill>
            <a:schemeClr val="bg1"/>
          </a:solidFill>
        </p:spPr>
        <p:txBody>
          <a:bodyPr vert="horz" lIns="91440" tIns="45720" rIns="91440" bIns="45720" rtlCol="0" anchor="ctr">
            <a:noAutofit/>
          </a:bodyPr>
          <a:lstStyle/>
          <a:p>
            <a:pPr marL="457200" indent="-457200"/>
            <a:r>
              <a:rPr lang="it-IT" sz="2800" b="1" i="1" kern="1200" dirty="0" smtClean="0">
                <a:solidFill>
                  <a:srgbClr val="002060"/>
                </a:solidFill>
                <a:latin typeface="Times New Roman" pitchFamily="18" charset="0"/>
                <a:ea typeface="+mn-ea"/>
                <a:cs typeface="+mn-cs"/>
              </a:rPr>
              <a:t>SIMPLIFICATION &amp; EMBEDDING </a:t>
            </a:r>
            <a:br>
              <a:rPr lang="it-IT" sz="2800" b="1" i="1" kern="1200" dirty="0" smtClean="0">
                <a:solidFill>
                  <a:srgbClr val="002060"/>
                </a:solidFill>
                <a:latin typeface="Times New Roman" pitchFamily="18" charset="0"/>
                <a:ea typeface="+mn-ea"/>
                <a:cs typeface="+mn-cs"/>
              </a:rPr>
            </a:br>
            <a:r>
              <a:rPr lang="it-IT" sz="2800" b="1" i="1" kern="1200" dirty="0" smtClean="0">
                <a:solidFill>
                  <a:srgbClr val="002060"/>
                </a:solidFill>
                <a:latin typeface="Times New Roman" pitchFamily="18" charset="0"/>
                <a:ea typeface="+mn-ea"/>
                <a:cs typeface="+mn-cs"/>
              </a:rPr>
              <a:t>in a ROBOTIC SYSTEM</a:t>
            </a:r>
            <a:endParaRPr lang="it-IT" sz="2800" b="1" i="1" kern="1200" dirty="0">
              <a:solidFill>
                <a:srgbClr val="002060"/>
              </a:solidFill>
              <a:latin typeface="Times New Roman" pitchFamily="18" charset="0"/>
              <a:ea typeface="+mn-ea"/>
              <a:cs typeface="+mn-cs"/>
            </a:endParaRPr>
          </a:p>
        </p:txBody>
      </p:sp>
      <p:sp>
        <p:nvSpPr>
          <p:cNvPr id="4" name="Slide Number Placeholder 3"/>
          <p:cNvSpPr>
            <a:spLocks noGrp="1"/>
          </p:cNvSpPr>
          <p:nvPr>
            <p:ph type="sldNum" sz="quarter" idx="4294967295"/>
          </p:nvPr>
        </p:nvSpPr>
        <p:spPr>
          <a:xfrm>
            <a:off x="7019155" y="6467715"/>
            <a:ext cx="349789" cy="326371"/>
          </a:xfrm>
          <a:prstGeom prst="rect">
            <a:avLst/>
          </a:prstGeom>
        </p:spPr>
        <p:txBody>
          <a:bodyPr/>
          <a:lstStyle/>
          <a:p>
            <a:fld id="{5373A736-8DFA-7A45-A29E-2DADACEF8797}" type="slidenum">
              <a:rPr lang="en-GB" smtClean="0"/>
              <a:pPr/>
              <a:t>23</a:t>
            </a:fld>
            <a:endParaRPr lang="en-GB" dirty="0"/>
          </a:p>
        </p:txBody>
      </p:sp>
      <p:pic>
        <p:nvPicPr>
          <p:cNvPr id="2050" name="Picture 2"/>
          <p:cNvPicPr>
            <a:picLocks noChangeAspect="1" noChangeArrowheads="1"/>
          </p:cNvPicPr>
          <p:nvPr/>
        </p:nvPicPr>
        <p:blipFill>
          <a:blip r:embed="rId3" cstate="print"/>
          <a:srcRect/>
          <a:stretch>
            <a:fillRect/>
          </a:stretch>
        </p:blipFill>
        <p:spPr bwMode="auto">
          <a:xfrm>
            <a:off x="100781" y="1103268"/>
            <a:ext cx="4724339" cy="5229296"/>
          </a:xfrm>
          <a:prstGeom prst="rect">
            <a:avLst/>
          </a:prstGeom>
          <a:noFill/>
          <a:ln w="9525">
            <a:noFill/>
            <a:miter lim="800000"/>
            <a:headEnd/>
            <a:tailEnd/>
          </a:ln>
        </p:spPr>
      </p:pic>
      <p:sp>
        <p:nvSpPr>
          <p:cNvPr id="7" name="Rectangle 6"/>
          <p:cNvSpPr/>
          <p:nvPr/>
        </p:nvSpPr>
        <p:spPr>
          <a:xfrm>
            <a:off x="4396679" y="6471608"/>
            <a:ext cx="2066060" cy="32637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9" name="EBCC_Simulation.mov">
            <a:hlinkClick r:id="" action="ppaction://media"/>
          </p:cNvPr>
          <p:cNvPicPr>
            <a:picLocks noRot="1" noChangeAspect="1"/>
          </p:cNvPicPr>
          <p:nvPr>
            <a:videoFile r:link="rId1"/>
          </p:nvPr>
        </p:nvPicPr>
        <p:blipFill>
          <a:blip r:embed="rId4" cstate="print"/>
          <a:stretch>
            <a:fillRect/>
          </a:stretch>
        </p:blipFill>
        <p:spPr>
          <a:xfrm>
            <a:off x="4996920" y="1798682"/>
            <a:ext cx="3899510" cy="31683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p:cTn id="12" fill="hold" display="0">
                  <p:stCondLst>
                    <p:cond delay="indefinite"/>
                  </p:stCondLst>
                  <p:endCondLst>
                    <p:cond evt="onNext" delay="0">
                      <p:tgtEl>
                        <p:sldTgt/>
                      </p:tgtEl>
                    </p:cond>
                    <p:cond evt="onPrev" delay="0">
                      <p:tgtEl>
                        <p:sldTgt/>
                      </p:tgtEl>
                    </p:cond>
                  </p:endCondLst>
                </p:cTn>
                <p:tgtEl>
                  <p:spTgt spid="9"/>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a:stretch>
            <a:fillRect/>
          </a:stretch>
        </p:blipFill>
        <p:spPr bwMode="auto">
          <a:xfrm>
            <a:off x="179512" y="1844824"/>
            <a:ext cx="5007367" cy="3096343"/>
          </a:xfrm>
          <a:prstGeom prst="rect">
            <a:avLst/>
          </a:prstGeom>
          <a:noFill/>
          <a:ln w="9525">
            <a:noFill/>
            <a:miter lim="800000"/>
            <a:headEnd/>
            <a:tailEnd/>
          </a:ln>
        </p:spPr>
      </p:pic>
      <p:sp>
        <p:nvSpPr>
          <p:cNvPr id="5" name="Text Box 6"/>
          <p:cNvSpPr txBox="1">
            <a:spLocks noChangeArrowheads="1"/>
          </p:cNvSpPr>
          <p:nvPr/>
        </p:nvSpPr>
        <p:spPr bwMode="auto">
          <a:xfrm>
            <a:off x="181006" y="314653"/>
            <a:ext cx="4679026" cy="954107"/>
          </a:xfrm>
          <a:prstGeom prst="rect">
            <a:avLst/>
          </a:prstGeom>
          <a:noFill/>
          <a:ln w="9525">
            <a:noFill/>
            <a:miter lim="800000"/>
            <a:headEnd/>
            <a:tailEnd/>
          </a:ln>
          <a:effectLst/>
        </p:spPr>
        <p:txBody>
          <a:bodyPr wrap="square">
            <a:spAutoFit/>
          </a:bodyPr>
          <a:lstStyle/>
          <a:p>
            <a:pPr algn="ctr">
              <a:spcBef>
                <a:spcPct val="50000"/>
              </a:spcBef>
            </a:pPr>
            <a:r>
              <a:rPr lang="it-IT" sz="2800" b="1" i="1" dirty="0" smtClean="0">
                <a:solidFill>
                  <a:srgbClr val="002060"/>
                </a:solidFill>
                <a:latin typeface="Arial" pitchFamily="34" charset="0"/>
                <a:cs typeface="Arial" pitchFamily="34" charset="0"/>
              </a:rPr>
              <a:t>SIMULATION of human behavior</a:t>
            </a:r>
            <a:endParaRPr lang="it-IT" sz="2800" b="1" i="1" dirty="0">
              <a:solidFill>
                <a:srgbClr val="002060"/>
              </a:solidFill>
              <a:latin typeface="Arial" pitchFamily="34" charset="0"/>
              <a:cs typeface="Arial" pitchFamily="34" charset="0"/>
            </a:endParaRPr>
          </a:p>
        </p:txBody>
      </p:sp>
      <p:pic>
        <p:nvPicPr>
          <p:cNvPr id="6" name="Picture 2" descr="C:\Users\UTENTE\Dropbox\robots\Figure6.tif"/>
          <p:cNvPicPr>
            <a:picLocks noChangeAspect="1" noChangeArrowheads="1"/>
          </p:cNvPicPr>
          <p:nvPr/>
        </p:nvPicPr>
        <p:blipFill>
          <a:blip r:embed="rId3" cstate="print"/>
          <a:srcRect/>
          <a:stretch>
            <a:fillRect/>
          </a:stretch>
        </p:blipFill>
        <p:spPr bwMode="auto">
          <a:xfrm>
            <a:off x="5772315" y="260648"/>
            <a:ext cx="3371685" cy="6165304"/>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16"/>
          <p:cNvSpPr txBox="1"/>
          <p:nvPr/>
        </p:nvSpPr>
        <p:spPr>
          <a:xfrm>
            <a:off x="1979712" y="44624"/>
            <a:ext cx="6912768" cy="954107"/>
          </a:xfrm>
          <a:prstGeom prst="rect">
            <a:avLst/>
          </a:prstGeom>
          <a:noFill/>
        </p:spPr>
        <p:txBody>
          <a:bodyPr wrap="square" rtlCol="0">
            <a:spAutoFit/>
          </a:bodyPr>
          <a:lstStyle/>
          <a:p>
            <a:pPr algn="ctr"/>
            <a:r>
              <a:rPr lang="it-IT" sz="2800" b="1" i="1" dirty="0" smtClean="0">
                <a:solidFill>
                  <a:srgbClr val="002060"/>
                </a:solidFill>
                <a:latin typeface="Arial" pitchFamily="34" charset="0"/>
                <a:cs typeface="Arial" pitchFamily="34" charset="0"/>
              </a:rPr>
              <a:t>Multiscale reconstruction of BOLD signals </a:t>
            </a:r>
            <a:endParaRPr lang="it-IT" sz="2800" b="1" i="1" dirty="0">
              <a:solidFill>
                <a:srgbClr val="002060"/>
              </a:solidFill>
              <a:latin typeface="Arial" pitchFamily="34" charset="0"/>
              <a:cs typeface="Arial" pitchFamily="34" charset="0"/>
            </a:endParaRPr>
          </a:p>
        </p:txBody>
      </p:sp>
      <p:sp>
        <p:nvSpPr>
          <p:cNvPr id="5" name="Footer Placeholder 1"/>
          <p:cNvSpPr>
            <a:spLocks noGrp="1"/>
          </p:cNvSpPr>
          <p:nvPr>
            <p:ph type="ftr" sz="quarter" idx="11"/>
          </p:nvPr>
        </p:nvSpPr>
        <p:spPr>
          <a:xfrm>
            <a:off x="3124200" y="6248400"/>
            <a:ext cx="2895600" cy="457200"/>
          </a:xfrm>
        </p:spPr>
        <p:txBody>
          <a:bodyPr/>
          <a:lstStyle/>
          <a:p>
            <a:r>
              <a:rPr lang="it-IT" smtClean="0"/>
              <a:t>Roma, 17 - 18 dicembre 2015</a:t>
            </a:r>
            <a:endParaRPr lang="en-US"/>
          </a:p>
        </p:txBody>
      </p:sp>
      <p:pic>
        <p:nvPicPr>
          <p:cNvPr id="7" name="Picture 6"/>
          <p:cNvPicPr/>
          <p:nvPr/>
        </p:nvPicPr>
        <p:blipFill>
          <a:blip r:embed="rId2" cstate="print"/>
          <a:srcRect/>
          <a:stretch>
            <a:fillRect/>
          </a:stretch>
        </p:blipFill>
        <p:spPr bwMode="auto">
          <a:xfrm>
            <a:off x="179512" y="980728"/>
            <a:ext cx="8331957" cy="5329454"/>
          </a:xfrm>
          <a:prstGeom prst="rect">
            <a:avLst/>
          </a:prstGeom>
          <a:noFill/>
          <a:ln w="9525">
            <a:noFill/>
            <a:miter lim="800000"/>
            <a:headEnd/>
            <a:tailEnd/>
          </a:ln>
        </p:spPr>
      </p:pic>
      <p:sp>
        <p:nvSpPr>
          <p:cNvPr id="8" name="TextBox 7"/>
          <p:cNvSpPr txBox="1"/>
          <p:nvPr/>
        </p:nvSpPr>
        <p:spPr>
          <a:xfrm>
            <a:off x="7092280" y="1355284"/>
            <a:ext cx="1979712" cy="1323439"/>
          </a:xfrm>
          <a:prstGeom prst="rect">
            <a:avLst/>
          </a:prstGeom>
          <a:noFill/>
        </p:spPr>
        <p:txBody>
          <a:bodyPr wrap="square" rtlCol="0">
            <a:spAutoFit/>
          </a:bodyPr>
          <a:lstStyle/>
          <a:p>
            <a:pPr algn="ctr"/>
            <a:r>
              <a:rPr lang="it-IT" sz="1600" dirty="0" smtClean="0">
                <a:latin typeface="Arial" pitchFamily="34" charset="0"/>
                <a:cs typeface="Arial" pitchFamily="34" charset="0"/>
              </a:rPr>
              <a:t>FORCE-RELATED effects in fMRI signals in the motor cortex and cerebellum</a:t>
            </a:r>
          </a:p>
        </p:txBody>
      </p:sp>
      <p:sp>
        <p:nvSpPr>
          <p:cNvPr id="9" name="Text Box 6"/>
          <p:cNvSpPr txBox="1">
            <a:spLocks noChangeArrowheads="1"/>
          </p:cNvSpPr>
          <p:nvPr/>
        </p:nvSpPr>
        <p:spPr bwMode="auto">
          <a:xfrm>
            <a:off x="5229777" y="5968537"/>
            <a:ext cx="2646846" cy="523220"/>
          </a:xfrm>
          <a:prstGeom prst="rect">
            <a:avLst/>
          </a:prstGeom>
          <a:noFill/>
          <a:ln w="9525">
            <a:noFill/>
            <a:miter lim="800000"/>
            <a:headEnd/>
            <a:tailEnd/>
          </a:ln>
          <a:effectLst/>
        </p:spPr>
        <p:txBody>
          <a:bodyPr wrap="square">
            <a:spAutoFit/>
          </a:bodyPr>
          <a:lstStyle/>
          <a:p>
            <a:pPr>
              <a:spcBef>
                <a:spcPct val="50000"/>
              </a:spcBef>
            </a:pPr>
            <a:r>
              <a:rPr lang="it-IT" sz="1400" dirty="0" smtClean="0"/>
              <a:t>Alhamadi, D’Angelo, Gandini W-K, submitted</a:t>
            </a:r>
            <a:endParaRPr lang="it-IT" sz="1400" dirty="0"/>
          </a:p>
        </p:txBody>
      </p:sp>
      <p:sp>
        <p:nvSpPr>
          <p:cNvPr id="10" name="Rectangle 9"/>
          <p:cNvSpPr/>
          <p:nvPr/>
        </p:nvSpPr>
        <p:spPr>
          <a:xfrm>
            <a:off x="573206" y="4005064"/>
            <a:ext cx="7303417" cy="2486693"/>
          </a:xfrm>
          <a:prstGeom prst="rect">
            <a:avLst/>
          </a:prstGeom>
          <a:solidFill>
            <a:schemeClr val="bg1"/>
          </a:solidFill>
          <a:ln>
            <a:solidFill>
              <a:schemeClr val="bg1"/>
            </a:solidFill>
          </a:ln>
          <a:effectLst>
            <a:outerShdw blurRad="40000"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13" name="Picture 12" descr="Logo_CF_def.jpg"/>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0"/>
            <a:ext cx="1738724" cy="794687"/>
          </a:xfrm>
          <a:prstGeom prst="rect">
            <a:avLst/>
          </a:prstGeom>
        </p:spPr>
      </p:pic>
      <p:pic>
        <p:nvPicPr>
          <p:cNvPr id="1027075" name="Picture 3"/>
          <p:cNvPicPr>
            <a:picLocks noChangeAspect="1" noChangeArrowheads="1"/>
          </p:cNvPicPr>
          <p:nvPr/>
        </p:nvPicPr>
        <p:blipFill>
          <a:blip r:embed="rId4" cstate="print"/>
          <a:srcRect/>
          <a:stretch>
            <a:fillRect/>
          </a:stretch>
        </p:blipFill>
        <p:spPr bwMode="auto">
          <a:xfrm>
            <a:off x="2843808" y="4221088"/>
            <a:ext cx="2623195" cy="2410200"/>
          </a:xfrm>
          <a:prstGeom prst="rect">
            <a:avLst/>
          </a:prstGeom>
          <a:noFill/>
          <a:ln w="9525">
            <a:noFill/>
            <a:miter lim="800000"/>
            <a:headEnd/>
            <a:tailEnd/>
          </a:ln>
        </p:spPr>
      </p:pic>
      <p:pic>
        <p:nvPicPr>
          <p:cNvPr id="1027076" name="Picture 4"/>
          <p:cNvPicPr>
            <a:picLocks noChangeAspect="1" noChangeArrowheads="1"/>
          </p:cNvPicPr>
          <p:nvPr/>
        </p:nvPicPr>
        <p:blipFill>
          <a:blip r:embed="rId5" cstate="print"/>
          <a:srcRect/>
          <a:stretch>
            <a:fillRect/>
          </a:stretch>
        </p:blipFill>
        <p:spPr bwMode="auto">
          <a:xfrm>
            <a:off x="6084168" y="4149080"/>
            <a:ext cx="1750080" cy="2708920"/>
          </a:xfrm>
          <a:prstGeom prst="rect">
            <a:avLst/>
          </a:prstGeom>
          <a:noFill/>
          <a:ln w="9525">
            <a:noFill/>
            <a:miter lim="800000"/>
            <a:headEnd/>
            <a:tailEnd/>
          </a:ln>
        </p:spPr>
      </p:pic>
      <p:cxnSp>
        <p:nvCxnSpPr>
          <p:cNvPr id="17" name="Straight Connector 16"/>
          <p:cNvCxnSpPr/>
          <p:nvPr/>
        </p:nvCxnSpPr>
        <p:spPr>
          <a:xfrm flipH="1">
            <a:off x="3059832" y="2492896"/>
            <a:ext cx="1296144" cy="19442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427984" y="2636912"/>
            <a:ext cx="864096" cy="1800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4283968" y="2564904"/>
            <a:ext cx="144016" cy="1440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Rectangle 21"/>
          <p:cNvSpPr/>
          <p:nvPr/>
        </p:nvSpPr>
        <p:spPr>
          <a:xfrm>
            <a:off x="4716016" y="4941168"/>
            <a:ext cx="144016" cy="144016"/>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3" name="Straight Connector 22"/>
          <p:cNvCxnSpPr>
            <a:stCxn id="22" idx="0"/>
          </p:cNvCxnSpPr>
          <p:nvPr/>
        </p:nvCxnSpPr>
        <p:spPr>
          <a:xfrm flipV="1">
            <a:off x="4788024" y="4293096"/>
            <a:ext cx="1440160" cy="6480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stCxn id="22" idx="2"/>
          </p:cNvCxnSpPr>
          <p:nvPr/>
        </p:nvCxnSpPr>
        <p:spPr>
          <a:xfrm>
            <a:off x="4788024" y="5085184"/>
            <a:ext cx="1512168" cy="3600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Rettangolo 5"/>
          <p:cNvSpPr/>
          <p:nvPr/>
        </p:nvSpPr>
        <p:spPr>
          <a:xfrm>
            <a:off x="323528" y="6093296"/>
            <a:ext cx="2448272" cy="307777"/>
          </a:xfrm>
          <a:prstGeom prst="rect">
            <a:avLst/>
          </a:prstGeom>
        </p:spPr>
        <p:txBody>
          <a:bodyPr wrap="square">
            <a:spAutoFit/>
          </a:bodyPr>
          <a:lstStyle/>
          <a:p>
            <a:r>
              <a:rPr lang="en-US" sz="1400" dirty="0" err="1" smtClean="0">
                <a:latin typeface="Arial" pitchFamily="34" charset="0"/>
                <a:cs typeface="Arial" pitchFamily="34" charset="0"/>
              </a:rPr>
              <a:t>Mapelli</a:t>
            </a:r>
            <a:r>
              <a:rPr lang="en-US" sz="1400" dirty="0" smtClean="0">
                <a:latin typeface="Arial" pitchFamily="34" charset="0"/>
                <a:cs typeface="Arial" pitchFamily="34" charset="0"/>
              </a:rPr>
              <a:t> et , J </a:t>
            </a:r>
            <a:r>
              <a:rPr lang="en-US" sz="1400" dirty="0" err="1" smtClean="0">
                <a:latin typeface="Arial" pitchFamily="34" charset="0"/>
                <a:cs typeface="Arial" pitchFamily="34" charset="0"/>
              </a:rPr>
              <a:t>Neurosci</a:t>
            </a:r>
            <a:r>
              <a:rPr lang="en-US" sz="1400" dirty="0" smtClean="0">
                <a:latin typeface="Arial" pitchFamily="34" charset="0"/>
                <a:cs typeface="Arial" pitchFamily="34" charset="0"/>
              </a:rPr>
              <a:t> 2017</a:t>
            </a:r>
            <a:endParaRPr lang="it-IT" sz="1400" dirty="0">
              <a:latin typeface="Arial" pitchFamily="34" charset="0"/>
              <a:cs typeface="Arial" pitchFamily="34" charset="0"/>
            </a:endParaRPr>
          </a:p>
        </p:txBody>
      </p:sp>
      <p:sp>
        <p:nvSpPr>
          <p:cNvPr id="19" name="Rettangolo 5"/>
          <p:cNvSpPr/>
          <p:nvPr/>
        </p:nvSpPr>
        <p:spPr>
          <a:xfrm>
            <a:off x="0" y="3789040"/>
            <a:ext cx="2448272" cy="738664"/>
          </a:xfrm>
          <a:prstGeom prst="rect">
            <a:avLst/>
          </a:prstGeom>
        </p:spPr>
        <p:txBody>
          <a:bodyPr wrap="square">
            <a:spAutoFit/>
          </a:bodyPr>
          <a:lstStyle/>
          <a:p>
            <a:r>
              <a:rPr lang="en-US" sz="1400" dirty="0" err="1" smtClean="0">
                <a:latin typeface="Arial" pitchFamily="34" charset="0"/>
                <a:cs typeface="Arial" pitchFamily="34" charset="0"/>
              </a:rPr>
              <a:t>Alhamadi</a:t>
            </a:r>
            <a:r>
              <a:rPr lang="en-US" sz="1400" dirty="0" smtClean="0">
                <a:latin typeface="Arial" pitchFamily="34" charset="0"/>
                <a:cs typeface="Arial" pitchFamily="34" charset="0"/>
              </a:rPr>
              <a:t>, </a:t>
            </a:r>
            <a:r>
              <a:rPr lang="en-US" sz="1400" dirty="0" err="1" smtClean="0">
                <a:latin typeface="Arial" pitchFamily="34" charset="0"/>
                <a:cs typeface="Arial" pitchFamily="34" charset="0"/>
              </a:rPr>
              <a:t>D’Angelo</a:t>
            </a:r>
            <a:r>
              <a:rPr lang="en-US" sz="1400" dirty="0" smtClean="0">
                <a:latin typeface="Arial" pitchFamily="34" charset="0"/>
                <a:cs typeface="Arial" pitchFamily="34" charset="0"/>
              </a:rPr>
              <a:t>, </a:t>
            </a:r>
            <a:r>
              <a:rPr lang="en-US" sz="1400" dirty="0" err="1" smtClean="0">
                <a:latin typeface="Arial" pitchFamily="34" charset="0"/>
                <a:cs typeface="Arial" pitchFamily="34" charset="0"/>
              </a:rPr>
              <a:t>Friston</a:t>
            </a:r>
            <a:r>
              <a:rPr lang="en-US" sz="1400" dirty="0" smtClean="0">
                <a:latin typeface="Arial" pitchFamily="34" charset="0"/>
                <a:cs typeface="Arial" pitchFamily="34" charset="0"/>
              </a:rPr>
              <a:t>, </a:t>
            </a:r>
            <a:r>
              <a:rPr lang="en-US" sz="1400" dirty="0" err="1" smtClean="0">
                <a:latin typeface="Arial" pitchFamily="34" charset="0"/>
                <a:cs typeface="Arial" pitchFamily="34" charset="0"/>
              </a:rPr>
              <a:t>Gandini</a:t>
            </a:r>
            <a:r>
              <a:rPr lang="en-US" sz="1400" dirty="0" smtClean="0">
                <a:latin typeface="Arial" pitchFamily="34" charset="0"/>
                <a:cs typeface="Arial" pitchFamily="34" charset="0"/>
              </a:rPr>
              <a:t> Wheeler-</a:t>
            </a:r>
            <a:r>
              <a:rPr lang="en-US" sz="1400" dirty="0" err="1" smtClean="0">
                <a:latin typeface="Arial" pitchFamily="34" charset="0"/>
                <a:cs typeface="Arial" pitchFamily="34" charset="0"/>
              </a:rPr>
              <a:t>Kingshott</a:t>
            </a:r>
            <a:endParaRPr lang="en-US" sz="1400" dirty="0" smtClean="0">
              <a:latin typeface="Arial" pitchFamily="34" charset="0"/>
              <a:cs typeface="Arial" pitchFamily="34" charset="0"/>
            </a:endParaRPr>
          </a:p>
          <a:p>
            <a:r>
              <a:rPr lang="en-US" sz="1400" dirty="0" smtClean="0">
                <a:latin typeface="Arial" pitchFamily="34" charset="0"/>
                <a:cs typeface="Arial" pitchFamily="34" charset="0"/>
              </a:rPr>
              <a:t>2014, 2015, 2016</a:t>
            </a:r>
            <a:endParaRPr lang="it-IT" sz="14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857004" y="836712"/>
            <a:ext cx="3532564" cy="1827637"/>
          </a:xfrm>
          <a:custGeom>
            <a:avLst/>
            <a:gdLst>
              <a:gd name="connsiteX0" fmla="*/ 1553144 w 3532564"/>
              <a:gd name="connsiteY0" fmla="*/ 41739 h 1827637"/>
              <a:gd name="connsiteX1" fmla="*/ 242959 w 3532564"/>
              <a:gd name="connsiteY1" fmla="*/ 41739 h 1827637"/>
              <a:gd name="connsiteX2" fmla="*/ 215663 w 3532564"/>
              <a:gd name="connsiteY2" fmla="*/ 82682 h 1827637"/>
              <a:gd name="connsiteX3" fmla="*/ 174720 w 3532564"/>
              <a:gd name="connsiteY3" fmla="*/ 109977 h 1827637"/>
              <a:gd name="connsiteX4" fmla="*/ 161072 w 3532564"/>
              <a:gd name="connsiteY4" fmla="*/ 150921 h 1827637"/>
              <a:gd name="connsiteX5" fmla="*/ 133777 w 3532564"/>
              <a:gd name="connsiteY5" fmla="*/ 191864 h 1827637"/>
              <a:gd name="connsiteX6" fmla="*/ 106481 w 3532564"/>
              <a:gd name="connsiteY6" fmla="*/ 287398 h 1827637"/>
              <a:gd name="connsiteX7" fmla="*/ 65538 w 3532564"/>
              <a:gd name="connsiteY7" fmla="*/ 341989 h 1827637"/>
              <a:gd name="connsiteX8" fmla="*/ 38242 w 3532564"/>
              <a:gd name="connsiteY8" fmla="*/ 410228 h 1827637"/>
              <a:gd name="connsiteX9" fmla="*/ 10947 w 3532564"/>
              <a:gd name="connsiteY9" fmla="*/ 519410 h 1827637"/>
              <a:gd name="connsiteX10" fmla="*/ 65538 w 3532564"/>
              <a:gd name="connsiteY10" fmla="*/ 628592 h 1827637"/>
              <a:gd name="connsiteX11" fmla="*/ 79186 w 3532564"/>
              <a:gd name="connsiteY11" fmla="*/ 669536 h 1827637"/>
              <a:gd name="connsiteX12" fmla="*/ 106481 w 3532564"/>
              <a:gd name="connsiteY12" fmla="*/ 710479 h 1827637"/>
              <a:gd name="connsiteX13" fmla="*/ 120129 w 3532564"/>
              <a:gd name="connsiteY13" fmla="*/ 751422 h 1827637"/>
              <a:gd name="connsiteX14" fmla="*/ 161072 w 3532564"/>
              <a:gd name="connsiteY14" fmla="*/ 792365 h 1827637"/>
              <a:gd name="connsiteX15" fmla="*/ 202016 w 3532564"/>
              <a:gd name="connsiteY15" fmla="*/ 846956 h 1827637"/>
              <a:gd name="connsiteX16" fmla="*/ 311198 w 3532564"/>
              <a:gd name="connsiteY16" fmla="*/ 874252 h 1827637"/>
              <a:gd name="connsiteX17" fmla="*/ 393084 w 3532564"/>
              <a:gd name="connsiteY17" fmla="*/ 915195 h 1827637"/>
              <a:gd name="connsiteX18" fmla="*/ 556857 w 3532564"/>
              <a:gd name="connsiteY18" fmla="*/ 983434 h 1827637"/>
              <a:gd name="connsiteX19" fmla="*/ 597801 w 3532564"/>
              <a:gd name="connsiteY19" fmla="*/ 997082 h 1827637"/>
              <a:gd name="connsiteX20" fmla="*/ 747926 w 3532564"/>
              <a:gd name="connsiteY20" fmla="*/ 1010730 h 1827637"/>
              <a:gd name="connsiteX21" fmla="*/ 843460 w 3532564"/>
              <a:gd name="connsiteY21" fmla="*/ 1133559 h 1827637"/>
              <a:gd name="connsiteX22" fmla="*/ 884404 w 3532564"/>
              <a:gd name="connsiteY22" fmla="*/ 1160855 h 1827637"/>
              <a:gd name="connsiteX23" fmla="*/ 925347 w 3532564"/>
              <a:gd name="connsiteY23" fmla="*/ 1201798 h 1827637"/>
              <a:gd name="connsiteX24" fmla="*/ 966290 w 3532564"/>
              <a:gd name="connsiteY24" fmla="*/ 1229094 h 1827637"/>
              <a:gd name="connsiteX25" fmla="*/ 1048177 w 3532564"/>
              <a:gd name="connsiteY25" fmla="*/ 1256389 h 1827637"/>
              <a:gd name="connsiteX26" fmla="*/ 1102768 w 3532564"/>
              <a:gd name="connsiteY26" fmla="*/ 1351924 h 1827637"/>
              <a:gd name="connsiteX27" fmla="*/ 1130063 w 3532564"/>
              <a:gd name="connsiteY27" fmla="*/ 1392867 h 1827637"/>
              <a:gd name="connsiteX28" fmla="*/ 1143711 w 3532564"/>
              <a:gd name="connsiteY28" fmla="*/ 1433810 h 1827637"/>
              <a:gd name="connsiteX29" fmla="*/ 1184654 w 3532564"/>
              <a:gd name="connsiteY29" fmla="*/ 1447458 h 1827637"/>
              <a:gd name="connsiteX30" fmla="*/ 1239245 w 3532564"/>
              <a:gd name="connsiteY30" fmla="*/ 1488401 h 1827637"/>
              <a:gd name="connsiteX31" fmla="*/ 1321132 w 3532564"/>
              <a:gd name="connsiteY31" fmla="*/ 1570288 h 1827637"/>
              <a:gd name="connsiteX32" fmla="*/ 1375723 w 3532564"/>
              <a:gd name="connsiteY32" fmla="*/ 1665822 h 1827637"/>
              <a:gd name="connsiteX33" fmla="*/ 1457610 w 3532564"/>
              <a:gd name="connsiteY33" fmla="*/ 1706765 h 1827637"/>
              <a:gd name="connsiteX34" fmla="*/ 1580439 w 3532564"/>
              <a:gd name="connsiteY34" fmla="*/ 1720413 h 1827637"/>
              <a:gd name="connsiteX35" fmla="*/ 1648678 w 3532564"/>
              <a:gd name="connsiteY35" fmla="*/ 1734061 h 1827637"/>
              <a:gd name="connsiteX36" fmla="*/ 1703269 w 3532564"/>
              <a:gd name="connsiteY36" fmla="*/ 1747709 h 1827637"/>
              <a:gd name="connsiteX37" fmla="*/ 1853395 w 3532564"/>
              <a:gd name="connsiteY37" fmla="*/ 1761356 h 1827637"/>
              <a:gd name="connsiteX38" fmla="*/ 1921633 w 3532564"/>
              <a:gd name="connsiteY38" fmla="*/ 1775004 h 1827637"/>
              <a:gd name="connsiteX39" fmla="*/ 1962577 w 3532564"/>
              <a:gd name="connsiteY39" fmla="*/ 1788652 h 1827637"/>
              <a:gd name="connsiteX40" fmla="*/ 2221884 w 3532564"/>
              <a:gd name="connsiteY40" fmla="*/ 1775004 h 1827637"/>
              <a:gd name="connsiteX41" fmla="*/ 2262827 w 3532564"/>
              <a:gd name="connsiteY41" fmla="*/ 1761356 h 1827637"/>
              <a:gd name="connsiteX42" fmla="*/ 2331066 w 3532564"/>
              <a:gd name="connsiteY42" fmla="*/ 1734061 h 1827637"/>
              <a:gd name="connsiteX43" fmla="*/ 2576726 w 3532564"/>
              <a:gd name="connsiteY43" fmla="*/ 1747709 h 1827637"/>
              <a:gd name="connsiteX44" fmla="*/ 3095341 w 3532564"/>
              <a:gd name="connsiteY44" fmla="*/ 1761356 h 1827637"/>
              <a:gd name="connsiteX45" fmla="*/ 3163580 w 3532564"/>
              <a:gd name="connsiteY45" fmla="*/ 1734061 h 1827637"/>
              <a:gd name="connsiteX46" fmla="*/ 3272762 w 3532564"/>
              <a:gd name="connsiteY46" fmla="*/ 1693118 h 1827637"/>
              <a:gd name="connsiteX47" fmla="*/ 3327353 w 3532564"/>
              <a:gd name="connsiteY47" fmla="*/ 1638527 h 1827637"/>
              <a:gd name="connsiteX48" fmla="*/ 3354648 w 3532564"/>
              <a:gd name="connsiteY48" fmla="*/ 1597583 h 1827637"/>
              <a:gd name="connsiteX49" fmla="*/ 3395592 w 3532564"/>
              <a:gd name="connsiteY49" fmla="*/ 1542992 h 1827637"/>
              <a:gd name="connsiteX50" fmla="*/ 3436535 w 3532564"/>
              <a:gd name="connsiteY50" fmla="*/ 1502049 h 1827637"/>
              <a:gd name="connsiteX51" fmla="*/ 3504774 w 3532564"/>
              <a:gd name="connsiteY51" fmla="*/ 1392867 h 1827637"/>
              <a:gd name="connsiteX52" fmla="*/ 3532069 w 3532564"/>
              <a:gd name="connsiteY52" fmla="*/ 1270037 h 1827637"/>
              <a:gd name="connsiteX53" fmla="*/ 3504774 w 3532564"/>
              <a:gd name="connsiteY53" fmla="*/ 915195 h 1827637"/>
              <a:gd name="connsiteX54" fmla="*/ 3436535 w 3532564"/>
              <a:gd name="connsiteY54" fmla="*/ 751422 h 1827637"/>
              <a:gd name="connsiteX55" fmla="*/ 3368296 w 3532564"/>
              <a:gd name="connsiteY55" fmla="*/ 546706 h 1827637"/>
              <a:gd name="connsiteX56" fmla="*/ 3286410 w 3532564"/>
              <a:gd name="connsiteY56" fmla="*/ 437524 h 1827637"/>
              <a:gd name="connsiteX57" fmla="*/ 3027102 w 3532564"/>
              <a:gd name="connsiteY57" fmla="*/ 355637 h 1827637"/>
              <a:gd name="connsiteX58" fmla="*/ 2781442 w 3532564"/>
              <a:gd name="connsiteY58" fmla="*/ 232807 h 1827637"/>
              <a:gd name="connsiteX59" fmla="*/ 2617669 w 3532564"/>
              <a:gd name="connsiteY59" fmla="*/ 137273 h 1827637"/>
              <a:gd name="connsiteX60" fmla="*/ 2494839 w 3532564"/>
              <a:gd name="connsiteY60" fmla="*/ 96330 h 1827637"/>
              <a:gd name="connsiteX61" fmla="*/ 2385657 w 3532564"/>
              <a:gd name="connsiteY61" fmla="*/ 55386 h 1827637"/>
              <a:gd name="connsiteX62" fmla="*/ 1553144 w 3532564"/>
              <a:gd name="connsiteY62" fmla="*/ 41739 h 1827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532564" h="1827637">
                <a:moveTo>
                  <a:pt x="1553144" y="41739"/>
                </a:moveTo>
                <a:cubicBezTo>
                  <a:pt x="1196028" y="39465"/>
                  <a:pt x="1150775" y="0"/>
                  <a:pt x="242959" y="41739"/>
                </a:cubicBezTo>
                <a:cubicBezTo>
                  <a:pt x="226574" y="42492"/>
                  <a:pt x="227261" y="71084"/>
                  <a:pt x="215663" y="82682"/>
                </a:cubicBezTo>
                <a:cubicBezTo>
                  <a:pt x="204065" y="94280"/>
                  <a:pt x="188368" y="100879"/>
                  <a:pt x="174720" y="109977"/>
                </a:cubicBezTo>
                <a:cubicBezTo>
                  <a:pt x="170171" y="123625"/>
                  <a:pt x="167506" y="138054"/>
                  <a:pt x="161072" y="150921"/>
                </a:cubicBezTo>
                <a:cubicBezTo>
                  <a:pt x="153737" y="165592"/>
                  <a:pt x="140238" y="176788"/>
                  <a:pt x="133777" y="191864"/>
                </a:cubicBezTo>
                <a:cubicBezTo>
                  <a:pt x="122380" y="218456"/>
                  <a:pt x="121658" y="260839"/>
                  <a:pt x="106481" y="287398"/>
                </a:cubicBezTo>
                <a:cubicBezTo>
                  <a:pt x="95196" y="307147"/>
                  <a:pt x="76585" y="322105"/>
                  <a:pt x="65538" y="341989"/>
                </a:cubicBezTo>
                <a:cubicBezTo>
                  <a:pt x="53640" y="363405"/>
                  <a:pt x="45447" y="386813"/>
                  <a:pt x="38242" y="410228"/>
                </a:cubicBezTo>
                <a:cubicBezTo>
                  <a:pt x="27210" y="446083"/>
                  <a:pt x="10947" y="519410"/>
                  <a:pt x="10947" y="519410"/>
                </a:cubicBezTo>
                <a:cubicBezTo>
                  <a:pt x="38227" y="655806"/>
                  <a:pt x="0" y="530284"/>
                  <a:pt x="65538" y="628592"/>
                </a:cubicBezTo>
                <a:cubicBezTo>
                  <a:pt x="73518" y="640562"/>
                  <a:pt x="72752" y="656669"/>
                  <a:pt x="79186" y="669536"/>
                </a:cubicBezTo>
                <a:cubicBezTo>
                  <a:pt x="86521" y="684207"/>
                  <a:pt x="99146" y="695808"/>
                  <a:pt x="106481" y="710479"/>
                </a:cubicBezTo>
                <a:cubicBezTo>
                  <a:pt x="112915" y="723346"/>
                  <a:pt x="112149" y="739452"/>
                  <a:pt x="120129" y="751422"/>
                </a:cubicBezTo>
                <a:cubicBezTo>
                  <a:pt x="130835" y="767481"/>
                  <a:pt x="148511" y="777711"/>
                  <a:pt x="161072" y="792365"/>
                </a:cubicBezTo>
                <a:cubicBezTo>
                  <a:pt x="175875" y="809635"/>
                  <a:pt x="182047" y="836064"/>
                  <a:pt x="202016" y="846956"/>
                </a:cubicBezTo>
                <a:cubicBezTo>
                  <a:pt x="234949" y="864920"/>
                  <a:pt x="311198" y="874252"/>
                  <a:pt x="311198" y="874252"/>
                </a:cubicBezTo>
                <a:cubicBezTo>
                  <a:pt x="400925" y="934072"/>
                  <a:pt x="304292" y="874835"/>
                  <a:pt x="393084" y="915195"/>
                </a:cubicBezTo>
                <a:cubicBezTo>
                  <a:pt x="596125" y="1007486"/>
                  <a:pt x="427258" y="946405"/>
                  <a:pt x="556857" y="983434"/>
                </a:cubicBezTo>
                <a:cubicBezTo>
                  <a:pt x="570690" y="987386"/>
                  <a:pt x="583559" y="995047"/>
                  <a:pt x="597801" y="997082"/>
                </a:cubicBezTo>
                <a:cubicBezTo>
                  <a:pt x="647544" y="1004188"/>
                  <a:pt x="697884" y="1006181"/>
                  <a:pt x="747926" y="1010730"/>
                </a:cubicBezTo>
                <a:cubicBezTo>
                  <a:pt x="812066" y="1074870"/>
                  <a:pt x="778163" y="1035614"/>
                  <a:pt x="843460" y="1133559"/>
                </a:cubicBezTo>
                <a:cubicBezTo>
                  <a:pt x="852559" y="1147207"/>
                  <a:pt x="871803" y="1150354"/>
                  <a:pt x="884404" y="1160855"/>
                </a:cubicBezTo>
                <a:cubicBezTo>
                  <a:pt x="899231" y="1173211"/>
                  <a:pt x="910520" y="1189442"/>
                  <a:pt x="925347" y="1201798"/>
                </a:cubicBezTo>
                <a:cubicBezTo>
                  <a:pt x="937948" y="1212299"/>
                  <a:pt x="951301" y="1222432"/>
                  <a:pt x="966290" y="1229094"/>
                </a:cubicBezTo>
                <a:cubicBezTo>
                  <a:pt x="992582" y="1240779"/>
                  <a:pt x="1048177" y="1256389"/>
                  <a:pt x="1048177" y="1256389"/>
                </a:cubicBezTo>
                <a:cubicBezTo>
                  <a:pt x="1114681" y="1356149"/>
                  <a:pt x="1033501" y="1230707"/>
                  <a:pt x="1102768" y="1351924"/>
                </a:cubicBezTo>
                <a:cubicBezTo>
                  <a:pt x="1110906" y="1366165"/>
                  <a:pt x="1122728" y="1378196"/>
                  <a:pt x="1130063" y="1392867"/>
                </a:cubicBezTo>
                <a:cubicBezTo>
                  <a:pt x="1136497" y="1405734"/>
                  <a:pt x="1133539" y="1423638"/>
                  <a:pt x="1143711" y="1433810"/>
                </a:cubicBezTo>
                <a:cubicBezTo>
                  <a:pt x="1153883" y="1443982"/>
                  <a:pt x="1171006" y="1442909"/>
                  <a:pt x="1184654" y="1447458"/>
                </a:cubicBezTo>
                <a:cubicBezTo>
                  <a:pt x="1202851" y="1461106"/>
                  <a:pt x="1222338" y="1473185"/>
                  <a:pt x="1239245" y="1488401"/>
                </a:cubicBezTo>
                <a:cubicBezTo>
                  <a:pt x="1267938" y="1514224"/>
                  <a:pt x="1321132" y="1570288"/>
                  <a:pt x="1321132" y="1570288"/>
                </a:cubicBezTo>
                <a:cubicBezTo>
                  <a:pt x="1331838" y="1591700"/>
                  <a:pt x="1356430" y="1646529"/>
                  <a:pt x="1375723" y="1665822"/>
                </a:cubicBezTo>
                <a:cubicBezTo>
                  <a:pt x="1394589" y="1684688"/>
                  <a:pt x="1430967" y="1702325"/>
                  <a:pt x="1457610" y="1706765"/>
                </a:cubicBezTo>
                <a:cubicBezTo>
                  <a:pt x="1498244" y="1713537"/>
                  <a:pt x="1539658" y="1714587"/>
                  <a:pt x="1580439" y="1720413"/>
                </a:cubicBezTo>
                <a:cubicBezTo>
                  <a:pt x="1603403" y="1723694"/>
                  <a:pt x="1626034" y="1729029"/>
                  <a:pt x="1648678" y="1734061"/>
                </a:cubicBezTo>
                <a:cubicBezTo>
                  <a:pt x="1666988" y="1738130"/>
                  <a:pt x="1684676" y="1745230"/>
                  <a:pt x="1703269" y="1747709"/>
                </a:cubicBezTo>
                <a:cubicBezTo>
                  <a:pt x="1753077" y="1754350"/>
                  <a:pt x="1803353" y="1756807"/>
                  <a:pt x="1853395" y="1761356"/>
                </a:cubicBezTo>
                <a:cubicBezTo>
                  <a:pt x="1876141" y="1765905"/>
                  <a:pt x="1899129" y="1769378"/>
                  <a:pt x="1921633" y="1775004"/>
                </a:cubicBezTo>
                <a:cubicBezTo>
                  <a:pt x="1935590" y="1778493"/>
                  <a:pt x="1948191" y="1788652"/>
                  <a:pt x="1962577" y="1788652"/>
                </a:cubicBezTo>
                <a:cubicBezTo>
                  <a:pt x="2049132" y="1788652"/>
                  <a:pt x="2135448" y="1779553"/>
                  <a:pt x="2221884" y="1775004"/>
                </a:cubicBezTo>
                <a:cubicBezTo>
                  <a:pt x="2235532" y="1770455"/>
                  <a:pt x="2249357" y="1766407"/>
                  <a:pt x="2262827" y="1761356"/>
                </a:cubicBezTo>
                <a:cubicBezTo>
                  <a:pt x="2285766" y="1752754"/>
                  <a:pt x="2306591" y="1735125"/>
                  <a:pt x="2331066" y="1734061"/>
                </a:cubicBezTo>
                <a:cubicBezTo>
                  <a:pt x="2413002" y="1730499"/>
                  <a:pt x="2494839" y="1743160"/>
                  <a:pt x="2576726" y="1747709"/>
                </a:cubicBezTo>
                <a:cubicBezTo>
                  <a:pt x="2776550" y="1827637"/>
                  <a:pt x="2668707" y="1795037"/>
                  <a:pt x="3095341" y="1761356"/>
                </a:cubicBezTo>
                <a:cubicBezTo>
                  <a:pt x="3119763" y="1759428"/>
                  <a:pt x="3140641" y="1742663"/>
                  <a:pt x="3163580" y="1734061"/>
                </a:cubicBezTo>
                <a:cubicBezTo>
                  <a:pt x="3334739" y="1669877"/>
                  <a:pt x="3008994" y="1798623"/>
                  <a:pt x="3272762" y="1693118"/>
                </a:cubicBezTo>
                <a:cubicBezTo>
                  <a:pt x="3290959" y="1674921"/>
                  <a:pt x="3310605" y="1658066"/>
                  <a:pt x="3327353" y="1638527"/>
                </a:cubicBezTo>
                <a:cubicBezTo>
                  <a:pt x="3338028" y="1626073"/>
                  <a:pt x="3345114" y="1610930"/>
                  <a:pt x="3354648" y="1597583"/>
                </a:cubicBezTo>
                <a:cubicBezTo>
                  <a:pt x="3367869" y="1579073"/>
                  <a:pt x="3380789" y="1560262"/>
                  <a:pt x="3395592" y="1542992"/>
                </a:cubicBezTo>
                <a:cubicBezTo>
                  <a:pt x="3408153" y="1528338"/>
                  <a:pt x="3423974" y="1516703"/>
                  <a:pt x="3436535" y="1502049"/>
                </a:cubicBezTo>
                <a:cubicBezTo>
                  <a:pt x="3479054" y="1452443"/>
                  <a:pt x="3476814" y="1448786"/>
                  <a:pt x="3504774" y="1392867"/>
                </a:cubicBezTo>
                <a:cubicBezTo>
                  <a:pt x="3509636" y="1373417"/>
                  <a:pt x="3532564" y="1285379"/>
                  <a:pt x="3532069" y="1270037"/>
                </a:cubicBezTo>
                <a:cubicBezTo>
                  <a:pt x="3528244" y="1151469"/>
                  <a:pt x="3526265" y="1031862"/>
                  <a:pt x="3504774" y="915195"/>
                </a:cubicBezTo>
                <a:cubicBezTo>
                  <a:pt x="3494060" y="857033"/>
                  <a:pt x="3452782" y="808287"/>
                  <a:pt x="3436535" y="751422"/>
                </a:cubicBezTo>
                <a:cubicBezTo>
                  <a:pt x="3409421" y="656524"/>
                  <a:pt x="3408122" y="642291"/>
                  <a:pt x="3368296" y="546706"/>
                </a:cubicBezTo>
                <a:cubicBezTo>
                  <a:pt x="3350543" y="504098"/>
                  <a:pt x="3328760" y="462228"/>
                  <a:pt x="3286410" y="437524"/>
                </a:cubicBezTo>
                <a:cubicBezTo>
                  <a:pt x="3205516" y="390336"/>
                  <a:pt x="3112166" y="390836"/>
                  <a:pt x="3027102" y="355637"/>
                </a:cubicBezTo>
                <a:cubicBezTo>
                  <a:pt x="2942506" y="320632"/>
                  <a:pt x="2857618" y="283591"/>
                  <a:pt x="2781442" y="232807"/>
                </a:cubicBezTo>
                <a:cubicBezTo>
                  <a:pt x="2718999" y="191178"/>
                  <a:pt x="2687189" y="165081"/>
                  <a:pt x="2617669" y="137273"/>
                </a:cubicBezTo>
                <a:cubicBezTo>
                  <a:pt x="2577598" y="121245"/>
                  <a:pt x="2535537" y="110694"/>
                  <a:pt x="2494839" y="96330"/>
                </a:cubicBezTo>
                <a:cubicBezTo>
                  <a:pt x="2458186" y="83394"/>
                  <a:pt x="2424380" y="58753"/>
                  <a:pt x="2385657" y="55386"/>
                </a:cubicBezTo>
                <a:cubicBezTo>
                  <a:pt x="2192935" y="38628"/>
                  <a:pt x="1910260" y="44013"/>
                  <a:pt x="1553144" y="41739"/>
                </a:cubicBez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5" name="Picture 4" descr="Logo_CF_def.jpg"/>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34547" y="0"/>
            <a:ext cx="1738724" cy="794687"/>
          </a:xfrm>
          <a:prstGeom prst="rect">
            <a:avLst/>
          </a:prstGeom>
        </p:spPr>
      </p:pic>
      <p:sp>
        <p:nvSpPr>
          <p:cNvPr id="6" name="Title 1"/>
          <p:cNvSpPr txBox="1">
            <a:spLocks/>
          </p:cNvSpPr>
          <p:nvPr/>
        </p:nvSpPr>
        <p:spPr>
          <a:xfrm>
            <a:off x="4716016" y="0"/>
            <a:ext cx="3690865" cy="1916832"/>
          </a:xfrm>
          <a:prstGeom prst="rect">
            <a:avLst/>
          </a:prstGeom>
        </p:spPr>
        <p:txBody>
          <a:bodyPr>
            <a:noAutofit/>
          </a:bodyPr>
          <a:lstStyle/>
          <a:p>
            <a:pPr marL="0" marR="0" lvl="0" indent="0" algn="ctr" defTabSz="457200" eaLnBrk="1" latinLnBrk="0" hangingPunct="1">
              <a:lnSpc>
                <a:spcPct val="100000"/>
              </a:lnSpc>
              <a:spcBef>
                <a:spcPct val="50000"/>
              </a:spcBef>
              <a:buClrTx/>
              <a:buSzTx/>
              <a:buFontTx/>
              <a:buNone/>
              <a:tabLst/>
              <a:defRPr/>
            </a:pPr>
            <a:r>
              <a:rPr lang="en-US" sz="2800" b="1" i="1" dirty="0" smtClean="0">
                <a:solidFill>
                  <a:srgbClr val="002060"/>
                </a:solidFill>
                <a:latin typeface="Arial" pitchFamily="34" charset="0"/>
                <a:cs typeface="Arial" pitchFamily="34" charset="0"/>
              </a:rPr>
              <a:t>Neuronal modulation of neurovascular coupling</a:t>
            </a:r>
            <a:endParaRPr lang="en-US" sz="2800" b="1" i="1" dirty="0">
              <a:solidFill>
                <a:srgbClr val="002060"/>
              </a:solidFill>
              <a:latin typeface="Arial" pitchFamily="34" charset="0"/>
              <a:cs typeface="Arial" pitchFamily="34" charset="0"/>
            </a:endParaRPr>
          </a:p>
        </p:txBody>
      </p:sp>
      <p:pic>
        <p:nvPicPr>
          <p:cNvPr id="7" name="Picture 2" descr="C:\Users\lisa\Documents\lab pv 2012\congressi\FENS2014\poster model\Unipv-logo.png"/>
          <p:cNvPicPr>
            <a:picLocks noChangeAspect="1" noChangeArrowheads="1"/>
          </p:cNvPicPr>
          <p:nvPr/>
        </p:nvPicPr>
        <p:blipFill>
          <a:blip r:embed="rId3" cstate="print"/>
          <a:srcRect/>
          <a:stretch>
            <a:fillRect/>
          </a:stretch>
        </p:blipFill>
        <p:spPr bwMode="auto">
          <a:xfrm>
            <a:off x="8229600" y="0"/>
            <a:ext cx="914399" cy="877887"/>
          </a:xfrm>
          <a:prstGeom prst="rect">
            <a:avLst/>
          </a:prstGeom>
          <a:noFill/>
        </p:spPr>
      </p:pic>
      <p:pic>
        <p:nvPicPr>
          <p:cNvPr id="9" name="Object 2"/>
          <p:cNvPicPr/>
          <p:nvPr/>
        </p:nvPicPr>
        <p:blipFill>
          <a:blip r:embed="rId4" cstate="print"/>
          <a:srcRect b="-148"/>
          <a:stretch>
            <a:fillRect/>
          </a:stretch>
        </p:blipFill>
        <p:spPr bwMode="auto">
          <a:xfrm>
            <a:off x="395536" y="1058601"/>
            <a:ext cx="5129284" cy="3978910"/>
          </a:xfrm>
          <a:prstGeom prst="rect">
            <a:avLst/>
          </a:prstGeom>
          <a:noFill/>
          <a:ln w="9525">
            <a:noFill/>
            <a:miter lim="800000"/>
            <a:headEnd/>
            <a:tailEnd/>
          </a:ln>
        </p:spPr>
      </p:pic>
      <p:pic>
        <p:nvPicPr>
          <p:cNvPr id="1028101" name="Picture 5"/>
          <p:cNvPicPr>
            <a:picLocks noChangeAspect="1" noChangeArrowheads="1"/>
          </p:cNvPicPr>
          <p:nvPr/>
        </p:nvPicPr>
        <p:blipFill>
          <a:blip r:embed="rId5" cstate="print"/>
          <a:srcRect/>
          <a:stretch>
            <a:fillRect/>
          </a:stretch>
        </p:blipFill>
        <p:spPr bwMode="auto">
          <a:xfrm>
            <a:off x="3351659" y="4149080"/>
            <a:ext cx="5792342" cy="25001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_CF_def.jpg"/>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34547" y="0"/>
            <a:ext cx="1738724" cy="794687"/>
          </a:xfrm>
          <a:prstGeom prst="rect">
            <a:avLst/>
          </a:prstGeom>
        </p:spPr>
      </p:pic>
      <p:sp>
        <p:nvSpPr>
          <p:cNvPr id="6" name="Title 1"/>
          <p:cNvSpPr txBox="1">
            <a:spLocks/>
          </p:cNvSpPr>
          <p:nvPr/>
        </p:nvSpPr>
        <p:spPr>
          <a:xfrm>
            <a:off x="1835696" y="0"/>
            <a:ext cx="6264696" cy="1074488"/>
          </a:xfrm>
          <a:prstGeom prst="rect">
            <a:avLst/>
          </a:prstGeom>
        </p:spPr>
        <p:txBody>
          <a:bodyP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b="1" i="1" dirty="0" smtClean="0">
                <a:solidFill>
                  <a:srgbClr val="002060"/>
                </a:solidFill>
                <a:latin typeface="Arial" pitchFamily="34" charset="0"/>
                <a:cs typeface="Arial" pitchFamily="34" charset="0"/>
              </a:rPr>
              <a:t>Modeling BOLD starting from </a:t>
            </a:r>
            <a:r>
              <a:rPr lang="en-US" b="1" i="1" dirty="0" err="1" smtClean="0">
                <a:solidFill>
                  <a:srgbClr val="002060"/>
                </a:solidFill>
                <a:latin typeface="Arial" pitchFamily="34" charset="0"/>
                <a:cs typeface="Arial" pitchFamily="34" charset="0"/>
              </a:rPr>
              <a:t>subcellular</a:t>
            </a:r>
            <a:r>
              <a:rPr lang="en-US" b="1" i="1" dirty="0" smtClean="0">
                <a:solidFill>
                  <a:srgbClr val="002060"/>
                </a:solidFill>
                <a:latin typeface="Arial" pitchFamily="34" charset="0"/>
                <a:cs typeface="Arial" pitchFamily="34" charset="0"/>
              </a:rPr>
              <a:t> / cellular data and microcircuit activity </a:t>
            </a:r>
            <a:endParaRPr lang="en-US" b="1" i="1" dirty="0">
              <a:solidFill>
                <a:srgbClr val="002060"/>
              </a:solidFill>
              <a:latin typeface="Arial" pitchFamily="34" charset="0"/>
              <a:cs typeface="Arial" pitchFamily="34" charset="0"/>
            </a:endParaRPr>
          </a:p>
        </p:txBody>
      </p:sp>
      <p:pic>
        <p:nvPicPr>
          <p:cNvPr id="7" name="Picture 2" descr="C:\Users\lisa\Documents\lab pv 2012\congressi\FENS2014\poster model\Unipv-logo.png"/>
          <p:cNvPicPr>
            <a:picLocks noChangeAspect="1" noChangeArrowheads="1"/>
          </p:cNvPicPr>
          <p:nvPr/>
        </p:nvPicPr>
        <p:blipFill>
          <a:blip r:embed="rId3" cstate="print"/>
          <a:srcRect/>
          <a:stretch>
            <a:fillRect/>
          </a:stretch>
        </p:blipFill>
        <p:spPr bwMode="auto">
          <a:xfrm>
            <a:off x="8229600" y="0"/>
            <a:ext cx="914399" cy="877887"/>
          </a:xfrm>
          <a:prstGeom prst="rect">
            <a:avLst/>
          </a:prstGeom>
          <a:noFill/>
        </p:spPr>
      </p:pic>
      <p:pic>
        <p:nvPicPr>
          <p:cNvPr id="11" name="Picture 10"/>
          <p:cNvPicPr/>
          <p:nvPr/>
        </p:nvPicPr>
        <p:blipFill>
          <a:blip r:embed="rId4" cstate="print"/>
          <a:srcRect/>
          <a:stretch>
            <a:fillRect/>
          </a:stretch>
        </p:blipFill>
        <p:spPr bwMode="auto">
          <a:xfrm>
            <a:off x="1187624" y="1988840"/>
            <a:ext cx="6637229" cy="4350625"/>
          </a:xfrm>
          <a:prstGeom prst="rect">
            <a:avLst/>
          </a:prstGeom>
          <a:noFill/>
          <a:ln w="9525">
            <a:noFill/>
            <a:miter lim="800000"/>
            <a:headEnd/>
            <a:tailEnd/>
          </a:ln>
        </p:spPr>
      </p:pic>
      <p:sp>
        <p:nvSpPr>
          <p:cNvPr id="34817"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628650" algn="l"/>
              </a:tabLst>
            </a:pPr>
            <a:r>
              <a:rPr kumimoji="0" lang="en-GB" altLang="ja-JP" sz="1000" b="0" i="0" u="none" strike="noStrike" cap="none" normalizeH="0" baseline="0" smtClean="0">
                <a:ln>
                  <a:noFill/>
                </a:ln>
                <a:solidFill>
                  <a:schemeClr val="tx1"/>
                </a:solidFill>
                <a:effectLst/>
                <a:latin typeface="Arial" pitchFamily="34" charset="0"/>
                <a:ea typeface="Arial" pitchFamily="34" charset="0"/>
                <a:cs typeface="Arial" pitchFamily="34" charset="0"/>
              </a:rPr>
              <a:t>	</a:t>
            </a:r>
            <a:endParaRPr kumimoji="0" lang="it-IT" altLang="ja-JP" sz="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28650" algn="l"/>
              </a:tabLst>
            </a:pPr>
            <a:endParaRPr kumimoji="0" lang="it-IT" altLang="ja-JP" sz="1800" b="0" i="0" u="none" strike="noStrike" cap="none" normalizeH="0" baseline="0" smtClean="0">
              <a:ln>
                <a:noFill/>
              </a:ln>
              <a:solidFill>
                <a:schemeClr val="tx1"/>
              </a:solidFill>
              <a:effectLst/>
              <a:latin typeface="Arial" pitchFamily="34" charset="0"/>
              <a:cs typeface="Arial" pitchFamily="34" charset="0"/>
            </a:endParaRPr>
          </a:p>
        </p:txBody>
      </p:sp>
      <p:sp>
        <p:nvSpPr>
          <p:cNvPr id="12" name="Text Box 6"/>
          <p:cNvSpPr txBox="1">
            <a:spLocks noChangeArrowheads="1"/>
          </p:cNvSpPr>
          <p:nvPr/>
        </p:nvSpPr>
        <p:spPr bwMode="auto">
          <a:xfrm>
            <a:off x="4949490" y="6165304"/>
            <a:ext cx="2646846" cy="523220"/>
          </a:xfrm>
          <a:prstGeom prst="rect">
            <a:avLst/>
          </a:prstGeom>
          <a:noFill/>
          <a:ln w="9525">
            <a:noFill/>
            <a:miter lim="800000"/>
            <a:headEnd/>
            <a:tailEnd/>
          </a:ln>
          <a:effectLst/>
        </p:spPr>
        <p:txBody>
          <a:bodyPr wrap="square">
            <a:spAutoFit/>
          </a:bodyPr>
          <a:lstStyle/>
          <a:p>
            <a:pPr>
              <a:spcBef>
                <a:spcPct val="50000"/>
              </a:spcBef>
            </a:pPr>
            <a:r>
              <a:rPr lang="it-IT" sz="1400" dirty="0" smtClean="0"/>
              <a:t>Diwakar and D’Angelo, in preparation</a:t>
            </a:r>
            <a:endParaRPr lang="it-IT" sz="1400" dirty="0"/>
          </a:p>
        </p:txBody>
      </p:sp>
      <p:sp>
        <p:nvSpPr>
          <p:cNvPr id="13" name="TextBox 12"/>
          <p:cNvSpPr txBox="1"/>
          <p:nvPr/>
        </p:nvSpPr>
        <p:spPr>
          <a:xfrm rot="5400000">
            <a:off x="6256022" y="3833210"/>
            <a:ext cx="4644008" cy="523220"/>
          </a:xfrm>
          <a:prstGeom prst="rect">
            <a:avLst/>
          </a:prstGeom>
          <a:noFill/>
        </p:spPr>
        <p:txBody>
          <a:bodyPr wrap="square" rtlCol="0">
            <a:spAutoFit/>
          </a:bodyPr>
          <a:lstStyle/>
          <a:p>
            <a:pPr algn="ctr"/>
            <a:r>
              <a:rPr lang="it-IT" sz="1400" dirty="0" smtClean="0">
                <a:latin typeface="Arial" pitchFamily="34" charset="0"/>
                <a:cs typeface="Arial" pitchFamily="34" charset="0"/>
              </a:rPr>
              <a:t>BALLOON model  (Friston 2008) on preliminary data taken from the cerbellar granular layer</a:t>
            </a:r>
          </a:p>
        </p:txBody>
      </p:sp>
      <p:sp>
        <p:nvSpPr>
          <p:cNvPr id="16" name="Rounded Rectangle 15"/>
          <p:cNvSpPr/>
          <p:nvPr/>
        </p:nvSpPr>
        <p:spPr>
          <a:xfrm>
            <a:off x="971600" y="1772816"/>
            <a:ext cx="3384376" cy="230425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TextBox 16"/>
          <p:cNvSpPr txBox="1"/>
          <p:nvPr/>
        </p:nvSpPr>
        <p:spPr>
          <a:xfrm rot="16200000">
            <a:off x="-369865" y="2754240"/>
            <a:ext cx="2044149" cy="369332"/>
          </a:xfrm>
          <a:prstGeom prst="rect">
            <a:avLst/>
          </a:prstGeom>
          <a:noFill/>
        </p:spPr>
        <p:txBody>
          <a:bodyPr wrap="none" rtlCol="0">
            <a:spAutoFit/>
          </a:bodyPr>
          <a:lstStyle/>
          <a:p>
            <a:r>
              <a:rPr lang="it-IT" sz="1800" dirty="0" smtClean="0">
                <a:latin typeface="Arial" pitchFamily="34" charset="0"/>
                <a:cs typeface="Arial" pitchFamily="34" charset="0"/>
              </a:rPr>
              <a:t>Microcircuit model</a:t>
            </a:r>
            <a:endParaRPr lang="it-IT" sz="1800" dirty="0">
              <a:latin typeface="Arial" pitchFamily="34" charset="0"/>
              <a:cs typeface="Arial" pitchFamily="34" charset="0"/>
            </a:endParaRPr>
          </a:p>
        </p:txBody>
      </p:sp>
      <p:sp>
        <p:nvSpPr>
          <p:cNvPr id="18" name="Right Arrow 17"/>
          <p:cNvSpPr/>
          <p:nvPr/>
        </p:nvSpPr>
        <p:spPr>
          <a:xfrm>
            <a:off x="4355976" y="2636912"/>
            <a:ext cx="648072" cy="576064"/>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1" name="Rectangle 20"/>
          <p:cNvSpPr/>
          <p:nvPr/>
        </p:nvSpPr>
        <p:spPr>
          <a:xfrm>
            <a:off x="4283968" y="2780928"/>
            <a:ext cx="755335" cy="276999"/>
          </a:xfrm>
          <a:prstGeom prst="rect">
            <a:avLst/>
          </a:prstGeom>
        </p:spPr>
        <p:txBody>
          <a:bodyPr wrap="none">
            <a:spAutoFit/>
          </a:bodyPr>
          <a:lstStyle/>
          <a:p>
            <a:r>
              <a:rPr lang="it-IT" sz="1200" dirty="0" smtClean="0">
                <a:latin typeface="Arial" pitchFamily="34" charset="0"/>
                <a:cs typeface="Arial" pitchFamily="34" charset="0"/>
              </a:rPr>
              <a:t>JN 2017</a:t>
            </a:r>
            <a:endParaRPr lang="it-IT" sz="12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536" y="404664"/>
            <a:ext cx="8424936" cy="6124754"/>
          </a:xfrm>
          <a:prstGeom prst="rect">
            <a:avLst/>
          </a:prstGeom>
          <a:noFill/>
        </p:spPr>
        <p:txBody>
          <a:bodyPr wrap="square" rtlCol="0">
            <a:spAutoFit/>
          </a:bodyPr>
          <a:lstStyle/>
          <a:p>
            <a:r>
              <a:rPr lang="it-IT" sz="3200" b="1" dirty="0" smtClean="0"/>
              <a:t>NMC papers, 2016</a:t>
            </a:r>
          </a:p>
          <a:p>
            <a:endParaRPr lang="it-IT" sz="1000" b="1" dirty="0" smtClean="0"/>
          </a:p>
          <a:p>
            <a:pPr marL="228600" indent="-228600">
              <a:buFont typeface="+mj-lt"/>
              <a:buAutoNum type="arabicPeriod"/>
            </a:pPr>
            <a:r>
              <a:rPr lang="it-IT" sz="1000" dirty="0" smtClean="0"/>
              <a:t>E. D’Angelo, E. Galliano, C.I. De Zeeuw. The Editorial: The Olivo-Cerebellar System. Front Neural Circuits. 2016 Jan 12;9:66. doi: 10.3389/fncir.2015.00066. eCollection 2015.2</a:t>
            </a:r>
          </a:p>
          <a:p>
            <a:pPr marL="228600" indent="-228600">
              <a:buFont typeface="+mj-lt"/>
              <a:buAutoNum type="arabicPeriod"/>
            </a:pPr>
            <a:r>
              <a:rPr lang="it-IT" sz="1000" dirty="0" smtClean="0"/>
              <a:t>K. B. Ramakrishnan, K. Voges, L. De Propris, C.I. De Zeeuw, E. D’Angelo. Tactile Stimulation Evokes Long-Lasting Potentiation of Purkinje Cell Discharge In Vivo. Front. Cell. Neurosci., 2016 Feb 18;10:36. doi: 10.3389/fncel.2016.00036. eCollection 2016.3</a:t>
            </a:r>
          </a:p>
          <a:p>
            <a:pPr marL="228600" indent="-228600">
              <a:buFont typeface="+mj-lt"/>
              <a:buAutoNum type="arabicPeriod"/>
            </a:pPr>
            <a:r>
              <a:rPr lang="it-IT" sz="1000" dirty="0" smtClean="0"/>
              <a:t>A. Antonietti, C Casellato, JA Garrido, NR Luque, F Naveros, E Ros, E D’Angelo, A Pedrocchi. Spiking Neural Network With Distributed Plasticity Reproduces Cerebellar Learning in Eye Blink Conditioning Paradigms. IEEE Trans Biomed Eng. 2016 Jan;63(1):210-9. doi: 10.1109/TBME.2015.2485301. Epub 2015 Oct 1.4</a:t>
            </a:r>
          </a:p>
          <a:p>
            <a:pPr marL="228600" indent="-228600">
              <a:buFont typeface="+mj-lt"/>
              <a:buAutoNum type="arabicPeriod"/>
            </a:pPr>
            <a:r>
              <a:rPr lang="it-IT" sz="1000" dirty="0" smtClean="0"/>
              <a:t>N. R. Luque, J. A. Garrido, F. Naveros, R. Carrillo, E. D’Angelo, E. Ros. Distributed Cerebellar Motor Learning: A Spike-Timing-Dependent Plasticity Model. Front. Comput. Neurosci., 2016 Mar 2;10:17. doi: 10.3389/fncom.2016.00017. eCollection 2016.5</a:t>
            </a:r>
          </a:p>
          <a:p>
            <a:pPr marL="228600" indent="-228600">
              <a:buFont typeface="+mj-lt"/>
              <a:buAutoNum type="arabicPeriod"/>
            </a:pPr>
            <a:r>
              <a:rPr lang="it-IT" sz="1000" dirty="0" smtClean="0"/>
              <a:t>C. Lega, T. Vecchi, E D’Angelo, Z Cattaneo. A TMS investigation on the role of the cerebellum in pitch and timbre discrimination. Cerebellum Ataxias. 2016 Mar 2;3:6. doi: 10.1186/s40673-016-0044-4. eCollection 2016.6</a:t>
            </a:r>
          </a:p>
          <a:p>
            <a:pPr marL="228600" indent="-228600">
              <a:buFont typeface="+mj-lt"/>
              <a:buAutoNum type="arabicPeriod"/>
            </a:pPr>
            <a:r>
              <a:rPr lang="it-IT" sz="1000" dirty="0" smtClean="0"/>
              <a:t>JA Garrido, NR Luque, S Tolu, E D’Angelo. Oscillation-Driven Spike-Timing Dependent Plasticity Allows Multiple Overlapping Pattern Recognition in Inhibitory Interneuron Networks. Int J Neural Syst. 2016 Aug;26(5):1650020. doi: 10.1142/S0129065716500209. Epub 2016 Apr 15.7</a:t>
            </a:r>
          </a:p>
          <a:p>
            <a:pPr marL="228600" indent="-228600">
              <a:buFont typeface="+mj-lt"/>
              <a:buAutoNum type="arabicPeriod"/>
            </a:pPr>
            <a:r>
              <a:rPr lang="it-IT" sz="1000" dirty="0" smtClean="0"/>
              <a:t>H. Parasuram, B. Nair, E. D’Angelo, M. Hines, G. Naldi, S. Diwakar. Computational Modeling of Single Neuron Extracellular Electric Potentials and Network Local Field Potentials using LFPsim. Front. Comput. Neurosci., 28 June 2016 http://dx.doi.org/10.3389/fncom.2016.00065.8</a:t>
            </a:r>
          </a:p>
          <a:p>
            <a:pPr marL="228600" indent="-228600">
              <a:buFont typeface="+mj-lt"/>
              <a:buAutoNum type="arabicPeriod"/>
            </a:pPr>
            <a:r>
              <a:rPr lang="it-IT" sz="1000" dirty="0" smtClean="0"/>
              <a:t>G. Florimbi, E. Torti, S. Masoli, E. D’Angelo, G. Danese, F. Leporati. The Human Brain Project: Parallel technologies for biologically accurate simulation of Granule cells. Microprocessors and Microsystems (2016).</a:t>
            </a:r>
            <a:r>
              <a:rPr lang="it-IT" sz="1000" dirty="0" smtClean="0">
                <a:hlinkClick r:id="rId2"/>
              </a:rPr>
              <a:t>http://dx.doi.org/10.1016/j.micpro.2016.05.015</a:t>
            </a:r>
            <a:endParaRPr lang="it-IT" sz="1000" dirty="0" smtClean="0"/>
          </a:p>
          <a:p>
            <a:pPr marL="228600" indent="-228600">
              <a:buFont typeface="+mj-lt"/>
              <a:buAutoNum type="arabicPeriod"/>
            </a:pPr>
            <a:r>
              <a:rPr lang="it-IT" sz="1000" dirty="0" smtClean="0"/>
              <a:t>H. Parasuram, B. Nair, E. D’Angelo, M. Hines, G. Naldi, S. Diwakar. Computational Modeling of Single Neuron Extracellular Electric Potentials and Network Local Field Potentials using LFPsim. Frontiers in Computational Neuroscience, 2016 Jun 28;10:65. doi: 10.3389/fncom.2016.00065. eCollection 2016.10</a:t>
            </a:r>
          </a:p>
          <a:p>
            <a:pPr marL="228600" indent="-228600">
              <a:buFont typeface="+mj-lt"/>
              <a:buAutoNum type="arabicPeriod"/>
            </a:pPr>
            <a:r>
              <a:rPr lang="it-IT" sz="1000" dirty="0" smtClean="0"/>
              <a:t>A.A. Alahmadi, R.S. Samson, D. Gasston, M. Pardini, K.J. Friston, E. D’Angelo, A.T. Toosy, C.A.M. Wheeler-Kingshott. Complex motor task associated with non-linear BOLD responses in cerebro-cortical areas and cerebellum. Brain Struct Funct. 2016 Jun;221(5):2443-58. doi: 10.1007/s00429-015-1048-1. Epub 2015 Apr 29.1120</a:t>
            </a:r>
          </a:p>
          <a:p>
            <a:pPr marL="228600" indent="-228600">
              <a:buFont typeface="+mj-lt"/>
              <a:buAutoNum type="arabicPeriod"/>
            </a:pPr>
            <a:r>
              <a:rPr lang="it-IT" sz="1000" dirty="0" smtClean="0"/>
              <a:t>Palesi F, Castellazzi G, Casiraghi L, Sinforiani E, Vitali P, Gandini Wheeler-Kingshott CA, D’Angelo E. Exploring Patterns of Alteration in Alzheimer’s Disease Brain Networks: A Combined Structural and Functional connectomics Analysis. Front Neurosci. 2016 Sep 7;10:380. doi: 10.3389/fnins.2016.00380.122</a:t>
            </a:r>
          </a:p>
          <a:p>
            <a:pPr marL="228600" indent="-228600">
              <a:buFont typeface="+mj-lt"/>
              <a:buAutoNum type="arabicPeriod"/>
            </a:pPr>
            <a:r>
              <a:rPr lang="it-IT" sz="1000" dirty="0" smtClean="0"/>
              <a:t>K. Dover, C. Marra, S. Solinas, M. Popovic, S. Subramaniyam, D. Zecevic, E. D’Angelo, M. Goldfarb. FHF-independent conduction of action potentials along the leak-resistant cerebellar granule cell axon. Nature Communications. 26 September 2016 doi:10.1038/ncomms12895132016</a:t>
            </a:r>
          </a:p>
          <a:p>
            <a:pPr marL="228600" indent="-228600">
              <a:buFont typeface="+mj-lt"/>
              <a:buAutoNum type="arabicPeriod"/>
            </a:pPr>
            <a:r>
              <a:rPr lang="it-IT" sz="1000" dirty="0" smtClean="0"/>
              <a:t>G.Z. De Vidovich, R. Muffatti, J. Monaco, N. Caramia, D. Broglia, E. Caverzasi, F. Barale, E. D’Angelo. Repetitive TMS on Left Cerebellum Affects Impulsivity in Borderline Personality Disorder: A Pilot Study. Front Hum Neurosci. 2016 Dec 5;10:582 </a:t>
            </a:r>
            <a:r>
              <a:rPr lang="it-IT" sz="1000" dirty="0" smtClean="0">
                <a:hlinkClick r:id="rId3"/>
              </a:rPr>
              <a:t>10.3389/fnhum.2016.00582</a:t>
            </a:r>
            <a:r>
              <a:rPr lang="it-IT" sz="1000" dirty="0" smtClean="0"/>
              <a:t>14</a:t>
            </a:r>
          </a:p>
          <a:p>
            <a:pPr marL="228600" indent="-228600">
              <a:buFont typeface="+mj-lt"/>
              <a:buAutoNum type="arabicPeriod"/>
            </a:pPr>
            <a:r>
              <a:rPr lang="it-IT" sz="1000" dirty="0" smtClean="0"/>
              <a:t>F. Palesi, JD Tournier, F Calamante, N. Muhlert, G. Castellazzi, D. Chard D, E. D’Angelo, C.G.Wheeler-Kingshott. Reconstructing contralateral fiber tracts: methodological aspects of cerebello-thalamocortical pathway reconstruction. Funct Neurol. 2016  Oct/Dec;31(4):229-238.15</a:t>
            </a:r>
          </a:p>
          <a:p>
            <a:pPr marL="228600" indent="-228600">
              <a:buFont typeface="+mj-lt"/>
              <a:buAutoNum type="arabicPeriod"/>
            </a:pPr>
            <a:r>
              <a:rPr lang="it-IT" sz="1000" dirty="0" smtClean="0"/>
              <a:t>A. Antonietti, C. Casellato, E. D’Angelo, A. Pedrocchi. Model-Driven Analysis of Eyeblink Classical Conditioning Reveals the Underlying Structure of Cerebellar Plasticity and Neuronal Activity. IEEE Transactions on Neural Networks and Learning Systems, in press.</a:t>
            </a:r>
            <a:endParaRPr lang="it-IT" sz="10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7329" name="Picture 1" descr="C:\Users\UTENTE\Dropbox\SCHOOLS&amp;COURSES\Erice_School_on_Neural_Nets\erice1.jpg"/>
          <p:cNvPicPr>
            <a:picLocks noChangeAspect="1" noChangeArrowheads="1"/>
          </p:cNvPicPr>
          <p:nvPr/>
        </p:nvPicPr>
        <p:blipFill>
          <a:blip r:embed="rId2" cstate="print"/>
          <a:srcRect/>
          <a:stretch>
            <a:fillRect/>
          </a:stretch>
        </p:blipFill>
        <p:spPr bwMode="auto">
          <a:xfrm>
            <a:off x="0" y="-27384"/>
            <a:ext cx="9144000" cy="6885384"/>
          </a:xfrm>
          <a:prstGeom prst="rect">
            <a:avLst/>
          </a:prstGeom>
          <a:noFill/>
        </p:spPr>
      </p:pic>
      <p:sp>
        <p:nvSpPr>
          <p:cNvPr id="130069" name="Rectangle 21"/>
          <p:cNvSpPr>
            <a:spLocks noChangeArrowheads="1"/>
          </p:cNvSpPr>
          <p:nvPr/>
        </p:nvSpPr>
        <p:spPr bwMode="auto">
          <a:xfrm>
            <a:off x="0" y="-26988"/>
            <a:ext cx="9144000" cy="3662541"/>
          </a:xfrm>
          <a:prstGeom prst="rect">
            <a:avLst/>
          </a:prstGeom>
          <a:noFill/>
          <a:ln w="9525">
            <a:noFill/>
            <a:miter lim="800000"/>
            <a:headEnd/>
            <a:tailEnd/>
          </a:ln>
          <a:effectLst/>
        </p:spPr>
        <p:txBody>
          <a:bodyPr>
            <a:spAutoFit/>
          </a:bodyPr>
          <a:lstStyle/>
          <a:p>
            <a:pPr algn="ctr"/>
            <a:r>
              <a:rPr lang="en-US" sz="2800" b="1" i="1" dirty="0" err="1" smtClean="0">
                <a:solidFill>
                  <a:srgbClr val="92D050"/>
                </a:solidFill>
                <a:effectLst>
                  <a:outerShdw blurRad="38100" dist="38100" dir="2700000" algn="tl">
                    <a:srgbClr val="000000">
                      <a:alpha val="43137"/>
                    </a:srgbClr>
                  </a:outerShdw>
                </a:effectLst>
                <a:latin typeface="Arial" pitchFamily="34" charset="0"/>
                <a:cs typeface="Arial" pitchFamily="34" charset="0"/>
              </a:rPr>
              <a:t>Ettore</a:t>
            </a:r>
            <a:r>
              <a:rPr lang="en-US" sz="2800" b="1" i="1" dirty="0" smtClean="0">
                <a:solidFill>
                  <a:srgbClr val="92D050"/>
                </a:solidFill>
                <a:effectLst>
                  <a:outerShdw blurRad="38100" dist="38100" dir="2700000" algn="tl">
                    <a:srgbClr val="000000">
                      <a:alpha val="43137"/>
                    </a:srgbClr>
                  </a:outerShdw>
                </a:effectLst>
                <a:latin typeface="Arial" pitchFamily="34" charset="0"/>
                <a:cs typeface="Arial" pitchFamily="34" charset="0"/>
              </a:rPr>
              <a:t> </a:t>
            </a:r>
            <a:r>
              <a:rPr lang="en-US" sz="2800" b="1" i="1" dirty="0" err="1" smtClean="0">
                <a:solidFill>
                  <a:srgbClr val="92D050"/>
                </a:solidFill>
                <a:effectLst>
                  <a:outerShdw blurRad="38100" dist="38100" dir="2700000" algn="tl">
                    <a:srgbClr val="000000">
                      <a:alpha val="43137"/>
                    </a:srgbClr>
                  </a:outerShdw>
                </a:effectLst>
                <a:latin typeface="Arial" pitchFamily="34" charset="0"/>
                <a:cs typeface="Arial" pitchFamily="34" charset="0"/>
              </a:rPr>
              <a:t>Majorana</a:t>
            </a:r>
            <a:r>
              <a:rPr lang="en-US" sz="2800" b="1" i="1" dirty="0" smtClean="0">
                <a:solidFill>
                  <a:srgbClr val="92D050"/>
                </a:solidFill>
                <a:effectLst>
                  <a:outerShdw blurRad="38100" dist="38100" dir="2700000" algn="tl">
                    <a:srgbClr val="000000">
                      <a:alpha val="43137"/>
                    </a:srgbClr>
                  </a:outerShdw>
                </a:effectLst>
                <a:latin typeface="Arial" pitchFamily="34" charset="0"/>
                <a:cs typeface="Arial" pitchFamily="34" charset="0"/>
              </a:rPr>
              <a:t> Foundation for Scientific Culture</a:t>
            </a:r>
          </a:p>
          <a:p>
            <a:pPr algn="ctr"/>
            <a:r>
              <a:rPr lang="en-US" sz="2800" b="1" i="1" dirty="0" smtClean="0">
                <a:solidFill>
                  <a:srgbClr val="92D050"/>
                </a:solidFill>
                <a:effectLst>
                  <a:outerShdw blurRad="38100" dist="38100" dir="2700000" algn="tl">
                    <a:srgbClr val="000000">
                      <a:alpha val="43137"/>
                    </a:srgbClr>
                  </a:outerShdw>
                </a:effectLst>
                <a:latin typeface="Arial" pitchFamily="34" charset="0"/>
                <a:cs typeface="Arial" pitchFamily="34" charset="0"/>
              </a:rPr>
              <a:t> </a:t>
            </a:r>
          </a:p>
          <a:p>
            <a:pPr algn="ctr"/>
            <a:r>
              <a:rPr lang="en-US" sz="3200" b="1" i="1" dirty="0" smtClean="0">
                <a:solidFill>
                  <a:srgbClr val="92D050"/>
                </a:solidFill>
                <a:effectLst>
                  <a:outerShdw blurRad="38100" dist="38100" dir="2700000" algn="tl">
                    <a:srgbClr val="000000">
                      <a:alpha val="43137"/>
                    </a:srgbClr>
                  </a:outerShdw>
                </a:effectLst>
                <a:latin typeface="Arial" pitchFamily="34" charset="0"/>
                <a:cs typeface="Arial" pitchFamily="34" charset="0"/>
              </a:rPr>
              <a:t>School of Brain Cells and Circuits       “</a:t>
            </a:r>
            <a:r>
              <a:rPr lang="en-US" sz="3200" b="1" i="1" dirty="0" err="1" smtClean="0">
                <a:solidFill>
                  <a:srgbClr val="92D050"/>
                </a:solidFill>
                <a:effectLst>
                  <a:outerShdw blurRad="38100" dist="38100" dir="2700000" algn="tl">
                    <a:srgbClr val="000000">
                      <a:alpha val="43137"/>
                    </a:srgbClr>
                  </a:outerShdw>
                </a:effectLst>
                <a:latin typeface="Arial" pitchFamily="34" charset="0"/>
                <a:cs typeface="Arial" pitchFamily="34" charset="0"/>
              </a:rPr>
              <a:t>Camillo</a:t>
            </a:r>
            <a:r>
              <a:rPr lang="en-US" sz="3200" b="1" i="1" dirty="0" smtClean="0">
                <a:solidFill>
                  <a:srgbClr val="92D050"/>
                </a:solidFill>
                <a:effectLst>
                  <a:outerShdw blurRad="38100" dist="38100" dir="2700000" algn="tl">
                    <a:srgbClr val="000000">
                      <a:alpha val="43137"/>
                    </a:srgbClr>
                  </a:outerShdw>
                </a:effectLst>
                <a:latin typeface="Arial" pitchFamily="34" charset="0"/>
                <a:cs typeface="Arial" pitchFamily="34" charset="0"/>
              </a:rPr>
              <a:t> Golgi”</a:t>
            </a:r>
          </a:p>
          <a:p>
            <a:pPr algn="ctr"/>
            <a:endParaRPr lang="en-US" sz="2800" b="1" i="1" dirty="0" smtClean="0">
              <a:solidFill>
                <a:srgbClr val="92D050"/>
              </a:solidFill>
              <a:effectLst>
                <a:outerShdw blurRad="38100" dist="38100" dir="2700000" algn="tl">
                  <a:srgbClr val="000000">
                    <a:alpha val="43137"/>
                  </a:srgbClr>
                </a:outerShdw>
              </a:effectLst>
              <a:latin typeface="Arial" pitchFamily="34" charset="0"/>
              <a:cs typeface="Arial" pitchFamily="34" charset="0"/>
            </a:endParaRPr>
          </a:p>
          <a:p>
            <a:pPr algn="ctr"/>
            <a:r>
              <a:rPr lang="en-US" sz="2800" b="1" i="1" dirty="0" smtClean="0">
                <a:solidFill>
                  <a:srgbClr val="92D050"/>
                </a:solidFill>
                <a:effectLst>
                  <a:outerShdw blurRad="38100" dist="38100" dir="2700000" algn="tl">
                    <a:srgbClr val="000000">
                      <a:alpha val="43137"/>
                    </a:srgbClr>
                  </a:outerShdw>
                </a:effectLst>
                <a:latin typeface="Arial" pitchFamily="34" charset="0"/>
                <a:cs typeface="Arial" pitchFamily="34" charset="0"/>
              </a:rPr>
              <a:t>ERICE 2016 course </a:t>
            </a:r>
          </a:p>
          <a:p>
            <a:pPr algn="ctr"/>
            <a:r>
              <a:rPr lang="en-US" sz="2800" b="1" i="1" dirty="0" smtClean="0">
                <a:solidFill>
                  <a:srgbClr val="92D050"/>
                </a:solidFill>
                <a:effectLst>
                  <a:outerShdw blurRad="38100" dist="38100" dir="2700000" algn="tl">
                    <a:srgbClr val="000000">
                      <a:alpha val="43137"/>
                    </a:srgbClr>
                  </a:outerShdw>
                </a:effectLst>
                <a:latin typeface="Arial" pitchFamily="34" charset="0"/>
                <a:cs typeface="Arial" pitchFamily="34" charset="0"/>
              </a:rPr>
              <a:t>“The cerebellum inside-out: neurons , circuits and functions”</a:t>
            </a:r>
          </a:p>
        </p:txBody>
      </p:sp>
      <p:sp>
        <p:nvSpPr>
          <p:cNvPr id="7" name="Rectangle 6"/>
          <p:cNvSpPr/>
          <p:nvPr/>
        </p:nvSpPr>
        <p:spPr>
          <a:xfrm>
            <a:off x="0" y="6239053"/>
            <a:ext cx="9144070" cy="646331"/>
          </a:xfrm>
          <a:prstGeom prst="rect">
            <a:avLst/>
          </a:prstGeom>
        </p:spPr>
        <p:txBody>
          <a:bodyPr wrap="square">
            <a:spAutoFit/>
          </a:bodyPr>
          <a:lstStyle/>
          <a:p>
            <a:pPr algn="ctr">
              <a:spcBef>
                <a:spcPts val="0"/>
              </a:spcBef>
              <a:defRPr/>
            </a:pPr>
            <a:r>
              <a:rPr lang="en-US" sz="1800" b="1" i="1" dirty="0" smtClean="0">
                <a:solidFill>
                  <a:srgbClr val="92D050"/>
                </a:solidFill>
                <a:effectLst>
                  <a:outerShdw blurRad="38100" dist="38100" dir="2700000" algn="tl">
                    <a:srgbClr val="000000">
                      <a:alpha val="43137"/>
                    </a:srgbClr>
                  </a:outerShdw>
                </a:effectLst>
                <a:latin typeface="Arial" pitchFamily="34" charset="0"/>
                <a:cs typeface="Arial" pitchFamily="34" charset="0"/>
              </a:rPr>
              <a:t>School  Directors: </a:t>
            </a:r>
            <a:r>
              <a:rPr lang="en-US" sz="1800" b="1" i="1" dirty="0" err="1" smtClean="0">
                <a:solidFill>
                  <a:srgbClr val="92D050"/>
                </a:solidFill>
                <a:effectLst>
                  <a:outerShdw blurRad="38100" dist="38100" dir="2700000" algn="tl">
                    <a:srgbClr val="000000">
                      <a:alpha val="43137"/>
                    </a:srgbClr>
                  </a:outerShdw>
                </a:effectLst>
                <a:latin typeface="Arial" pitchFamily="34" charset="0"/>
                <a:cs typeface="Arial" pitchFamily="34" charset="0"/>
              </a:rPr>
              <a:t>Egidio</a:t>
            </a:r>
            <a:r>
              <a:rPr lang="en-US" sz="1800" b="1" i="1" dirty="0" smtClean="0">
                <a:solidFill>
                  <a:srgbClr val="92D050"/>
                </a:solidFill>
                <a:effectLst>
                  <a:outerShdw blurRad="38100" dist="38100" dir="2700000" algn="tl">
                    <a:srgbClr val="000000">
                      <a:alpha val="43137"/>
                    </a:srgbClr>
                  </a:outerShdw>
                </a:effectLst>
                <a:latin typeface="Arial" pitchFamily="34" charset="0"/>
                <a:cs typeface="Arial" pitchFamily="34" charset="0"/>
              </a:rPr>
              <a:t> </a:t>
            </a:r>
            <a:r>
              <a:rPr lang="en-US" sz="1800" b="1" i="1" dirty="0" err="1" smtClean="0">
                <a:solidFill>
                  <a:srgbClr val="92D050"/>
                </a:solidFill>
                <a:effectLst>
                  <a:outerShdw blurRad="38100" dist="38100" dir="2700000" algn="tl">
                    <a:srgbClr val="000000">
                      <a:alpha val="43137"/>
                    </a:srgbClr>
                  </a:outerShdw>
                </a:effectLst>
                <a:latin typeface="Arial" pitchFamily="34" charset="0"/>
                <a:cs typeface="Arial" pitchFamily="34" charset="0"/>
              </a:rPr>
              <a:t>D’Angelo</a:t>
            </a:r>
            <a:r>
              <a:rPr lang="en-US" sz="1800" b="1" i="1" dirty="0" smtClean="0">
                <a:solidFill>
                  <a:srgbClr val="92D050"/>
                </a:solidFill>
                <a:effectLst>
                  <a:outerShdw blurRad="38100" dist="38100" dir="2700000" algn="tl">
                    <a:srgbClr val="000000">
                      <a:alpha val="43137"/>
                    </a:srgbClr>
                  </a:outerShdw>
                </a:effectLst>
                <a:latin typeface="Arial" pitchFamily="34" charset="0"/>
                <a:cs typeface="Arial" pitchFamily="34" charset="0"/>
              </a:rPr>
              <a:t> &amp; Claudia </a:t>
            </a:r>
            <a:r>
              <a:rPr lang="en-US" sz="1800" b="1" i="1" dirty="0" err="1" smtClean="0">
                <a:solidFill>
                  <a:srgbClr val="92D050"/>
                </a:solidFill>
                <a:effectLst>
                  <a:outerShdw blurRad="38100" dist="38100" dir="2700000" algn="tl">
                    <a:srgbClr val="000000">
                      <a:alpha val="43137"/>
                    </a:srgbClr>
                  </a:outerShdw>
                </a:effectLst>
                <a:latin typeface="Arial" pitchFamily="34" charset="0"/>
                <a:cs typeface="Arial" pitchFamily="34" charset="0"/>
              </a:rPr>
              <a:t>Gandini</a:t>
            </a:r>
            <a:r>
              <a:rPr lang="en-US" sz="1800" b="1" i="1" dirty="0" smtClean="0">
                <a:solidFill>
                  <a:srgbClr val="92D050"/>
                </a:solidFill>
                <a:effectLst>
                  <a:outerShdw blurRad="38100" dist="38100" dir="2700000" algn="tl">
                    <a:srgbClr val="000000">
                      <a:alpha val="43137"/>
                    </a:srgbClr>
                  </a:outerShdw>
                </a:effectLst>
                <a:latin typeface="Arial" pitchFamily="34" charset="0"/>
                <a:cs typeface="Arial" pitchFamily="34" charset="0"/>
              </a:rPr>
              <a:t> W-K </a:t>
            </a:r>
          </a:p>
          <a:p>
            <a:pPr algn="ctr">
              <a:spcBef>
                <a:spcPts val="0"/>
              </a:spcBef>
              <a:defRPr/>
            </a:pPr>
            <a:r>
              <a:rPr lang="en-US" sz="1800" b="1" i="1" dirty="0" smtClean="0">
                <a:solidFill>
                  <a:srgbClr val="92D050"/>
                </a:solidFill>
                <a:effectLst>
                  <a:outerShdw blurRad="38100" dist="38100" dir="2700000" algn="tl">
                    <a:srgbClr val="000000">
                      <a:alpha val="43137"/>
                    </a:srgbClr>
                  </a:outerShdw>
                </a:effectLst>
                <a:latin typeface="Arial" pitchFamily="34" charset="0"/>
                <a:cs typeface="Arial" pitchFamily="34" charset="0"/>
              </a:rPr>
              <a:t>Course Directors: </a:t>
            </a:r>
            <a:r>
              <a:rPr lang="en-US" sz="1800" b="1" i="1" dirty="0" err="1" smtClean="0">
                <a:solidFill>
                  <a:srgbClr val="92D050"/>
                </a:solidFill>
                <a:effectLst>
                  <a:outerShdw blurRad="38100" dist="38100" dir="2700000" algn="tl">
                    <a:srgbClr val="000000">
                      <a:alpha val="43137"/>
                    </a:srgbClr>
                  </a:outerShdw>
                </a:effectLst>
                <a:latin typeface="Arial" pitchFamily="34" charset="0"/>
                <a:cs typeface="Arial" pitchFamily="34" charset="0"/>
              </a:rPr>
              <a:t>Egidio</a:t>
            </a:r>
            <a:r>
              <a:rPr lang="en-US" sz="1800" b="1" i="1" dirty="0" smtClean="0">
                <a:solidFill>
                  <a:srgbClr val="92D050"/>
                </a:solidFill>
                <a:effectLst>
                  <a:outerShdw blurRad="38100" dist="38100" dir="2700000" algn="tl">
                    <a:srgbClr val="000000">
                      <a:alpha val="43137"/>
                    </a:srgbClr>
                  </a:outerShdw>
                </a:effectLst>
                <a:latin typeface="Arial" pitchFamily="34" charset="0"/>
                <a:cs typeface="Arial" pitchFamily="34" charset="0"/>
              </a:rPr>
              <a:t> </a:t>
            </a:r>
            <a:r>
              <a:rPr lang="en-US" sz="1800" b="1" i="1" dirty="0" err="1" smtClean="0">
                <a:solidFill>
                  <a:srgbClr val="92D050"/>
                </a:solidFill>
                <a:effectLst>
                  <a:outerShdw blurRad="38100" dist="38100" dir="2700000" algn="tl">
                    <a:srgbClr val="000000">
                      <a:alpha val="43137"/>
                    </a:srgbClr>
                  </a:outerShdw>
                </a:effectLst>
                <a:latin typeface="Arial" pitchFamily="34" charset="0"/>
                <a:cs typeface="Arial" pitchFamily="34" charset="0"/>
              </a:rPr>
              <a:t>D’Angelo</a:t>
            </a:r>
            <a:r>
              <a:rPr lang="en-US" sz="1800" b="1" i="1" dirty="0" smtClean="0">
                <a:solidFill>
                  <a:srgbClr val="92D050"/>
                </a:solidFill>
                <a:effectLst>
                  <a:outerShdw blurRad="38100" dist="38100" dir="2700000" algn="tl">
                    <a:srgbClr val="000000">
                      <a:alpha val="43137"/>
                    </a:srgbClr>
                  </a:outerShdw>
                </a:effectLst>
                <a:latin typeface="Arial" pitchFamily="34" charset="0"/>
                <a:cs typeface="Arial" pitchFamily="34" charset="0"/>
              </a:rPr>
              <a:t>, Claudia </a:t>
            </a:r>
            <a:r>
              <a:rPr lang="en-US" sz="1800" b="1" i="1" dirty="0" err="1" smtClean="0">
                <a:solidFill>
                  <a:srgbClr val="92D050"/>
                </a:solidFill>
                <a:effectLst>
                  <a:outerShdw blurRad="38100" dist="38100" dir="2700000" algn="tl">
                    <a:srgbClr val="000000">
                      <a:alpha val="43137"/>
                    </a:srgbClr>
                  </a:outerShdw>
                </a:effectLst>
                <a:latin typeface="Arial" pitchFamily="34" charset="0"/>
                <a:cs typeface="Arial" pitchFamily="34" charset="0"/>
              </a:rPr>
              <a:t>Gandini</a:t>
            </a:r>
            <a:r>
              <a:rPr lang="en-US" sz="1800" b="1" i="1" dirty="0" smtClean="0">
                <a:solidFill>
                  <a:srgbClr val="92D050"/>
                </a:solidFill>
                <a:effectLst>
                  <a:outerShdw blurRad="38100" dist="38100" dir="2700000" algn="tl">
                    <a:srgbClr val="000000">
                      <a:alpha val="43137"/>
                    </a:srgbClr>
                  </a:outerShdw>
                </a:effectLst>
                <a:latin typeface="Arial" pitchFamily="34" charset="0"/>
                <a:cs typeface="Arial" pitchFamily="34" charset="0"/>
              </a:rPr>
              <a:t> W-K, Chris De </a:t>
            </a:r>
            <a:r>
              <a:rPr lang="en-US" sz="1800" b="1" i="1" dirty="0" err="1" smtClean="0">
                <a:solidFill>
                  <a:srgbClr val="92D050"/>
                </a:solidFill>
                <a:effectLst>
                  <a:outerShdw blurRad="38100" dist="38100" dir="2700000" algn="tl">
                    <a:srgbClr val="000000">
                      <a:alpha val="43137"/>
                    </a:srgbClr>
                  </a:outerShdw>
                </a:effectLst>
                <a:latin typeface="Arial" pitchFamily="34" charset="0"/>
                <a:cs typeface="Arial" pitchFamily="34" charset="0"/>
              </a:rPr>
              <a:t>Zeeuw</a:t>
            </a:r>
            <a:endParaRPr lang="it-IT" sz="1800" b="1" i="1" dirty="0" smtClean="0">
              <a:solidFill>
                <a:srgbClr val="92D050"/>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9552" y="149731"/>
            <a:ext cx="8496944" cy="6494085"/>
          </a:xfrm>
          <a:prstGeom prst="rect">
            <a:avLst/>
          </a:prstGeom>
          <a:noFill/>
        </p:spPr>
        <p:txBody>
          <a:bodyPr wrap="square" rtlCol="0">
            <a:spAutoFit/>
          </a:bodyPr>
          <a:lstStyle/>
          <a:p>
            <a:pPr marL="342900" indent="-342900" algn="ctr"/>
            <a:r>
              <a:rPr lang="en-US" sz="3200" b="1" dirty="0" smtClean="0"/>
              <a:t>“Bottom-Up” vs. “Top-Down”</a:t>
            </a:r>
          </a:p>
          <a:p>
            <a:pPr marL="342900" indent="-342900"/>
            <a:endParaRPr lang="en-US" b="1" i="1" dirty="0" smtClean="0">
              <a:latin typeface="Arial" pitchFamily="34" charset="0"/>
              <a:cs typeface="Arial" pitchFamily="34" charset="0"/>
            </a:endParaRPr>
          </a:p>
          <a:p>
            <a:pPr marL="342900" indent="-342900"/>
            <a:r>
              <a:rPr lang="en-US" b="1" i="1" dirty="0" smtClean="0">
                <a:latin typeface="Arial" pitchFamily="34" charset="0"/>
                <a:cs typeface="Arial" pitchFamily="34" charset="0"/>
              </a:rPr>
              <a:t>Theoretical models                                 Hypothesis</a:t>
            </a:r>
          </a:p>
          <a:p>
            <a:pPr marL="342900" indent="-342900"/>
            <a:endParaRPr lang="en-US" b="1" i="1" dirty="0" smtClean="0">
              <a:latin typeface="Arial" pitchFamily="34" charset="0"/>
              <a:cs typeface="Arial" pitchFamily="34" charset="0"/>
            </a:endParaRPr>
          </a:p>
          <a:p>
            <a:pPr marL="342900" indent="-342900"/>
            <a:endParaRPr lang="en-US" b="1" i="1" dirty="0" smtClean="0">
              <a:latin typeface="Arial" pitchFamily="34" charset="0"/>
              <a:cs typeface="Arial" pitchFamily="34" charset="0"/>
            </a:endParaRPr>
          </a:p>
          <a:p>
            <a:pPr marL="342900" indent="-342900"/>
            <a:endParaRPr lang="en-US" b="1" i="1" dirty="0" smtClean="0">
              <a:latin typeface="Arial" pitchFamily="34" charset="0"/>
              <a:cs typeface="Arial" pitchFamily="34" charset="0"/>
            </a:endParaRPr>
          </a:p>
          <a:p>
            <a:pPr marL="342900" indent="-342900"/>
            <a:endParaRPr lang="en-US" sz="2800" b="1" i="1" dirty="0" smtClean="0">
              <a:latin typeface="Arial" pitchFamily="34" charset="0"/>
              <a:cs typeface="Arial" pitchFamily="34" charset="0"/>
            </a:endParaRPr>
          </a:p>
          <a:p>
            <a:pPr marL="342900" indent="-342900"/>
            <a:r>
              <a:rPr lang="en-US" sz="2800" b="1" i="1" dirty="0" smtClean="0">
                <a:latin typeface="Arial" pitchFamily="34" charset="0"/>
                <a:cs typeface="Arial" pitchFamily="34" charset="0"/>
              </a:rPr>
              <a:t>Realistic models		     Biological data </a:t>
            </a:r>
          </a:p>
          <a:p>
            <a:pPr marL="342900" indent="-342900"/>
            <a:r>
              <a:rPr lang="en-US" b="1" i="1" dirty="0" smtClean="0">
                <a:latin typeface="Arial" pitchFamily="34" charset="0"/>
                <a:cs typeface="Arial" pitchFamily="34" charset="0"/>
              </a:rPr>
              <a:t>		</a:t>
            </a:r>
          </a:p>
          <a:p>
            <a:pPr marL="342900" indent="-342900">
              <a:buFont typeface="Wingdings" pitchFamily="2" charset="2"/>
              <a:buChar char="Ø"/>
            </a:pPr>
            <a:r>
              <a:rPr lang="en-US" sz="2000" b="1" i="1" dirty="0" smtClean="0">
                <a:latin typeface="Arial" pitchFamily="34" charset="0"/>
                <a:cs typeface="Arial" pitchFamily="34" charset="0"/>
              </a:rPr>
              <a:t>Construction			       molecular/sub-cellular	</a:t>
            </a:r>
          </a:p>
          <a:p>
            <a:pPr marL="342900" indent="-342900">
              <a:buFont typeface="Wingdings" pitchFamily="2" charset="2"/>
              <a:buChar char="Ø"/>
            </a:pPr>
            <a:endParaRPr lang="en-US" sz="2000" b="1" i="1" dirty="0" smtClean="0">
              <a:latin typeface="Arial" pitchFamily="34" charset="0"/>
              <a:cs typeface="Arial" pitchFamily="34" charset="0"/>
            </a:endParaRPr>
          </a:p>
          <a:p>
            <a:pPr marL="342900" indent="-342900">
              <a:buFont typeface="Wingdings" pitchFamily="2" charset="2"/>
              <a:buChar char="Ø"/>
            </a:pPr>
            <a:r>
              <a:rPr lang="en-US" sz="2000" b="1" i="1" dirty="0" smtClean="0">
                <a:latin typeface="Arial" pitchFamily="34" charset="0"/>
                <a:cs typeface="Arial" pitchFamily="34" charset="0"/>
              </a:rPr>
              <a:t>Validation				       neuronal level</a:t>
            </a:r>
          </a:p>
          <a:p>
            <a:pPr marL="342900" indent="-342900">
              <a:buFont typeface="Wingdings" pitchFamily="2" charset="2"/>
              <a:buChar char="Ø"/>
            </a:pPr>
            <a:endParaRPr lang="en-US" sz="2000" b="1" i="1" dirty="0" smtClean="0">
              <a:latin typeface="Arial" pitchFamily="34" charset="0"/>
              <a:cs typeface="Arial" pitchFamily="34" charset="0"/>
            </a:endParaRPr>
          </a:p>
          <a:p>
            <a:pPr marL="342900" indent="-342900">
              <a:buFont typeface="Wingdings" pitchFamily="2" charset="2"/>
              <a:buChar char="Ø"/>
            </a:pPr>
            <a:r>
              <a:rPr lang="en-US" sz="2000" b="1" i="1" dirty="0" smtClean="0">
                <a:latin typeface="Arial" pitchFamily="34" charset="0"/>
                <a:cs typeface="Arial" pitchFamily="34" charset="0"/>
              </a:rPr>
              <a:t>Propagation 			       microcircuit level</a:t>
            </a:r>
          </a:p>
          <a:p>
            <a:pPr marL="342900" indent="-342900">
              <a:buFont typeface="Wingdings" pitchFamily="2" charset="2"/>
              <a:buChar char="Ø"/>
            </a:pPr>
            <a:endParaRPr lang="en-US" sz="2000" b="1" i="1" dirty="0" smtClean="0">
              <a:latin typeface="Arial" pitchFamily="34" charset="0"/>
              <a:cs typeface="Arial" pitchFamily="34" charset="0"/>
            </a:endParaRPr>
          </a:p>
          <a:p>
            <a:pPr marL="342900" indent="-342900">
              <a:buFont typeface="Wingdings" pitchFamily="2" charset="2"/>
              <a:buChar char="Ø"/>
            </a:pPr>
            <a:r>
              <a:rPr lang="en-US" sz="2000" b="1" i="1" dirty="0" smtClean="0">
                <a:latin typeface="Arial" pitchFamily="34" charset="0"/>
                <a:cs typeface="Arial" pitchFamily="34" charset="0"/>
              </a:rPr>
              <a:t>Embedding 				       </a:t>
            </a:r>
            <a:r>
              <a:rPr lang="en-US" sz="2000" b="1" i="1" dirty="0" err="1" smtClean="0">
                <a:latin typeface="Arial" pitchFamily="34" charset="0"/>
                <a:cs typeface="Arial" pitchFamily="34" charset="0"/>
              </a:rPr>
              <a:t>meso-macrocircuit</a:t>
            </a:r>
            <a:r>
              <a:rPr lang="en-US" sz="2000" b="1" i="1" dirty="0" smtClean="0">
                <a:latin typeface="Arial" pitchFamily="34" charset="0"/>
                <a:cs typeface="Arial" pitchFamily="34" charset="0"/>
              </a:rPr>
              <a:t> level</a:t>
            </a:r>
          </a:p>
          <a:p>
            <a:pPr marL="342900" indent="-342900">
              <a:buFont typeface="Wingdings" pitchFamily="2" charset="2"/>
              <a:buChar char="Ø"/>
            </a:pPr>
            <a:endParaRPr lang="en-US" sz="2000" b="1" i="1" dirty="0" smtClean="0">
              <a:latin typeface="Arial" pitchFamily="34" charset="0"/>
              <a:cs typeface="Arial" pitchFamily="34" charset="0"/>
            </a:endParaRPr>
          </a:p>
          <a:p>
            <a:pPr marL="342900" indent="-342900">
              <a:buFont typeface="Wingdings" pitchFamily="2" charset="2"/>
              <a:buChar char="Ø"/>
            </a:pPr>
            <a:r>
              <a:rPr lang="en-US" sz="2000" b="1" i="1" dirty="0" smtClean="0">
                <a:latin typeface="Arial" pitchFamily="34" charset="0"/>
                <a:cs typeface="Arial" pitchFamily="34" charset="0"/>
              </a:rPr>
              <a:t>Closed-loop  			</a:t>
            </a:r>
          </a:p>
        </p:txBody>
      </p:sp>
      <p:sp>
        <p:nvSpPr>
          <p:cNvPr id="27" name="Rounded Rectangle 26"/>
          <p:cNvSpPr/>
          <p:nvPr/>
        </p:nvSpPr>
        <p:spPr>
          <a:xfrm>
            <a:off x="323528" y="2924944"/>
            <a:ext cx="3672408" cy="381642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ounded Rectangle 4"/>
          <p:cNvSpPr/>
          <p:nvPr/>
        </p:nvSpPr>
        <p:spPr>
          <a:xfrm>
            <a:off x="323528" y="908720"/>
            <a:ext cx="3240360" cy="864096"/>
          </a:xfrm>
          <a:prstGeom prst="roundRect">
            <a:avLst/>
          </a:prstGeom>
          <a:solidFill>
            <a:schemeClr val="bg1">
              <a:alpha val="6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ounded Rectangle 5"/>
          <p:cNvSpPr/>
          <p:nvPr/>
        </p:nvSpPr>
        <p:spPr>
          <a:xfrm>
            <a:off x="5868144" y="908720"/>
            <a:ext cx="2160240" cy="864096"/>
          </a:xfrm>
          <a:prstGeom prst="roundRect">
            <a:avLst/>
          </a:prstGeom>
          <a:solidFill>
            <a:schemeClr val="bg1">
              <a:alpha val="6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Down Arrow 9"/>
          <p:cNvSpPr/>
          <p:nvPr/>
        </p:nvSpPr>
        <p:spPr>
          <a:xfrm rot="10800000">
            <a:off x="1547664" y="1772816"/>
            <a:ext cx="936104" cy="1008112"/>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7" name="Down Arrow 46"/>
          <p:cNvSpPr/>
          <p:nvPr/>
        </p:nvSpPr>
        <p:spPr>
          <a:xfrm rot="10800000">
            <a:off x="6444208" y="1772816"/>
            <a:ext cx="936104" cy="1008112"/>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8" name="Down Arrow 47"/>
          <p:cNvSpPr/>
          <p:nvPr/>
        </p:nvSpPr>
        <p:spPr>
          <a:xfrm rot="5400000">
            <a:off x="4103948" y="4329100"/>
            <a:ext cx="936104" cy="1008112"/>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9" name="Down Arrow 48"/>
          <p:cNvSpPr/>
          <p:nvPr/>
        </p:nvSpPr>
        <p:spPr>
          <a:xfrm rot="5400000">
            <a:off x="4499992" y="44624"/>
            <a:ext cx="360040" cy="2232248"/>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0" name="Down Arrow 49"/>
          <p:cNvSpPr/>
          <p:nvPr/>
        </p:nvSpPr>
        <p:spPr>
          <a:xfrm rot="16200000">
            <a:off x="4572000" y="404664"/>
            <a:ext cx="360040" cy="2232248"/>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2" name="Picture 5" descr="17_1_g"/>
          <p:cNvPicPr>
            <a:picLocks noChangeAspect="1" noChangeArrowheads="1"/>
          </p:cNvPicPr>
          <p:nvPr/>
        </p:nvPicPr>
        <p:blipFill>
          <a:blip r:embed="rId3" cstate="print"/>
          <a:srcRect/>
          <a:stretch>
            <a:fillRect/>
          </a:stretch>
        </p:blipFill>
        <p:spPr bwMode="auto">
          <a:xfrm>
            <a:off x="5148064" y="3356992"/>
            <a:ext cx="3672408" cy="2961957"/>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9858" name="Picture 2" descr="HBP_Primary_PMS_WhiteText">
            <a:hlinkClick r:id="rId2"/>
          </p:cNvPr>
          <p:cNvPicPr>
            <a:picLocks noChangeAspect="1" noChangeArrowheads="1"/>
          </p:cNvPicPr>
          <p:nvPr/>
        </p:nvPicPr>
        <p:blipFill>
          <a:blip r:embed="rId3" cstate="print"/>
          <a:srcRect/>
          <a:stretch>
            <a:fillRect/>
          </a:stretch>
        </p:blipFill>
        <p:spPr bwMode="auto">
          <a:xfrm>
            <a:off x="251520" y="3429000"/>
            <a:ext cx="2857500" cy="1905001"/>
          </a:xfrm>
          <a:prstGeom prst="rect">
            <a:avLst/>
          </a:prstGeom>
          <a:noFill/>
        </p:spPr>
      </p:pic>
      <p:pic>
        <p:nvPicPr>
          <p:cNvPr id="889870" name="Picture 14" descr="HUM5_conscritta">
            <a:hlinkClick r:id="rId4"/>
          </p:cNvPr>
          <p:cNvPicPr>
            <a:picLocks noChangeAspect="1" noChangeArrowheads="1"/>
          </p:cNvPicPr>
          <p:nvPr/>
        </p:nvPicPr>
        <p:blipFill>
          <a:blip r:embed="rId5" cstate="print"/>
          <a:srcRect/>
          <a:stretch>
            <a:fillRect/>
          </a:stretch>
        </p:blipFill>
        <p:spPr bwMode="auto">
          <a:xfrm>
            <a:off x="6660232" y="5085184"/>
            <a:ext cx="1962150" cy="1524001"/>
          </a:xfrm>
          <a:prstGeom prst="rect">
            <a:avLst/>
          </a:prstGeom>
          <a:noFill/>
        </p:spPr>
      </p:pic>
      <p:pic>
        <p:nvPicPr>
          <p:cNvPr id="889872" name="Picture 16" descr="https://lh6.googleusercontent.com/-4hLi1gPW2_0/AAAAAAAAAAI/AAAAAAAAATU/qnDhMHwIfdw/s0-c-k-no-ns/photo.jpg"/>
          <p:cNvPicPr>
            <a:picLocks noChangeAspect="1" noChangeArrowheads="1"/>
          </p:cNvPicPr>
          <p:nvPr/>
        </p:nvPicPr>
        <p:blipFill>
          <a:blip r:embed="rId6" cstate="print"/>
          <a:srcRect/>
          <a:stretch>
            <a:fillRect/>
          </a:stretch>
        </p:blipFill>
        <p:spPr bwMode="auto">
          <a:xfrm>
            <a:off x="3995936" y="3429000"/>
            <a:ext cx="1589162" cy="1589162"/>
          </a:xfrm>
          <a:prstGeom prst="rect">
            <a:avLst/>
          </a:prstGeom>
          <a:noFill/>
        </p:spPr>
      </p:pic>
      <p:pic>
        <p:nvPicPr>
          <p:cNvPr id="1027" name="Picture 3"/>
          <p:cNvPicPr>
            <a:picLocks noChangeAspect="1" noChangeArrowheads="1"/>
          </p:cNvPicPr>
          <p:nvPr/>
        </p:nvPicPr>
        <p:blipFill>
          <a:blip r:embed="rId7" cstate="print"/>
          <a:srcRect/>
          <a:stretch>
            <a:fillRect/>
          </a:stretch>
        </p:blipFill>
        <p:spPr bwMode="auto">
          <a:xfrm>
            <a:off x="0" y="0"/>
            <a:ext cx="9144000" cy="2981417"/>
          </a:xfrm>
          <a:prstGeom prst="rect">
            <a:avLst/>
          </a:prstGeom>
          <a:noFill/>
          <a:ln w="9525">
            <a:noFill/>
            <a:miter lim="800000"/>
            <a:headEnd/>
            <a:tailEnd/>
          </a:ln>
        </p:spPr>
      </p:pic>
      <p:sp>
        <p:nvSpPr>
          <p:cNvPr id="12" name="Rectangle 11"/>
          <p:cNvSpPr/>
          <p:nvPr/>
        </p:nvSpPr>
        <p:spPr>
          <a:xfrm>
            <a:off x="3203848" y="1844824"/>
            <a:ext cx="5940152" cy="10801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889868" name="Picture 12" descr="UNIPV_marchio A col BLU">
            <a:hlinkClick r:id="rId8"/>
          </p:cNvPr>
          <p:cNvPicPr>
            <a:picLocks noChangeAspect="1" noChangeArrowheads="1"/>
          </p:cNvPicPr>
          <p:nvPr/>
        </p:nvPicPr>
        <p:blipFill>
          <a:blip r:embed="rId9" cstate="print"/>
          <a:srcRect/>
          <a:stretch>
            <a:fillRect/>
          </a:stretch>
        </p:blipFill>
        <p:spPr bwMode="auto">
          <a:xfrm>
            <a:off x="6486525" y="1772816"/>
            <a:ext cx="2657475" cy="2638425"/>
          </a:xfrm>
          <a:prstGeom prst="rect">
            <a:avLst/>
          </a:prstGeom>
          <a:noFill/>
        </p:spPr>
      </p:pic>
      <p:pic>
        <p:nvPicPr>
          <p:cNvPr id="889860" name="Picture 4" descr="Logo_CF_22sep2015">
            <a:hlinkClick r:id="rId10"/>
          </p:cNvPr>
          <p:cNvPicPr>
            <a:picLocks noChangeAspect="1" noChangeArrowheads="1"/>
          </p:cNvPicPr>
          <p:nvPr/>
        </p:nvPicPr>
        <p:blipFill>
          <a:blip r:embed="rId11" cstate="print"/>
          <a:srcRect/>
          <a:stretch>
            <a:fillRect/>
          </a:stretch>
        </p:blipFill>
        <p:spPr bwMode="auto">
          <a:xfrm>
            <a:off x="3419872" y="1700808"/>
            <a:ext cx="2857500" cy="1304925"/>
          </a:xfrm>
          <a:prstGeom prst="rect">
            <a:avLst/>
          </a:prstGeom>
          <a:noFill/>
        </p:spPr>
      </p:pic>
      <p:pic>
        <p:nvPicPr>
          <p:cNvPr id="1028" name="Picture 4" descr="C:\Users\UTENTE\Downloads\EU Rotterdam.jpg"/>
          <p:cNvPicPr>
            <a:picLocks noChangeAspect="1" noChangeArrowheads="1"/>
          </p:cNvPicPr>
          <p:nvPr/>
        </p:nvPicPr>
        <p:blipFill>
          <a:blip r:embed="rId12" cstate="print"/>
          <a:srcRect/>
          <a:stretch>
            <a:fillRect/>
          </a:stretch>
        </p:blipFill>
        <p:spPr bwMode="auto">
          <a:xfrm>
            <a:off x="2051720" y="5589240"/>
            <a:ext cx="4232523" cy="1013047"/>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99592" y="404664"/>
            <a:ext cx="7488832" cy="6124754"/>
          </a:xfrm>
          <a:prstGeom prst="rect">
            <a:avLst/>
          </a:prstGeom>
          <a:noFill/>
        </p:spPr>
        <p:txBody>
          <a:bodyPr wrap="square" rtlCol="0">
            <a:spAutoFit/>
          </a:bodyPr>
          <a:lstStyle/>
          <a:p>
            <a:r>
              <a:rPr lang="it-IT" sz="3200" b="1" dirty="0" smtClean="0"/>
              <a:t>NMC project funding </a:t>
            </a:r>
          </a:p>
          <a:p>
            <a:endParaRPr lang="it-IT" b="1" dirty="0" smtClean="0"/>
          </a:p>
          <a:p>
            <a:r>
              <a:rPr lang="it-IT" b="1" dirty="0" smtClean="0"/>
              <a:t>Present funding:</a:t>
            </a:r>
          </a:p>
          <a:p>
            <a:pPr>
              <a:buFont typeface="Arial" pitchFamily="34" charset="0"/>
              <a:buChar char="•"/>
            </a:pPr>
            <a:r>
              <a:rPr lang="it-IT" dirty="0" smtClean="0"/>
              <a:t>University of Pavia – personnel and infrastructure</a:t>
            </a:r>
          </a:p>
          <a:p>
            <a:pPr>
              <a:buFont typeface="Arial" pitchFamily="34" charset="0"/>
              <a:buChar char="•"/>
            </a:pPr>
            <a:r>
              <a:rPr lang="it-IT" dirty="0" smtClean="0"/>
              <a:t>HBP – microricorcuit modeling and experiments</a:t>
            </a:r>
          </a:p>
          <a:p>
            <a:pPr>
              <a:buFont typeface="Arial" pitchFamily="34" charset="0"/>
              <a:buChar char="•"/>
            </a:pPr>
            <a:r>
              <a:rPr lang="it-IT" dirty="0" smtClean="0"/>
              <a:t>Politecnico di Milano  – Neurorobotics</a:t>
            </a:r>
          </a:p>
          <a:p>
            <a:pPr>
              <a:buFont typeface="Arial" pitchFamily="34" charset="0"/>
              <a:buChar char="•"/>
            </a:pPr>
            <a:r>
              <a:rPr lang="it-IT" dirty="0" smtClean="0"/>
              <a:t>Centro Fermi – Neurovascular coupling </a:t>
            </a:r>
          </a:p>
          <a:p>
            <a:pPr>
              <a:buFont typeface="Arial" pitchFamily="34" charset="0"/>
              <a:buChar char="•"/>
            </a:pPr>
            <a:r>
              <a:rPr lang="it-IT" dirty="0" smtClean="0"/>
              <a:t>IRCCS Mondino – TMS and MRI facilities</a:t>
            </a:r>
          </a:p>
          <a:p>
            <a:endParaRPr lang="it-IT" dirty="0" smtClean="0"/>
          </a:p>
          <a:p>
            <a:r>
              <a:rPr lang="it-IT" b="1" dirty="0" smtClean="0"/>
              <a:t>Financial support requested to Centro Fermi :</a:t>
            </a:r>
          </a:p>
          <a:p>
            <a:r>
              <a:rPr lang="it-IT" dirty="0" smtClean="0"/>
              <a:t>Centro Fermi is currently supporting the NMC project by giving a 3-year grant for a post-doc (Assegno di Ricerca). The grant is now in the second year. In order to ensure the continuation, our request is that the grant is reassigned for the next year as well.</a:t>
            </a:r>
          </a:p>
          <a:p>
            <a:endParaRPr lang="it-IT"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3"/>
          <p:cNvSpPr txBox="1">
            <a:spLocks noChangeArrowheads="1"/>
          </p:cNvSpPr>
          <p:nvPr/>
        </p:nvSpPr>
        <p:spPr bwMode="auto">
          <a:xfrm>
            <a:off x="142844" y="116633"/>
            <a:ext cx="7461472" cy="7017306"/>
          </a:xfrm>
          <a:prstGeom prst="rect">
            <a:avLst/>
          </a:prstGeom>
          <a:solidFill>
            <a:schemeClr val="bg1">
              <a:alpha val="71000"/>
            </a:schemeClr>
          </a:solidFill>
          <a:ln w="9525">
            <a:noFill/>
            <a:miter lim="800000"/>
            <a:headEnd/>
            <a:tailEnd/>
          </a:ln>
          <a:effectLst/>
        </p:spPr>
        <p:txBody>
          <a:bodyPr wrap="square">
            <a:spAutoFit/>
          </a:bodyPr>
          <a:lstStyle/>
          <a:p>
            <a:pPr>
              <a:spcBef>
                <a:spcPts val="0"/>
              </a:spcBef>
            </a:pPr>
            <a:r>
              <a:rPr lang="it-IT" sz="2400" b="1" dirty="0" smtClean="0">
                <a:solidFill>
                  <a:srgbClr val="FFC000"/>
                </a:solidFill>
              </a:rPr>
              <a:t>Brain Connectivity Center </a:t>
            </a:r>
          </a:p>
          <a:p>
            <a:pPr>
              <a:spcBef>
                <a:spcPts val="0"/>
              </a:spcBef>
            </a:pPr>
            <a:r>
              <a:rPr lang="it-IT" sz="1400" b="1" i="1" dirty="0" smtClean="0">
                <a:solidFill>
                  <a:srgbClr val="002060"/>
                </a:solidFill>
              </a:rPr>
              <a:t>(Egidio D’Angelo (DIRECTOR)</a:t>
            </a:r>
          </a:p>
          <a:p>
            <a:pPr>
              <a:spcBef>
                <a:spcPts val="0"/>
              </a:spcBef>
            </a:pPr>
            <a:endParaRPr lang="it-IT" sz="1800" b="1" dirty="0" smtClean="0">
              <a:solidFill>
                <a:srgbClr val="FFC000"/>
              </a:solidFill>
            </a:endParaRPr>
          </a:p>
          <a:p>
            <a:pPr>
              <a:spcBef>
                <a:spcPts val="0"/>
              </a:spcBef>
            </a:pPr>
            <a:r>
              <a:rPr lang="it-IT" sz="1800" b="1" dirty="0" smtClean="0">
                <a:solidFill>
                  <a:srgbClr val="FFC000"/>
                </a:solidFill>
              </a:rPr>
              <a:t>Neurophysiology lab</a:t>
            </a:r>
          </a:p>
          <a:p>
            <a:pPr>
              <a:spcBef>
                <a:spcPts val="0"/>
              </a:spcBef>
            </a:pPr>
            <a:r>
              <a:rPr lang="it-IT" sz="1400" b="1" i="1" dirty="0" smtClean="0">
                <a:solidFill>
                  <a:srgbClr val="002060"/>
                </a:solidFill>
              </a:rPr>
              <a:t>Francesca Presttri</a:t>
            </a:r>
            <a:endParaRPr lang="it-IT" sz="1400" b="1" i="1" dirty="0">
              <a:solidFill>
                <a:srgbClr val="002060"/>
              </a:solidFill>
            </a:endParaRPr>
          </a:p>
          <a:p>
            <a:pPr>
              <a:spcBef>
                <a:spcPts val="0"/>
              </a:spcBef>
            </a:pPr>
            <a:r>
              <a:rPr lang="it-IT" sz="1400" b="1" i="1" dirty="0" smtClean="0">
                <a:solidFill>
                  <a:srgbClr val="002060"/>
                </a:solidFill>
              </a:rPr>
              <a:t>Lisa Mapelli</a:t>
            </a:r>
          </a:p>
          <a:p>
            <a:pPr>
              <a:spcBef>
                <a:spcPts val="0"/>
              </a:spcBef>
            </a:pPr>
            <a:r>
              <a:rPr lang="it-IT" sz="1400" b="1" i="1" dirty="0" smtClean="0">
                <a:solidFill>
                  <a:srgbClr val="002060"/>
                </a:solidFill>
              </a:rPr>
              <a:t>Francesca Locatelli</a:t>
            </a:r>
          </a:p>
          <a:p>
            <a:pPr>
              <a:spcBef>
                <a:spcPts val="0"/>
              </a:spcBef>
            </a:pPr>
            <a:r>
              <a:rPr lang="it-IT" sz="1400" b="1" i="1" dirty="0" smtClean="0">
                <a:solidFill>
                  <a:srgbClr val="002060"/>
                </a:solidFill>
              </a:rPr>
              <a:t>Marialuisa Ttognolina</a:t>
            </a:r>
          </a:p>
          <a:p>
            <a:pPr>
              <a:spcBef>
                <a:spcPts val="0"/>
              </a:spcBef>
            </a:pPr>
            <a:r>
              <a:rPr lang="en-US" sz="1400" b="1" i="1" dirty="0" smtClean="0">
                <a:solidFill>
                  <a:srgbClr val="002060"/>
                </a:solidFill>
              </a:rPr>
              <a:t>(Ramakrishna </a:t>
            </a:r>
            <a:r>
              <a:rPr lang="en-US" sz="1400" b="1" i="1" dirty="0" err="1" smtClean="0">
                <a:solidFill>
                  <a:srgbClr val="002060"/>
                </a:solidFill>
              </a:rPr>
              <a:t>Bhuvanasundaram</a:t>
            </a:r>
            <a:r>
              <a:rPr lang="en-US" sz="1400" b="1" i="1" dirty="0" smtClean="0">
                <a:solidFill>
                  <a:srgbClr val="002060"/>
                </a:solidFill>
              </a:rPr>
              <a:t>) (A. Einstein Coll. NY)</a:t>
            </a:r>
          </a:p>
          <a:p>
            <a:pPr>
              <a:spcBef>
                <a:spcPts val="0"/>
              </a:spcBef>
            </a:pPr>
            <a:r>
              <a:rPr lang="en-US" sz="1400" b="1" i="1" dirty="0" smtClean="0">
                <a:solidFill>
                  <a:srgbClr val="002060"/>
                </a:solidFill>
              </a:rPr>
              <a:t>(Martina </a:t>
            </a:r>
            <a:r>
              <a:rPr lang="en-US" sz="1400" b="1" i="1" dirty="0" err="1" smtClean="0">
                <a:solidFill>
                  <a:srgbClr val="002060"/>
                </a:solidFill>
              </a:rPr>
              <a:t>Sgritta</a:t>
            </a:r>
            <a:r>
              <a:rPr lang="en-US" sz="1400" b="1" i="1" dirty="0" smtClean="0">
                <a:solidFill>
                  <a:srgbClr val="002060"/>
                </a:solidFill>
              </a:rPr>
              <a:t>) (EBRI, Rome)</a:t>
            </a:r>
          </a:p>
          <a:p>
            <a:pPr>
              <a:spcBef>
                <a:spcPts val="0"/>
              </a:spcBef>
            </a:pPr>
            <a:r>
              <a:rPr lang="en-US" sz="1400" b="1" i="1" dirty="0" err="1" smtClean="0">
                <a:solidFill>
                  <a:srgbClr val="002060"/>
                </a:solidFill>
              </a:rPr>
              <a:t>Letizia</a:t>
            </a:r>
            <a:r>
              <a:rPr lang="en-US" sz="1400" b="1" i="1" dirty="0" smtClean="0">
                <a:solidFill>
                  <a:srgbClr val="002060"/>
                </a:solidFill>
              </a:rPr>
              <a:t> </a:t>
            </a:r>
            <a:r>
              <a:rPr lang="en-US" sz="1400" b="1" i="1" dirty="0" err="1" smtClean="0">
                <a:solidFill>
                  <a:srgbClr val="002060"/>
                </a:solidFill>
              </a:rPr>
              <a:t>Moscato</a:t>
            </a:r>
            <a:endParaRPr lang="en-US" sz="1400" b="1" i="1" dirty="0" smtClean="0">
              <a:solidFill>
                <a:srgbClr val="002060"/>
              </a:solidFill>
            </a:endParaRPr>
          </a:p>
          <a:p>
            <a:pPr>
              <a:spcBef>
                <a:spcPts val="0"/>
              </a:spcBef>
            </a:pPr>
            <a:r>
              <a:rPr lang="en-US" sz="1400" b="1" i="1" dirty="0" err="1" smtClean="0">
                <a:solidFill>
                  <a:srgbClr val="002060"/>
                </a:solidFill>
              </a:rPr>
              <a:t>Simona</a:t>
            </a:r>
            <a:r>
              <a:rPr lang="en-US" sz="1400" b="1" i="1" dirty="0" smtClean="0">
                <a:solidFill>
                  <a:srgbClr val="002060"/>
                </a:solidFill>
              </a:rPr>
              <a:t> </a:t>
            </a:r>
            <a:r>
              <a:rPr lang="en-US" sz="1400" b="1" i="1" dirty="0" err="1" smtClean="0">
                <a:solidFill>
                  <a:srgbClr val="002060"/>
                </a:solidFill>
              </a:rPr>
              <a:t>Tritto</a:t>
            </a:r>
            <a:endParaRPr lang="en-US" sz="1400" b="1" i="1" dirty="0" smtClean="0">
              <a:solidFill>
                <a:srgbClr val="002060"/>
              </a:solidFill>
            </a:endParaRPr>
          </a:p>
          <a:p>
            <a:pPr>
              <a:spcBef>
                <a:spcPts val="0"/>
              </a:spcBef>
            </a:pPr>
            <a:r>
              <a:rPr lang="en-US" sz="1400" b="1" i="1" dirty="0" smtClean="0">
                <a:solidFill>
                  <a:srgbClr val="002060"/>
                </a:solidFill>
              </a:rPr>
              <a:t>Teresa Soda</a:t>
            </a:r>
          </a:p>
          <a:p>
            <a:pPr>
              <a:spcBef>
                <a:spcPts val="0"/>
              </a:spcBef>
            </a:pPr>
            <a:r>
              <a:rPr lang="en-US" sz="1400" b="1" i="1" dirty="0" smtClean="0">
                <a:solidFill>
                  <a:srgbClr val="002060"/>
                </a:solidFill>
              </a:rPr>
              <a:t>Giuseppe </a:t>
            </a:r>
            <a:r>
              <a:rPr lang="en-US" sz="1400" b="1" i="1" dirty="0" err="1" smtClean="0">
                <a:solidFill>
                  <a:srgbClr val="002060"/>
                </a:solidFill>
              </a:rPr>
              <a:t>Gagliano</a:t>
            </a:r>
            <a:endParaRPr lang="en-US" sz="1400" b="1" i="1" dirty="0" smtClean="0">
              <a:solidFill>
                <a:srgbClr val="002060"/>
              </a:solidFill>
            </a:endParaRPr>
          </a:p>
          <a:p>
            <a:pPr>
              <a:spcBef>
                <a:spcPts val="0"/>
              </a:spcBef>
            </a:pPr>
            <a:r>
              <a:rPr lang="it-IT" sz="1800" b="1" dirty="0" smtClean="0">
                <a:solidFill>
                  <a:srgbClr val="FFC000"/>
                </a:solidFill>
              </a:rPr>
              <a:t>Neurocomputation lab</a:t>
            </a:r>
          </a:p>
          <a:p>
            <a:pPr>
              <a:spcBef>
                <a:spcPts val="0"/>
              </a:spcBef>
            </a:pPr>
            <a:r>
              <a:rPr lang="en-US" sz="1400" b="1" i="1" dirty="0" smtClean="0">
                <a:solidFill>
                  <a:srgbClr val="002060"/>
                </a:solidFill>
              </a:rPr>
              <a:t>(</a:t>
            </a:r>
            <a:r>
              <a:rPr lang="en-US" sz="1400" b="1" i="1" dirty="0" err="1" smtClean="0">
                <a:solidFill>
                  <a:srgbClr val="002060"/>
                </a:solidFill>
              </a:rPr>
              <a:t>Sathyaa</a:t>
            </a:r>
            <a:r>
              <a:rPr lang="en-US" sz="1400" b="1" i="1" dirty="0" smtClean="0">
                <a:solidFill>
                  <a:srgbClr val="002060"/>
                </a:solidFill>
              </a:rPr>
              <a:t> </a:t>
            </a:r>
            <a:r>
              <a:rPr lang="en-US" sz="1400" b="1" i="1" dirty="0" err="1" smtClean="0">
                <a:solidFill>
                  <a:srgbClr val="002060"/>
                </a:solidFill>
              </a:rPr>
              <a:t>Subramaniyam</a:t>
            </a:r>
            <a:r>
              <a:rPr lang="en-US" sz="1400" b="1" i="1" dirty="0" smtClean="0">
                <a:solidFill>
                  <a:srgbClr val="002060"/>
                </a:solidFill>
              </a:rPr>
              <a:t>) (</a:t>
            </a:r>
            <a:r>
              <a:rPr lang="en-US" sz="1400" b="1" i="1" dirty="0" err="1" smtClean="0">
                <a:solidFill>
                  <a:srgbClr val="002060"/>
                </a:solidFill>
              </a:rPr>
              <a:t>Uni</a:t>
            </a:r>
            <a:r>
              <a:rPr lang="en-US" sz="1400" b="1" i="1" dirty="0" smtClean="0">
                <a:solidFill>
                  <a:srgbClr val="002060"/>
                </a:solidFill>
              </a:rPr>
              <a:t> Bangalore, India)</a:t>
            </a:r>
          </a:p>
          <a:p>
            <a:pPr>
              <a:spcBef>
                <a:spcPts val="0"/>
              </a:spcBef>
            </a:pPr>
            <a:r>
              <a:rPr lang="en-US" sz="1400" b="1" i="1" dirty="0" smtClean="0">
                <a:solidFill>
                  <a:srgbClr val="002060"/>
                </a:solidFill>
              </a:rPr>
              <a:t>Stefano </a:t>
            </a:r>
            <a:r>
              <a:rPr lang="en-US" sz="1400" b="1" i="1" dirty="0" err="1" smtClean="0">
                <a:solidFill>
                  <a:srgbClr val="002060"/>
                </a:solidFill>
              </a:rPr>
              <a:t>Masoli</a:t>
            </a:r>
            <a:endParaRPr lang="en-US" sz="1400" b="1" i="1" dirty="0" smtClean="0">
              <a:solidFill>
                <a:srgbClr val="002060"/>
              </a:solidFill>
            </a:endParaRPr>
          </a:p>
          <a:p>
            <a:pPr>
              <a:spcBef>
                <a:spcPts val="0"/>
              </a:spcBef>
            </a:pPr>
            <a:r>
              <a:rPr lang="en-US" sz="1400" b="1" i="1" dirty="0" smtClean="0">
                <a:solidFill>
                  <a:srgbClr val="002060"/>
                </a:solidFill>
              </a:rPr>
              <a:t>Martina </a:t>
            </a:r>
            <a:r>
              <a:rPr lang="en-US" sz="1400" b="1" i="1" dirty="0" err="1" smtClean="0">
                <a:solidFill>
                  <a:srgbClr val="002060"/>
                </a:solidFill>
              </a:rPr>
              <a:t>Rizza</a:t>
            </a:r>
            <a:endParaRPr lang="en-US" sz="1400" b="1" i="1" dirty="0" smtClean="0">
              <a:solidFill>
                <a:srgbClr val="002060"/>
              </a:solidFill>
            </a:endParaRPr>
          </a:p>
          <a:p>
            <a:pPr>
              <a:spcBef>
                <a:spcPts val="0"/>
              </a:spcBef>
            </a:pPr>
            <a:r>
              <a:rPr lang="en-US" sz="1400" b="1" i="1" dirty="0" smtClean="0">
                <a:solidFill>
                  <a:srgbClr val="002060"/>
                </a:solidFill>
              </a:rPr>
              <a:t>Stefano </a:t>
            </a:r>
            <a:r>
              <a:rPr lang="en-US" sz="1400" b="1" i="1" dirty="0" err="1" smtClean="0">
                <a:solidFill>
                  <a:srgbClr val="002060"/>
                </a:solidFill>
              </a:rPr>
              <a:t>Casali</a:t>
            </a:r>
            <a:endParaRPr lang="en-US" sz="1400" b="1" i="1" dirty="0" smtClean="0">
              <a:solidFill>
                <a:srgbClr val="002060"/>
              </a:solidFill>
            </a:endParaRPr>
          </a:p>
          <a:p>
            <a:pPr>
              <a:spcBef>
                <a:spcPts val="0"/>
              </a:spcBef>
            </a:pPr>
            <a:r>
              <a:rPr lang="it-IT" sz="1800" b="1" dirty="0" smtClean="0">
                <a:solidFill>
                  <a:srgbClr val="FFC000"/>
                </a:solidFill>
              </a:rPr>
              <a:t>TMS lab</a:t>
            </a:r>
          </a:p>
          <a:p>
            <a:pPr>
              <a:spcBef>
                <a:spcPts val="0"/>
              </a:spcBef>
            </a:pPr>
            <a:r>
              <a:rPr lang="en-US" sz="1400" b="1" i="1" dirty="0" smtClean="0">
                <a:solidFill>
                  <a:srgbClr val="002060"/>
                </a:solidFill>
              </a:rPr>
              <a:t>Jessica Monaco</a:t>
            </a:r>
          </a:p>
          <a:p>
            <a:pPr>
              <a:spcBef>
                <a:spcPts val="0"/>
              </a:spcBef>
            </a:pPr>
            <a:r>
              <a:rPr lang="en-US" sz="1400" b="1" i="1" dirty="0" err="1" smtClean="0">
                <a:solidFill>
                  <a:srgbClr val="002060"/>
                </a:solidFill>
              </a:rPr>
              <a:t>Licia</a:t>
            </a:r>
            <a:r>
              <a:rPr lang="en-US" sz="1400" b="1" i="1" dirty="0" smtClean="0">
                <a:solidFill>
                  <a:srgbClr val="002060"/>
                </a:solidFill>
              </a:rPr>
              <a:t> De </a:t>
            </a:r>
            <a:r>
              <a:rPr lang="en-US" sz="1400" b="1" i="1" dirty="0" err="1" smtClean="0">
                <a:solidFill>
                  <a:srgbClr val="002060"/>
                </a:solidFill>
              </a:rPr>
              <a:t>Propris</a:t>
            </a:r>
            <a:r>
              <a:rPr lang="en-US" sz="1400" b="1" i="1" dirty="0" smtClean="0">
                <a:solidFill>
                  <a:srgbClr val="002060"/>
                </a:solidFill>
              </a:rPr>
              <a:t>  (UNIMI)</a:t>
            </a:r>
          </a:p>
          <a:p>
            <a:pPr>
              <a:spcBef>
                <a:spcPts val="0"/>
              </a:spcBef>
            </a:pPr>
            <a:r>
              <a:rPr lang="en-US" sz="1400" b="1" i="1" dirty="0" smtClean="0">
                <a:solidFill>
                  <a:srgbClr val="002060"/>
                </a:solidFill>
              </a:rPr>
              <a:t>Silvia </a:t>
            </a:r>
            <a:r>
              <a:rPr lang="en-US" sz="1400" b="1" i="1" dirty="0" err="1" smtClean="0">
                <a:solidFill>
                  <a:srgbClr val="002060"/>
                </a:solidFill>
              </a:rPr>
              <a:t>Marchese</a:t>
            </a:r>
            <a:r>
              <a:rPr lang="en-US" sz="1400" b="1" i="1" dirty="0" smtClean="0">
                <a:solidFill>
                  <a:srgbClr val="002060"/>
                </a:solidFill>
              </a:rPr>
              <a:t> (UNIMI)</a:t>
            </a:r>
          </a:p>
          <a:p>
            <a:pPr>
              <a:spcBef>
                <a:spcPts val="0"/>
              </a:spcBef>
            </a:pPr>
            <a:r>
              <a:rPr lang="it-IT" sz="1800" b="1" dirty="0" smtClean="0">
                <a:solidFill>
                  <a:srgbClr val="FFC000"/>
                </a:solidFill>
              </a:rPr>
              <a:t>Neuroimging lab and CHT</a:t>
            </a:r>
          </a:p>
          <a:p>
            <a:pPr>
              <a:spcBef>
                <a:spcPts val="0"/>
              </a:spcBef>
            </a:pPr>
            <a:r>
              <a:rPr lang="it-IT" sz="1400" b="1" i="1" dirty="0" smtClean="0">
                <a:solidFill>
                  <a:srgbClr val="002060"/>
                </a:solidFill>
              </a:rPr>
              <a:t>Claudia Gandini Wheeler-Kingshott (DIRECTOR)</a:t>
            </a:r>
          </a:p>
          <a:p>
            <a:pPr>
              <a:spcBef>
                <a:spcPts val="0"/>
              </a:spcBef>
            </a:pPr>
            <a:r>
              <a:rPr lang="en-US" sz="1400" b="1" i="1" dirty="0" err="1" smtClean="0">
                <a:solidFill>
                  <a:srgbClr val="002060"/>
                </a:solidFill>
              </a:rPr>
              <a:t>Fulvia</a:t>
            </a:r>
            <a:r>
              <a:rPr lang="en-US" sz="1400" b="1" i="1" dirty="0" smtClean="0">
                <a:solidFill>
                  <a:srgbClr val="002060"/>
                </a:solidFill>
              </a:rPr>
              <a:t> </a:t>
            </a:r>
            <a:r>
              <a:rPr lang="en-US" sz="1400" b="1" i="1" dirty="0" err="1" smtClean="0">
                <a:solidFill>
                  <a:srgbClr val="002060"/>
                </a:solidFill>
              </a:rPr>
              <a:t>Palesi</a:t>
            </a:r>
            <a:endParaRPr lang="en-US" sz="1400" b="1" i="1" dirty="0" smtClean="0">
              <a:solidFill>
                <a:srgbClr val="002060"/>
              </a:solidFill>
            </a:endParaRPr>
          </a:p>
          <a:p>
            <a:pPr>
              <a:spcBef>
                <a:spcPts val="0"/>
              </a:spcBef>
            </a:pPr>
            <a:r>
              <a:rPr lang="en-US" sz="1400" b="1" i="1" dirty="0" smtClean="0">
                <a:solidFill>
                  <a:srgbClr val="002060"/>
                </a:solidFill>
              </a:rPr>
              <a:t>Gloria </a:t>
            </a:r>
            <a:r>
              <a:rPr lang="en-US" sz="1400" b="1" i="1" dirty="0" err="1" smtClean="0">
                <a:solidFill>
                  <a:srgbClr val="002060"/>
                </a:solidFill>
              </a:rPr>
              <a:t>Castellazzi</a:t>
            </a:r>
            <a:endParaRPr lang="en-US" sz="1400" b="1" i="1" dirty="0" smtClean="0">
              <a:solidFill>
                <a:srgbClr val="002060"/>
              </a:solidFill>
            </a:endParaRPr>
          </a:p>
          <a:p>
            <a:pPr>
              <a:spcBef>
                <a:spcPts val="0"/>
              </a:spcBef>
            </a:pPr>
            <a:r>
              <a:rPr lang="en-US" sz="1400" b="1" i="1" dirty="0" err="1" smtClean="0">
                <a:solidFill>
                  <a:srgbClr val="002060"/>
                </a:solidFill>
              </a:rPr>
              <a:t>Letizia</a:t>
            </a:r>
            <a:r>
              <a:rPr lang="en-US" sz="1400" b="1" i="1" dirty="0" smtClean="0">
                <a:solidFill>
                  <a:srgbClr val="002060"/>
                </a:solidFill>
              </a:rPr>
              <a:t> </a:t>
            </a:r>
            <a:r>
              <a:rPr lang="en-US" sz="1400" b="1" i="1" dirty="0" err="1" smtClean="0">
                <a:solidFill>
                  <a:srgbClr val="002060"/>
                </a:solidFill>
              </a:rPr>
              <a:t>Casiraghi</a:t>
            </a:r>
            <a:endParaRPr lang="en-US" sz="1400" b="1" i="1" dirty="0" smtClean="0">
              <a:solidFill>
                <a:srgbClr val="002060"/>
              </a:solidFill>
            </a:endParaRPr>
          </a:p>
          <a:p>
            <a:pPr>
              <a:spcBef>
                <a:spcPts val="0"/>
              </a:spcBef>
            </a:pPr>
            <a:r>
              <a:rPr lang="en-US" sz="1400" b="1" i="1" dirty="0" smtClean="0">
                <a:solidFill>
                  <a:srgbClr val="002060"/>
                </a:solidFill>
              </a:rPr>
              <a:t>Giovanni </a:t>
            </a:r>
            <a:r>
              <a:rPr lang="en-US" sz="1400" b="1" i="1" dirty="0" err="1" smtClean="0">
                <a:solidFill>
                  <a:srgbClr val="002060"/>
                </a:solidFill>
              </a:rPr>
              <a:t>Savini</a:t>
            </a:r>
            <a:endParaRPr lang="en-US" sz="1400" b="1" i="1" dirty="0" smtClean="0">
              <a:solidFill>
                <a:srgbClr val="002060"/>
              </a:solidFill>
            </a:endParaRPr>
          </a:p>
          <a:p>
            <a:pPr>
              <a:spcBef>
                <a:spcPts val="0"/>
              </a:spcBef>
            </a:pPr>
            <a:endParaRPr lang="en-US" sz="1400" b="1" i="1" dirty="0" smtClean="0">
              <a:solidFill>
                <a:srgbClr val="002060"/>
              </a:solidFill>
            </a:endParaRPr>
          </a:p>
        </p:txBody>
      </p:sp>
      <p:sp>
        <p:nvSpPr>
          <p:cNvPr id="7" name="CasellaDiTesto 8"/>
          <p:cNvSpPr txBox="1"/>
          <p:nvPr/>
        </p:nvSpPr>
        <p:spPr>
          <a:xfrm>
            <a:off x="4751512" y="2657812"/>
            <a:ext cx="4392488" cy="3939540"/>
          </a:xfrm>
          <a:prstGeom prst="rect">
            <a:avLst/>
          </a:prstGeom>
          <a:noFill/>
        </p:spPr>
        <p:txBody>
          <a:bodyPr wrap="square" rtlCol="0">
            <a:spAutoFit/>
          </a:bodyPr>
          <a:lstStyle/>
          <a:p>
            <a:pPr>
              <a:spcBef>
                <a:spcPts val="0"/>
              </a:spcBef>
            </a:pPr>
            <a:r>
              <a:rPr lang="it-IT" sz="1600" dirty="0" smtClean="0">
                <a:solidFill>
                  <a:srgbClr val="FF0000"/>
                </a:solidFill>
              </a:rPr>
              <a:t>ERASMUS-MC</a:t>
            </a:r>
          </a:p>
          <a:p>
            <a:pPr>
              <a:spcBef>
                <a:spcPts val="0"/>
              </a:spcBef>
            </a:pPr>
            <a:r>
              <a:rPr lang="it-IT" sz="1600" b="1" i="1" dirty="0" smtClean="0">
                <a:solidFill>
                  <a:srgbClr val="002060"/>
                </a:solidFill>
              </a:rPr>
              <a:t>Chris DeZeeuw</a:t>
            </a:r>
          </a:p>
          <a:p>
            <a:pPr>
              <a:spcBef>
                <a:spcPts val="0"/>
              </a:spcBef>
            </a:pPr>
            <a:r>
              <a:rPr lang="it-IT" sz="1600" dirty="0" smtClean="0">
                <a:solidFill>
                  <a:srgbClr val="FF0000"/>
                </a:solidFill>
              </a:rPr>
              <a:t>NMR research and Dept of Neuroinflammation</a:t>
            </a:r>
          </a:p>
          <a:p>
            <a:pPr>
              <a:spcBef>
                <a:spcPts val="0"/>
              </a:spcBef>
            </a:pPr>
            <a:r>
              <a:rPr lang="it-IT" sz="1600" dirty="0" smtClean="0">
                <a:solidFill>
                  <a:srgbClr val="FF0000"/>
                </a:solidFill>
              </a:rPr>
              <a:t>UCL Institute of Neurology</a:t>
            </a:r>
          </a:p>
          <a:p>
            <a:pPr>
              <a:spcBef>
                <a:spcPts val="0"/>
              </a:spcBef>
            </a:pPr>
            <a:r>
              <a:rPr lang="it-IT" sz="1400" b="1" i="1" dirty="0" smtClean="0">
                <a:solidFill>
                  <a:srgbClr val="002060"/>
                </a:solidFill>
              </a:rPr>
              <a:t>Claudia Gandini Wheeler-Kingshott</a:t>
            </a:r>
          </a:p>
          <a:p>
            <a:pPr>
              <a:spcBef>
                <a:spcPts val="0"/>
              </a:spcBef>
            </a:pPr>
            <a:r>
              <a:rPr lang="it-IT" sz="1400" b="1" i="1" dirty="0" smtClean="0">
                <a:solidFill>
                  <a:srgbClr val="002060"/>
                </a:solidFill>
              </a:rPr>
              <a:t>Adnan Alahmadi</a:t>
            </a:r>
          </a:p>
          <a:p>
            <a:pPr>
              <a:spcBef>
                <a:spcPts val="0"/>
              </a:spcBef>
            </a:pPr>
            <a:r>
              <a:rPr lang="it-IT" sz="1600" dirty="0" smtClean="0">
                <a:solidFill>
                  <a:srgbClr val="FF0000"/>
                </a:solidFill>
              </a:rPr>
              <a:t>Neuroengineering Lab, Politecnico di Milano</a:t>
            </a:r>
          </a:p>
          <a:p>
            <a:pPr>
              <a:spcBef>
                <a:spcPts val="0"/>
              </a:spcBef>
            </a:pPr>
            <a:r>
              <a:rPr lang="it-IT" sz="1400" b="1" i="1" dirty="0" smtClean="0">
                <a:solidFill>
                  <a:srgbClr val="002060"/>
                </a:solidFill>
              </a:rPr>
              <a:t>Alessandra Pedrocchi</a:t>
            </a:r>
          </a:p>
          <a:p>
            <a:pPr>
              <a:spcBef>
                <a:spcPts val="0"/>
              </a:spcBef>
            </a:pPr>
            <a:r>
              <a:rPr lang="it-IT" sz="1400" b="1" i="1" dirty="0" smtClean="0">
                <a:solidFill>
                  <a:srgbClr val="002060"/>
                </a:solidFill>
              </a:rPr>
              <a:t>Claudia Casellato</a:t>
            </a:r>
          </a:p>
          <a:p>
            <a:pPr>
              <a:spcBef>
                <a:spcPts val="0"/>
              </a:spcBef>
            </a:pPr>
            <a:r>
              <a:rPr lang="it-IT" sz="1400" b="1" i="1" dirty="0" smtClean="0">
                <a:solidFill>
                  <a:srgbClr val="002060"/>
                </a:solidFill>
              </a:rPr>
              <a:t>Alberto Antonietti</a:t>
            </a:r>
          </a:p>
          <a:p>
            <a:pPr>
              <a:spcBef>
                <a:spcPts val="0"/>
              </a:spcBef>
            </a:pPr>
            <a:r>
              <a:rPr lang="it-IT" sz="1600" dirty="0" smtClean="0">
                <a:solidFill>
                  <a:srgbClr val="FF0000"/>
                </a:solidFill>
              </a:rPr>
              <a:t>Neuorocmputation Lab, University of Granda</a:t>
            </a:r>
          </a:p>
          <a:p>
            <a:pPr>
              <a:spcBef>
                <a:spcPts val="0"/>
              </a:spcBef>
            </a:pPr>
            <a:r>
              <a:rPr lang="it-IT" sz="1400" b="1" i="1" dirty="0" smtClean="0">
                <a:solidFill>
                  <a:srgbClr val="002060"/>
                </a:solidFill>
              </a:rPr>
              <a:t>Eduardo Ros</a:t>
            </a:r>
          </a:p>
          <a:p>
            <a:pPr>
              <a:spcBef>
                <a:spcPts val="0"/>
              </a:spcBef>
            </a:pPr>
            <a:r>
              <a:rPr lang="it-IT" sz="1400" b="1" i="1" dirty="0" smtClean="0">
                <a:solidFill>
                  <a:srgbClr val="002060"/>
                </a:solidFill>
              </a:rPr>
              <a:t>Jesus Garrido</a:t>
            </a:r>
          </a:p>
          <a:p>
            <a:pPr>
              <a:spcBef>
                <a:spcPts val="0"/>
              </a:spcBef>
            </a:pPr>
            <a:r>
              <a:rPr lang="it-IT" sz="1400" b="1" i="1" dirty="0" smtClean="0">
                <a:solidFill>
                  <a:srgbClr val="002060"/>
                </a:solidFill>
              </a:rPr>
              <a:t>Niceto Luque</a:t>
            </a:r>
          </a:p>
          <a:p>
            <a:pPr>
              <a:spcBef>
                <a:spcPts val="0"/>
              </a:spcBef>
            </a:pPr>
            <a:r>
              <a:rPr lang="it-IT" sz="1400" dirty="0" smtClean="0">
                <a:solidFill>
                  <a:srgbClr val="FF0000"/>
                </a:solidFill>
              </a:rPr>
              <a:t>AMRITA University</a:t>
            </a:r>
          </a:p>
          <a:p>
            <a:pPr>
              <a:spcBef>
                <a:spcPts val="0"/>
              </a:spcBef>
            </a:pPr>
            <a:r>
              <a:rPr lang="it-IT" sz="1400" b="1" i="1" dirty="0" smtClean="0">
                <a:solidFill>
                  <a:srgbClr val="002060"/>
                </a:solidFill>
              </a:rPr>
              <a:t>Shyam Diwakar</a:t>
            </a:r>
          </a:p>
          <a:p>
            <a:pPr>
              <a:spcBef>
                <a:spcPts val="0"/>
              </a:spcBef>
            </a:pPr>
            <a:endParaRPr lang="it-IT" sz="1400" b="1" i="1" dirty="0" smtClean="0">
              <a:solidFill>
                <a:srgbClr val="002060"/>
              </a:solidFill>
            </a:endParaRPr>
          </a:p>
        </p:txBody>
      </p:sp>
      <p:pic>
        <p:nvPicPr>
          <p:cNvPr id="8" name="Picture 1"/>
          <p:cNvPicPr>
            <a:picLocks noChangeAspect="1" noChangeArrowheads="1"/>
          </p:cNvPicPr>
          <p:nvPr/>
        </p:nvPicPr>
        <p:blipFill>
          <a:blip r:embed="rId3" cstate="print"/>
          <a:srcRect/>
          <a:stretch>
            <a:fillRect/>
          </a:stretch>
        </p:blipFill>
        <p:spPr bwMode="auto">
          <a:xfrm>
            <a:off x="5256584" y="-566936"/>
            <a:ext cx="2987824" cy="298782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050" name="Picture 2"/>
          <p:cNvPicPr>
            <a:picLocks noChangeAspect="1" noChangeArrowheads="1"/>
          </p:cNvPicPr>
          <p:nvPr/>
        </p:nvPicPr>
        <p:blipFill>
          <a:blip r:embed="rId2" cstate="print"/>
          <a:srcRect/>
          <a:stretch>
            <a:fillRect/>
          </a:stretch>
        </p:blipFill>
        <p:spPr bwMode="auto">
          <a:xfrm>
            <a:off x="3851921" y="1090512"/>
            <a:ext cx="4968551" cy="2822911"/>
          </a:xfrm>
          <a:prstGeom prst="rect">
            <a:avLst/>
          </a:prstGeom>
          <a:noFill/>
          <a:ln w="9525">
            <a:noFill/>
            <a:miter lim="800000"/>
            <a:headEnd/>
            <a:tailEnd/>
          </a:ln>
        </p:spPr>
      </p:pic>
      <p:pic>
        <p:nvPicPr>
          <p:cNvPr id="1026051" name="Picture 3"/>
          <p:cNvPicPr>
            <a:picLocks noChangeAspect="1" noChangeArrowheads="1"/>
          </p:cNvPicPr>
          <p:nvPr/>
        </p:nvPicPr>
        <p:blipFill>
          <a:blip r:embed="rId3" cstate="print"/>
          <a:srcRect/>
          <a:stretch>
            <a:fillRect/>
          </a:stretch>
        </p:blipFill>
        <p:spPr bwMode="auto">
          <a:xfrm>
            <a:off x="395536" y="1268760"/>
            <a:ext cx="2498482" cy="3825801"/>
          </a:xfrm>
          <a:prstGeom prst="rect">
            <a:avLst/>
          </a:prstGeom>
          <a:noFill/>
          <a:ln w="9525">
            <a:noFill/>
            <a:miter lim="800000"/>
            <a:headEnd/>
            <a:tailEnd/>
          </a:ln>
        </p:spPr>
      </p:pic>
      <p:sp>
        <p:nvSpPr>
          <p:cNvPr id="4" name="Rectangle 3"/>
          <p:cNvSpPr/>
          <p:nvPr/>
        </p:nvSpPr>
        <p:spPr>
          <a:xfrm>
            <a:off x="3995936" y="4653136"/>
            <a:ext cx="3384376" cy="122413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3600" i="1" dirty="0" smtClean="0">
                <a:solidFill>
                  <a:schemeClr val="tx1"/>
                </a:solidFill>
                <a:latin typeface="Arial" pitchFamily="34" charset="0"/>
                <a:cs typeface="Arial" pitchFamily="34" charset="0"/>
              </a:rPr>
              <a:t>Na module </a:t>
            </a:r>
            <a:endParaRPr lang="it-IT" sz="3600" i="1" dirty="0">
              <a:solidFill>
                <a:schemeClr val="tx1"/>
              </a:solidFill>
              <a:latin typeface="Arial" pitchFamily="34" charset="0"/>
              <a:cs typeface="Arial" pitchFamily="34" charset="0"/>
            </a:endParaRPr>
          </a:p>
        </p:txBody>
      </p:sp>
      <p:sp>
        <p:nvSpPr>
          <p:cNvPr id="5" name="Rectangle 4"/>
          <p:cNvSpPr/>
          <p:nvPr/>
        </p:nvSpPr>
        <p:spPr>
          <a:xfrm>
            <a:off x="251520" y="836712"/>
            <a:ext cx="2880320" cy="468052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ctangle 5"/>
          <p:cNvSpPr/>
          <p:nvPr/>
        </p:nvSpPr>
        <p:spPr>
          <a:xfrm>
            <a:off x="3923928" y="404664"/>
            <a:ext cx="3429330" cy="313128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3600" i="1" dirty="0">
              <a:solidFill>
                <a:schemeClr val="tx1"/>
              </a:solidFill>
              <a:latin typeface="Arial" pitchFamily="34" charset="0"/>
              <a:cs typeface="Arial" pitchFamily="34" charset="0"/>
            </a:endParaRPr>
          </a:p>
        </p:txBody>
      </p:sp>
      <p:cxnSp>
        <p:nvCxnSpPr>
          <p:cNvPr id="11" name="Straight Arrow Connector 10"/>
          <p:cNvCxnSpPr>
            <a:stCxn id="5" idx="3"/>
            <a:endCxn id="4" idx="1"/>
          </p:cNvCxnSpPr>
          <p:nvPr/>
        </p:nvCxnSpPr>
        <p:spPr>
          <a:xfrm>
            <a:off x="3131840" y="3176972"/>
            <a:ext cx="864096" cy="208823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5" idx="3"/>
            <a:endCxn id="6" idx="1"/>
          </p:cNvCxnSpPr>
          <p:nvPr/>
        </p:nvCxnSpPr>
        <p:spPr>
          <a:xfrm flipV="1">
            <a:off x="3131840" y="1970305"/>
            <a:ext cx="792088" cy="120666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7812360" y="2276872"/>
            <a:ext cx="748923" cy="461665"/>
          </a:xfrm>
          <a:prstGeom prst="rect">
            <a:avLst/>
          </a:prstGeom>
          <a:noFill/>
        </p:spPr>
        <p:txBody>
          <a:bodyPr wrap="none" rtlCol="0">
            <a:spAutoFit/>
          </a:bodyPr>
          <a:lstStyle/>
          <a:p>
            <a:r>
              <a:rPr lang="it-IT" dirty="0" smtClean="0">
                <a:latin typeface="Arial" pitchFamily="34" charset="0"/>
                <a:cs typeface="Arial" pitchFamily="34" charset="0"/>
              </a:rPr>
              <a:t>LFP</a:t>
            </a:r>
            <a:endParaRPr lang="it-IT" dirty="0">
              <a:latin typeface="Arial" pitchFamily="34" charset="0"/>
              <a:cs typeface="Arial" pitchFamily="34" charset="0"/>
            </a:endParaRPr>
          </a:p>
        </p:txBody>
      </p:sp>
      <p:sp>
        <p:nvSpPr>
          <p:cNvPr id="20" name="TextBox 19"/>
          <p:cNvSpPr txBox="1"/>
          <p:nvPr/>
        </p:nvSpPr>
        <p:spPr>
          <a:xfrm>
            <a:off x="7812360" y="4941168"/>
            <a:ext cx="748923" cy="461665"/>
          </a:xfrm>
          <a:prstGeom prst="rect">
            <a:avLst/>
          </a:prstGeom>
          <a:noFill/>
        </p:spPr>
        <p:txBody>
          <a:bodyPr wrap="none" rtlCol="0">
            <a:spAutoFit/>
          </a:bodyPr>
          <a:lstStyle/>
          <a:p>
            <a:r>
              <a:rPr lang="it-IT" dirty="0" smtClean="0">
                <a:latin typeface="Arial" pitchFamily="34" charset="0"/>
                <a:cs typeface="Arial" pitchFamily="34" charset="0"/>
              </a:rPr>
              <a:t>[Na]</a:t>
            </a:r>
            <a:endParaRPr lang="it-IT" dirty="0">
              <a:latin typeface="Arial" pitchFamily="34" charset="0"/>
              <a:cs typeface="Arial" pitchFamily="34" charset="0"/>
            </a:endParaRPr>
          </a:p>
        </p:txBody>
      </p:sp>
      <p:cxnSp>
        <p:nvCxnSpPr>
          <p:cNvPr id="24" name="Straight Arrow Connector 23"/>
          <p:cNvCxnSpPr>
            <a:endCxn id="19" idx="1"/>
          </p:cNvCxnSpPr>
          <p:nvPr/>
        </p:nvCxnSpPr>
        <p:spPr>
          <a:xfrm>
            <a:off x="7308304" y="2492896"/>
            <a:ext cx="504056" cy="14809"/>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endCxn id="20" idx="1"/>
          </p:cNvCxnSpPr>
          <p:nvPr/>
        </p:nvCxnSpPr>
        <p:spPr>
          <a:xfrm>
            <a:off x="7380312" y="5157192"/>
            <a:ext cx="432048" cy="14809"/>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4788024" y="548680"/>
            <a:ext cx="1839799" cy="461665"/>
          </a:xfrm>
          <a:prstGeom prst="rect">
            <a:avLst/>
          </a:prstGeom>
          <a:noFill/>
        </p:spPr>
        <p:txBody>
          <a:bodyPr wrap="none" rtlCol="0">
            <a:spAutoFit/>
          </a:bodyPr>
          <a:lstStyle/>
          <a:p>
            <a:r>
              <a:rPr lang="it-IT" dirty="0" smtClean="0">
                <a:latin typeface="Arial" pitchFamily="34" charset="0"/>
                <a:cs typeface="Arial" pitchFamily="34" charset="0"/>
              </a:rPr>
              <a:t>LFP module</a:t>
            </a:r>
            <a:endParaRPr lang="it-IT"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410656" y="1376230"/>
            <a:ext cx="1431472" cy="63547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smtClean="0">
                <a:solidFill>
                  <a:schemeClr val="tx1"/>
                </a:solidFill>
              </a:rPr>
              <a:t>Biological recordings</a:t>
            </a:r>
            <a:endParaRPr lang="it-IT" sz="1200" dirty="0">
              <a:solidFill>
                <a:schemeClr val="tx1"/>
              </a:solidFill>
            </a:endParaRPr>
          </a:p>
        </p:txBody>
      </p:sp>
      <p:sp>
        <p:nvSpPr>
          <p:cNvPr id="3" name="Rounded Rectangle 2"/>
          <p:cNvSpPr/>
          <p:nvPr/>
        </p:nvSpPr>
        <p:spPr>
          <a:xfrm>
            <a:off x="2823450" y="2371420"/>
            <a:ext cx="1431472" cy="35971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smtClean="0">
                <a:solidFill>
                  <a:schemeClr val="tx1"/>
                </a:solidFill>
              </a:rPr>
              <a:t>Reslistic neuron models</a:t>
            </a:r>
            <a:endParaRPr lang="it-IT" sz="1200" dirty="0">
              <a:solidFill>
                <a:schemeClr val="tx1"/>
              </a:solidFill>
            </a:endParaRPr>
          </a:p>
        </p:txBody>
      </p:sp>
      <p:sp>
        <p:nvSpPr>
          <p:cNvPr id="4" name="Rounded Rectangle 3"/>
          <p:cNvSpPr/>
          <p:nvPr/>
        </p:nvSpPr>
        <p:spPr>
          <a:xfrm>
            <a:off x="2444347" y="3094594"/>
            <a:ext cx="2171700" cy="413106"/>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smtClean="0">
                <a:solidFill>
                  <a:schemeClr val="tx1"/>
                </a:solidFill>
              </a:rPr>
              <a:t>Simplified neuron and micorcircuit  models</a:t>
            </a:r>
            <a:endParaRPr lang="it-IT" sz="1200" dirty="0">
              <a:solidFill>
                <a:schemeClr val="tx1"/>
              </a:solidFill>
            </a:endParaRPr>
          </a:p>
        </p:txBody>
      </p:sp>
      <p:sp>
        <p:nvSpPr>
          <p:cNvPr id="5" name="Rounded Rectangle 4"/>
          <p:cNvSpPr/>
          <p:nvPr/>
        </p:nvSpPr>
        <p:spPr>
          <a:xfrm>
            <a:off x="45859" y="2378705"/>
            <a:ext cx="1431472" cy="35971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smtClean="0">
                <a:solidFill>
                  <a:schemeClr val="tx1"/>
                </a:solidFill>
              </a:rPr>
              <a:t>Molecular-level plasticity models </a:t>
            </a:r>
            <a:endParaRPr lang="it-IT" sz="1200" dirty="0">
              <a:solidFill>
                <a:schemeClr val="tx1"/>
              </a:solidFill>
            </a:endParaRPr>
          </a:p>
        </p:txBody>
      </p:sp>
      <p:sp>
        <p:nvSpPr>
          <p:cNvPr id="6" name="Rounded Rectangle 5"/>
          <p:cNvSpPr/>
          <p:nvPr/>
        </p:nvSpPr>
        <p:spPr>
          <a:xfrm>
            <a:off x="7411890" y="4901516"/>
            <a:ext cx="1331297" cy="981588"/>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smtClean="0">
                <a:solidFill>
                  <a:schemeClr val="tx1"/>
                </a:solidFill>
              </a:rPr>
              <a:t>Simulated behavior and Control theory  </a:t>
            </a:r>
            <a:endParaRPr lang="it-IT" sz="1200" dirty="0">
              <a:solidFill>
                <a:schemeClr val="tx1"/>
              </a:solidFill>
            </a:endParaRPr>
          </a:p>
        </p:txBody>
      </p:sp>
      <p:sp>
        <p:nvSpPr>
          <p:cNvPr id="7" name="Rounded Rectangle 6"/>
          <p:cNvSpPr/>
          <p:nvPr/>
        </p:nvSpPr>
        <p:spPr>
          <a:xfrm>
            <a:off x="2808260" y="4884908"/>
            <a:ext cx="1446661" cy="998196"/>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smtClean="0">
                <a:solidFill>
                  <a:schemeClr val="tx1"/>
                </a:solidFill>
              </a:rPr>
              <a:t>Models embodyment</a:t>
            </a:r>
          </a:p>
          <a:p>
            <a:pPr algn="ctr"/>
            <a:r>
              <a:rPr lang="it-IT" sz="1200" dirty="0" smtClean="0">
                <a:solidFill>
                  <a:schemeClr val="tx1"/>
                </a:solidFill>
              </a:rPr>
              <a:t>/</a:t>
            </a:r>
          </a:p>
          <a:p>
            <a:pPr algn="ctr"/>
            <a:r>
              <a:rPr lang="it-IT" sz="1200" dirty="0" smtClean="0">
                <a:solidFill>
                  <a:schemeClr val="tx1"/>
                </a:solidFill>
              </a:rPr>
              <a:t>neurorobots </a:t>
            </a:r>
            <a:endParaRPr lang="it-IT" sz="1200" dirty="0">
              <a:solidFill>
                <a:schemeClr val="tx1"/>
              </a:solidFill>
            </a:endParaRPr>
          </a:p>
        </p:txBody>
      </p:sp>
      <p:sp>
        <p:nvSpPr>
          <p:cNvPr id="8" name="Down Arrow 7"/>
          <p:cNvSpPr/>
          <p:nvPr/>
        </p:nvSpPr>
        <p:spPr>
          <a:xfrm>
            <a:off x="908142" y="2766990"/>
            <a:ext cx="241677" cy="356179"/>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a:solidFill>
                <a:schemeClr val="tx1"/>
              </a:solidFill>
            </a:endParaRPr>
          </a:p>
        </p:txBody>
      </p:sp>
      <p:sp>
        <p:nvSpPr>
          <p:cNvPr id="9" name="Rounded Rectangle 8"/>
          <p:cNvSpPr/>
          <p:nvPr/>
        </p:nvSpPr>
        <p:spPr>
          <a:xfrm>
            <a:off x="5056223" y="4884908"/>
            <a:ext cx="1563972" cy="998196"/>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smtClean="0">
                <a:solidFill>
                  <a:schemeClr val="tx1"/>
                </a:solidFill>
              </a:rPr>
              <a:t>CLOSED LOOP TESTING</a:t>
            </a:r>
            <a:endParaRPr lang="it-IT" sz="1200" dirty="0">
              <a:solidFill>
                <a:schemeClr val="tx1"/>
              </a:solidFill>
            </a:endParaRPr>
          </a:p>
        </p:txBody>
      </p:sp>
      <p:sp>
        <p:nvSpPr>
          <p:cNvPr id="10" name="Down Arrow 9"/>
          <p:cNvSpPr/>
          <p:nvPr/>
        </p:nvSpPr>
        <p:spPr>
          <a:xfrm rot="16200000">
            <a:off x="4536497" y="4996180"/>
            <a:ext cx="233812" cy="763643"/>
          </a:xfrm>
          <a:prstGeom prst="downArrow">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Bent Arrow 10"/>
          <p:cNvSpPr/>
          <p:nvPr/>
        </p:nvSpPr>
        <p:spPr>
          <a:xfrm rot="5400000" flipV="1">
            <a:off x="622754" y="1576900"/>
            <a:ext cx="743622" cy="832189"/>
          </a:xfrm>
          <a:prstGeom prst="bentArrow">
            <a:avLst>
              <a:gd name="adj1" fmla="val 16250"/>
              <a:gd name="adj2" fmla="val 25000"/>
              <a:gd name="adj3" fmla="val 25000"/>
              <a:gd name="adj4" fmla="val 4375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12" name="Rounded Rectangle 11"/>
          <p:cNvSpPr/>
          <p:nvPr/>
        </p:nvSpPr>
        <p:spPr>
          <a:xfrm>
            <a:off x="636409" y="3147990"/>
            <a:ext cx="1431472" cy="35971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smtClean="0">
                <a:solidFill>
                  <a:schemeClr val="tx1"/>
                </a:solidFill>
              </a:rPr>
              <a:t>Detailed neuronal microcircuits </a:t>
            </a:r>
            <a:endParaRPr lang="it-IT" sz="1200" dirty="0">
              <a:solidFill>
                <a:schemeClr val="tx1"/>
              </a:solidFill>
            </a:endParaRPr>
          </a:p>
        </p:txBody>
      </p:sp>
      <p:sp>
        <p:nvSpPr>
          <p:cNvPr id="13" name="Rounded Rectangle 12"/>
          <p:cNvSpPr/>
          <p:nvPr/>
        </p:nvSpPr>
        <p:spPr>
          <a:xfrm>
            <a:off x="636409" y="3881938"/>
            <a:ext cx="1431472" cy="663399"/>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smtClean="0">
                <a:solidFill>
                  <a:schemeClr val="tx1"/>
                </a:solidFill>
              </a:rPr>
              <a:t>Interconnected detailed large-scale circuits </a:t>
            </a:r>
            <a:endParaRPr lang="it-IT" sz="1200" dirty="0">
              <a:solidFill>
                <a:schemeClr val="tx1"/>
              </a:solidFill>
            </a:endParaRPr>
          </a:p>
        </p:txBody>
      </p:sp>
      <p:sp>
        <p:nvSpPr>
          <p:cNvPr id="14" name="Down Arrow 13"/>
          <p:cNvSpPr/>
          <p:nvPr/>
        </p:nvSpPr>
        <p:spPr>
          <a:xfrm>
            <a:off x="1235694" y="3519465"/>
            <a:ext cx="241677" cy="356179"/>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a:solidFill>
                <a:schemeClr val="tx1"/>
              </a:solidFill>
            </a:endParaRPr>
          </a:p>
        </p:txBody>
      </p:sp>
      <p:sp>
        <p:nvSpPr>
          <p:cNvPr id="15" name="Rounded Rectangle 14"/>
          <p:cNvSpPr/>
          <p:nvPr/>
        </p:nvSpPr>
        <p:spPr>
          <a:xfrm>
            <a:off x="2823450" y="3869755"/>
            <a:ext cx="1431472" cy="675582"/>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smtClean="0">
                <a:solidFill>
                  <a:schemeClr val="tx1"/>
                </a:solidFill>
              </a:rPr>
              <a:t>Simplified whole-brain models</a:t>
            </a:r>
            <a:endParaRPr lang="it-IT" sz="1200" dirty="0">
              <a:solidFill>
                <a:schemeClr val="tx1"/>
              </a:solidFill>
            </a:endParaRPr>
          </a:p>
        </p:txBody>
      </p:sp>
      <p:sp>
        <p:nvSpPr>
          <p:cNvPr id="16" name="Bent Arrow 15"/>
          <p:cNvSpPr/>
          <p:nvPr/>
        </p:nvSpPr>
        <p:spPr>
          <a:xfrm rot="5400000">
            <a:off x="2896751" y="1566560"/>
            <a:ext cx="743622" cy="852869"/>
          </a:xfrm>
          <a:prstGeom prst="bentArrow">
            <a:avLst>
              <a:gd name="adj1" fmla="val 16250"/>
              <a:gd name="adj2" fmla="val 25000"/>
              <a:gd name="adj3" fmla="val 25000"/>
              <a:gd name="adj4" fmla="val 4375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17" name="Bent Arrow 16"/>
          <p:cNvSpPr/>
          <p:nvPr/>
        </p:nvSpPr>
        <p:spPr>
          <a:xfrm rot="5400000" flipV="1">
            <a:off x="1823762" y="2163492"/>
            <a:ext cx="743622" cy="1225376"/>
          </a:xfrm>
          <a:prstGeom prst="bentArrow">
            <a:avLst>
              <a:gd name="adj1" fmla="val 16250"/>
              <a:gd name="adj2" fmla="val 25000"/>
              <a:gd name="adj3" fmla="val 25000"/>
              <a:gd name="adj4" fmla="val 43750"/>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a:solidFill>
                <a:schemeClr val="tx1"/>
              </a:solidFill>
            </a:endParaRPr>
          </a:p>
        </p:txBody>
      </p:sp>
      <p:sp>
        <p:nvSpPr>
          <p:cNvPr id="18" name="Down Arrow 17"/>
          <p:cNvSpPr/>
          <p:nvPr/>
        </p:nvSpPr>
        <p:spPr>
          <a:xfrm>
            <a:off x="3402817" y="2738415"/>
            <a:ext cx="241677" cy="356179"/>
          </a:xfrm>
          <a:prstGeom prst="downArrow">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a:solidFill>
                <a:schemeClr val="tx1"/>
              </a:solidFill>
            </a:endParaRPr>
          </a:p>
        </p:txBody>
      </p:sp>
      <p:sp>
        <p:nvSpPr>
          <p:cNvPr id="19" name="Down Arrow 18"/>
          <p:cNvSpPr/>
          <p:nvPr/>
        </p:nvSpPr>
        <p:spPr>
          <a:xfrm>
            <a:off x="3424853" y="3524249"/>
            <a:ext cx="241677" cy="356179"/>
          </a:xfrm>
          <a:prstGeom prst="downArrow">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a:solidFill>
                <a:schemeClr val="tx1"/>
              </a:solidFill>
            </a:endParaRPr>
          </a:p>
        </p:txBody>
      </p:sp>
      <p:sp>
        <p:nvSpPr>
          <p:cNvPr id="20" name="Down Arrow 19"/>
          <p:cNvSpPr/>
          <p:nvPr/>
        </p:nvSpPr>
        <p:spPr>
          <a:xfrm>
            <a:off x="3402817" y="4545337"/>
            <a:ext cx="241677" cy="317309"/>
          </a:xfrm>
          <a:prstGeom prst="downArrow">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a:solidFill>
                <a:schemeClr val="tx1"/>
              </a:solidFill>
            </a:endParaRPr>
          </a:p>
        </p:txBody>
      </p:sp>
      <p:pic>
        <p:nvPicPr>
          <p:cNvPr id="21" name="Picture 4" descr="C:\Documenti\abstracts &amp; notes\Lecce\spike+ISI.bmp"/>
          <p:cNvPicPr>
            <a:picLocks noChangeAspect="1" noChangeArrowheads="1"/>
          </p:cNvPicPr>
          <p:nvPr/>
        </p:nvPicPr>
        <p:blipFill>
          <a:blip r:embed="rId2" cstate="print"/>
          <a:srcRect/>
          <a:stretch>
            <a:fillRect/>
          </a:stretch>
        </p:blipFill>
        <p:spPr bwMode="auto">
          <a:xfrm>
            <a:off x="5035224" y="1535070"/>
            <a:ext cx="1609502" cy="905596"/>
          </a:xfrm>
          <a:prstGeom prst="rect">
            <a:avLst/>
          </a:prstGeom>
          <a:noFill/>
        </p:spPr>
      </p:pic>
      <p:sp>
        <p:nvSpPr>
          <p:cNvPr id="22" name="Text Box 10"/>
          <p:cNvSpPr txBox="1">
            <a:spLocks noChangeArrowheads="1"/>
          </p:cNvSpPr>
          <p:nvPr/>
        </p:nvSpPr>
        <p:spPr bwMode="auto">
          <a:xfrm>
            <a:off x="5196174" y="1829249"/>
            <a:ext cx="292393" cy="215219"/>
          </a:xfrm>
          <a:prstGeom prst="rect">
            <a:avLst/>
          </a:prstGeom>
          <a:noFill/>
          <a:ln w="9525">
            <a:noFill/>
            <a:miter lim="800000"/>
            <a:headEnd/>
            <a:tailEnd/>
          </a:ln>
          <a:effectLst/>
        </p:spPr>
        <p:txBody>
          <a:bodyPr wrap="none">
            <a:spAutoFit/>
          </a:bodyPr>
          <a:lstStyle/>
          <a:p>
            <a:r>
              <a:rPr lang="it-IT" sz="800" dirty="0">
                <a:solidFill>
                  <a:srgbClr val="FF0000"/>
                </a:solidFill>
              </a:rPr>
              <a:t>I</a:t>
            </a:r>
            <a:r>
              <a:rPr lang="it-IT" sz="800" baseline="-25000" dirty="0">
                <a:solidFill>
                  <a:srgbClr val="FF0000"/>
                </a:solidFill>
              </a:rPr>
              <a:t>Na</a:t>
            </a:r>
          </a:p>
        </p:txBody>
      </p:sp>
      <p:sp>
        <p:nvSpPr>
          <p:cNvPr id="23" name="Text Box 11"/>
          <p:cNvSpPr txBox="1">
            <a:spLocks noChangeArrowheads="1"/>
          </p:cNvSpPr>
          <p:nvPr/>
        </p:nvSpPr>
        <p:spPr bwMode="auto">
          <a:xfrm>
            <a:off x="5503991" y="1626608"/>
            <a:ext cx="697451" cy="297673"/>
          </a:xfrm>
          <a:prstGeom prst="rect">
            <a:avLst/>
          </a:prstGeom>
          <a:noFill/>
          <a:ln w="9525">
            <a:noFill/>
            <a:miter lim="800000"/>
            <a:headEnd/>
            <a:tailEnd/>
          </a:ln>
          <a:effectLst/>
        </p:spPr>
        <p:txBody>
          <a:bodyPr wrap="none">
            <a:spAutoFit/>
          </a:bodyPr>
          <a:lstStyle/>
          <a:p>
            <a:r>
              <a:rPr lang="it-IT" sz="800" dirty="0">
                <a:solidFill>
                  <a:srgbClr val="FF0000"/>
                </a:solidFill>
              </a:rPr>
              <a:t>I</a:t>
            </a:r>
            <a:r>
              <a:rPr lang="it-IT" sz="800" baseline="-25000" dirty="0">
                <a:solidFill>
                  <a:srgbClr val="FF0000"/>
                </a:solidFill>
              </a:rPr>
              <a:t>DR</a:t>
            </a:r>
            <a:r>
              <a:rPr lang="it-IT" sz="800" dirty="0">
                <a:solidFill>
                  <a:srgbClr val="FF0000"/>
                </a:solidFill>
              </a:rPr>
              <a:t>, I</a:t>
            </a:r>
            <a:r>
              <a:rPr lang="it-IT" sz="800" baseline="-25000" dirty="0">
                <a:solidFill>
                  <a:srgbClr val="FF0000"/>
                </a:solidFill>
              </a:rPr>
              <a:t>A</a:t>
            </a:r>
            <a:r>
              <a:rPr lang="it-IT" sz="800" dirty="0">
                <a:solidFill>
                  <a:srgbClr val="FF0000"/>
                </a:solidFill>
              </a:rPr>
              <a:t>,</a:t>
            </a:r>
            <a:r>
              <a:rPr lang="it-IT" sz="800" baseline="-25000" dirty="0">
                <a:solidFill>
                  <a:srgbClr val="FF0000"/>
                </a:solidFill>
              </a:rPr>
              <a:t> </a:t>
            </a:r>
            <a:r>
              <a:rPr lang="it-IT" sz="800" dirty="0">
                <a:solidFill>
                  <a:srgbClr val="FF0000"/>
                </a:solidFill>
              </a:rPr>
              <a:t>(I</a:t>
            </a:r>
            <a:r>
              <a:rPr lang="it-IT" sz="800" baseline="-25000" dirty="0">
                <a:solidFill>
                  <a:srgbClr val="FF0000"/>
                </a:solidFill>
              </a:rPr>
              <a:t>BK </a:t>
            </a:r>
            <a:r>
              <a:rPr lang="it-IT" sz="800" dirty="0">
                <a:solidFill>
                  <a:srgbClr val="FF0000"/>
                </a:solidFill>
              </a:rPr>
              <a:t>)</a:t>
            </a:r>
            <a:endParaRPr lang="it-IT" sz="800" baseline="-25000" dirty="0">
              <a:solidFill>
                <a:srgbClr val="FF0000"/>
              </a:solidFill>
            </a:endParaRPr>
          </a:p>
          <a:p>
            <a:endParaRPr lang="it-IT" sz="800" baseline="-25000" dirty="0">
              <a:solidFill>
                <a:srgbClr val="FF0000"/>
              </a:solidFill>
            </a:endParaRPr>
          </a:p>
        </p:txBody>
      </p:sp>
      <p:sp>
        <p:nvSpPr>
          <p:cNvPr id="24" name="Text Box 12"/>
          <p:cNvSpPr txBox="1">
            <a:spLocks noChangeArrowheads="1"/>
          </p:cNvSpPr>
          <p:nvPr/>
        </p:nvSpPr>
        <p:spPr bwMode="auto">
          <a:xfrm>
            <a:off x="5475825" y="1930569"/>
            <a:ext cx="287028" cy="297673"/>
          </a:xfrm>
          <a:prstGeom prst="rect">
            <a:avLst/>
          </a:prstGeom>
          <a:noFill/>
          <a:ln w="9525">
            <a:noFill/>
            <a:miter lim="800000"/>
            <a:headEnd/>
            <a:tailEnd/>
          </a:ln>
          <a:effectLst/>
        </p:spPr>
        <p:txBody>
          <a:bodyPr wrap="none">
            <a:spAutoFit/>
          </a:bodyPr>
          <a:lstStyle/>
          <a:p>
            <a:r>
              <a:rPr lang="it-IT" sz="800">
                <a:solidFill>
                  <a:schemeClr val="accent2"/>
                </a:solidFill>
              </a:rPr>
              <a:t>I</a:t>
            </a:r>
            <a:r>
              <a:rPr lang="it-IT" sz="800" baseline="-25000">
                <a:solidFill>
                  <a:schemeClr val="accent2"/>
                </a:solidFill>
              </a:rPr>
              <a:t>SK</a:t>
            </a:r>
          </a:p>
          <a:p>
            <a:endParaRPr lang="it-IT" sz="800" baseline="-25000">
              <a:solidFill>
                <a:schemeClr val="accent2"/>
              </a:solidFill>
            </a:endParaRPr>
          </a:p>
        </p:txBody>
      </p:sp>
      <p:sp>
        <p:nvSpPr>
          <p:cNvPr id="25" name="Rectangle 13"/>
          <p:cNvSpPr>
            <a:spLocks noChangeArrowheads="1"/>
          </p:cNvSpPr>
          <p:nvPr/>
        </p:nvSpPr>
        <p:spPr bwMode="auto">
          <a:xfrm>
            <a:off x="5736699" y="1883752"/>
            <a:ext cx="250143" cy="215219"/>
          </a:xfrm>
          <a:prstGeom prst="rect">
            <a:avLst/>
          </a:prstGeom>
          <a:noFill/>
          <a:ln w="9525">
            <a:noFill/>
            <a:miter lim="800000"/>
            <a:headEnd/>
            <a:tailEnd/>
          </a:ln>
          <a:effectLst/>
        </p:spPr>
        <p:txBody>
          <a:bodyPr wrap="none">
            <a:spAutoFit/>
          </a:bodyPr>
          <a:lstStyle/>
          <a:p>
            <a:r>
              <a:rPr lang="it-IT" sz="800" dirty="0">
                <a:solidFill>
                  <a:srgbClr val="FF0000"/>
                </a:solidFill>
              </a:rPr>
              <a:t>I</a:t>
            </a:r>
            <a:r>
              <a:rPr lang="it-IT" sz="800" baseline="-25000" dirty="0">
                <a:solidFill>
                  <a:srgbClr val="FF0000"/>
                </a:solidFill>
              </a:rPr>
              <a:t>h</a:t>
            </a:r>
          </a:p>
        </p:txBody>
      </p:sp>
      <p:sp>
        <p:nvSpPr>
          <p:cNvPr id="26" name="Text Box 14"/>
          <p:cNvSpPr txBox="1">
            <a:spLocks noChangeArrowheads="1"/>
          </p:cNvSpPr>
          <p:nvPr/>
        </p:nvSpPr>
        <p:spPr bwMode="auto">
          <a:xfrm>
            <a:off x="6063293" y="1889343"/>
            <a:ext cx="330619" cy="215219"/>
          </a:xfrm>
          <a:prstGeom prst="rect">
            <a:avLst/>
          </a:prstGeom>
          <a:noFill/>
          <a:ln w="9525">
            <a:noFill/>
            <a:miter lim="800000"/>
            <a:headEnd/>
            <a:tailEnd/>
          </a:ln>
          <a:effectLst/>
        </p:spPr>
        <p:txBody>
          <a:bodyPr wrap="none">
            <a:spAutoFit/>
          </a:bodyPr>
          <a:lstStyle/>
          <a:p>
            <a:r>
              <a:rPr lang="it-IT" sz="800" dirty="0">
                <a:solidFill>
                  <a:srgbClr val="FF0000"/>
                </a:solidFill>
              </a:rPr>
              <a:t>I</a:t>
            </a:r>
            <a:r>
              <a:rPr lang="it-IT" sz="800" baseline="-25000" dirty="0">
                <a:solidFill>
                  <a:srgbClr val="FF0000"/>
                </a:solidFill>
              </a:rPr>
              <a:t>NaP</a:t>
            </a:r>
          </a:p>
        </p:txBody>
      </p:sp>
      <p:sp>
        <p:nvSpPr>
          <p:cNvPr id="27" name="Text Box 15"/>
          <p:cNvSpPr txBox="1">
            <a:spLocks noChangeArrowheads="1"/>
          </p:cNvSpPr>
          <p:nvPr/>
        </p:nvSpPr>
        <p:spPr bwMode="auto">
          <a:xfrm>
            <a:off x="6033115" y="2124825"/>
            <a:ext cx="417129" cy="215219"/>
          </a:xfrm>
          <a:prstGeom prst="rect">
            <a:avLst/>
          </a:prstGeom>
          <a:noFill/>
          <a:ln w="9525">
            <a:noFill/>
            <a:miter lim="800000"/>
            <a:headEnd/>
            <a:tailEnd/>
          </a:ln>
          <a:effectLst/>
        </p:spPr>
        <p:txBody>
          <a:bodyPr wrap="none">
            <a:spAutoFit/>
          </a:bodyPr>
          <a:lstStyle/>
          <a:p>
            <a:r>
              <a:rPr lang="it-IT" sz="800">
                <a:solidFill>
                  <a:schemeClr val="accent2"/>
                </a:solidFill>
              </a:rPr>
              <a:t>I</a:t>
            </a:r>
            <a:r>
              <a:rPr lang="it-IT" sz="800" baseline="-25000">
                <a:solidFill>
                  <a:schemeClr val="accent2"/>
                </a:solidFill>
              </a:rPr>
              <a:t>M-loke</a:t>
            </a:r>
          </a:p>
        </p:txBody>
      </p:sp>
      <p:pic>
        <p:nvPicPr>
          <p:cNvPr id="28" name="Picture 2"/>
          <p:cNvPicPr>
            <a:picLocks noChangeAspect="1" noChangeArrowheads="1"/>
          </p:cNvPicPr>
          <p:nvPr/>
        </p:nvPicPr>
        <p:blipFill>
          <a:blip r:embed="rId3" cstate="print"/>
          <a:srcRect/>
          <a:stretch>
            <a:fillRect/>
          </a:stretch>
        </p:blipFill>
        <p:spPr bwMode="auto">
          <a:xfrm>
            <a:off x="5035224" y="2680126"/>
            <a:ext cx="1517718" cy="1077645"/>
          </a:xfrm>
          <a:prstGeom prst="rect">
            <a:avLst/>
          </a:prstGeom>
          <a:noFill/>
          <a:ln w="9525">
            <a:noFill/>
            <a:miter lim="800000"/>
            <a:headEnd/>
            <a:tailEnd/>
          </a:ln>
        </p:spPr>
      </p:pic>
      <p:pic>
        <p:nvPicPr>
          <p:cNvPr id="29" name="Picture 2" descr="C:\Users\UTENTE\Dropbox\robots\Figure6.tif"/>
          <p:cNvPicPr>
            <a:picLocks noChangeAspect="1" noChangeArrowheads="1"/>
          </p:cNvPicPr>
          <p:nvPr/>
        </p:nvPicPr>
        <p:blipFill>
          <a:blip r:embed="rId4" cstate="print"/>
          <a:srcRect/>
          <a:stretch>
            <a:fillRect/>
          </a:stretch>
        </p:blipFill>
        <p:spPr bwMode="auto">
          <a:xfrm>
            <a:off x="7538018" y="1501574"/>
            <a:ext cx="1331297" cy="2434347"/>
          </a:xfrm>
          <a:prstGeom prst="rect">
            <a:avLst/>
          </a:prstGeom>
          <a:noFill/>
        </p:spPr>
      </p:pic>
      <p:sp>
        <p:nvSpPr>
          <p:cNvPr id="30" name="Down Arrow 29"/>
          <p:cNvSpPr/>
          <p:nvPr/>
        </p:nvSpPr>
        <p:spPr>
          <a:xfrm>
            <a:off x="5762853" y="2340044"/>
            <a:ext cx="270262" cy="221634"/>
          </a:xfrm>
          <a:prstGeom prst="downArrow">
            <a:avLst/>
          </a:prstGeom>
          <a:gradFill>
            <a:gsLst>
              <a:gs pos="0">
                <a:srgbClr val="DDEBCF"/>
              </a:gs>
              <a:gs pos="50000">
                <a:srgbClr val="9CB86E"/>
              </a:gs>
              <a:gs pos="100000">
                <a:srgbClr val="156B13"/>
              </a:gs>
            </a:gsLst>
            <a:lin ang="162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31" name="Curved Up Arrow 30"/>
          <p:cNvSpPr/>
          <p:nvPr/>
        </p:nvSpPr>
        <p:spPr>
          <a:xfrm>
            <a:off x="5879569" y="3861914"/>
            <a:ext cx="1476512" cy="343561"/>
          </a:xfrm>
          <a:prstGeom prst="curved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chemeClr val="tx1"/>
              </a:solidFill>
            </a:endParaRPr>
          </a:p>
        </p:txBody>
      </p:sp>
      <p:sp>
        <p:nvSpPr>
          <p:cNvPr id="32" name="Rounded Rectangle 31"/>
          <p:cNvSpPr/>
          <p:nvPr/>
        </p:nvSpPr>
        <p:spPr>
          <a:xfrm>
            <a:off x="4854172" y="1413965"/>
            <a:ext cx="4326340" cy="2961564"/>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33" name="Rounded Rectangle 32"/>
          <p:cNvSpPr/>
          <p:nvPr/>
        </p:nvSpPr>
        <p:spPr>
          <a:xfrm>
            <a:off x="636409" y="4894162"/>
            <a:ext cx="1433744" cy="988942"/>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smtClean="0">
                <a:solidFill>
                  <a:schemeClr val="tx1"/>
                </a:solidFill>
              </a:rPr>
              <a:t>Detailed large-scale network dynamics with plasticity </a:t>
            </a:r>
            <a:endParaRPr lang="it-IT" sz="1200" dirty="0">
              <a:solidFill>
                <a:schemeClr val="tx1"/>
              </a:solidFill>
            </a:endParaRPr>
          </a:p>
        </p:txBody>
      </p:sp>
      <p:sp>
        <p:nvSpPr>
          <p:cNvPr id="34" name="Down Arrow 33"/>
          <p:cNvSpPr/>
          <p:nvPr/>
        </p:nvSpPr>
        <p:spPr>
          <a:xfrm>
            <a:off x="1237966" y="4545337"/>
            <a:ext cx="241677" cy="356179"/>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a:solidFill>
                <a:schemeClr val="tx1"/>
              </a:solidFill>
            </a:endParaRPr>
          </a:p>
        </p:txBody>
      </p:sp>
      <p:sp>
        <p:nvSpPr>
          <p:cNvPr id="35" name="Down Arrow 34"/>
          <p:cNvSpPr/>
          <p:nvPr/>
        </p:nvSpPr>
        <p:spPr>
          <a:xfrm rot="16200000">
            <a:off x="6909642" y="5031673"/>
            <a:ext cx="233812" cy="763643"/>
          </a:xfrm>
          <a:prstGeom prst="downArrow">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6" name="Rectangle 35"/>
          <p:cNvSpPr/>
          <p:nvPr/>
        </p:nvSpPr>
        <p:spPr>
          <a:xfrm>
            <a:off x="1848576" y="188640"/>
            <a:ext cx="5450531" cy="584775"/>
          </a:xfrm>
          <a:prstGeom prst="rect">
            <a:avLst/>
          </a:prstGeom>
        </p:spPr>
        <p:txBody>
          <a:bodyPr wrap="none">
            <a:spAutoFit/>
          </a:bodyPr>
          <a:lstStyle/>
          <a:p>
            <a:pPr marL="342900" indent="-342900" algn="ctr"/>
            <a:r>
              <a:rPr lang="en-US" sz="3200" b="1" dirty="0" smtClean="0"/>
              <a:t>How to generate brain models</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067175" y="1128713"/>
            <a:ext cx="1477963" cy="4895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2292" name="TextBox 8"/>
          <p:cNvSpPr txBox="1">
            <a:spLocks noChangeArrowheads="1"/>
          </p:cNvSpPr>
          <p:nvPr/>
        </p:nvSpPr>
        <p:spPr bwMode="auto">
          <a:xfrm>
            <a:off x="107950" y="6290156"/>
            <a:ext cx="5028428" cy="523220"/>
          </a:xfrm>
          <a:prstGeom prst="rect">
            <a:avLst/>
          </a:prstGeom>
          <a:noFill/>
          <a:ln w="9525">
            <a:noFill/>
            <a:miter lim="800000"/>
            <a:headEnd/>
            <a:tailEnd/>
          </a:ln>
        </p:spPr>
        <p:txBody>
          <a:bodyPr wrap="none">
            <a:spAutoFit/>
          </a:bodyPr>
          <a:lstStyle/>
          <a:p>
            <a:r>
              <a:rPr lang="en-US" sz="1400" dirty="0">
                <a:latin typeface="Arial" charset="0"/>
                <a:cs typeface="Arial" charset="0"/>
              </a:rPr>
              <a:t>Galliano, </a:t>
            </a:r>
            <a:r>
              <a:rPr lang="en-US" sz="1400" dirty="0" err="1">
                <a:latin typeface="Arial" charset="0"/>
                <a:cs typeface="Arial" charset="0"/>
              </a:rPr>
              <a:t>Mzzarello</a:t>
            </a:r>
            <a:r>
              <a:rPr lang="en-US" sz="1400" dirty="0">
                <a:latin typeface="Arial" charset="0"/>
                <a:cs typeface="Arial" charset="0"/>
              </a:rPr>
              <a:t> and </a:t>
            </a:r>
            <a:r>
              <a:rPr lang="en-US" sz="1400" dirty="0" err="1">
                <a:latin typeface="Arial" charset="0"/>
                <a:cs typeface="Arial" charset="0"/>
              </a:rPr>
              <a:t>D’Angelo</a:t>
            </a:r>
            <a:r>
              <a:rPr lang="en-US" sz="1400" dirty="0">
                <a:latin typeface="Arial" charset="0"/>
                <a:cs typeface="Arial" charset="0"/>
              </a:rPr>
              <a:t>, 2010; </a:t>
            </a:r>
            <a:r>
              <a:rPr lang="en-US" sz="1400" dirty="0" err="1">
                <a:latin typeface="Arial" charset="0"/>
                <a:cs typeface="Arial" charset="0"/>
              </a:rPr>
              <a:t>D’Angelo</a:t>
            </a:r>
            <a:r>
              <a:rPr lang="en-US" sz="1400" dirty="0">
                <a:latin typeface="Arial" charset="0"/>
                <a:cs typeface="Arial" charset="0"/>
              </a:rPr>
              <a:t> et al</a:t>
            </a:r>
            <a:r>
              <a:rPr lang="en-US" sz="1400" dirty="0" smtClean="0">
                <a:latin typeface="Arial" charset="0"/>
                <a:cs typeface="Arial" charset="0"/>
              </a:rPr>
              <a:t>.,2011</a:t>
            </a:r>
          </a:p>
          <a:p>
            <a:r>
              <a:rPr lang="en-US" sz="1400" dirty="0" smtClean="0">
                <a:latin typeface="Arial" charset="0"/>
                <a:cs typeface="Arial" charset="0"/>
              </a:rPr>
              <a:t>; </a:t>
            </a:r>
            <a:r>
              <a:rPr lang="en-US" sz="1400" dirty="0" err="1" smtClean="0">
                <a:latin typeface="Arial" charset="0"/>
                <a:cs typeface="Arial" charset="0"/>
              </a:rPr>
              <a:t>Tritto</a:t>
            </a:r>
            <a:r>
              <a:rPr lang="en-US" sz="1400" dirty="0" smtClean="0">
                <a:latin typeface="Arial" charset="0"/>
                <a:cs typeface="Arial" charset="0"/>
              </a:rPr>
              <a:t> </a:t>
            </a:r>
            <a:r>
              <a:rPr lang="en-US" sz="1400" dirty="0" err="1" smtClean="0">
                <a:latin typeface="Arial" charset="0"/>
                <a:cs typeface="Arial" charset="0"/>
              </a:rPr>
              <a:t>Locatelli</a:t>
            </a:r>
            <a:r>
              <a:rPr lang="en-US" sz="1400" dirty="0" smtClean="0">
                <a:latin typeface="Arial" charset="0"/>
                <a:cs typeface="Arial" charset="0"/>
              </a:rPr>
              <a:t> and </a:t>
            </a:r>
            <a:r>
              <a:rPr lang="en-US" sz="1400" dirty="0" err="1" smtClean="0">
                <a:latin typeface="Arial" charset="0"/>
                <a:cs typeface="Arial" charset="0"/>
              </a:rPr>
              <a:t>D’Angelo</a:t>
            </a:r>
            <a:r>
              <a:rPr lang="en-US" sz="1400" dirty="0" smtClean="0">
                <a:latin typeface="Arial" charset="0"/>
                <a:cs typeface="Arial" charset="0"/>
              </a:rPr>
              <a:t>, in preparation</a:t>
            </a:r>
            <a:endParaRPr lang="en-US" sz="1400" dirty="0">
              <a:latin typeface="Arial" charset="0"/>
              <a:cs typeface="Arial" charset="0"/>
            </a:endParaRPr>
          </a:p>
        </p:txBody>
      </p:sp>
      <p:pic>
        <p:nvPicPr>
          <p:cNvPr id="12293" name="Picture 2"/>
          <p:cNvPicPr>
            <a:picLocks noChangeAspect="1" noChangeArrowheads="1"/>
          </p:cNvPicPr>
          <p:nvPr/>
        </p:nvPicPr>
        <p:blipFill>
          <a:blip r:embed="rId3" cstate="print"/>
          <a:srcRect/>
          <a:stretch>
            <a:fillRect/>
          </a:stretch>
        </p:blipFill>
        <p:spPr bwMode="auto">
          <a:xfrm>
            <a:off x="5364163" y="44450"/>
            <a:ext cx="3744912" cy="6681788"/>
          </a:xfrm>
          <a:prstGeom prst="rect">
            <a:avLst/>
          </a:prstGeom>
          <a:noFill/>
          <a:ln w="9525">
            <a:noFill/>
            <a:miter lim="800000"/>
            <a:headEnd/>
            <a:tailEnd/>
          </a:ln>
        </p:spPr>
      </p:pic>
      <p:sp>
        <p:nvSpPr>
          <p:cNvPr id="12294" name="Rectangle 5"/>
          <p:cNvSpPr>
            <a:spLocks noChangeArrowheads="1"/>
          </p:cNvSpPr>
          <p:nvPr/>
        </p:nvSpPr>
        <p:spPr bwMode="auto">
          <a:xfrm>
            <a:off x="0" y="116632"/>
            <a:ext cx="4572000" cy="1938992"/>
          </a:xfrm>
          <a:prstGeom prst="rect">
            <a:avLst/>
          </a:prstGeom>
          <a:noFill/>
          <a:ln w="9525">
            <a:noFill/>
            <a:miter lim="800000"/>
            <a:headEnd/>
            <a:tailEnd/>
          </a:ln>
        </p:spPr>
        <p:txBody>
          <a:bodyPr>
            <a:spAutoFit/>
          </a:bodyPr>
          <a:lstStyle/>
          <a:p>
            <a:pPr algn="ctr"/>
            <a:r>
              <a:rPr lang="it-IT" b="1" i="1" dirty="0" smtClean="0">
                <a:solidFill>
                  <a:srgbClr val="002060"/>
                </a:solidFill>
                <a:latin typeface="Arial" charset="0"/>
                <a:cs typeface="Arial" charset="0"/>
              </a:rPr>
              <a:t>Camillo Golgi e Santiago Ramon y Cajal provided the first descriptions on the nature of neurons and circuits in the cerebellum </a:t>
            </a:r>
            <a:endParaRPr lang="it-IT" b="1" i="1" dirty="0">
              <a:solidFill>
                <a:srgbClr val="002060"/>
              </a:solidFill>
              <a:latin typeface="Arial" charset="0"/>
              <a:cs typeface="Arial" charset="0"/>
            </a:endParaRPr>
          </a:p>
        </p:txBody>
      </p:sp>
      <p:pic>
        <p:nvPicPr>
          <p:cNvPr id="7" name="Golgi 2 25-01-2016 40x 3d crop.avi">
            <a:hlinkClick r:id="" action="ppaction://media"/>
          </p:cNvPr>
          <p:cNvPicPr>
            <a:picLocks noRot="1" noChangeAspect="1"/>
          </p:cNvPicPr>
          <p:nvPr>
            <a:videoFile r:link="rId1"/>
          </p:nvPr>
        </p:nvPicPr>
        <p:blipFill>
          <a:blip r:embed="rId4" cstate="print"/>
          <a:stretch>
            <a:fillRect/>
          </a:stretch>
        </p:blipFill>
        <p:spPr>
          <a:xfrm>
            <a:off x="755576" y="2564904"/>
            <a:ext cx="3600400" cy="3600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71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p:cTn id="12"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C:\SLIDES\varie\Eccles-3.bmp"/>
          <p:cNvPicPr>
            <a:picLocks noChangeAspect="1" noChangeArrowheads="1"/>
          </p:cNvPicPr>
          <p:nvPr/>
        </p:nvPicPr>
        <p:blipFill>
          <a:blip r:embed="rId2" cstate="print"/>
          <a:srcRect/>
          <a:stretch>
            <a:fillRect/>
          </a:stretch>
        </p:blipFill>
        <p:spPr bwMode="auto">
          <a:xfrm>
            <a:off x="323528" y="1340768"/>
            <a:ext cx="4654828" cy="3744416"/>
          </a:xfrm>
          <a:prstGeom prst="rect">
            <a:avLst/>
          </a:prstGeom>
          <a:noFill/>
          <a:ln w="9525">
            <a:solidFill>
              <a:schemeClr val="tx1"/>
            </a:solidFill>
            <a:miter lim="800000"/>
            <a:headEnd/>
            <a:tailEnd/>
          </a:ln>
        </p:spPr>
      </p:pic>
      <p:sp>
        <p:nvSpPr>
          <p:cNvPr id="97286" name="Text Box 6"/>
          <p:cNvSpPr txBox="1">
            <a:spLocks noChangeArrowheads="1"/>
          </p:cNvSpPr>
          <p:nvPr/>
        </p:nvSpPr>
        <p:spPr bwMode="auto">
          <a:xfrm>
            <a:off x="0" y="44624"/>
            <a:ext cx="9144000" cy="1200329"/>
          </a:xfrm>
          <a:prstGeom prst="rect">
            <a:avLst/>
          </a:prstGeom>
          <a:noFill/>
          <a:ln w="9525">
            <a:noFill/>
            <a:miter lim="800000"/>
            <a:headEnd/>
            <a:tailEnd/>
          </a:ln>
          <a:effectLst/>
        </p:spPr>
        <p:txBody>
          <a:bodyPr>
            <a:spAutoFit/>
          </a:bodyPr>
          <a:lstStyle/>
          <a:p>
            <a:pPr algn="ctr" eaLnBrk="0" hangingPunct="0">
              <a:spcBef>
                <a:spcPct val="50000"/>
              </a:spcBef>
            </a:pPr>
            <a:r>
              <a:rPr lang="it-IT" b="1" i="1" dirty="0" smtClean="0">
                <a:solidFill>
                  <a:srgbClr val="002060"/>
                </a:solidFill>
                <a:latin typeface="Arial" pitchFamily="34" charset="0"/>
                <a:cs typeface="Arial" pitchFamily="34" charset="0"/>
              </a:rPr>
              <a:t>La Motor Learning Theory </a:t>
            </a:r>
            <a:r>
              <a:rPr lang="it-IT" b="1" i="1" dirty="0">
                <a:solidFill>
                  <a:srgbClr val="002060"/>
                </a:solidFill>
                <a:latin typeface="Arial" pitchFamily="34" charset="0"/>
                <a:cs typeface="Arial" pitchFamily="34" charset="0"/>
              </a:rPr>
              <a:t>(</a:t>
            </a:r>
            <a:r>
              <a:rPr lang="it-IT" b="1" i="1" dirty="0" smtClean="0">
                <a:solidFill>
                  <a:srgbClr val="002060"/>
                </a:solidFill>
                <a:latin typeface="Arial" pitchFamily="34" charset="0"/>
                <a:cs typeface="Arial" pitchFamily="34" charset="0"/>
              </a:rPr>
              <a:t>Marr-Albus-Ito) suggerisce che l’apprendimento nel cervelletto avviene alla sinapsi PF-PC sotto il controllo della sinapsi CF</a:t>
            </a:r>
            <a:endParaRPr lang="en-US" b="1" i="1" dirty="0">
              <a:solidFill>
                <a:srgbClr val="002060"/>
              </a:solidFill>
              <a:latin typeface="Arial" pitchFamily="34" charset="0"/>
              <a:cs typeface="Arial" pitchFamily="34" charset="0"/>
            </a:endParaRPr>
          </a:p>
        </p:txBody>
      </p:sp>
      <p:sp>
        <p:nvSpPr>
          <p:cNvPr id="11" name="TextBox 10"/>
          <p:cNvSpPr txBox="1"/>
          <p:nvPr/>
        </p:nvSpPr>
        <p:spPr>
          <a:xfrm>
            <a:off x="5255568" y="1268760"/>
            <a:ext cx="3888432" cy="3970318"/>
          </a:xfrm>
          <a:prstGeom prst="rect">
            <a:avLst/>
          </a:prstGeom>
          <a:noFill/>
        </p:spPr>
        <p:txBody>
          <a:bodyPr wrap="square" rtlCol="0">
            <a:spAutoFit/>
          </a:bodyPr>
          <a:lstStyle/>
          <a:p>
            <a:r>
              <a:rPr lang="en-US" sz="1800" i="1" dirty="0" smtClean="0"/>
              <a:t>“For me the most significant property of the cerebellar circuitry would be its plastic ability, whereby it can participate in motor learning, that is the acquisition of skills. This immense neuronal machine with the double </a:t>
            </a:r>
            <a:r>
              <a:rPr lang="en-US" sz="1800" i="1" dirty="0" err="1" smtClean="0"/>
              <a:t>innervation</a:t>
            </a:r>
            <a:r>
              <a:rPr lang="en-US" sz="1800" i="1" dirty="0" smtClean="0"/>
              <a:t> of Purkinje cells begins to make sense if it plays a key role in motor learning</a:t>
            </a:r>
            <a:r>
              <a:rPr lang="en-US" sz="1800" b="1" i="1" dirty="0" smtClean="0"/>
              <a:t>… it could be optimistically predicted that the manner of operation of the cerebellum in movement and posture would soon be known in principle” </a:t>
            </a:r>
            <a:r>
              <a:rPr lang="en-US" sz="1800" b="1" dirty="0" smtClean="0"/>
              <a:t>(J.C. Eccles, from the foreword to Ito, 1984)</a:t>
            </a:r>
            <a:r>
              <a:rPr lang="en-US" sz="1800" b="1" i="1" dirty="0" smtClean="0"/>
              <a:t>.</a:t>
            </a:r>
            <a:endParaRPr lang="it-IT" sz="1800" b="1" dirty="0"/>
          </a:p>
        </p:txBody>
      </p:sp>
      <p:sp>
        <p:nvSpPr>
          <p:cNvPr id="12" name="Text Box 3"/>
          <p:cNvSpPr txBox="1">
            <a:spLocks noChangeArrowheads="1"/>
          </p:cNvSpPr>
          <p:nvPr/>
        </p:nvSpPr>
        <p:spPr bwMode="auto">
          <a:xfrm>
            <a:off x="395536" y="5197549"/>
            <a:ext cx="8424936" cy="1615827"/>
          </a:xfrm>
          <a:prstGeom prst="rect">
            <a:avLst/>
          </a:prstGeom>
          <a:noFill/>
          <a:ln w="9525">
            <a:noFill/>
            <a:miter lim="800000"/>
            <a:headEnd/>
            <a:tailEnd/>
          </a:ln>
          <a:effectLst/>
        </p:spPr>
        <p:txBody>
          <a:bodyPr wrap="square">
            <a:spAutoFit/>
          </a:bodyPr>
          <a:lstStyle/>
          <a:p>
            <a:pPr eaLnBrk="0" hangingPunct="0">
              <a:spcBef>
                <a:spcPct val="50000"/>
              </a:spcBef>
            </a:pPr>
            <a:r>
              <a:rPr lang="it-IT" sz="1800" b="1" dirty="0" smtClean="0"/>
              <a:t>But Marr:  </a:t>
            </a:r>
            <a:r>
              <a:rPr lang="it-IT" sz="1800" dirty="0" smtClean="0"/>
              <a:t>(D’Angelo, in Ito and Vaina 2016)</a:t>
            </a:r>
          </a:p>
          <a:p>
            <a:pPr eaLnBrk="0" hangingPunct="0">
              <a:spcBef>
                <a:spcPct val="50000"/>
              </a:spcBef>
            </a:pPr>
            <a:r>
              <a:rPr lang="it-IT" sz="1800" b="1" dirty="0" smtClean="0"/>
              <a:t>!!) does not consider other forms of plasticity</a:t>
            </a:r>
          </a:p>
          <a:p>
            <a:pPr eaLnBrk="0" hangingPunct="0">
              <a:spcBef>
                <a:spcPct val="50000"/>
              </a:spcBef>
            </a:pPr>
            <a:r>
              <a:rPr lang="it-IT" sz="1800" b="1" dirty="0" smtClean="0"/>
              <a:t>!!) does not consider neuronal firing dynamics and molceular complexity</a:t>
            </a:r>
          </a:p>
          <a:p>
            <a:pPr eaLnBrk="0" hangingPunct="0">
              <a:spcBef>
                <a:spcPct val="50000"/>
              </a:spcBef>
            </a:pPr>
            <a:r>
              <a:rPr lang="it-IT" sz="1800" b="1" dirty="0" smtClean="0"/>
              <a:t>!!) does not consider geometry (only topology and statistics)</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7944" y="152401"/>
            <a:ext cx="4828488" cy="1548407"/>
          </a:xfrm>
          <a:solidFill>
            <a:schemeClr val="bg1"/>
          </a:solidFill>
        </p:spPr>
        <p:txBody>
          <a:bodyPr vert="horz" lIns="91440" tIns="45720" rIns="91440" bIns="45720" rtlCol="0" anchor="ctr">
            <a:noAutofit/>
          </a:bodyPr>
          <a:lstStyle/>
          <a:p>
            <a:pPr marL="457200" indent="-457200"/>
            <a:r>
              <a:rPr lang="en-US" sz="2800" b="1" i="1" kern="1200" dirty="0" smtClean="0">
                <a:solidFill>
                  <a:srgbClr val="002060"/>
                </a:solidFill>
                <a:latin typeface="Arial" charset="0"/>
                <a:ea typeface="+mn-ea"/>
                <a:cs typeface="+mn-cs"/>
              </a:rPr>
              <a:t>Complex non-linear neuronal dynamics</a:t>
            </a:r>
            <a:endParaRPr lang="it-IT" sz="2800" b="1" i="1" kern="1200" dirty="0" smtClean="0">
              <a:solidFill>
                <a:srgbClr val="002060"/>
              </a:solidFill>
              <a:latin typeface="Arial" charset="0"/>
              <a:ea typeface="+mn-ea"/>
              <a:cs typeface="+mn-cs"/>
            </a:endParaRPr>
          </a:p>
        </p:txBody>
      </p:sp>
      <p:pic>
        <p:nvPicPr>
          <p:cNvPr id="5" name="Picture 2" descr="C:\Users\UTENTE\Dropbox\REVIEWS\Review-cerebellum FCN\cerebellarnetwork-F4.tif"/>
          <p:cNvPicPr>
            <a:picLocks noChangeAspect="1" noChangeArrowheads="1"/>
          </p:cNvPicPr>
          <p:nvPr/>
        </p:nvPicPr>
        <p:blipFill>
          <a:blip r:embed="rId2" cstate="print"/>
          <a:srcRect/>
          <a:stretch>
            <a:fillRect/>
          </a:stretch>
        </p:blipFill>
        <p:spPr bwMode="auto">
          <a:xfrm>
            <a:off x="4139952" y="2203311"/>
            <a:ext cx="4632452" cy="4034001"/>
          </a:xfrm>
          <a:prstGeom prst="rect">
            <a:avLst/>
          </a:prstGeom>
          <a:noFill/>
        </p:spPr>
      </p:pic>
      <p:sp>
        <p:nvSpPr>
          <p:cNvPr id="7" name="Rectangle 6"/>
          <p:cNvSpPr/>
          <p:nvPr/>
        </p:nvSpPr>
        <p:spPr>
          <a:xfrm>
            <a:off x="6660232" y="6381328"/>
            <a:ext cx="2294218" cy="307777"/>
          </a:xfrm>
          <a:prstGeom prst="rect">
            <a:avLst/>
          </a:prstGeom>
        </p:spPr>
        <p:txBody>
          <a:bodyPr wrap="none">
            <a:spAutoFit/>
          </a:bodyPr>
          <a:lstStyle/>
          <a:p>
            <a:r>
              <a:rPr lang="it-IT" sz="1400" dirty="0" smtClean="0"/>
              <a:t>(D’Angelo  et al., FCN 2016)</a:t>
            </a:r>
            <a:endParaRPr lang="it-IT" sz="1400" dirty="0"/>
          </a:p>
        </p:txBody>
      </p:sp>
      <p:sp>
        <p:nvSpPr>
          <p:cNvPr id="6" name="Rectangle 5"/>
          <p:cNvSpPr/>
          <p:nvPr/>
        </p:nvSpPr>
        <p:spPr>
          <a:xfrm rot="16200000">
            <a:off x="-2052485" y="2844192"/>
            <a:ext cx="4628190" cy="523220"/>
          </a:xfrm>
          <a:prstGeom prst="rect">
            <a:avLst/>
          </a:prstGeom>
        </p:spPr>
        <p:txBody>
          <a:bodyPr wrap="none">
            <a:spAutoFit/>
          </a:bodyPr>
          <a:lstStyle/>
          <a:p>
            <a:r>
              <a:rPr lang="en-US" sz="2800" kern="0" dirty="0" smtClean="0">
                <a:solidFill>
                  <a:schemeClr val="tx2"/>
                </a:solidFill>
              </a:rPr>
              <a:t>Important non-linear dynamics</a:t>
            </a:r>
            <a:endParaRPr lang="it-IT" sz="2800" dirty="0"/>
          </a:p>
        </p:txBody>
      </p:sp>
      <p:graphicFrame>
        <p:nvGraphicFramePr>
          <p:cNvPr id="8" name="Table 7"/>
          <p:cNvGraphicFramePr>
            <a:graphicFrameLocks noGrp="1"/>
          </p:cNvGraphicFramePr>
          <p:nvPr/>
        </p:nvGraphicFramePr>
        <p:xfrm>
          <a:off x="695462" y="1728192"/>
          <a:ext cx="3124039" cy="1157273"/>
        </p:xfrm>
        <a:graphic>
          <a:graphicData uri="http://schemas.openxmlformats.org/drawingml/2006/table">
            <a:tbl>
              <a:tblPr firstRow="1" bandRow="1">
                <a:tableStyleId>{5C22544A-7EE6-4342-B048-85BDC9FD1C3A}</a:tableStyleId>
              </a:tblPr>
              <a:tblGrid>
                <a:gridCol w="3124039"/>
              </a:tblGrid>
              <a:tr h="308606">
                <a:tc>
                  <a:txBody>
                    <a:bodyPr/>
                    <a:lstStyle/>
                    <a:p>
                      <a:r>
                        <a:rPr lang="it-IT" sz="1400" dirty="0" smtClean="0">
                          <a:solidFill>
                            <a:srgbClr val="002060"/>
                          </a:solidFill>
                        </a:rPr>
                        <a:t>Granule cells</a:t>
                      </a:r>
                      <a:endParaRPr lang="it-IT" sz="1400" dirty="0">
                        <a:solidFill>
                          <a:srgbClr val="002060"/>
                        </a:solidFill>
                      </a:endParaRPr>
                    </a:p>
                  </a:txBody>
                  <a:tcPr marL="84406" marR="84406"/>
                </a:tc>
              </a:tr>
              <a:tr h="282889">
                <a:tc>
                  <a:txBody>
                    <a:bodyPr/>
                    <a:lstStyle/>
                    <a:p>
                      <a:r>
                        <a:rPr lang="it-IT" sz="1000" dirty="0" smtClean="0"/>
                        <a:t>Near.-threhold oscillations</a:t>
                      </a:r>
                      <a:endParaRPr lang="it-IT" sz="1000" dirty="0"/>
                    </a:p>
                  </a:txBody>
                  <a:tcPr marL="84406" marR="84406"/>
                </a:tc>
              </a:tr>
              <a:tr h="28288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000" dirty="0" smtClean="0"/>
                        <a:t>Resonance (~6Hz)</a:t>
                      </a:r>
                    </a:p>
                  </a:txBody>
                  <a:tcPr marL="84406" marR="84406"/>
                </a:tc>
              </a:tr>
              <a:tr h="28288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000" dirty="0" smtClean="0"/>
                        <a:t>Spike-frequency adaptation</a:t>
                      </a:r>
                    </a:p>
                  </a:txBody>
                  <a:tcPr marL="84406" marR="84406"/>
                </a:tc>
              </a:tr>
            </a:tbl>
          </a:graphicData>
        </a:graphic>
      </p:graphicFrame>
      <p:graphicFrame>
        <p:nvGraphicFramePr>
          <p:cNvPr id="9" name="Table 8"/>
          <p:cNvGraphicFramePr>
            <a:graphicFrameLocks noGrp="1"/>
          </p:cNvGraphicFramePr>
          <p:nvPr/>
        </p:nvGraphicFramePr>
        <p:xfrm>
          <a:off x="723157" y="4320480"/>
          <a:ext cx="3124039" cy="1214424"/>
        </p:xfrm>
        <a:graphic>
          <a:graphicData uri="http://schemas.openxmlformats.org/drawingml/2006/table">
            <a:tbl>
              <a:tblPr firstRow="1" bandRow="1">
                <a:tableStyleId>{5C22544A-7EE6-4342-B048-85BDC9FD1C3A}</a:tableStyleId>
              </a:tblPr>
              <a:tblGrid>
                <a:gridCol w="3124039"/>
              </a:tblGrid>
              <a:tr h="308606">
                <a:tc>
                  <a:txBody>
                    <a:bodyPr/>
                    <a:lstStyle/>
                    <a:p>
                      <a:r>
                        <a:rPr lang="it-IT" dirty="0" smtClean="0">
                          <a:solidFill>
                            <a:srgbClr val="002060"/>
                          </a:solidFill>
                        </a:rPr>
                        <a:t>DCN</a:t>
                      </a:r>
                      <a:endParaRPr lang="it-IT" dirty="0">
                        <a:solidFill>
                          <a:srgbClr val="002060"/>
                        </a:solidFill>
                      </a:endParaRPr>
                    </a:p>
                  </a:txBody>
                  <a:tcPr marL="84406" marR="84406"/>
                </a:tc>
              </a:tr>
              <a:tr h="282888">
                <a:tc>
                  <a:txBody>
                    <a:bodyPr/>
                    <a:lstStyle/>
                    <a:p>
                      <a:r>
                        <a:rPr lang="it-IT" sz="1000" dirty="0" smtClean="0"/>
                        <a:t>Bidirectional PC-DCN LTP/</a:t>
                      </a:r>
                      <a:r>
                        <a:rPr lang="it-IT" sz="1000" baseline="0" dirty="0" smtClean="0"/>
                        <a:t>LTD</a:t>
                      </a:r>
                      <a:endParaRPr lang="it-IT" sz="1000" dirty="0"/>
                    </a:p>
                  </a:txBody>
                  <a:tcPr marL="84406" marR="84406"/>
                </a:tc>
              </a:tr>
              <a:tr h="28288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000" dirty="0" smtClean="0"/>
                        <a:t>Bidirectional MF-DCN LTP/</a:t>
                      </a:r>
                      <a:r>
                        <a:rPr lang="it-IT" sz="1000" baseline="0" dirty="0" smtClean="0"/>
                        <a:t>LTD</a:t>
                      </a:r>
                      <a:endParaRPr lang="it-IT" sz="1000" dirty="0" smtClean="0"/>
                    </a:p>
                  </a:txBody>
                  <a:tcPr marL="84406" marR="84406"/>
                </a:tc>
              </a:tr>
              <a:tr h="28288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000" dirty="0" smtClean="0"/>
                        <a:t>DCN Intrinsic excitability </a:t>
                      </a:r>
                    </a:p>
                  </a:txBody>
                  <a:tcPr marL="84406" marR="84406"/>
                </a:tc>
              </a:tr>
            </a:tbl>
          </a:graphicData>
        </a:graphic>
      </p:graphicFrame>
      <p:graphicFrame>
        <p:nvGraphicFramePr>
          <p:cNvPr id="10" name="Table 9"/>
          <p:cNvGraphicFramePr>
            <a:graphicFrameLocks noGrp="1"/>
          </p:cNvGraphicFramePr>
          <p:nvPr/>
        </p:nvGraphicFramePr>
        <p:xfrm>
          <a:off x="684145" y="2880320"/>
          <a:ext cx="3124039" cy="1440162"/>
        </p:xfrm>
        <a:graphic>
          <a:graphicData uri="http://schemas.openxmlformats.org/drawingml/2006/table">
            <a:tbl>
              <a:tblPr firstRow="1" bandRow="1">
                <a:tableStyleId>{5C22544A-7EE6-4342-B048-85BDC9FD1C3A}</a:tableStyleId>
              </a:tblPr>
              <a:tblGrid>
                <a:gridCol w="3124039"/>
              </a:tblGrid>
              <a:tr h="308606">
                <a:tc>
                  <a:txBody>
                    <a:bodyPr/>
                    <a:lstStyle/>
                    <a:p>
                      <a:r>
                        <a:rPr lang="it-IT" sz="1400" dirty="0" smtClean="0">
                          <a:solidFill>
                            <a:srgbClr val="002060"/>
                          </a:solidFill>
                        </a:rPr>
                        <a:t>Golgi cells</a:t>
                      </a:r>
                      <a:endParaRPr lang="it-IT" sz="1400" dirty="0">
                        <a:solidFill>
                          <a:srgbClr val="002060"/>
                        </a:solidFill>
                      </a:endParaRPr>
                    </a:p>
                  </a:txBody>
                  <a:tcPr marL="84406" marR="84406"/>
                </a:tc>
              </a:tr>
              <a:tr h="282889">
                <a:tc>
                  <a:txBody>
                    <a:bodyPr/>
                    <a:lstStyle/>
                    <a:p>
                      <a:r>
                        <a:rPr lang="it-IT" sz="1000" dirty="0" smtClean="0"/>
                        <a:t>Pacemaking  and  resonnce (~6Hz)</a:t>
                      </a:r>
                      <a:endParaRPr lang="it-IT" sz="1000" dirty="0"/>
                    </a:p>
                  </a:txBody>
                  <a:tcPr marL="84406" marR="84406"/>
                </a:tc>
              </a:tr>
              <a:tr h="28288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000" dirty="0" smtClean="0"/>
                        <a:t>Phase-reset</a:t>
                      </a:r>
                    </a:p>
                  </a:txBody>
                  <a:tcPr marL="84406" marR="84406"/>
                </a:tc>
              </a:tr>
              <a:tr h="28288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000" dirty="0" smtClean="0"/>
                        <a:t>Postinhibitory</a:t>
                      </a:r>
                      <a:r>
                        <a:rPr lang="it-IT" sz="1000" baseline="0" dirty="0" smtClean="0"/>
                        <a:t> Rebound Excitation</a:t>
                      </a:r>
                      <a:endParaRPr lang="it-IT" sz="1000" dirty="0" smtClean="0"/>
                    </a:p>
                  </a:txBody>
                  <a:tcPr marL="84406" marR="84406"/>
                </a:tc>
              </a:tr>
              <a:tr h="28288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000" dirty="0" smtClean="0"/>
                        <a:t>Spike-frequency adaptation</a:t>
                      </a:r>
                    </a:p>
                  </a:txBody>
                  <a:tcPr marL="84406" marR="84406"/>
                </a:tc>
              </a:tr>
            </a:tbl>
          </a:graphicData>
        </a:graphic>
      </p:graphicFrame>
      <p:graphicFrame>
        <p:nvGraphicFramePr>
          <p:cNvPr id="11" name="Table 10"/>
          <p:cNvGraphicFramePr>
            <a:graphicFrameLocks noGrp="1"/>
          </p:cNvGraphicFramePr>
          <p:nvPr/>
        </p:nvGraphicFramePr>
        <p:xfrm>
          <a:off x="684145" y="0"/>
          <a:ext cx="3124039" cy="1723051"/>
        </p:xfrm>
        <a:graphic>
          <a:graphicData uri="http://schemas.openxmlformats.org/drawingml/2006/table">
            <a:tbl>
              <a:tblPr firstRow="1" bandRow="1">
                <a:tableStyleId>{5C22544A-7EE6-4342-B048-85BDC9FD1C3A}</a:tableStyleId>
              </a:tblPr>
              <a:tblGrid>
                <a:gridCol w="3124039"/>
              </a:tblGrid>
              <a:tr h="308606">
                <a:tc>
                  <a:txBody>
                    <a:bodyPr/>
                    <a:lstStyle/>
                    <a:p>
                      <a:r>
                        <a:rPr lang="it-IT" sz="1400" dirty="0" smtClean="0">
                          <a:solidFill>
                            <a:srgbClr val="002060"/>
                          </a:solidFill>
                        </a:rPr>
                        <a:t>Purkinje cells</a:t>
                      </a:r>
                      <a:endParaRPr lang="it-IT" sz="1400" dirty="0">
                        <a:solidFill>
                          <a:srgbClr val="002060"/>
                        </a:solidFill>
                      </a:endParaRPr>
                    </a:p>
                  </a:txBody>
                  <a:tcPr marL="84406" marR="84406"/>
                </a:tc>
              </a:tr>
              <a:tr h="282889">
                <a:tc>
                  <a:txBody>
                    <a:bodyPr/>
                    <a:lstStyle/>
                    <a:p>
                      <a:r>
                        <a:rPr lang="it-IT" sz="1000" dirty="0" smtClean="0"/>
                        <a:t>Fast- and slow-spiking</a:t>
                      </a:r>
                      <a:endParaRPr lang="it-IT" sz="1000" dirty="0"/>
                    </a:p>
                  </a:txBody>
                  <a:tcPr marL="84406" marR="84406"/>
                </a:tc>
              </a:tr>
              <a:tr h="28288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000" dirty="0" smtClean="0"/>
                        <a:t>Fast</a:t>
                      </a:r>
                      <a:r>
                        <a:rPr lang="it-IT" sz="1000" baseline="0" dirty="0" smtClean="0"/>
                        <a:t> pa</a:t>
                      </a:r>
                      <a:r>
                        <a:rPr lang="it-IT" sz="1000" dirty="0" smtClean="0"/>
                        <a:t>cemaking</a:t>
                      </a:r>
                      <a:r>
                        <a:rPr lang="it-IT" sz="1000" baseline="0" dirty="0" smtClean="0"/>
                        <a:t>  </a:t>
                      </a:r>
                      <a:r>
                        <a:rPr lang="it-IT" sz="1000" dirty="0" smtClean="0"/>
                        <a:t>(~50Hz)</a:t>
                      </a:r>
                    </a:p>
                  </a:txBody>
                  <a:tcPr marL="84406" marR="84406"/>
                </a:tc>
              </a:tr>
              <a:tr h="28288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000" dirty="0" smtClean="0"/>
                        <a:t>Strong  compartmentalization</a:t>
                      </a:r>
                    </a:p>
                  </a:txBody>
                  <a:tcPr marL="84406" marR="84406"/>
                </a:tc>
              </a:tr>
              <a:tr h="28288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000" dirty="0" smtClean="0"/>
                        <a:t>Differential</a:t>
                      </a:r>
                      <a:r>
                        <a:rPr lang="it-IT" sz="1000" baseline="0" dirty="0" smtClean="0"/>
                        <a:t> d</a:t>
                      </a:r>
                      <a:r>
                        <a:rPr lang="it-IT" sz="1000" dirty="0" smtClean="0"/>
                        <a:t>endritic processing </a:t>
                      </a:r>
                    </a:p>
                  </a:txBody>
                  <a:tcPr marL="84406" marR="84406"/>
                </a:tc>
              </a:tr>
              <a:tr h="28288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000" dirty="0" smtClean="0"/>
                        <a:t>AIS  processing</a:t>
                      </a:r>
                    </a:p>
                  </a:txBody>
                  <a:tcPr marL="84406" marR="84406"/>
                </a:tc>
              </a:tr>
            </a:tbl>
          </a:graphicData>
        </a:graphic>
      </p:graphicFrame>
      <p:graphicFrame>
        <p:nvGraphicFramePr>
          <p:cNvPr id="12" name="Table 11"/>
          <p:cNvGraphicFramePr>
            <a:graphicFrameLocks noGrp="1"/>
          </p:cNvGraphicFramePr>
          <p:nvPr/>
        </p:nvGraphicFramePr>
        <p:xfrm>
          <a:off x="723157" y="5553801"/>
          <a:ext cx="3124039" cy="1157273"/>
        </p:xfrm>
        <a:graphic>
          <a:graphicData uri="http://schemas.openxmlformats.org/drawingml/2006/table">
            <a:tbl>
              <a:tblPr firstRow="1" bandRow="1">
                <a:tableStyleId>{5C22544A-7EE6-4342-B048-85BDC9FD1C3A}</a:tableStyleId>
              </a:tblPr>
              <a:tblGrid>
                <a:gridCol w="3124039"/>
              </a:tblGrid>
              <a:tr h="308606">
                <a:tc>
                  <a:txBody>
                    <a:bodyPr/>
                    <a:lstStyle/>
                    <a:p>
                      <a:r>
                        <a:rPr lang="it-IT" sz="1400" dirty="0" smtClean="0">
                          <a:solidFill>
                            <a:srgbClr val="002060"/>
                          </a:solidFill>
                        </a:rPr>
                        <a:t>MLIs</a:t>
                      </a:r>
                      <a:endParaRPr lang="it-IT" sz="1400" dirty="0">
                        <a:solidFill>
                          <a:srgbClr val="002060"/>
                        </a:solidFill>
                      </a:endParaRPr>
                    </a:p>
                  </a:txBody>
                  <a:tcPr marL="84406" marR="84406"/>
                </a:tc>
              </a:tr>
              <a:tr h="282889">
                <a:tc>
                  <a:txBody>
                    <a:bodyPr/>
                    <a:lstStyle/>
                    <a:p>
                      <a:r>
                        <a:rPr lang="it-IT" sz="1000" dirty="0" smtClean="0"/>
                        <a:t>Pacemaking  (~10Hz)</a:t>
                      </a:r>
                      <a:endParaRPr lang="it-IT" sz="1000" dirty="0"/>
                    </a:p>
                  </a:txBody>
                  <a:tcPr marL="84406" marR="84406"/>
                </a:tc>
              </a:tr>
              <a:tr h="28288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000" dirty="0" smtClean="0"/>
                        <a:t>Postinhibitory</a:t>
                      </a:r>
                      <a:r>
                        <a:rPr lang="it-IT" sz="1000" baseline="0" dirty="0" smtClean="0"/>
                        <a:t> Rebound Excitation</a:t>
                      </a:r>
                      <a:endParaRPr lang="it-IT" sz="1000" dirty="0" smtClean="0"/>
                    </a:p>
                  </a:txBody>
                  <a:tcPr marL="84406" marR="84406"/>
                </a:tc>
              </a:tr>
              <a:tr h="28288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000" dirty="0" smtClean="0"/>
                        <a:t>Spike-frequency adaptation</a:t>
                      </a:r>
                    </a:p>
                  </a:txBody>
                  <a:tcPr marL="84406" marR="84406"/>
                </a:tc>
              </a:tr>
            </a:tbl>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170" name="Picture 2"/>
          <p:cNvPicPr>
            <a:picLocks noChangeAspect="1" noChangeArrowheads="1"/>
          </p:cNvPicPr>
          <p:nvPr/>
        </p:nvPicPr>
        <p:blipFill>
          <a:blip r:embed="rId2" cstate="print"/>
          <a:srcRect/>
          <a:stretch>
            <a:fillRect/>
          </a:stretch>
        </p:blipFill>
        <p:spPr bwMode="auto">
          <a:xfrm>
            <a:off x="3866807" y="1556792"/>
            <a:ext cx="5277193" cy="4392488"/>
          </a:xfrm>
          <a:prstGeom prst="rect">
            <a:avLst/>
          </a:prstGeom>
          <a:noFill/>
          <a:ln w="9525">
            <a:noFill/>
            <a:miter lim="800000"/>
            <a:headEnd/>
            <a:tailEnd/>
          </a:ln>
        </p:spPr>
      </p:pic>
      <p:sp>
        <p:nvSpPr>
          <p:cNvPr id="6" name="Text Box 8"/>
          <p:cNvSpPr txBox="1">
            <a:spLocks noChangeArrowheads="1"/>
          </p:cNvSpPr>
          <p:nvPr/>
        </p:nvSpPr>
        <p:spPr bwMode="auto">
          <a:xfrm>
            <a:off x="5148064" y="6165304"/>
            <a:ext cx="3995936" cy="630942"/>
          </a:xfrm>
          <a:prstGeom prst="rect">
            <a:avLst/>
          </a:prstGeom>
          <a:noFill/>
          <a:ln w="9525">
            <a:noFill/>
            <a:miter lim="800000"/>
            <a:headEnd/>
            <a:tailEnd/>
          </a:ln>
          <a:effectLst/>
        </p:spPr>
        <p:txBody>
          <a:bodyPr wrap="square">
            <a:spAutoFit/>
          </a:bodyPr>
          <a:lstStyle/>
          <a:p>
            <a:pPr>
              <a:spcBef>
                <a:spcPct val="50000"/>
              </a:spcBef>
            </a:pPr>
            <a:r>
              <a:rPr lang="it-IT" sz="1400" dirty="0" smtClean="0"/>
              <a:t>Garrido, Luque, Tolu,  D’Angelo , JNC 2016</a:t>
            </a:r>
          </a:p>
          <a:p>
            <a:pPr>
              <a:spcBef>
                <a:spcPct val="50000"/>
              </a:spcBef>
            </a:pPr>
            <a:r>
              <a:rPr lang="it-IT" sz="1400" dirty="0" smtClean="0"/>
              <a:t>Prestori ... D’Angelo, J Neuroci, 2016</a:t>
            </a:r>
            <a:endParaRPr lang="it-IT" sz="1400" dirty="0"/>
          </a:p>
        </p:txBody>
      </p:sp>
      <p:sp>
        <p:nvSpPr>
          <p:cNvPr id="4" name="Title 1"/>
          <p:cNvSpPr>
            <a:spLocks noGrp="1"/>
          </p:cNvSpPr>
          <p:nvPr>
            <p:ph type="title"/>
          </p:nvPr>
        </p:nvSpPr>
        <p:spPr>
          <a:xfrm rot="16200000">
            <a:off x="-2286643" y="3158852"/>
            <a:ext cx="5112567" cy="468287"/>
          </a:xfrm>
          <a:solidFill>
            <a:schemeClr val="bg1"/>
          </a:solidFill>
        </p:spPr>
        <p:txBody>
          <a:bodyPr vert="horz" lIns="91440" tIns="45720" rIns="91440" bIns="45720" rtlCol="0" anchor="ctr">
            <a:noAutofit/>
          </a:bodyPr>
          <a:lstStyle/>
          <a:p>
            <a:pPr marL="457200" indent="-457200"/>
            <a:r>
              <a:rPr lang="en-US" sz="2800" dirty="0" smtClean="0"/>
              <a:t>&gt; 15 forms of  plasticity</a:t>
            </a:r>
          </a:p>
        </p:txBody>
      </p:sp>
      <p:graphicFrame>
        <p:nvGraphicFramePr>
          <p:cNvPr id="5" name="Table 4"/>
          <p:cNvGraphicFramePr>
            <a:graphicFrameLocks noGrp="1"/>
          </p:cNvGraphicFramePr>
          <p:nvPr/>
        </p:nvGraphicFramePr>
        <p:xfrm>
          <a:off x="809193" y="260648"/>
          <a:ext cx="2952327" cy="3383280"/>
        </p:xfrm>
        <a:graphic>
          <a:graphicData uri="http://schemas.openxmlformats.org/drawingml/2006/table">
            <a:tbl>
              <a:tblPr firstRow="1" bandRow="1">
                <a:tableStyleId>{5C22544A-7EE6-4342-B048-85BDC9FD1C3A}</a:tableStyleId>
              </a:tblPr>
              <a:tblGrid>
                <a:gridCol w="2952327"/>
              </a:tblGrid>
              <a:tr h="0">
                <a:tc>
                  <a:txBody>
                    <a:bodyPr/>
                    <a:lstStyle/>
                    <a:p>
                      <a:r>
                        <a:rPr lang="it-IT" sz="1400" dirty="0" smtClean="0">
                          <a:solidFill>
                            <a:srgbClr val="002060"/>
                          </a:solidFill>
                        </a:rPr>
                        <a:t>Molecular</a:t>
                      </a:r>
                      <a:r>
                        <a:rPr lang="it-IT" baseline="0" dirty="0" smtClean="0">
                          <a:solidFill>
                            <a:srgbClr val="002060"/>
                          </a:solidFill>
                        </a:rPr>
                        <a:t> layer</a:t>
                      </a:r>
                      <a:endParaRPr lang="it-IT" dirty="0">
                        <a:solidFill>
                          <a:srgbClr val="002060"/>
                        </a:solidFill>
                      </a:endParaRPr>
                    </a:p>
                  </a:txBody>
                  <a:tcPr marL="84406" marR="84406"/>
                </a:tc>
              </a:tr>
              <a:tr h="0">
                <a:tc>
                  <a:txBody>
                    <a:bodyPr/>
                    <a:lstStyle/>
                    <a:p>
                      <a:r>
                        <a:rPr lang="it-IT" sz="1600" dirty="0" smtClean="0"/>
                        <a:t>Postsynatpic  PF-PC</a:t>
                      </a:r>
                      <a:r>
                        <a:rPr lang="it-IT" sz="1600" baseline="0" dirty="0" smtClean="0"/>
                        <a:t> LTD</a:t>
                      </a:r>
                      <a:endParaRPr lang="it-IT" sz="1600" dirty="0"/>
                    </a:p>
                  </a:txBody>
                  <a:tcPr marL="84406" marR="84406"/>
                </a:tc>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600" dirty="0" smtClean="0"/>
                        <a:t>Postsynatpic PF-PC</a:t>
                      </a:r>
                      <a:r>
                        <a:rPr lang="it-IT" sz="1600" baseline="0" dirty="0" smtClean="0"/>
                        <a:t> LTD</a:t>
                      </a:r>
                      <a:endParaRPr lang="it-IT" sz="1600" dirty="0" smtClean="0"/>
                    </a:p>
                  </a:txBody>
                  <a:tcPr marL="84406" marR="84406"/>
                </a:tc>
              </a:tr>
              <a:tr h="0">
                <a:tc>
                  <a:txBody>
                    <a:bodyPr/>
                    <a:lstStyle/>
                    <a:p>
                      <a:r>
                        <a:rPr lang="it-IT" sz="1600" dirty="0" smtClean="0"/>
                        <a:t>Presynatpic  PF-PC</a:t>
                      </a:r>
                      <a:r>
                        <a:rPr lang="it-IT" sz="1600" baseline="0" dirty="0" smtClean="0"/>
                        <a:t> LTP</a:t>
                      </a:r>
                      <a:endParaRPr lang="it-IT" sz="1600" dirty="0"/>
                    </a:p>
                  </a:txBody>
                  <a:tcPr marL="84406" marR="84406"/>
                </a:tc>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600" dirty="0" smtClean="0"/>
                        <a:t>Presynatpic PF-PC</a:t>
                      </a:r>
                      <a:r>
                        <a:rPr lang="it-IT" sz="1600" baseline="0" dirty="0" smtClean="0"/>
                        <a:t> LTP</a:t>
                      </a:r>
                      <a:endParaRPr lang="it-IT" sz="1600" dirty="0" smtClean="0"/>
                    </a:p>
                  </a:txBody>
                  <a:tcPr marL="84406" marR="84406"/>
                </a:tc>
              </a:tr>
              <a:tr h="0">
                <a:tc>
                  <a:txBody>
                    <a:bodyPr/>
                    <a:lstStyle/>
                    <a:p>
                      <a:r>
                        <a:rPr lang="it-IT" sz="1600" dirty="0" smtClean="0"/>
                        <a:t>Bidirectional PF-PC LTP/LTD</a:t>
                      </a:r>
                      <a:endParaRPr lang="it-IT" sz="1600" dirty="0"/>
                    </a:p>
                  </a:txBody>
                  <a:tcPr marL="84406" marR="84406"/>
                </a:tc>
              </a:tr>
              <a:tr h="0">
                <a:tc>
                  <a:txBody>
                    <a:bodyPr/>
                    <a:lstStyle/>
                    <a:p>
                      <a:r>
                        <a:rPr lang="it-IT" sz="1600" dirty="0" smtClean="0"/>
                        <a:t>PC Intrinsic excitability </a:t>
                      </a:r>
                      <a:endParaRPr lang="it-IT" sz="1600" dirty="0"/>
                    </a:p>
                  </a:txBody>
                  <a:tcPr marL="84406" marR="84406"/>
                </a:tc>
              </a:tr>
              <a:tr h="0">
                <a:tc>
                  <a:txBody>
                    <a:bodyPr/>
                    <a:lstStyle/>
                    <a:p>
                      <a:r>
                        <a:rPr lang="it-IT" sz="1600" dirty="0" smtClean="0"/>
                        <a:t>CF-PC LTD</a:t>
                      </a:r>
                      <a:endParaRPr lang="it-IT" sz="1600" dirty="0"/>
                    </a:p>
                  </a:txBody>
                  <a:tcPr marL="84406" marR="84406"/>
                </a:tc>
              </a:tr>
              <a:tr h="0">
                <a:tc>
                  <a:txBody>
                    <a:bodyPr/>
                    <a:lstStyle/>
                    <a:p>
                      <a:r>
                        <a:rPr lang="it-IT" sz="1600" dirty="0" smtClean="0"/>
                        <a:t>PF-MLI LTP / LTD</a:t>
                      </a:r>
                      <a:endParaRPr lang="it-IT" sz="1600" dirty="0"/>
                    </a:p>
                  </a:txBody>
                  <a:tcPr marL="84406" marR="84406"/>
                </a:tc>
              </a:tr>
              <a:tr h="0">
                <a:tc>
                  <a:txBody>
                    <a:bodyPr/>
                    <a:lstStyle/>
                    <a:p>
                      <a:r>
                        <a:rPr lang="it-IT" sz="1600" dirty="0" smtClean="0"/>
                        <a:t>MLI-PC LTP/LTD</a:t>
                      </a:r>
                      <a:endParaRPr lang="it-IT" sz="1600" dirty="0"/>
                    </a:p>
                  </a:txBody>
                  <a:tcPr marL="84406" marR="84406"/>
                </a:tc>
              </a:tr>
            </a:tbl>
          </a:graphicData>
        </a:graphic>
      </p:graphicFrame>
      <p:graphicFrame>
        <p:nvGraphicFramePr>
          <p:cNvPr id="7" name="Table 6"/>
          <p:cNvGraphicFramePr>
            <a:graphicFrameLocks noGrp="1"/>
          </p:cNvGraphicFramePr>
          <p:nvPr/>
        </p:nvGraphicFramePr>
        <p:xfrm>
          <a:off x="809193" y="3717032"/>
          <a:ext cx="2952327" cy="1219200"/>
        </p:xfrm>
        <a:graphic>
          <a:graphicData uri="http://schemas.openxmlformats.org/drawingml/2006/table">
            <a:tbl>
              <a:tblPr firstRow="1" bandRow="1">
                <a:tableStyleId>{5C22544A-7EE6-4342-B048-85BDC9FD1C3A}</a:tableStyleId>
              </a:tblPr>
              <a:tblGrid>
                <a:gridCol w="2952327"/>
              </a:tblGrid>
              <a:tr h="0">
                <a:tc>
                  <a:txBody>
                    <a:bodyPr/>
                    <a:lstStyle/>
                    <a:p>
                      <a:r>
                        <a:rPr lang="it-IT" sz="1400" dirty="0" smtClean="0">
                          <a:solidFill>
                            <a:srgbClr val="002060"/>
                          </a:solidFill>
                        </a:rPr>
                        <a:t>DCN</a:t>
                      </a:r>
                      <a:endParaRPr lang="it-IT" sz="1400" dirty="0">
                        <a:solidFill>
                          <a:srgbClr val="002060"/>
                        </a:solidFill>
                      </a:endParaRPr>
                    </a:p>
                  </a:txBody>
                  <a:tcPr marL="84406" marR="84406"/>
                </a:tc>
              </a:tr>
              <a:tr h="0">
                <a:tc>
                  <a:txBody>
                    <a:bodyPr/>
                    <a:lstStyle/>
                    <a:p>
                      <a:r>
                        <a:rPr lang="it-IT" sz="1400" dirty="0" smtClean="0"/>
                        <a:t>Bidirectional PC-DCN LTP/</a:t>
                      </a:r>
                      <a:r>
                        <a:rPr lang="it-IT" sz="1400" baseline="0" dirty="0" smtClean="0"/>
                        <a:t>LTD</a:t>
                      </a:r>
                      <a:endParaRPr lang="it-IT" sz="1400" dirty="0"/>
                    </a:p>
                  </a:txBody>
                  <a:tcPr marL="84406" marR="84406"/>
                </a:tc>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400" dirty="0" smtClean="0"/>
                        <a:t>Bidirectional MF-DCN LTP/</a:t>
                      </a:r>
                      <a:r>
                        <a:rPr lang="it-IT" sz="1400" baseline="0" dirty="0" smtClean="0"/>
                        <a:t>LTD</a:t>
                      </a:r>
                      <a:endParaRPr lang="it-IT" sz="1400" dirty="0" smtClean="0"/>
                    </a:p>
                  </a:txBody>
                  <a:tcPr marL="84406" marR="84406"/>
                </a:tc>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400" dirty="0" smtClean="0"/>
                        <a:t>DCN Intrinsic excitability </a:t>
                      </a:r>
                    </a:p>
                  </a:txBody>
                  <a:tcPr marL="84406" marR="84406"/>
                </a:tc>
              </a:tr>
            </a:tbl>
          </a:graphicData>
        </a:graphic>
      </p:graphicFrame>
      <p:graphicFrame>
        <p:nvGraphicFramePr>
          <p:cNvPr id="8" name="Table 7"/>
          <p:cNvGraphicFramePr>
            <a:graphicFrameLocks noGrp="1"/>
          </p:cNvGraphicFramePr>
          <p:nvPr/>
        </p:nvGraphicFramePr>
        <p:xfrm>
          <a:off x="809193" y="4941168"/>
          <a:ext cx="2952327" cy="1524000"/>
        </p:xfrm>
        <a:graphic>
          <a:graphicData uri="http://schemas.openxmlformats.org/drawingml/2006/table">
            <a:tbl>
              <a:tblPr firstRow="1" bandRow="1">
                <a:tableStyleId>{5C22544A-7EE6-4342-B048-85BDC9FD1C3A}</a:tableStyleId>
              </a:tblPr>
              <a:tblGrid>
                <a:gridCol w="2952327"/>
              </a:tblGrid>
              <a:tr h="0">
                <a:tc>
                  <a:txBody>
                    <a:bodyPr/>
                    <a:lstStyle/>
                    <a:p>
                      <a:r>
                        <a:rPr lang="it-IT" sz="1400" dirty="0" smtClean="0">
                          <a:solidFill>
                            <a:srgbClr val="002060"/>
                          </a:solidFill>
                        </a:rPr>
                        <a:t>Granular layer</a:t>
                      </a:r>
                      <a:endParaRPr lang="it-IT" sz="1400" dirty="0">
                        <a:solidFill>
                          <a:srgbClr val="002060"/>
                        </a:solidFill>
                      </a:endParaRPr>
                    </a:p>
                  </a:txBody>
                  <a:tcPr marL="84406" marR="84406"/>
                </a:tc>
              </a:tr>
              <a:tr h="0">
                <a:tc>
                  <a:txBody>
                    <a:bodyPr/>
                    <a:lstStyle/>
                    <a:p>
                      <a:r>
                        <a:rPr lang="it-IT" sz="1400" dirty="0" smtClean="0"/>
                        <a:t>Bidirectional MF-GrC LTP/</a:t>
                      </a:r>
                      <a:r>
                        <a:rPr lang="it-IT" sz="1400" baseline="0" dirty="0" smtClean="0"/>
                        <a:t>LTD</a:t>
                      </a:r>
                      <a:endParaRPr lang="it-IT" sz="1400" dirty="0"/>
                    </a:p>
                  </a:txBody>
                  <a:tcPr marL="84406" marR="84406"/>
                </a:tc>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400" dirty="0" smtClean="0"/>
                        <a:t>GrC Intrinsic excitability </a:t>
                      </a:r>
                    </a:p>
                  </a:txBody>
                  <a:tcPr marL="84406" marR="84406"/>
                </a:tc>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400" dirty="0" smtClean="0"/>
                        <a:t>PF-GoC LTD</a:t>
                      </a:r>
                    </a:p>
                  </a:txBody>
                  <a:tcPr marL="84406" marR="84406"/>
                </a:tc>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400" dirty="0" smtClean="0"/>
                        <a:t>GoC Intrinsic excitability </a:t>
                      </a:r>
                    </a:p>
                  </a:txBody>
                  <a:tcPr marL="84406" marR="84406"/>
                </a:tc>
              </a:tr>
            </a:tbl>
          </a:graphicData>
        </a:graphic>
      </p:graphicFrame>
      <p:sp>
        <p:nvSpPr>
          <p:cNvPr id="9" name="Title 1"/>
          <p:cNvSpPr txBox="1">
            <a:spLocks/>
          </p:cNvSpPr>
          <p:nvPr/>
        </p:nvSpPr>
        <p:spPr bwMode="auto">
          <a:xfrm>
            <a:off x="4067944" y="152401"/>
            <a:ext cx="4828488" cy="1548407"/>
          </a:xfrm>
          <a:prstGeom prst="rect">
            <a:avLst/>
          </a:prstGeom>
          <a:solidFill>
            <a:schemeClr val="bg1"/>
          </a:solidFill>
          <a:ln w="9525">
            <a:noFill/>
            <a:miter lim="800000"/>
            <a:headEnd/>
            <a:tailEnd/>
          </a:ln>
          <a:effectLst/>
        </p:spPr>
        <p:txBody>
          <a:bodyPr vert="horz" wrap="square" lIns="91440" tIns="45720" rIns="91440" bIns="45720" numCol="1" rtlCol="0" anchor="ctr" anchorCtr="0" compatLnSpc="1">
            <a:prstTxWarp prst="textNoShape">
              <a:avLst/>
            </a:prstTxWarp>
            <a:noAutofit/>
          </a:bodyPr>
          <a:lstStyle/>
          <a:p>
            <a:pPr marL="457200" marR="0" lvl="0" indent="-457200" algn="ctr"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smtClean="0">
                <a:ln>
                  <a:noFill/>
                </a:ln>
                <a:solidFill>
                  <a:srgbClr val="002060"/>
                </a:solidFill>
                <a:effectLst/>
                <a:uLnTx/>
                <a:uFillTx/>
                <a:latin typeface="Arial" charset="0"/>
                <a:ea typeface="+mn-ea"/>
                <a:cs typeface="+mn-cs"/>
              </a:rPr>
              <a:t>Dynamic organization of synaptic plasticity </a:t>
            </a:r>
            <a:endParaRPr kumimoji="0" lang="it-IT" sz="2800" b="1" i="1" u="none" strike="noStrike" kern="1200" cap="none" spc="0" normalizeH="0" baseline="0" noProof="0" dirty="0" smtClean="0">
              <a:ln>
                <a:noFill/>
              </a:ln>
              <a:solidFill>
                <a:srgbClr val="002060"/>
              </a:solidFill>
              <a:effectLst/>
              <a:uLnTx/>
              <a:uFillTx/>
              <a:latin typeface="Arial" charset="0"/>
              <a:ea typeface="+mn-ea"/>
              <a:cs typeface="+mn-cs"/>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981" y="152401"/>
            <a:ext cx="5655748" cy="758627"/>
          </a:xfrm>
          <a:solidFill>
            <a:schemeClr val="bg1"/>
          </a:solidFill>
        </p:spPr>
        <p:txBody>
          <a:bodyPr vert="horz" lIns="91440" tIns="45720" rIns="91440" bIns="45720" rtlCol="0" anchor="ctr">
            <a:noAutofit/>
          </a:bodyPr>
          <a:lstStyle/>
          <a:p>
            <a:pPr marL="457200" indent="-457200"/>
            <a:r>
              <a:rPr lang="en-US" sz="2800" b="1" i="1" kern="1200" dirty="0" smtClean="0">
                <a:solidFill>
                  <a:srgbClr val="002060"/>
                </a:solidFill>
                <a:latin typeface="Arial" charset="0"/>
                <a:ea typeface="+mn-ea"/>
                <a:cs typeface="+mn-cs"/>
              </a:rPr>
              <a:t>New complex wiring properties </a:t>
            </a:r>
            <a:endParaRPr lang="it-IT" sz="2800" b="1" i="1" kern="1200" dirty="0">
              <a:solidFill>
                <a:srgbClr val="002060"/>
              </a:solidFill>
              <a:latin typeface="Arial" charset="0"/>
              <a:ea typeface="+mn-ea"/>
              <a:cs typeface="+mn-cs"/>
            </a:endParaRPr>
          </a:p>
        </p:txBody>
      </p:sp>
      <p:graphicFrame>
        <p:nvGraphicFramePr>
          <p:cNvPr id="7" name="Table 6"/>
          <p:cNvGraphicFramePr>
            <a:graphicFrameLocks noGrp="1"/>
          </p:cNvGraphicFramePr>
          <p:nvPr/>
        </p:nvGraphicFramePr>
        <p:xfrm>
          <a:off x="5756315" y="2946256"/>
          <a:ext cx="3124039" cy="1706880"/>
        </p:xfrm>
        <a:graphic>
          <a:graphicData uri="http://schemas.openxmlformats.org/drawingml/2006/table">
            <a:tbl>
              <a:tblPr firstRow="1" bandRow="1">
                <a:tableStyleId>{5C22544A-7EE6-4342-B048-85BDC9FD1C3A}</a:tableStyleId>
              </a:tblPr>
              <a:tblGrid>
                <a:gridCol w="3124039"/>
              </a:tblGrid>
              <a:tr h="308606">
                <a:tc>
                  <a:txBody>
                    <a:bodyPr/>
                    <a:lstStyle/>
                    <a:p>
                      <a:r>
                        <a:rPr lang="it-IT" dirty="0" smtClean="0">
                          <a:solidFill>
                            <a:srgbClr val="002060"/>
                          </a:solidFill>
                        </a:rPr>
                        <a:t>Molecular</a:t>
                      </a:r>
                      <a:r>
                        <a:rPr lang="it-IT" baseline="0" dirty="0" smtClean="0">
                          <a:solidFill>
                            <a:srgbClr val="002060"/>
                          </a:solidFill>
                        </a:rPr>
                        <a:t> layer</a:t>
                      </a:r>
                      <a:endParaRPr lang="it-IT" dirty="0">
                        <a:solidFill>
                          <a:srgbClr val="002060"/>
                        </a:solidFill>
                      </a:endParaRPr>
                    </a:p>
                  </a:txBody>
                  <a:tcPr marL="84406" marR="84406"/>
                </a:tc>
              </a:tr>
              <a:tr h="282889">
                <a:tc>
                  <a:txBody>
                    <a:bodyPr/>
                    <a:lstStyle/>
                    <a:p>
                      <a:r>
                        <a:rPr lang="it-IT" sz="1600" dirty="0" smtClean="0"/>
                        <a:t>MLI-MLI network</a:t>
                      </a:r>
                      <a:endParaRPr lang="it-IT" sz="1600" dirty="0"/>
                    </a:p>
                  </a:txBody>
                  <a:tcPr marL="84406" marR="84406"/>
                </a:tc>
              </a:tr>
              <a:tr h="282889">
                <a:tc>
                  <a:txBody>
                    <a:bodyPr/>
                    <a:lstStyle/>
                    <a:p>
                      <a:r>
                        <a:rPr lang="it-IT" sz="1600" dirty="0" smtClean="0"/>
                        <a:t>PC-GrC inhibition </a:t>
                      </a:r>
                      <a:endParaRPr lang="it-IT" sz="1600" dirty="0"/>
                    </a:p>
                  </a:txBody>
                  <a:tcPr marL="84406" marR="84406"/>
                </a:tc>
              </a:tr>
              <a:tr h="28288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600" dirty="0" smtClean="0"/>
                        <a:t>PC  activation (AA / PF)</a:t>
                      </a:r>
                    </a:p>
                  </a:txBody>
                  <a:tcPr marL="84406" marR="84406"/>
                </a:tc>
              </a:tr>
              <a:tr h="28288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600" dirty="0" smtClean="0"/>
                        <a:t>Distribution</a:t>
                      </a:r>
                      <a:r>
                        <a:rPr lang="it-IT" sz="1600" baseline="0" dirty="0" smtClean="0"/>
                        <a:t> of SC and BC axons</a:t>
                      </a:r>
                      <a:endParaRPr lang="it-IT" sz="1600" dirty="0" smtClean="0"/>
                    </a:p>
                  </a:txBody>
                  <a:tcPr marL="84406" marR="84406"/>
                </a:tc>
              </a:tr>
            </a:tbl>
          </a:graphicData>
        </a:graphic>
      </p:graphicFrame>
      <p:graphicFrame>
        <p:nvGraphicFramePr>
          <p:cNvPr id="8" name="Table 7"/>
          <p:cNvGraphicFramePr>
            <a:graphicFrameLocks noGrp="1"/>
          </p:cNvGraphicFramePr>
          <p:nvPr/>
        </p:nvGraphicFramePr>
        <p:xfrm>
          <a:off x="5756315" y="150124"/>
          <a:ext cx="3124039" cy="2529840"/>
        </p:xfrm>
        <a:graphic>
          <a:graphicData uri="http://schemas.openxmlformats.org/drawingml/2006/table">
            <a:tbl>
              <a:tblPr firstRow="1" bandRow="1">
                <a:tableStyleId>{5C22544A-7EE6-4342-B048-85BDC9FD1C3A}</a:tableStyleId>
              </a:tblPr>
              <a:tblGrid>
                <a:gridCol w="3124039"/>
              </a:tblGrid>
              <a:tr h="308606">
                <a:tc>
                  <a:txBody>
                    <a:bodyPr/>
                    <a:lstStyle/>
                    <a:p>
                      <a:r>
                        <a:rPr lang="it-IT" dirty="0" smtClean="0">
                          <a:solidFill>
                            <a:srgbClr val="002060"/>
                          </a:solidFill>
                        </a:rPr>
                        <a:t>Granular layer</a:t>
                      </a:r>
                      <a:endParaRPr lang="it-IT" dirty="0">
                        <a:solidFill>
                          <a:srgbClr val="002060"/>
                        </a:solidFill>
                      </a:endParaRPr>
                    </a:p>
                  </a:txBody>
                  <a:tcPr marL="84406" marR="84406"/>
                </a:tc>
              </a:tr>
              <a:tr h="282889">
                <a:tc>
                  <a:txBody>
                    <a:bodyPr/>
                    <a:lstStyle/>
                    <a:p>
                      <a:r>
                        <a:rPr lang="it-IT" sz="1600" dirty="0" smtClean="0"/>
                        <a:t>GoC-GoC</a:t>
                      </a:r>
                      <a:r>
                        <a:rPr lang="it-IT" sz="1600" baseline="0" dirty="0" smtClean="0"/>
                        <a:t> network</a:t>
                      </a:r>
                      <a:endParaRPr lang="it-IT" sz="1600" dirty="0"/>
                    </a:p>
                  </a:txBody>
                  <a:tcPr marL="84406" marR="84406"/>
                </a:tc>
              </a:tr>
              <a:tr h="28288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600" dirty="0" smtClean="0"/>
                        <a:t>Glomerular</a:t>
                      </a:r>
                      <a:r>
                        <a:rPr lang="it-IT" sz="1600" baseline="0" dirty="0" smtClean="0"/>
                        <a:t> integration: single or multiple GoC innervation</a:t>
                      </a:r>
                      <a:endParaRPr lang="it-IT" sz="1600" dirty="0" smtClean="0"/>
                    </a:p>
                  </a:txBody>
                  <a:tcPr marL="84406" marR="84406"/>
                </a:tc>
              </a:tr>
              <a:tr h="28288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600" dirty="0" smtClean="0"/>
                        <a:t>Multiple MFs origin and multimodal  granule cell activation</a:t>
                      </a:r>
                    </a:p>
                  </a:txBody>
                  <a:tcPr marL="84406" marR="84406"/>
                </a:tc>
              </a:tr>
              <a:tr h="28288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600" dirty="0" smtClean="0"/>
                        <a:t>Lugaro</a:t>
                      </a:r>
                      <a:r>
                        <a:rPr lang="it-IT" sz="1600" baseline="0" dirty="0" smtClean="0"/>
                        <a:t> cell microcircuit</a:t>
                      </a:r>
                      <a:endParaRPr lang="it-IT" sz="1600" dirty="0" smtClean="0"/>
                    </a:p>
                  </a:txBody>
                  <a:tcPr marL="84406" marR="84406"/>
                </a:tc>
              </a:tr>
              <a:tr h="28288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600" dirty="0" smtClean="0"/>
                        <a:t>UBC microcircuit</a:t>
                      </a:r>
                    </a:p>
                  </a:txBody>
                  <a:tcPr marL="84406" marR="84406"/>
                </a:tc>
              </a:tr>
            </a:tbl>
          </a:graphicData>
        </a:graphic>
      </p:graphicFrame>
      <p:graphicFrame>
        <p:nvGraphicFramePr>
          <p:cNvPr id="9" name="Table 8"/>
          <p:cNvGraphicFramePr>
            <a:graphicFrameLocks noGrp="1"/>
          </p:cNvGraphicFramePr>
          <p:nvPr/>
        </p:nvGraphicFramePr>
        <p:xfrm>
          <a:off x="5772392" y="4912960"/>
          <a:ext cx="3124039" cy="1036320"/>
        </p:xfrm>
        <a:graphic>
          <a:graphicData uri="http://schemas.openxmlformats.org/drawingml/2006/table">
            <a:tbl>
              <a:tblPr firstRow="1" bandRow="1">
                <a:tableStyleId>{5C22544A-7EE6-4342-B048-85BDC9FD1C3A}</a:tableStyleId>
              </a:tblPr>
              <a:tblGrid>
                <a:gridCol w="3124039"/>
              </a:tblGrid>
              <a:tr h="308606">
                <a:tc>
                  <a:txBody>
                    <a:bodyPr/>
                    <a:lstStyle/>
                    <a:p>
                      <a:r>
                        <a:rPr lang="it-IT" dirty="0" smtClean="0">
                          <a:solidFill>
                            <a:srgbClr val="002060"/>
                          </a:solidFill>
                        </a:rPr>
                        <a:t>DCN and IO</a:t>
                      </a:r>
                      <a:endParaRPr lang="it-IT" dirty="0">
                        <a:solidFill>
                          <a:srgbClr val="002060"/>
                        </a:solidFill>
                      </a:endParaRPr>
                    </a:p>
                  </a:txBody>
                  <a:tcPr marL="84406" marR="84406"/>
                </a:tc>
              </a:tr>
              <a:tr h="28288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600" dirty="0" smtClean="0"/>
                        <a:t>DCN-IO  / IO-DCN communicaiton</a:t>
                      </a:r>
                    </a:p>
                  </a:txBody>
                  <a:tcPr marL="84406" marR="84406"/>
                </a:tc>
              </a:tr>
              <a:tr h="28288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600" dirty="0" smtClean="0"/>
                        <a:t>DCN – granular layer connections</a:t>
                      </a:r>
                    </a:p>
                  </a:txBody>
                  <a:tcPr marL="84406" marR="84406"/>
                </a:tc>
              </a:tr>
            </a:tbl>
          </a:graphicData>
        </a:graphic>
      </p:graphicFrame>
      <p:graphicFrame>
        <p:nvGraphicFramePr>
          <p:cNvPr id="10" name="Table 9"/>
          <p:cNvGraphicFramePr>
            <a:graphicFrameLocks noGrp="1"/>
          </p:cNvGraphicFramePr>
          <p:nvPr/>
        </p:nvGraphicFramePr>
        <p:xfrm>
          <a:off x="1187624" y="5661248"/>
          <a:ext cx="3124039" cy="944880"/>
        </p:xfrm>
        <a:graphic>
          <a:graphicData uri="http://schemas.openxmlformats.org/drawingml/2006/table">
            <a:tbl>
              <a:tblPr firstRow="1" bandRow="1">
                <a:tableStyleId>{5C22544A-7EE6-4342-B048-85BDC9FD1C3A}</a:tableStyleId>
              </a:tblPr>
              <a:tblGrid>
                <a:gridCol w="3124039"/>
              </a:tblGrid>
              <a:tr h="308606">
                <a:tc>
                  <a:txBody>
                    <a:bodyPr/>
                    <a:lstStyle/>
                    <a:p>
                      <a:r>
                        <a:rPr lang="it-IT" dirty="0" smtClean="0">
                          <a:solidFill>
                            <a:srgbClr val="002060"/>
                          </a:solidFill>
                        </a:rPr>
                        <a:t>MESOSCALE</a:t>
                      </a:r>
                      <a:endParaRPr lang="it-IT" dirty="0">
                        <a:solidFill>
                          <a:srgbClr val="002060"/>
                        </a:solidFill>
                      </a:endParaRPr>
                    </a:p>
                  </a:txBody>
                  <a:tcPr marL="84406" marR="84406"/>
                </a:tc>
              </a:tr>
              <a:tr h="28288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600" dirty="0" smtClean="0"/>
                        <a:t>MICROZONES, ZEBRIN</a:t>
                      </a:r>
                      <a:r>
                        <a:rPr lang="it-IT" sz="1600" baseline="0" dirty="0" smtClean="0"/>
                        <a:t> STRIPES</a:t>
                      </a:r>
                      <a:endParaRPr lang="it-IT" sz="1600" dirty="0" smtClean="0"/>
                    </a:p>
                  </a:txBody>
                  <a:tcPr marL="84406" marR="84406"/>
                </a:tc>
              </a:tr>
            </a:tbl>
          </a:graphicData>
        </a:graphic>
      </p:graphicFrame>
      <p:pic>
        <p:nvPicPr>
          <p:cNvPr id="1027" name="Picture 3"/>
          <p:cNvPicPr>
            <a:picLocks noChangeAspect="1" noChangeArrowheads="1"/>
          </p:cNvPicPr>
          <p:nvPr/>
        </p:nvPicPr>
        <p:blipFill>
          <a:blip r:embed="rId2" cstate="print"/>
          <a:srcRect/>
          <a:stretch>
            <a:fillRect/>
          </a:stretch>
        </p:blipFill>
        <p:spPr bwMode="auto">
          <a:xfrm>
            <a:off x="125981" y="908720"/>
            <a:ext cx="5492281" cy="3628406"/>
          </a:xfrm>
          <a:prstGeom prst="rect">
            <a:avLst/>
          </a:prstGeom>
          <a:noFill/>
          <a:ln w="9525">
            <a:noFill/>
            <a:miter lim="800000"/>
            <a:headEnd/>
            <a:tailEnd/>
          </a:ln>
        </p:spPr>
      </p:pic>
      <p:sp>
        <p:nvSpPr>
          <p:cNvPr id="11" name="Freeform 10"/>
          <p:cNvSpPr/>
          <p:nvPr/>
        </p:nvSpPr>
        <p:spPr>
          <a:xfrm>
            <a:off x="3507475" y="3152633"/>
            <a:ext cx="1119116" cy="464024"/>
          </a:xfrm>
          <a:custGeom>
            <a:avLst/>
            <a:gdLst>
              <a:gd name="connsiteX0" fmla="*/ 0 w 1119116"/>
              <a:gd name="connsiteY0" fmla="*/ 464024 h 464024"/>
              <a:gd name="connsiteX1" fmla="*/ 81886 w 1119116"/>
              <a:gd name="connsiteY1" fmla="*/ 450376 h 464024"/>
              <a:gd name="connsiteX2" fmla="*/ 150125 w 1119116"/>
              <a:gd name="connsiteY2" fmla="*/ 436728 h 464024"/>
              <a:gd name="connsiteX3" fmla="*/ 300250 w 1119116"/>
              <a:gd name="connsiteY3" fmla="*/ 409433 h 464024"/>
              <a:gd name="connsiteX4" fmla="*/ 382137 w 1119116"/>
              <a:gd name="connsiteY4" fmla="*/ 382137 h 464024"/>
              <a:gd name="connsiteX5" fmla="*/ 423080 w 1119116"/>
              <a:gd name="connsiteY5" fmla="*/ 368489 h 464024"/>
              <a:gd name="connsiteX6" fmla="*/ 464024 w 1119116"/>
              <a:gd name="connsiteY6" fmla="*/ 341194 h 464024"/>
              <a:gd name="connsiteX7" fmla="*/ 586853 w 1119116"/>
              <a:gd name="connsiteY7" fmla="*/ 300251 h 464024"/>
              <a:gd name="connsiteX8" fmla="*/ 668740 w 1119116"/>
              <a:gd name="connsiteY8" fmla="*/ 272955 h 464024"/>
              <a:gd name="connsiteX9" fmla="*/ 777922 w 1119116"/>
              <a:gd name="connsiteY9" fmla="*/ 232012 h 464024"/>
              <a:gd name="connsiteX10" fmla="*/ 873456 w 1119116"/>
              <a:gd name="connsiteY10" fmla="*/ 204716 h 464024"/>
              <a:gd name="connsiteX11" fmla="*/ 914400 w 1119116"/>
              <a:gd name="connsiteY11" fmla="*/ 177421 h 464024"/>
              <a:gd name="connsiteX12" fmla="*/ 982638 w 1119116"/>
              <a:gd name="connsiteY12" fmla="*/ 122830 h 464024"/>
              <a:gd name="connsiteX13" fmla="*/ 1050877 w 1119116"/>
              <a:gd name="connsiteY13" fmla="*/ 68239 h 464024"/>
              <a:gd name="connsiteX14" fmla="*/ 1078173 w 1119116"/>
              <a:gd name="connsiteY14" fmla="*/ 27295 h 464024"/>
              <a:gd name="connsiteX15" fmla="*/ 1119116 w 1119116"/>
              <a:gd name="connsiteY15" fmla="*/ 0 h 464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19116" h="464024">
                <a:moveTo>
                  <a:pt x="0" y="464024"/>
                </a:moveTo>
                <a:lnTo>
                  <a:pt x="81886" y="450376"/>
                </a:lnTo>
                <a:cubicBezTo>
                  <a:pt x="104709" y="446226"/>
                  <a:pt x="127244" y="440542"/>
                  <a:pt x="150125" y="436728"/>
                </a:cubicBezTo>
                <a:cubicBezTo>
                  <a:pt x="229411" y="423513"/>
                  <a:pt x="234753" y="429082"/>
                  <a:pt x="300250" y="409433"/>
                </a:cubicBezTo>
                <a:cubicBezTo>
                  <a:pt x="327809" y="401165"/>
                  <a:pt x="354841" y="391236"/>
                  <a:pt x="382137" y="382137"/>
                </a:cubicBezTo>
                <a:cubicBezTo>
                  <a:pt x="395785" y="377588"/>
                  <a:pt x="411110" y="376469"/>
                  <a:pt x="423080" y="368489"/>
                </a:cubicBezTo>
                <a:cubicBezTo>
                  <a:pt x="436728" y="359391"/>
                  <a:pt x="449035" y="347856"/>
                  <a:pt x="464024" y="341194"/>
                </a:cubicBezTo>
                <a:cubicBezTo>
                  <a:pt x="464048" y="341183"/>
                  <a:pt x="566369" y="307079"/>
                  <a:pt x="586853" y="300251"/>
                </a:cubicBezTo>
                <a:lnTo>
                  <a:pt x="668740" y="272955"/>
                </a:lnTo>
                <a:cubicBezTo>
                  <a:pt x="704785" y="258537"/>
                  <a:pt x="740486" y="242708"/>
                  <a:pt x="777922" y="232012"/>
                </a:cubicBezTo>
                <a:cubicBezTo>
                  <a:pt x="798331" y="226181"/>
                  <a:pt x="851639" y="215624"/>
                  <a:pt x="873456" y="204716"/>
                </a:cubicBezTo>
                <a:cubicBezTo>
                  <a:pt x="888127" y="197381"/>
                  <a:pt x="900752" y="186519"/>
                  <a:pt x="914400" y="177421"/>
                </a:cubicBezTo>
                <a:cubicBezTo>
                  <a:pt x="992623" y="60083"/>
                  <a:pt x="888467" y="198167"/>
                  <a:pt x="982638" y="122830"/>
                </a:cubicBezTo>
                <a:cubicBezTo>
                  <a:pt x="1070826" y="52280"/>
                  <a:pt x="947967" y="102541"/>
                  <a:pt x="1050877" y="68239"/>
                </a:cubicBezTo>
                <a:cubicBezTo>
                  <a:pt x="1059976" y="54591"/>
                  <a:pt x="1066574" y="38894"/>
                  <a:pt x="1078173" y="27295"/>
                </a:cubicBezTo>
                <a:cubicBezTo>
                  <a:pt x="1089771" y="15697"/>
                  <a:pt x="1119116" y="0"/>
                  <a:pt x="1119116" y="0"/>
                </a:cubicBezTo>
              </a:path>
            </a:pathLst>
          </a:custGeom>
          <a:ln>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12" name="TextBox 11"/>
          <p:cNvSpPr txBox="1"/>
          <p:nvPr/>
        </p:nvSpPr>
        <p:spPr>
          <a:xfrm>
            <a:off x="251520" y="4581128"/>
            <a:ext cx="4824536" cy="338554"/>
          </a:xfrm>
          <a:prstGeom prst="rect">
            <a:avLst/>
          </a:prstGeom>
          <a:noFill/>
        </p:spPr>
        <p:txBody>
          <a:bodyPr wrap="square" rtlCol="0">
            <a:spAutoFit/>
          </a:bodyPr>
          <a:lstStyle/>
          <a:p>
            <a:r>
              <a:rPr lang="it-IT" sz="1600" dirty="0" smtClean="0">
                <a:hlinkClick r:id="rId3" action="ppaction://hlinkfile"/>
              </a:rPr>
              <a:t>Cerebellar glomerulus</a:t>
            </a:r>
            <a:r>
              <a:rPr lang="it-IT" sz="1600" dirty="0" smtClean="0"/>
              <a:t> (courtesy of J. DeFelipe)</a:t>
            </a:r>
            <a:endParaRPr lang="it-IT" sz="16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18626</TotalTime>
  <Words>2266</Words>
  <Application>Microsoft Office PowerPoint</Application>
  <PresentationFormat>On-screen Show (4:3)</PresentationFormat>
  <Paragraphs>386</Paragraphs>
  <Slides>33</Slides>
  <Notes>4</Notes>
  <HiddenSlides>0</HiddenSlides>
  <MMClips>2</MMClips>
  <ScaleCrop>false</ScaleCrop>
  <HeadingPairs>
    <vt:vector size="6" baseType="variant">
      <vt:variant>
        <vt:lpstr>Theme</vt:lpstr>
      </vt:variant>
      <vt:variant>
        <vt:i4>1</vt:i4>
      </vt:variant>
      <vt:variant>
        <vt:lpstr>Embedded OLE Servers</vt:lpstr>
      </vt:variant>
      <vt:variant>
        <vt:i4>4</vt:i4>
      </vt:variant>
      <vt:variant>
        <vt:lpstr>Slide Titles</vt:lpstr>
      </vt:variant>
      <vt:variant>
        <vt:i4>33</vt:i4>
      </vt:variant>
    </vt:vector>
  </HeadingPairs>
  <TitlesOfParts>
    <vt:vector size="38" baseType="lpstr">
      <vt:lpstr>Struttura predefinita</vt:lpstr>
      <vt:lpstr>CorelDRAW</vt:lpstr>
      <vt:lpstr>CorelPhotoPaint.Image.7</vt:lpstr>
      <vt:lpstr>Equazione</vt:lpstr>
      <vt:lpstr>Equation</vt:lpstr>
      <vt:lpstr>Slide 1</vt:lpstr>
      <vt:lpstr>Slide 2</vt:lpstr>
      <vt:lpstr>Slide 3</vt:lpstr>
      <vt:lpstr>Slide 4</vt:lpstr>
      <vt:lpstr>Slide 5</vt:lpstr>
      <vt:lpstr>Slide 6</vt:lpstr>
      <vt:lpstr>Complex non-linear neuronal dynamics</vt:lpstr>
      <vt:lpstr>&gt; 15 forms of  plasticity</vt:lpstr>
      <vt:lpstr>New complex wiring properties </vt:lpstr>
      <vt:lpstr>Multi-scale realistic modeling of the cerebellar network</vt:lpstr>
      <vt:lpstr>Slide 11</vt:lpstr>
      <vt:lpstr>Slide 12</vt:lpstr>
      <vt:lpstr>Slide 13</vt:lpstr>
      <vt:lpstr>Slide 14</vt:lpstr>
      <vt:lpstr>Slide 15</vt:lpstr>
      <vt:lpstr>Slide 16</vt:lpstr>
      <vt:lpstr>Slide 17</vt:lpstr>
      <vt:lpstr>→ RECONSTRUCTION of PC model</vt:lpstr>
      <vt:lpstr>Automatic optimization of a Granule Cell models</vt:lpstr>
      <vt:lpstr>PREDICTION of PC responses from different Granule Cell models</vt:lpstr>
      <vt:lpstr>→  PROPAGATION to MICROCIRCUIT </vt:lpstr>
      <vt:lpstr>Slide 22</vt:lpstr>
      <vt:lpstr>SIMPLIFICATION &amp; EMBEDDING  in a ROBOTIC SYSTEM</vt:lpstr>
      <vt:lpstr>Slide 24</vt:lpstr>
      <vt:lpstr>Slide 25</vt:lpstr>
      <vt:lpstr>Slide 26</vt:lpstr>
      <vt:lpstr>Slide 27</vt:lpstr>
      <vt:lpstr>Slide 28</vt:lpstr>
      <vt:lpstr>Slide 29</vt:lpstr>
      <vt:lpstr>Slide 30</vt:lpstr>
      <vt:lpstr>Slide 31</vt:lpstr>
      <vt:lpstr>Slide 32</vt:lpstr>
      <vt:lpstr>Slide 33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Egidio D Angelo</dc:creator>
  <cp:lastModifiedBy>UTENTE</cp:lastModifiedBy>
  <cp:revision>1503</cp:revision>
  <dcterms:created xsi:type="dcterms:W3CDTF">2004-05-21T06:21:45Z</dcterms:created>
  <dcterms:modified xsi:type="dcterms:W3CDTF">2017-03-01T19:34:24Z</dcterms:modified>
</cp:coreProperties>
</file>